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4" r:id="rId2"/>
    <p:sldId id="913" r:id="rId3"/>
    <p:sldId id="1131" r:id="rId4"/>
    <p:sldId id="1148" r:id="rId5"/>
    <p:sldId id="1140" r:id="rId6"/>
    <p:sldId id="1139" r:id="rId7"/>
    <p:sldId id="1141" r:id="rId8"/>
    <p:sldId id="1132" r:id="rId9"/>
    <p:sldId id="1150" r:id="rId10"/>
    <p:sldId id="1142" r:id="rId11"/>
    <p:sldId id="1149" r:id="rId12"/>
    <p:sldId id="1133" r:id="rId13"/>
    <p:sldId id="1143" r:id="rId14"/>
    <p:sldId id="1146" r:id="rId15"/>
    <p:sldId id="1145" r:id="rId16"/>
    <p:sldId id="1144" r:id="rId17"/>
    <p:sldId id="1134" r:id="rId18"/>
    <p:sldId id="1147" r:id="rId19"/>
    <p:sldId id="1135" r:id="rId20"/>
    <p:sldId id="1136" r:id="rId21"/>
    <p:sldId id="1137" r:id="rId22"/>
    <p:sldId id="1138" r:id="rId23"/>
    <p:sldId id="1125" r:id="rId24"/>
    <p:sldId id="628" r:id="rId25"/>
    <p:sldId id="77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5805" autoAdjust="0"/>
  </p:normalViewPr>
  <p:slideViewPr>
    <p:cSldViewPr snapToGrid="0">
      <p:cViewPr varScale="1">
        <p:scale>
          <a:sx n="76" d="100"/>
          <a:sy n="76" d="100"/>
        </p:scale>
        <p:origin x="114" y="600"/>
      </p:cViewPr>
      <p:guideLst/>
    </p:cSldViewPr>
  </p:slideViewPr>
  <p:outlineViewPr>
    <p:cViewPr>
      <p:scale>
        <a:sx n="33" d="100"/>
        <a:sy n="33" d="100"/>
      </p:scale>
      <p:origin x="0" y="-131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8/25/2020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827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880291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800584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034173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972855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447793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694791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7332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644370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359151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7384605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177024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484854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267991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907161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53150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913368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355647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934097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679463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3558139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826211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8/25/2020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8/25/2020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8/25/2020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8/25/2020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8/25/2020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8/25/2020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8/25/2020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8/25/2020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8/25/2020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smtClean="0">
                <a:solidFill>
                  <a:schemeClr val="tx1">
                    <a:lumMod val="95000"/>
                    <a:lumOff val="5000"/>
                  </a:schemeClr>
                </a:solidFill>
                <a:latin typeface="Helvetica" pitchFamily="34" charset="0"/>
                <a:cs typeface="Helvetica" pitchFamily="34" charset="0"/>
              </a:rPr>
              <a:t>August 29,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Philippians </a:t>
            </a:r>
            <a:r>
              <a:rPr lang="en-US" sz="6600" b="1" dirty="0" smtClean="0">
                <a:solidFill>
                  <a:schemeClr val="accent2">
                    <a:lumMod val="50000"/>
                  </a:schemeClr>
                </a:solidFill>
                <a:latin typeface="Helvetica" pitchFamily="34" charset="0"/>
                <a:cs typeface="Helvetica" pitchFamily="34" charset="0"/>
              </a:rPr>
              <a:t>4</a:t>
            </a: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6 Keys to Your Abundant Life</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endParaRPr lang="en-US" sz="4400" b="1" dirty="0" smtClean="0"/>
          </a:p>
          <a:p>
            <a:pPr marL="0" indent="0" algn="ctr">
              <a:buNone/>
            </a:pPr>
            <a:r>
              <a:rPr lang="en-US" sz="4400" b="1" dirty="0" smtClean="0"/>
              <a:t>Winning the Battle For Your Mind</a:t>
            </a:r>
            <a:endParaRPr lang="en-US" sz="4400" b="1" dirty="0"/>
          </a:p>
        </p:txBody>
      </p:sp>
    </p:spTree>
    <p:extLst>
      <p:ext uri="{BB962C8B-B14F-4D97-AF65-F5344CB8AC3E}">
        <p14:creationId xmlns:p14="http://schemas.microsoft.com/office/powerpoint/2010/main" val="925737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Review of Philippians 1-3</a:t>
            </a:r>
            <a:endParaRPr lang="en-US" sz="4800" b="1" dirty="0"/>
          </a:p>
          <a:p>
            <a:pPr marL="0" indent="0">
              <a:buNone/>
            </a:pPr>
            <a:r>
              <a:rPr lang="en-US" sz="4000" b="1" dirty="0" smtClean="0"/>
              <a:t>Purpose of the letter: to encourage them to move forward in their faith walk</a:t>
            </a:r>
          </a:p>
          <a:p>
            <a:pPr marL="0" indent="0">
              <a:buNone/>
            </a:pPr>
            <a:r>
              <a:rPr lang="en-US" sz="4000" b="1" dirty="0" smtClean="0">
                <a:solidFill>
                  <a:schemeClr val="tx1"/>
                </a:solidFill>
              </a:rPr>
              <a:t>Not to be fearful of persecution, but to follow in the footsteps of Paul who had suffered much</a:t>
            </a:r>
          </a:p>
          <a:p>
            <a:pPr marL="0" indent="0">
              <a:buNone/>
            </a:pPr>
            <a:r>
              <a:rPr lang="en-US" sz="4000" b="1" dirty="0" smtClean="0"/>
              <a:t>To view Messiah’s submission to affliction as a model of victorious living</a:t>
            </a:r>
          </a:p>
          <a:p>
            <a:pPr marL="0" indent="0">
              <a:buNone/>
            </a:pPr>
            <a:r>
              <a:rPr lang="en-US" sz="4000" b="1" dirty="0" smtClean="0">
                <a:solidFill>
                  <a:schemeClr val="tx1"/>
                </a:solidFill>
              </a:rPr>
              <a:t>To put no confidence in personal achievement but to rely of the accomplishments of Messiah</a:t>
            </a:r>
            <a:endParaRPr lang="en-US" sz="4000" b="1" dirty="0" smtClean="0">
              <a:solidFill>
                <a:schemeClr val="tx1"/>
              </a:solidFill>
            </a:endParaRPr>
          </a:p>
        </p:txBody>
      </p:sp>
    </p:spTree>
    <p:extLst>
      <p:ext uri="{BB962C8B-B14F-4D97-AF65-F5344CB8AC3E}">
        <p14:creationId xmlns:p14="http://schemas.microsoft.com/office/powerpoint/2010/main" val="25114477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Read Philippians 4</a:t>
            </a:r>
            <a:endParaRPr lang="en-US" sz="4800" b="1" dirty="0"/>
          </a:p>
          <a:p>
            <a:pPr marL="0" indent="0">
              <a:buNone/>
            </a:pPr>
            <a:r>
              <a:rPr lang="en-US" sz="4000" b="1" dirty="0" smtClean="0"/>
              <a:t> </a:t>
            </a:r>
            <a:endParaRPr lang="en-US" sz="4000" b="1" dirty="0" smtClean="0">
              <a:solidFill>
                <a:schemeClr val="tx1"/>
              </a:solidFill>
            </a:endParaRPr>
          </a:p>
        </p:txBody>
      </p:sp>
    </p:spTree>
    <p:extLst>
      <p:ext uri="{BB962C8B-B14F-4D97-AF65-F5344CB8AC3E}">
        <p14:creationId xmlns:p14="http://schemas.microsoft.com/office/powerpoint/2010/main" val="36777081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Key # 1 - Standing Firm in Messiah</a:t>
            </a:r>
            <a:endParaRPr lang="en-US" sz="4800" b="1" dirty="0"/>
          </a:p>
          <a:p>
            <a:pPr marL="0" indent="0">
              <a:buNone/>
            </a:pPr>
            <a:r>
              <a:rPr lang="en-US" sz="4000" b="1" dirty="0" smtClean="0"/>
              <a:t>Therefore</a:t>
            </a:r>
            <a:r>
              <a:rPr lang="en-US" sz="4000" b="1" dirty="0"/>
              <a:t>, my beloved brethren </a:t>
            </a:r>
            <a:r>
              <a:rPr lang="en-US" sz="4000" b="1" dirty="0" smtClean="0"/>
              <a:t>for whom </a:t>
            </a:r>
            <a:r>
              <a:rPr lang="en-US" sz="4000" b="1" dirty="0"/>
              <a:t>I </a:t>
            </a:r>
            <a:r>
              <a:rPr lang="en-US" sz="4000" b="1" dirty="0" smtClean="0"/>
              <a:t>long, </a:t>
            </a:r>
            <a:r>
              <a:rPr lang="en-US" sz="4000" b="1" dirty="0"/>
              <a:t>my joy and crown, </a:t>
            </a:r>
            <a:r>
              <a:rPr lang="en-US" sz="4000" b="1" u="sng" dirty="0"/>
              <a:t>in this way stand firm</a:t>
            </a:r>
            <a:r>
              <a:rPr lang="en-US" sz="4000" b="1" dirty="0"/>
              <a:t> in the Lord, my </a:t>
            </a:r>
            <a:r>
              <a:rPr lang="en-US" sz="4000" b="1" dirty="0" smtClean="0"/>
              <a:t>beloved</a:t>
            </a:r>
            <a:r>
              <a:rPr lang="en-US" sz="4000" b="1" dirty="0" smtClean="0"/>
              <a:t>.  </a:t>
            </a:r>
            <a:r>
              <a:rPr lang="en-US" sz="4000" b="1" dirty="0" smtClean="0">
                <a:solidFill>
                  <a:schemeClr val="tx1"/>
                </a:solidFill>
              </a:rPr>
              <a:t>Philippians </a:t>
            </a:r>
            <a:r>
              <a:rPr lang="en-US" sz="4000" b="1" dirty="0" smtClean="0"/>
              <a:t>4</a:t>
            </a:r>
            <a:r>
              <a:rPr lang="en-US" sz="4000" b="1" dirty="0" smtClean="0">
                <a:solidFill>
                  <a:schemeClr val="tx1"/>
                </a:solidFill>
              </a:rPr>
              <a:t>:1</a:t>
            </a:r>
          </a:p>
          <a:p>
            <a:pPr marL="0" indent="0">
              <a:buNone/>
            </a:pPr>
            <a:r>
              <a:rPr lang="en-US" sz="4000" b="1" dirty="0" smtClean="0"/>
              <a:t>3:13-16 this is how we stand firm</a:t>
            </a:r>
            <a:endParaRPr lang="en-US" sz="4000" b="1" dirty="0"/>
          </a:p>
          <a:p>
            <a:pPr marL="0" indent="0">
              <a:buNone/>
            </a:pPr>
            <a:r>
              <a:rPr lang="en-US" sz="4000" b="1" dirty="0" smtClean="0">
                <a:solidFill>
                  <a:schemeClr val="tx1"/>
                </a:solidFill>
              </a:rPr>
              <a:t>How to stand firm: Begins with our attitude. Don’t pursue our own agendas, but focus and spend our energy on Messiah’s work to accomplish Elohim’s purpose for our lives.  Pressing forward in that way of thinking</a:t>
            </a:r>
            <a:endParaRPr lang="en-US" sz="4000" b="1" dirty="0" smtClean="0">
              <a:solidFill>
                <a:schemeClr val="tx1"/>
              </a:solidFill>
            </a:endParaRPr>
          </a:p>
        </p:txBody>
      </p:sp>
    </p:spTree>
    <p:extLst>
      <p:ext uri="{BB962C8B-B14F-4D97-AF65-F5344CB8AC3E}">
        <p14:creationId xmlns:p14="http://schemas.microsoft.com/office/powerpoint/2010/main" val="1993585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Why Can’t We All Just Get Along?</a:t>
            </a:r>
            <a:endParaRPr lang="en-US" sz="4800" b="1" dirty="0"/>
          </a:p>
          <a:p>
            <a:pPr marL="0" indent="0">
              <a:buNone/>
            </a:pPr>
            <a:r>
              <a:rPr lang="en-US" sz="4000" b="1" dirty="0" smtClean="0"/>
              <a:t>I </a:t>
            </a:r>
            <a:r>
              <a:rPr lang="en-US" sz="4000" b="1" dirty="0"/>
              <a:t>urge </a:t>
            </a:r>
            <a:r>
              <a:rPr lang="en-US" sz="4000" b="1" dirty="0" err="1"/>
              <a:t>Euodia</a:t>
            </a:r>
            <a:r>
              <a:rPr lang="en-US" sz="4000" b="1" dirty="0"/>
              <a:t> and I urge </a:t>
            </a:r>
            <a:r>
              <a:rPr lang="en-US" sz="4000" b="1" dirty="0" err="1"/>
              <a:t>Syntyche</a:t>
            </a:r>
            <a:r>
              <a:rPr lang="en-US" sz="4000" b="1" dirty="0"/>
              <a:t> to </a:t>
            </a:r>
            <a:r>
              <a:rPr lang="en-US" sz="4000" b="1" dirty="0" smtClean="0"/>
              <a:t>have the same </a:t>
            </a:r>
            <a:r>
              <a:rPr lang="en-US" sz="4000" b="1" dirty="0" smtClean="0"/>
              <a:t>mind</a:t>
            </a:r>
            <a:r>
              <a:rPr lang="en-US" sz="4000" b="1" dirty="0" smtClean="0"/>
              <a:t> </a:t>
            </a:r>
            <a:r>
              <a:rPr lang="en-US" sz="4000" b="1" dirty="0"/>
              <a:t>in the </a:t>
            </a:r>
            <a:r>
              <a:rPr lang="en-US" sz="4000" b="1" dirty="0" smtClean="0"/>
              <a:t>Lord. </a:t>
            </a:r>
            <a:r>
              <a:rPr lang="en-US" sz="4000" b="1" dirty="0"/>
              <a:t>Indeed, true companion, I ask you also to help these women who have </a:t>
            </a:r>
            <a:r>
              <a:rPr lang="en-US" sz="4000" b="1" u="sng" dirty="0"/>
              <a:t>shared my struggle in [the cause of] the gospel</a:t>
            </a:r>
            <a:r>
              <a:rPr lang="en-US" sz="4000" b="1" dirty="0"/>
              <a:t>, together with Clement also and the rest of my fellow workers, whose names are in the book of life</a:t>
            </a:r>
            <a:r>
              <a:rPr lang="en-US" sz="4000" b="1" dirty="0" smtClean="0"/>
              <a:t>.  </a:t>
            </a:r>
            <a:r>
              <a:rPr lang="en-US" sz="4000" b="1" dirty="0" smtClean="0">
                <a:solidFill>
                  <a:schemeClr val="tx1"/>
                </a:solidFill>
              </a:rPr>
              <a:t>Philippians </a:t>
            </a:r>
            <a:r>
              <a:rPr lang="en-US" sz="4000" b="1" dirty="0" smtClean="0"/>
              <a:t>4</a:t>
            </a:r>
            <a:r>
              <a:rPr lang="en-US" sz="4000" b="1" dirty="0" smtClean="0">
                <a:solidFill>
                  <a:schemeClr val="tx1"/>
                </a:solidFill>
              </a:rPr>
              <a:t>:2-3</a:t>
            </a:r>
          </a:p>
          <a:p>
            <a:pPr marL="0" indent="0">
              <a:buNone/>
            </a:pPr>
            <a:r>
              <a:rPr lang="en-US" sz="4000" b="1" dirty="0" smtClean="0"/>
              <a:t>True companion? Those who are “with him” in the advancement of the message of the gospel</a:t>
            </a:r>
            <a:endParaRPr lang="en-US" sz="4000" b="1" dirty="0" smtClean="0">
              <a:solidFill>
                <a:schemeClr val="tx1"/>
              </a:solidFill>
            </a:endParaRPr>
          </a:p>
        </p:txBody>
      </p:sp>
    </p:spTree>
    <p:extLst>
      <p:ext uri="{BB962C8B-B14F-4D97-AF65-F5344CB8AC3E}">
        <p14:creationId xmlns:p14="http://schemas.microsoft.com/office/powerpoint/2010/main" val="2194070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How to Help Others to “Get Along”</a:t>
            </a:r>
            <a:endParaRPr lang="en-US" sz="4800" b="1" dirty="0"/>
          </a:p>
          <a:p>
            <a:pPr marL="0" indent="0">
              <a:buNone/>
            </a:pPr>
            <a:r>
              <a:rPr lang="en-US" sz="4000" b="1" dirty="0" smtClean="0"/>
              <a:t>We are the body of Messiah, each doing his part</a:t>
            </a:r>
          </a:p>
          <a:p>
            <a:pPr marL="0" indent="0">
              <a:buNone/>
            </a:pPr>
            <a:r>
              <a:rPr lang="en-US" sz="4000" b="1" dirty="0" smtClean="0"/>
              <a:t>Provide wise counsel and solutions from the Scriptures</a:t>
            </a:r>
          </a:p>
          <a:p>
            <a:pPr marL="0" indent="0">
              <a:buNone/>
            </a:pPr>
            <a:r>
              <a:rPr lang="en-US" sz="4000" b="1" dirty="0" smtClean="0">
                <a:solidFill>
                  <a:schemeClr val="tx1"/>
                </a:solidFill>
              </a:rPr>
              <a:t>Be an example to others of accepting and loving them wherever they are in their walk</a:t>
            </a:r>
          </a:p>
          <a:p>
            <a:pPr marL="0" indent="0">
              <a:buNone/>
            </a:pPr>
            <a:r>
              <a:rPr lang="en-US" sz="4000" b="1" dirty="0" smtClean="0"/>
              <a:t>Patiently wait without judgment of them while allowing the Spirit to do his work of convicting and changing of mind and attitudes of others</a:t>
            </a:r>
            <a:endParaRPr lang="en-US" sz="4000" b="1" dirty="0" smtClean="0">
              <a:solidFill>
                <a:schemeClr val="tx1"/>
              </a:solidFill>
            </a:endParaRPr>
          </a:p>
        </p:txBody>
      </p:sp>
    </p:spTree>
    <p:extLst>
      <p:ext uri="{BB962C8B-B14F-4D97-AF65-F5344CB8AC3E}">
        <p14:creationId xmlns:p14="http://schemas.microsoft.com/office/powerpoint/2010/main" val="3872659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a:t>Key # </a:t>
            </a:r>
            <a:r>
              <a:rPr lang="en-US" sz="4800" b="1" dirty="0" smtClean="0"/>
              <a:t>2 </a:t>
            </a:r>
            <a:r>
              <a:rPr lang="en-US" sz="4800" b="1" dirty="0"/>
              <a:t>- Rejoice</a:t>
            </a:r>
            <a:endParaRPr lang="en-US" sz="4800" b="1" dirty="0"/>
          </a:p>
          <a:p>
            <a:pPr marL="0" indent="0">
              <a:buNone/>
            </a:pPr>
            <a:r>
              <a:rPr lang="en-US" sz="4000" b="1" dirty="0" smtClean="0"/>
              <a:t>Rejoice </a:t>
            </a:r>
            <a:r>
              <a:rPr lang="en-US" sz="4000" b="1" dirty="0"/>
              <a:t>in the Lord always; again I will say, rejoice</a:t>
            </a:r>
            <a:r>
              <a:rPr lang="en-US" sz="4000" b="1" dirty="0" smtClean="0"/>
              <a:t>! </a:t>
            </a:r>
            <a:r>
              <a:rPr lang="en-US" sz="4000" b="1" dirty="0"/>
              <a:t>Let your gentle [spirit] be known to all men. The Lord is </a:t>
            </a:r>
            <a:r>
              <a:rPr lang="en-US" sz="4000" b="1" dirty="0" smtClean="0"/>
              <a:t>near. </a:t>
            </a:r>
            <a:r>
              <a:rPr lang="en-US" sz="4000" b="1" dirty="0" smtClean="0"/>
              <a:t> </a:t>
            </a:r>
            <a:r>
              <a:rPr lang="en-US" sz="4000" b="1" dirty="0" smtClean="0">
                <a:solidFill>
                  <a:schemeClr val="tx1"/>
                </a:solidFill>
              </a:rPr>
              <a:t>Philippians </a:t>
            </a:r>
            <a:r>
              <a:rPr lang="en-US" sz="4000" b="1" dirty="0" smtClean="0"/>
              <a:t>4</a:t>
            </a:r>
            <a:r>
              <a:rPr lang="en-US" sz="4000" b="1" dirty="0" smtClean="0">
                <a:solidFill>
                  <a:schemeClr val="tx1"/>
                </a:solidFill>
              </a:rPr>
              <a:t>:4-5</a:t>
            </a:r>
          </a:p>
          <a:p>
            <a:pPr marL="0" indent="0">
              <a:buNone/>
            </a:pPr>
            <a:endParaRPr lang="en-US" sz="4000" b="1" dirty="0"/>
          </a:p>
          <a:p>
            <a:pPr marL="0" indent="0">
              <a:buNone/>
            </a:pPr>
            <a:r>
              <a:rPr lang="en-US" sz="4000" b="1" dirty="0" smtClean="0">
                <a:solidFill>
                  <a:schemeClr val="tx1"/>
                </a:solidFill>
              </a:rPr>
              <a:t>The primary key to victorious living </a:t>
            </a:r>
            <a:r>
              <a:rPr lang="en-US" sz="4000" b="1" dirty="0" smtClean="0"/>
              <a:t>begins in the mind.  Choose to trust in Elohim such that even hardship, persecution and affliction is designed by a loving Master to draw us closer to him. Thus in not grumbling and complaining, the purpose of the suffering is accomplished in us</a:t>
            </a:r>
            <a:endParaRPr lang="en-US" sz="4000" b="1" dirty="0" smtClean="0">
              <a:solidFill>
                <a:schemeClr val="tx1"/>
              </a:solidFill>
            </a:endParaRPr>
          </a:p>
        </p:txBody>
      </p:sp>
    </p:spTree>
    <p:extLst>
      <p:ext uri="{BB962C8B-B14F-4D97-AF65-F5344CB8AC3E}">
        <p14:creationId xmlns:p14="http://schemas.microsoft.com/office/powerpoint/2010/main" val="16396804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Your Gentleness</a:t>
            </a:r>
            <a:endParaRPr lang="en-US" sz="4800" b="1" dirty="0"/>
          </a:p>
          <a:p>
            <a:pPr marL="0" indent="0">
              <a:buNone/>
            </a:pPr>
            <a:r>
              <a:rPr lang="en-US" sz="4000" b="1" dirty="0" err="1" smtClean="0">
                <a:latin typeface="Bwgrkn" panose="00000400000000000000" pitchFamily="2" charset="0"/>
              </a:rPr>
              <a:t>evpieikh,j</a:t>
            </a:r>
            <a:r>
              <a:rPr lang="en-US" sz="4000" b="1" dirty="0" smtClean="0">
                <a:latin typeface="Bwgrkn" panose="00000400000000000000" pitchFamily="2" charset="0"/>
              </a:rPr>
              <a:t>  </a:t>
            </a:r>
            <a:r>
              <a:rPr lang="en-US" sz="4000" b="1" dirty="0" smtClean="0"/>
              <a:t>(epi-</a:t>
            </a:r>
            <a:r>
              <a:rPr lang="en-US" sz="4000" b="1" dirty="0" err="1" smtClean="0"/>
              <a:t>eikas</a:t>
            </a:r>
            <a:r>
              <a:rPr lang="en-US" sz="4000" b="1" dirty="0" smtClean="0"/>
              <a:t>)</a:t>
            </a:r>
            <a:endParaRPr lang="en-US" sz="4000" dirty="0"/>
          </a:p>
          <a:p>
            <a:pPr marL="0" indent="0">
              <a:buNone/>
            </a:pPr>
            <a:r>
              <a:rPr lang="en-US" sz="4000" b="1" dirty="0"/>
              <a:t>not insisting on every right of letter of law or custom, </a:t>
            </a:r>
            <a:r>
              <a:rPr lang="en-US" sz="4000" b="1" i="1" dirty="0"/>
              <a:t>yielding, gentle, kind, courteous, </a:t>
            </a:r>
            <a:r>
              <a:rPr lang="en-US" sz="4000" b="1" i="1" dirty="0" smtClean="0"/>
              <a:t>tolerant, </a:t>
            </a:r>
            <a:r>
              <a:rPr lang="en-US" sz="4000" b="1" i="1" dirty="0" err="1" smtClean="0"/>
              <a:t>forebearance</a:t>
            </a:r>
            <a:r>
              <a:rPr lang="en-US" sz="4000" b="1" i="1" dirty="0" smtClean="0"/>
              <a:t> </a:t>
            </a:r>
          </a:p>
          <a:p>
            <a:pPr marL="0" indent="0">
              <a:buNone/>
            </a:pPr>
            <a:r>
              <a:rPr lang="en-US" sz="4000" b="1" i="1" dirty="0" smtClean="0">
                <a:solidFill>
                  <a:schemeClr val="tx1"/>
                </a:solidFill>
              </a:rPr>
              <a:t>Galatians 5: fruit of the Spirit – gentleness – a different word meaning “humility, gentleness”</a:t>
            </a:r>
            <a:endParaRPr lang="en-US" sz="5400" b="1" dirty="0" smtClean="0">
              <a:solidFill>
                <a:schemeClr val="tx1"/>
              </a:solidFill>
            </a:endParaRPr>
          </a:p>
        </p:txBody>
      </p:sp>
    </p:spTree>
    <p:extLst>
      <p:ext uri="{BB962C8B-B14F-4D97-AF65-F5344CB8AC3E}">
        <p14:creationId xmlns:p14="http://schemas.microsoft.com/office/powerpoint/2010/main" val="11856851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Tamping Down Anxiety</a:t>
            </a:r>
            <a:endParaRPr lang="en-US" sz="4800" b="1" dirty="0"/>
          </a:p>
          <a:p>
            <a:pPr marL="0" indent="0">
              <a:buNone/>
            </a:pPr>
            <a:r>
              <a:rPr lang="en-US" sz="4000" b="1" dirty="0" smtClean="0"/>
              <a:t>Be </a:t>
            </a:r>
            <a:r>
              <a:rPr lang="en-US" sz="4000" b="1" dirty="0"/>
              <a:t>anxious for nothing, but in everything by prayer and supplication with thanksgiving let your requests be made known to Elohim</a:t>
            </a:r>
            <a:r>
              <a:rPr lang="en-US" sz="4000" b="1" dirty="0" smtClean="0"/>
              <a:t>.  </a:t>
            </a:r>
            <a:r>
              <a:rPr lang="en-US" sz="4000" b="1" dirty="0" smtClean="0">
                <a:solidFill>
                  <a:schemeClr val="tx1"/>
                </a:solidFill>
              </a:rPr>
              <a:t>Philippians </a:t>
            </a:r>
            <a:r>
              <a:rPr lang="en-US" sz="4000" b="1" dirty="0" smtClean="0"/>
              <a:t>4</a:t>
            </a:r>
            <a:r>
              <a:rPr lang="en-US" sz="4000" b="1" dirty="0" smtClean="0">
                <a:solidFill>
                  <a:schemeClr val="tx1"/>
                </a:solidFill>
              </a:rPr>
              <a:t>:6</a:t>
            </a:r>
          </a:p>
          <a:p>
            <a:pPr marL="0" indent="0">
              <a:buNone/>
            </a:pPr>
            <a:r>
              <a:rPr lang="en-US" sz="4000" b="1" dirty="0" smtClean="0"/>
              <a:t>What? Me Worry?</a:t>
            </a:r>
          </a:p>
          <a:p>
            <a:pPr marL="0" indent="0">
              <a:buNone/>
            </a:pPr>
            <a:r>
              <a:rPr lang="en-US" sz="4000" b="1" dirty="0" smtClean="0">
                <a:solidFill>
                  <a:schemeClr val="tx1"/>
                </a:solidFill>
              </a:rPr>
              <a:t>Matthew 6:25-34 – Keep his mission at the forefront of our thinking</a:t>
            </a:r>
            <a:endParaRPr lang="en-US" sz="4000" b="1" dirty="0" smtClean="0">
              <a:solidFill>
                <a:schemeClr val="tx1"/>
              </a:solidFill>
            </a:endParaRPr>
          </a:p>
        </p:txBody>
      </p:sp>
    </p:spTree>
    <p:extLst>
      <p:ext uri="{BB962C8B-B14F-4D97-AF65-F5344CB8AC3E}">
        <p14:creationId xmlns:p14="http://schemas.microsoft.com/office/powerpoint/2010/main" val="6479182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a:t>Key # </a:t>
            </a:r>
            <a:r>
              <a:rPr lang="en-US" sz="4800" b="1" dirty="0" smtClean="0"/>
              <a:t>3 </a:t>
            </a:r>
            <a:r>
              <a:rPr lang="en-US" sz="4800" b="1" dirty="0"/>
              <a:t>- Staying </a:t>
            </a:r>
            <a:r>
              <a:rPr lang="en-US" sz="4800" b="1" dirty="0" smtClean="0"/>
              <a:t>Focused on the Mission</a:t>
            </a:r>
            <a:endParaRPr lang="en-US" sz="4800" b="1" dirty="0"/>
          </a:p>
          <a:p>
            <a:pPr marL="0" indent="0">
              <a:buNone/>
            </a:pPr>
            <a:r>
              <a:rPr lang="en-US" sz="4000" b="1" dirty="0" smtClean="0"/>
              <a:t>Our mission is the Gospel.</a:t>
            </a:r>
          </a:p>
          <a:p>
            <a:pPr marL="0" indent="0">
              <a:buNone/>
            </a:pPr>
            <a:r>
              <a:rPr lang="en-US" sz="4000" b="1" baseline="30000" dirty="0" smtClean="0"/>
              <a:t>1:5</a:t>
            </a:r>
            <a:r>
              <a:rPr lang="en-US" sz="4000" b="1" dirty="0" smtClean="0"/>
              <a:t> </a:t>
            </a:r>
            <a:r>
              <a:rPr lang="en-US" sz="4000" b="1" dirty="0"/>
              <a:t>in view of your participation in the </a:t>
            </a:r>
            <a:r>
              <a:rPr lang="en-US" sz="4000" b="1" dirty="0" smtClean="0"/>
              <a:t>gospel</a:t>
            </a:r>
          </a:p>
          <a:p>
            <a:pPr marL="0" indent="0">
              <a:buNone/>
            </a:pPr>
            <a:r>
              <a:rPr lang="en-US" sz="4000" b="1" baseline="30000" dirty="0" smtClean="0"/>
              <a:t>7 </a:t>
            </a:r>
            <a:r>
              <a:rPr lang="en-US" sz="4000" b="1" dirty="0" smtClean="0"/>
              <a:t>in </a:t>
            </a:r>
            <a:r>
              <a:rPr lang="en-US" sz="4000" b="1" dirty="0"/>
              <a:t>the defense and confirmation of the gospel, you all are </a:t>
            </a:r>
            <a:r>
              <a:rPr lang="en-US" sz="4000" b="1" dirty="0" smtClean="0"/>
              <a:t>partakers</a:t>
            </a:r>
          </a:p>
          <a:p>
            <a:pPr marL="0" indent="0">
              <a:buNone/>
            </a:pPr>
            <a:r>
              <a:rPr lang="en-US" sz="4000" b="1" baseline="30000" dirty="0"/>
              <a:t>12</a:t>
            </a:r>
            <a:r>
              <a:rPr lang="en-US" sz="4000" b="1" dirty="0"/>
              <a:t> </a:t>
            </a:r>
            <a:r>
              <a:rPr lang="en-US" sz="4000" b="1" dirty="0" smtClean="0"/>
              <a:t>the </a:t>
            </a:r>
            <a:r>
              <a:rPr lang="en-US" sz="4000" b="1" dirty="0"/>
              <a:t>greater progress of the gospel</a:t>
            </a:r>
            <a:r>
              <a:rPr lang="en-US" sz="4000" b="1" dirty="0" smtClean="0"/>
              <a:t>,</a:t>
            </a:r>
          </a:p>
          <a:p>
            <a:pPr marL="0" indent="0">
              <a:buNone/>
            </a:pPr>
            <a:r>
              <a:rPr lang="en-US" sz="4000" b="1" baseline="30000" dirty="0"/>
              <a:t>16</a:t>
            </a:r>
            <a:r>
              <a:rPr lang="en-US" sz="4000" b="1" dirty="0"/>
              <a:t> </a:t>
            </a:r>
            <a:r>
              <a:rPr lang="en-US" sz="4000" b="1" dirty="0" smtClean="0"/>
              <a:t>the </a:t>
            </a:r>
            <a:r>
              <a:rPr lang="en-US" sz="4000" b="1" dirty="0"/>
              <a:t>defense of the gospel</a:t>
            </a:r>
            <a:r>
              <a:rPr lang="en-US" sz="4000" b="1" dirty="0" smtClean="0"/>
              <a:t>;</a:t>
            </a:r>
          </a:p>
          <a:p>
            <a:pPr marL="0" indent="0">
              <a:buNone/>
            </a:pPr>
            <a:r>
              <a:rPr lang="en-US" sz="4000" b="1" baseline="30000" dirty="0"/>
              <a:t>27</a:t>
            </a:r>
            <a:r>
              <a:rPr lang="en-US" sz="4000" b="1" dirty="0"/>
              <a:t> </a:t>
            </a:r>
            <a:r>
              <a:rPr lang="en-US" sz="4000" b="1" dirty="0" smtClean="0"/>
              <a:t>worthy </a:t>
            </a:r>
            <a:r>
              <a:rPr lang="en-US" sz="4000" b="1" dirty="0"/>
              <a:t>of the gospel of </a:t>
            </a:r>
            <a:r>
              <a:rPr lang="en-US" sz="4000" b="1" dirty="0" smtClean="0"/>
              <a:t>Messiah… </a:t>
            </a:r>
            <a:r>
              <a:rPr lang="en-US" sz="4000" b="1" dirty="0"/>
              <a:t>with one mind striving together for the faith of the gospel;</a:t>
            </a:r>
            <a:endParaRPr lang="en-US" sz="4000" b="1" dirty="0" smtClean="0">
              <a:solidFill>
                <a:schemeClr val="tx1"/>
              </a:solidFill>
            </a:endParaRPr>
          </a:p>
        </p:txBody>
      </p:sp>
    </p:spTree>
    <p:extLst>
      <p:ext uri="{BB962C8B-B14F-4D97-AF65-F5344CB8AC3E}">
        <p14:creationId xmlns:p14="http://schemas.microsoft.com/office/powerpoint/2010/main" val="8024293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Peace</a:t>
            </a:r>
            <a:endParaRPr lang="en-US" sz="4800" b="1" dirty="0"/>
          </a:p>
          <a:p>
            <a:pPr marL="0" indent="0">
              <a:buNone/>
            </a:pPr>
            <a:r>
              <a:rPr lang="en-US" sz="4000" b="1" dirty="0" smtClean="0"/>
              <a:t>And </a:t>
            </a:r>
            <a:r>
              <a:rPr lang="en-US" sz="4000" b="1" dirty="0"/>
              <a:t>the peace of Elohim, which surpasses all comprehension, will guard your hearts and your minds in Messiah Yahusha</a:t>
            </a:r>
            <a:r>
              <a:rPr lang="en-US" sz="4000" b="1" dirty="0" smtClean="0"/>
              <a:t>. </a:t>
            </a:r>
            <a:r>
              <a:rPr lang="en-US" sz="4000" b="1" dirty="0" smtClean="0">
                <a:solidFill>
                  <a:schemeClr val="tx1"/>
                </a:solidFill>
              </a:rPr>
              <a:t>Philippians </a:t>
            </a:r>
            <a:r>
              <a:rPr lang="en-US" sz="4000" b="1" dirty="0" smtClean="0"/>
              <a:t>4</a:t>
            </a:r>
            <a:r>
              <a:rPr lang="en-US" sz="4000" b="1" dirty="0" smtClean="0">
                <a:solidFill>
                  <a:schemeClr val="tx1"/>
                </a:solidFill>
              </a:rPr>
              <a:t>:7</a:t>
            </a:r>
          </a:p>
          <a:p>
            <a:pPr marL="0" indent="0">
              <a:buNone/>
            </a:pPr>
            <a:endParaRPr lang="en-US" sz="4000" b="1" dirty="0"/>
          </a:p>
          <a:p>
            <a:pPr marL="0" indent="0">
              <a:buNone/>
            </a:pPr>
            <a:r>
              <a:rPr lang="en-US" sz="4000" b="1" dirty="0" smtClean="0"/>
              <a:t>Shalom – the result of having the right mind about Elohim and putting your trust in Him and leaning on Him through prayer</a:t>
            </a:r>
          </a:p>
          <a:p>
            <a:pPr marL="0" indent="0">
              <a:buNone/>
            </a:pPr>
            <a:r>
              <a:rPr lang="en-US" sz="4000" b="1" dirty="0" smtClean="0">
                <a:solidFill>
                  <a:schemeClr val="tx1"/>
                </a:solidFill>
              </a:rPr>
              <a:t>When we have the confidence that Elohim is in control, we can rest in that knowledge</a:t>
            </a:r>
            <a:endParaRPr lang="en-US" sz="4000" b="1" dirty="0" smtClean="0">
              <a:solidFill>
                <a:schemeClr val="tx1"/>
              </a:solidFill>
            </a:endParaRPr>
          </a:p>
        </p:txBody>
      </p:sp>
    </p:spTree>
    <p:extLst>
      <p:ext uri="{BB962C8B-B14F-4D97-AF65-F5344CB8AC3E}">
        <p14:creationId xmlns:p14="http://schemas.microsoft.com/office/powerpoint/2010/main" val="38074304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a:t>Key # </a:t>
            </a:r>
            <a:r>
              <a:rPr lang="en-US" sz="4800" b="1" dirty="0" smtClean="0"/>
              <a:t>4 </a:t>
            </a:r>
            <a:r>
              <a:rPr lang="en-US" sz="4800" b="1" dirty="0"/>
              <a:t>- What’s </a:t>
            </a:r>
            <a:r>
              <a:rPr lang="en-US" sz="4800" b="1" dirty="0" smtClean="0"/>
              <a:t>On Your Mind?</a:t>
            </a:r>
            <a:endParaRPr lang="en-US" sz="4800" b="1" dirty="0"/>
          </a:p>
          <a:p>
            <a:pPr marL="0" indent="0">
              <a:buNone/>
            </a:pPr>
            <a:r>
              <a:rPr lang="en-US" sz="4000" b="1" dirty="0" smtClean="0"/>
              <a:t>Finally</a:t>
            </a:r>
            <a:r>
              <a:rPr lang="en-US" sz="4000" b="1" dirty="0"/>
              <a:t>, brethren, whatever is true, whatever is honorable, whatever is right, whatever is pure, whatever is lovely, whatever is of good repute, if there is any excellence and if anything worthy of praise, dwell on these </a:t>
            </a:r>
            <a:r>
              <a:rPr lang="en-US" sz="4000" b="1" dirty="0" smtClean="0"/>
              <a:t>things. </a:t>
            </a:r>
            <a:r>
              <a:rPr lang="en-US" sz="4000" b="1" dirty="0" smtClean="0">
                <a:solidFill>
                  <a:schemeClr val="tx1"/>
                </a:solidFill>
              </a:rPr>
              <a:t>Philippians </a:t>
            </a:r>
            <a:r>
              <a:rPr lang="en-US" sz="4000" b="1" dirty="0" smtClean="0"/>
              <a:t>4</a:t>
            </a:r>
            <a:r>
              <a:rPr lang="en-US" sz="4000" b="1" dirty="0" smtClean="0">
                <a:solidFill>
                  <a:schemeClr val="tx1"/>
                </a:solidFill>
              </a:rPr>
              <a:t>:8</a:t>
            </a:r>
          </a:p>
          <a:p>
            <a:pPr marL="0" indent="0">
              <a:buNone/>
            </a:pPr>
            <a:r>
              <a:rPr lang="en-US" sz="4000" b="1" dirty="0" smtClean="0"/>
              <a:t>Literally, “true, honorable, righteous, holy, love based, well spoken of”</a:t>
            </a:r>
            <a:endParaRPr lang="en-US" sz="4000" b="1" dirty="0" smtClean="0">
              <a:solidFill>
                <a:schemeClr val="tx1"/>
              </a:solidFill>
            </a:endParaRPr>
          </a:p>
        </p:txBody>
      </p:sp>
    </p:spTree>
    <p:extLst>
      <p:ext uri="{BB962C8B-B14F-4D97-AF65-F5344CB8AC3E}">
        <p14:creationId xmlns:p14="http://schemas.microsoft.com/office/powerpoint/2010/main" val="19265233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Dwelling, Thinking</a:t>
            </a:r>
            <a:endParaRPr lang="en-US" sz="4800" b="1" dirty="0"/>
          </a:p>
          <a:p>
            <a:pPr marL="0" indent="0">
              <a:buNone/>
            </a:pPr>
            <a:r>
              <a:rPr lang="en-US" b="1" dirty="0" smtClean="0">
                <a:latin typeface="Bwgrkn" panose="00000400000000000000" pitchFamily="2" charset="0"/>
              </a:rPr>
              <a:t> </a:t>
            </a:r>
            <a:r>
              <a:rPr lang="en-US" sz="4000" b="1" dirty="0" err="1">
                <a:latin typeface="Bwgrkn" panose="00000400000000000000" pitchFamily="2" charset="0"/>
              </a:rPr>
              <a:t>logi,zomai</a:t>
            </a:r>
            <a:r>
              <a:rPr lang="en-US" sz="4000" b="1" dirty="0">
                <a:latin typeface="Bwgrkn" panose="00000400000000000000" pitchFamily="2" charset="0"/>
              </a:rPr>
              <a:t> </a:t>
            </a:r>
            <a:r>
              <a:rPr lang="en-US" sz="4000" b="1" dirty="0" smtClean="0">
                <a:latin typeface="Bwgrkn" panose="00000400000000000000" pitchFamily="2" charset="0"/>
              </a:rPr>
              <a:t> </a:t>
            </a:r>
            <a:r>
              <a:rPr lang="en-US" sz="4000" b="1" dirty="0" smtClean="0"/>
              <a:t>(</a:t>
            </a:r>
            <a:r>
              <a:rPr lang="en-US" sz="4000" b="1" dirty="0" err="1" smtClean="0"/>
              <a:t>logidzomai</a:t>
            </a:r>
            <a:r>
              <a:rPr lang="en-US" sz="4000" b="1" dirty="0" smtClean="0"/>
              <a:t>) - </a:t>
            </a:r>
            <a:r>
              <a:rPr lang="en-US" sz="4000" b="1" dirty="0"/>
              <a:t>1</a:t>
            </a:r>
            <a:r>
              <a:rPr lang="en-US" sz="4000" dirty="0"/>
              <a:t>. </a:t>
            </a:r>
            <a:r>
              <a:rPr lang="en-US" sz="4000" b="1" dirty="0"/>
              <a:t>to determine by mathematical process, </a:t>
            </a:r>
            <a:r>
              <a:rPr lang="en-US" sz="4000" b="1" i="1" dirty="0"/>
              <a:t>reckon, calculate, </a:t>
            </a:r>
            <a:r>
              <a:rPr lang="en-US" sz="4000" b="1" dirty="0"/>
              <a:t>a. </a:t>
            </a:r>
            <a:r>
              <a:rPr lang="en-US" sz="4000" i="1" dirty="0"/>
              <a:t>count, take into account </a:t>
            </a:r>
            <a:r>
              <a:rPr lang="en-US" sz="4000" b="1" dirty="0" smtClean="0"/>
              <a:t>b</a:t>
            </a:r>
            <a:r>
              <a:rPr lang="en-US" sz="4000" b="1" dirty="0"/>
              <a:t>. </a:t>
            </a:r>
            <a:r>
              <a:rPr lang="en-US" sz="4000" dirty="0"/>
              <a:t>as a result of a calculation </a:t>
            </a:r>
            <a:r>
              <a:rPr lang="en-US" sz="4000" i="1" dirty="0"/>
              <a:t>evaluate, estimate, look upon as, consider </a:t>
            </a:r>
            <a:endParaRPr lang="en-US" sz="4000" i="1" dirty="0" smtClean="0"/>
          </a:p>
          <a:p>
            <a:pPr marL="0" indent="0">
              <a:buNone/>
            </a:pPr>
            <a:endParaRPr lang="en-US" sz="4000" b="1" i="1" dirty="0">
              <a:solidFill>
                <a:schemeClr val="tx1"/>
              </a:solidFill>
            </a:endParaRPr>
          </a:p>
          <a:p>
            <a:pPr marL="0" indent="0">
              <a:buNone/>
            </a:pPr>
            <a:r>
              <a:rPr lang="en-US" sz="4000" b="1" i="1" dirty="0" smtClean="0"/>
              <a:t>Upon reflection and consideration of these qualities, chose to think, meditate, dwell on these things</a:t>
            </a:r>
            <a:endParaRPr lang="en-US" sz="5400" b="1" dirty="0" smtClean="0">
              <a:solidFill>
                <a:schemeClr val="tx1"/>
              </a:solidFill>
            </a:endParaRPr>
          </a:p>
        </p:txBody>
      </p:sp>
    </p:spTree>
    <p:extLst>
      <p:ext uri="{BB962C8B-B14F-4D97-AF65-F5344CB8AC3E}">
        <p14:creationId xmlns:p14="http://schemas.microsoft.com/office/powerpoint/2010/main" val="34944671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This Battle For Your Mind - Who You </a:t>
            </a:r>
            <a:r>
              <a:rPr lang="en-US" sz="4800" b="1" dirty="0" err="1" smtClean="0"/>
              <a:t>Gonna</a:t>
            </a:r>
            <a:r>
              <a:rPr lang="en-US" sz="4800" b="1" dirty="0" smtClean="0"/>
              <a:t> Listen To?</a:t>
            </a:r>
            <a:endParaRPr lang="en-US" sz="4800" b="1" dirty="0"/>
          </a:p>
          <a:p>
            <a:pPr marL="0" indent="0">
              <a:buNone/>
            </a:pPr>
            <a:r>
              <a:rPr lang="en-US" sz="4000" b="1" dirty="0" smtClean="0"/>
              <a:t>Proverbs 9 – Two voices calling out to you</a:t>
            </a:r>
          </a:p>
          <a:p>
            <a:pPr marL="0" indent="0">
              <a:buNone/>
            </a:pPr>
            <a:r>
              <a:rPr lang="en-US" sz="4000" b="1" dirty="0" smtClean="0"/>
              <a:t>Both want to take hold of your mind</a:t>
            </a:r>
          </a:p>
          <a:p>
            <a:pPr marL="0" indent="0">
              <a:buNone/>
            </a:pPr>
            <a:r>
              <a:rPr lang="en-US" sz="4000" b="1" dirty="0" smtClean="0">
                <a:solidFill>
                  <a:schemeClr val="tx1"/>
                </a:solidFill>
              </a:rPr>
              <a:t>Will you pursue wisdom or will you pursue folly?</a:t>
            </a:r>
          </a:p>
          <a:p>
            <a:pPr marL="0" indent="0">
              <a:buNone/>
            </a:pPr>
            <a:r>
              <a:rPr lang="en-US" sz="4000" b="1" dirty="0" smtClean="0"/>
              <a:t>The key to victory is by making the right choices</a:t>
            </a:r>
            <a:endParaRPr lang="en-US" sz="4000" b="1" dirty="0" smtClean="0">
              <a:solidFill>
                <a:schemeClr val="tx1"/>
              </a:solidFill>
            </a:endParaRPr>
          </a:p>
        </p:txBody>
      </p:sp>
    </p:spTree>
    <p:extLst>
      <p:ext uri="{BB962C8B-B14F-4D97-AF65-F5344CB8AC3E}">
        <p14:creationId xmlns:p14="http://schemas.microsoft.com/office/powerpoint/2010/main" val="29416762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Finding Peace in the Midst of Chaos</a:t>
            </a:r>
            <a:endParaRPr lang="en-US" sz="4800" b="1" dirty="0"/>
          </a:p>
          <a:p>
            <a:pPr marL="0" indent="0">
              <a:buNone/>
            </a:pPr>
            <a:r>
              <a:rPr lang="en-US" sz="4000" b="1" dirty="0" smtClean="0"/>
              <a:t>The things you have learned and received and heard and seen in me, practice these things, and the Elohim of peace will be with you.</a:t>
            </a:r>
          </a:p>
          <a:p>
            <a:pPr marL="0" indent="0">
              <a:buNone/>
            </a:pPr>
            <a:r>
              <a:rPr lang="en-US" sz="4000" b="1" dirty="0" smtClean="0">
                <a:solidFill>
                  <a:schemeClr val="tx1"/>
                </a:solidFill>
              </a:rPr>
              <a:t>Philippians </a:t>
            </a:r>
            <a:r>
              <a:rPr lang="en-US" sz="4000" b="1" dirty="0" smtClean="0"/>
              <a:t>4</a:t>
            </a:r>
            <a:r>
              <a:rPr lang="en-US" sz="4000" b="1" dirty="0" smtClean="0">
                <a:solidFill>
                  <a:schemeClr val="tx1"/>
                </a:solidFill>
              </a:rPr>
              <a:t>:9</a:t>
            </a:r>
          </a:p>
          <a:p>
            <a:pPr marL="0" indent="0">
              <a:buNone/>
            </a:pPr>
            <a:r>
              <a:rPr lang="en-US" sz="4000" b="1" dirty="0" smtClean="0"/>
              <a:t>Shalom doesn’t come through worrying and fretting over our difficult circumstances, but in surrender to Elohim to take care of these things himself</a:t>
            </a:r>
            <a:endParaRPr lang="en-US" sz="4000" b="1" dirty="0" smtClean="0">
              <a:solidFill>
                <a:schemeClr val="tx1"/>
              </a:solidFill>
            </a:endParaRPr>
          </a:p>
        </p:txBody>
      </p:sp>
    </p:spTree>
    <p:extLst>
      <p:ext uri="{BB962C8B-B14F-4D97-AF65-F5344CB8AC3E}">
        <p14:creationId xmlns:p14="http://schemas.microsoft.com/office/powerpoint/2010/main" val="586632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a:t>Key # </a:t>
            </a:r>
            <a:r>
              <a:rPr lang="en-US" sz="4800" b="1" dirty="0" smtClean="0"/>
              <a:t>5 </a:t>
            </a:r>
            <a:r>
              <a:rPr lang="en-US" sz="4800" b="1" dirty="0"/>
              <a:t>- Caring </a:t>
            </a:r>
            <a:r>
              <a:rPr lang="en-US" sz="4800" b="1" dirty="0" smtClean="0"/>
              <a:t>About Others and Not Just Yourself</a:t>
            </a:r>
            <a:endParaRPr lang="en-US" sz="4800" b="1" dirty="0"/>
          </a:p>
          <a:p>
            <a:pPr marL="0" indent="0">
              <a:buNone/>
            </a:pPr>
            <a:r>
              <a:rPr lang="en-US" sz="4000" b="1" dirty="0" smtClean="0"/>
              <a:t>But </a:t>
            </a:r>
            <a:r>
              <a:rPr lang="en-US" sz="4000" b="1" dirty="0"/>
              <a:t>I rejoiced in the Lord greatly, that now at last you have revived your concern for me; indeed, you were concerned [before], but you lacked opportunity</a:t>
            </a:r>
            <a:r>
              <a:rPr lang="en-US" sz="4000" b="1" dirty="0" smtClean="0"/>
              <a:t>. </a:t>
            </a:r>
            <a:r>
              <a:rPr lang="en-US" sz="4000" b="1" dirty="0" smtClean="0"/>
              <a:t> </a:t>
            </a:r>
            <a:r>
              <a:rPr lang="en-US" sz="4000" b="1" dirty="0" smtClean="0">
                <a:solidFill>
                  <a:schemeClr val="tx1"/>
                </a:solidFill>
              </a:rPr>
              <a:t>Philippians </a:t>
            </a:r>
            <a:r>
              <a:rPr lang="en-US" sz="4000" b="1" dirty="0" smtClean="0"/>
              <a:t>4</a:t>
            </a:r>
            <a:r>
              <a:rPr lang="en-US" sz="4000" b="1" dirty="0" smtClean="0">
                <a:solidFill>
                  <a:schemeClr val="tx1"/>
                </a:solidFill>
              </a:rPr>
              <a:t>:10</a:t>
            </a:r>
          </a:p>
          <a:p>
            <a:pPr marL="0" indent="0">
              <a:buNone/>
            </a:pPr>
            <a:endParaRPr lang="en-US" sz="4000" b="1" dirty="0"/>
          </a:p>
          <a:p>
            <a:pPr marL="0" indent="0">
              <a:buNone/>
            </a:pPr>
            <a:r>
              <a:rPr lang="en-US" sz="4000" b="1" dirty="0" smtClean="0">
                <a:solidFill>
                  <a:schemeClr val="tx1"/>
                </a:solidFill>
              </a:rPr>
              <a:t>This is a practical illustration of “putting others’ interests above your own”</a:t>
            </a:r>
          </a:p>
          <a:p>
            <a:pPr marL="0" indent="0">
              <a:buNone/>
            </a:pPr>
            <a:r>
              <a:rPr lang="en-US" sz="4000" b="1" dirty="0" smtClean="0"/>
              <a:t>Messiah did this in his submission.  Paul did this too, in continuing his ministry of help despite the hardship it brought him.</a:t>
            </a:r>
            <a:endParaRPr lang="en-US" sz="4000" b="1" dirty="0" smtClean="0">
              <a:solidFill>
                <a:schemeClr val="tx1"/>
              </a:solidFill>
            </a:endParaRPr>
          </a:p>
        </p:txBody>
      </p:sp>
    </p:spTree>
    <p:extLst>
      <p:ext uri="{BB962C8B-B14F-4D97-AF65-F5344CB8AC3E}">
        <p14:creationId xmlns:p14="http://schemas.microsoft.com/office/powerpoint/2010/main" val="24189598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a:t>Key # </a:t>
            </a:r>
            <a:r>
              <a:rPr lang="en-US" sz="4800" b="1" dirty="0" smtClean="0"/>
              <a:t>6 </a:t>
            </a:r>
            <a:r>
              <a:rPr lang="en-US" sz="4800" b="1" dirty="0"/>
              <a:t>- Be </a:t>
            </a:r>
            <a:r>
              <a:rPr lang="en-US" sz="4800" b="1" dirty="0" smtClean="0"/>
              <a:t>Content in Your Circumstances</a:t>
            </a:r>
            <a:endParaRPr lang="en-US" sz="4800" b="1" dirty="0"/>
          </a:p>
          <a:p>
            <a:pPr marL="0" indent="0">
              <a:buNone/>
            </a:pPr>
            <a:r>
              <a:rPr lang="en-US" sz="4000" b="1" dirty="0" smtClean="0"/>
              <a:t>Not </a:t>
            </a:r>
            <a:r>
              <a:rPr lang="en-US" sz="4000" b="1" dirty="0"/>
              <a:t>that I speak from want, for I have learned to be </a:t>
            </a:r>
            <a:r>
              <a:rPr lang="en-US" sz="4000" b="1" dirty="0" smtClean="0"/>
              <a:t>content (satisfied) </a:t>
            </a:r>
            <a:r>
              <a:rPr lang="en-US" sz="4000" b="1" dirty="0"/>
              <a:t>in whatever circumstances I </a:t>
            </a:r>
            <a:r>
              <a:rPr lang="en-US" sz="4000" b="1" dirty="0" smtClean="0"/>
              <a:t>am. </a:t>
            </a:r>
            <a:r>
              <a:rPr lang="en-US" sz="4000" b="1" dirty="0"/>
              <a:t>I know how to get along with humble means, and I also know how to live in prosperity; in any and every circumstance I have learned the secret of being filled and going hungry, both of having abundance and suffering need</a:t>
            </a:r>
            <a:r>
              <a:rPr lang="en-US" sz="4000" b="1" dirty="0"/>
              <a:t>. I can do all things through Him who </a:t>
            </a:r>
            <a:r>
              <a:rPr lang="en-US" sz="4000" b="1" dirty="0" smtClean="0"/>
              <a:t>empowers </a:t>
            </a:r>
            <a:r>
              <a:rPr lang="en-US" sz="4000" b="1" dirty="0"/>
              <a:t>me. </a:t>
            </a:r>
            <a:endParaRPr lang="en-US" sz="4000" b="1" dirty="0"/>
          </a:p>
          <a:p>
            <a:pPr marL="0" indent="0">
              <a:buNone/>
            </a:pPr>
            <a:r>
              <a:rPr lang="en-US" sz="4000" b="1" dirty="0" smtClean="0">
                <a:solidFill>
                  <a:schemeClr val="tx1"/>
                </a:solidFill>
              </a:rPr>
              <a:t>Philippians </a:t>
            </a:r>
            <a:r>
              <a:rPr lang="en-US" sz="4000" b="1" dirty="0" smtClean="0"/>
              <a:t>4</a:t>
            </a:r>
            <a:r>
              <a:rPr lang="en-US" sz="4000" b="1" dirty="0" smtClean="0">
                <a:solidFill>
                  <a:schemeClr val="tx1"/>
                </a:solidFill>
              </a:rPr>
              <a:t>:11-13</a:t>
            </a:r>
            <a:endParaRPr lang="en-US" sz="4000" b="1" dirty="0" smtClean="0">
              <a:solidFill>
                <a:schemeClr val="tx1"/>
              </a:solidFill>
            </a:endParaRPr>
          </a:p>
        </p:txBody>
      </p:sp>
    </p:spTree>
    <p:extLst>
      <p:ext uri="{BB962C8B-B14F-4D97-AF65-F5344CB8AC3E}">
        <p14:creationId xmlns:p14="http://schemas.microsoft.com/office/powerpoint/2010/main" val="21993220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Support Through Sharing</a:t>
            </a:r>
            <a:endParaRPr lang="en-US" sz="4800" b="1" dirty="0"/>
          </a:p>
          <a:p>
            <a:pPr marL="0" indent="0">
              <a:buNone/>
            </a:pPr>
            <a:r>
              <a:rPr lang="en-US" sz="4000" b="1" dirty="0" smtClean="0"/>
              <a:t>Nevertheless</a:t>
            </a:r>
            <a:r>
              <a:rPr lang="en-US" sz="4000" b="1" dirty="0"/>
              <a:t>, you have done well to share [with me] in my </a:t>
            </a:r>
            <a:r>
              <a:rPr lang="en-US" sz="4000" b="1" dirty="0" smtClean="0"/>
              <a:t>affliction. </a:t>
            </a:r>
            <a:r>
              <a:rPr lang="en-US" sz="4000" b="1" dirty="0"/>
              <a:t>You yourselves also know, Philippians, that at the first preaching of the gospel, after I left Macedonia, no assembly shared with me in the matter of giving and receiving but you alone;</a:t>
            </a:r>
          </a:p>
          <a:p>
            <a:pPr marL="0" indent="0">
              <a:buNone/>
            </a:pPr>
            <a:r>
              <a:rPr lang="en-US" sz="4000" b="1" dirty="0" smtClean="0"/>
              <a:t>Philippians </a:t>
            </a:r>
            <a:r>
              <a:rPr lang="en-US" sz="4000" b="1" dirty="0" smtClean="0"/>
              <a:t>4</a:t>
            </a:r>
            <a:r>
              <a:rPr lang="en-US" sz="4000" b="1" dirty="0" smtClean="0">
                <a:solidFill>
                  <a:schemeClr val="tx1"/>
                </a:solidFill>
              </a:rPr>
              <a:t>:14-15</a:t>
            </a:r>
            <a:endParaRPr lang="en-US" sz="4000" b="1" dirty="0" smtClean="0">
              <a:solidFill>
                <a:schemeClr val="tx1"/>
              </a:solidFill>
            </a:endParaRPr>
          </a:p>
        </p:txBody>
      </p:sp>
    </p:spTree>
    <p:extLst>
      <p:ext uri="{BB962C8B-B14F-4D97-AF65-F5344CB8AC3E}">
        <p14:creationId xmlns:p14="http://schemas.microsoft.com/office/powerpoint/2010/main" val="6951704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Faithful Sharing of Material Goods</a:t>
            </a:r>
            <a:endParaRPr lang="en-US" sz="4800" b="1" dirty="0"/>
          </a:p>
          <a:p>
            <a:pPr marL="0" indent="0">
              <a:buNone/>
            </a:pPr>
            <a:r>
              <a:rPr lang="en-US" sz="4000" b="1" dirty="0" smtClean="0"/>
              <a:t>for </a:t>
            </a:r>
            <a:r>
              <a:rPr lang="en-US" sz="4000" b="1" dirty="0"/>
              <a:t>even in Thessalonica you sent [a gift] more than once for my needs</a:t>
            </a:r>
            <a:r>
              <a:rPr lang="en-US" sz="4000" b="1" dirty="0" smtClean="0"/>
              <a:t>. </a:t>
            </a:r>
            <a:r>
              <a:rPr lang="en-US" sz="4000" b="1" dirty="0"/>
              <a:t>Not that I seek the gift itself, but I seek for the profit which increases to your account.</a:t>
            </a:r>
          </a:p>
          <a:p>
            <a:pPr marL="0" indent="0">
              <a:buNone/>
            </a:pPr>
            <a:r>
              <a:rPr lang="en-US" sz="4000" b="1" dirty="0" smtClean="0"/>
              <a:t>Philippians </a:t>
            </a:r>
            <a:r>
              <a:rPr lang="en-US" sz="4000" b="1" dirty="0" smtClean="0"/>
              <a:t>4</a:t>
            </a:r>
            <a:r>
              <a:rPr lang="en-US" sz="4000" b="1" dirty="0" smtClean="0">
                <a:solidFill>
                  <a:schemeClr val="tx1"/>
                </a:solidFill>
              </a:rPr>
              <a:t>:16-17</a:t>
            </a:r>
          </a:p>
          <a:p>
            <a:pPr marL="0" indent="0">
              <a:buNone/>
            </a:pPr>
            <a:endParaRPr lang="en-US" sz="4000" b="1" dirty="0"/>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23768984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Because You Help Others, Yah Will Help You</a:t>
            </a:r>
            <a:endParaRPr lang="en-US" sz="4800" b="1" dirty="0"/>
          </a:p>
          <a:p>
            <a:pPr marL="0" indent="0">
              <a:buNone/>
            </a:pPr>
            <a:r>
              <a:rPr lang="en-US" sz="4000" b="1" dirty="0" smtClean="0"/>
              <a:t>But </a:t>
            </a:r>
            <a:r>
              <a:rPr lang="en-US" sz="4000" b="1" dirty="0"/>
              <a:t>I have received everything in full and have an abundance; I am amply supplied, having received from Epaphroditus what you have sent, a fragrant aroma, an acceptable sacrifice, well-pleasing to Elohim</a:t>
            </a:r>
            <a:r>
              <a:rPr lang="en-US" sz="4000" b="1" dirty="0" smtClean="0"/>
              <a:t>. </a:t>
            </a:r>
            <a:r>
              <a:rPr lang="en-US" sz="4000" b="1" dirty="0"/>
              <a:t>And my Elohim will supply all your needs according to His riches in glory in Messiah Yahusha</a:t>
            </a:r>
            <a:r>
              <a:rPr lang="en-US" sz="4000" b="1" dirty="0" smtClean="0"/>
              <a:t>.  Philippians 4</a:t>
            </a:r>
            <a:r>
              <a:rPr lang="en-US" sz="4000" b="1" dirty="0" smtClean="0">
                <a:solidFill>
                  <a:schemeClr val="tx1"/>
                </a:solidFill>
              </a:rPr>
              <a:t>:18-19</a:t>
            </a:r>
          </a:p>
          <a:p>
            <a:pPr marL="0" indent="0">
              <a:buNone/>
            </a:pPr>
            <a:r>
              <a:rPr lang="en-US" sz="4000" b="1" dirty="0"/>
              <a:t>You reap what you sew.  When we support those in need, our need will be met by Elohim.</a:t>
            </a:r>
            <a:endParaRPr lang="en-US" sz="4000" b="1" dirty="0" smtClean="0">
              <a:solidFill>
                <a:schemeClr val="tx1"/>
              </a:solidFill>
            </a:endParaRPr>
          </a:p>
        </p:txBody>
      </p:sp>
    </p:spTree>
    <p:extLst>
      <p:ext uri="{BB962C8B-B14F-4D97-AF65-F5344CB8AC3E}">
        <p14:creationId xmlns:p14="http://schemas.microsoft.com/office/powerpoint/2010/main" val="40454764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Final Greetings</a:t>
            </a:r>
            <a:endParaRPr lang="en-US" sz="4800" b="1" dirty="0"/>
          </a:p>
          <a:p>
            <a:pPr marL="0" indent="0">
              <a:buNone/>
            </a:pPr>
            <a:r>
              <a:rPr lang="en-US" sz="4000" b="1" dirty="0" smtClean="0"/>
              <a:t>Now </a:t>
            </a:r>
            <a:r>
              <a:rPr lang="en-US" sz="4000" b="1" dirty="0"/>
              <a:t>to our Elohim and Father [be] the glory forever and ever. Amen</a:t>
            </a:r>
            <a:r>
              <a:rPr lang="en-US" sz="4000" b="1" dirty="0" smtClean="0"/>
              <a:t>. </a:t>
            </a:r>
            <a:r>
              <a:rPr lang="en-US" sz="4000" b="1" dirty="0"/>
              <a:t>Greet every saint in Messiah Yahusha. The brethren who are with me greet </a:t>
            </a:r>
            <a:r>
              <a:rPr lang="en-US" sz="4000" b="1" dirty="0" smtClean="0"/>
              <a:t>you. </a:t>
            </a:r>
            <a:r>
              <a:rPr lang="en-US" sz="4000" b="1" dirty="0"/>
              <a:t>All the saints greet you, especially those of Caesar's </a:t>
            </a:r>
            <a:r>
              <a:rPr lang="en-US" sz="4000" b="1" dirty="0" smtClean="0"/>
              <a:t>household. </a:t>
            </a:r>
            <a:r>
              <a:rPr lang="en-US" sz="4000" b="1" dirty="0"/>
              <a:t>The grace of the Lord Yahusha Messiah be with your spirit.</a:t>
            </a:r>
          </a:p>
          <a:p>
            <a:pPr marL="0" indent="0">
              <a:buNone/>
            </a:pPr>
            <a:r>
              <a:rPr lang="en-US" sz="4000" b="1" dirty="0" smtClean="0"/>
              <a:t>Philippians 4</a:t>
            </a:r>
            <a:r>
              <a:rPr lang="en-US" sz="4000" b="1" dirty="0" smtClean="0">
                <a:solidFill>
                  <a:schemeClr val="tx1"/>
                </a:solidFill>
              </a:rPr>
              <a:t>:20-23</a:t>
            </a:r>
          </a:p>
        </p:txBody>
      </p:sp>
    </p:spTree>
    <p:extLst>
      <p:ext uri="{BB962C8B-B14F-4D97-AF65-F5344CB8AC3E}">
        <p14:creationId xmlns:p14="http://schemas.microsoft.com/office/powerpoint/2010/main" val="26386002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Summary of the Letter</a:t>
            </a:r>
            <a:endParaRPr lang="en-US" sz="4800" b="1" dirty="0">
              <a:cs typeface="Times New Roman" pitchFamily="18" charset="0"/>
            </a:endParaRPr>
          </a:p>
          <a:p>
            <a:pPr>
              <a:buNone/>
            </a:pPr>
            <a:r>
              <a:rPr lang="en-US" sz="3733" b="1" dirty="0" smtClean="0">
                <a:cs typeface="Times New Roman" pitchFamily="18" charset="0"/>
              </a:rPr>
              <a:t>Always be encouraged that Yahuwah has your back</a:t>
            </a:r>
          </a:p>
          <a:p>
            <a:pPr>
              <a:buNone/>
            </a:pPr>
            <a:r>
              <a:rPr lang="en-US" sz="3733" b="1" dirty="0" smtClean="0">
                <a:cs typeface="Times New Roman" pitchFamily="18" charset="0"/>
              </a:rPr>
              <a:t>Rejoice in all your circumstances</a:t>
            </a:r>
          </a:p>
          <a:p>
            <a:pPr>
              <a:buNone/>
            </a:pPr>
            <a:r>
              <a:rPr lang="en-US" sz="3733" b="1" dirty="0" smtClean="0">
                <a:cs typeface="Times New Roman" pitchFamily="18" charset="0"/>
              </a:rPr>
              <a:t>Be content with your current state – rejoice no matter what you face</a:t>
            </a:r>
          </a:p>
          <a:p>
            <a:pPr>
              <a:buNone/>
            </a:pPr>
            <a:r>
              <a:rPr lang="en-US" sz="3733" b="1" dirty="0" smtClean="0">
                <a:cs typeface="Times New Roman" pitchFamily="18" charset="0"/>
              </a:rPr>
              <a:t>Elohim responds to our praises, but not to our complaining</a:t>
            </a:r>
          </a:p>
          <a:p>
            <a:pPr>
              <a:buNone/>
            </a:pPr>
            <a:r>
              <a:rPr lang="en-US" sz="3733" b="1" dirty="0" smtClean="0">
                <a:cs typeface="Times New Roman" pitchFamily="18" charset="0"/>
              </a:rPr>
              <a:t>Victory can be achieved by making right choices and therefore having the right attitude </a:t>
            </a:r>
            <a:endParaRPr lang="en-US" sz="3733" b="1" dirty="0" smtClean="0">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6313593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smtClean="0"/>
              <a:t>Prophesies</a:t>
            </a:r>
            <a:endParaRPr lang="en-US" sz="40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137026</TotalTime>
  <Words>1459</Words>
  <Application>Microsoft Office PowerPoint</Application>
  <PresentationFormat>Widescreen</PresentationFormat>
  <Paragraphs>130</Paragraphs>
  <Slides>25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Bwgrkn</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1200</cp:revision>
  <dcterms:created xsi:type="dcterms:W3CDTF">2018-11-07T08:55:54Z</dcterms:created>
  <dcterms:modified xsi:type="dcterms:W3CDTF">2020-08-29T16:08:59Z</dcterms:modified>
</cp:coreProperties>
</file>