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4" r:id="rId2"/>
    <p:sldId id="913" r:id="rId3"/>
    <p:sldId id="1131" r:id="rId4"/>
    <p:sldId id="1139" r:id="rId5"/>
    <p:sldId id="1140" r:id="rId6"/>
    <p:sldId id="1142" r:id="rId7"/>
    <p:sldId id="1143" r:id="rId8"/>
    <p:sldId id="1144" r:id="rId9"/>
    <p:sldId id="1141" r:id="rId10"/>
    <p:sldId id="1132" r:id="rId11"/>
    <p:sldId id="1146" r:id="rId12"/>
    <p:sldId id="1147" r:id="rId13"/>
    <p:sldId id="1145" r:id="rId14"/>
    <p:sldId id="1133" r:id="rId15"/>
    <p:sldId id="1134" r:id="rId16"/>
    <p:sldId id="1148" r:id="rId17"/>
    <p:sldId id="1135" r:id="rId18"/>
    <p:sldId id="1136" r:id="rId19"/>
    <p:sldId id="1137" r:id="rId20"/>
    <p:sldId id="1138" r:id="rId21"/>
    <p:sldId id="1149" r:id="rId22"/>
    <p:sldId id="1125" r:id="rId23"/>
    <p:sldId id="628" r:id="rId24"/>
    <p:sldId id="77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5805" autoAdjust="0"/>
  </p:normalViewPr>
  <p:slideViewPr>
    <p:cSldViewPr snapToGrid="0">
      <p:cViewPr varScale="1">
        <p:scale>
          <a:sx n="76" d="100"/>
          <a:sy n="76" d="100"/>
        </p:scale>
        <p:origin x="114" y="600"/>
      </p:cViewPr>
      <p:guideLst/>
    </p:cSldViewPr>
  </p:slideViewPr>
  <p:outlineViewPr>
    <p:cViewPr>
      <p:scale>
        <a:sx n="33" d="100"/>
        <a:sy n="33" d="100"/>
      </p:scale>
      <p:origin x="0" y="-1314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7/27/2020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5827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880291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161662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8507188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790936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050421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57320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693328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4067662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4003195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840279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4066451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9410361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8747500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6267641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208010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41613019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40833156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3849110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6931180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8262111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7/27/2020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7/27/2020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7/27/2020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7/27/2020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7/27/2020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7/27/2020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7/27/2020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7/27/2020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7/27/2020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7/27/2020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7/27/2020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7/27/2020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Shabbat 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August 1, </a:t>
            </a:r>
            <a:r>
              <a:rPr lang="en-US" sz="5333" b="1" dirty="0" smtClean="0">
                <a:solidFill>
                  <a:schemeClr val="tx1">
                    <a:lumMod val="95000"/>
                    <a:lumOff val="5000"/>
                  </a:schemeClr>
                </a:solidFill>
                <a:latin typeface="Helvetica" pitchFamily="34" charset="0"/>
                <a:cs typeface="Helvetica" pitchFamily="34" charset="0"/>
              </a:rPr>
              <a:t>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9"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Philippians </a:t>
            </a:r>
            <a:r>
              <a:rPr lang="en-US" sz="6600" b="1" dirty="0" smtClean="0">
                <a:solidFill>
                  <a:schemeClr val="accent2">
                    <a:lumMod val="50000"/>
                  </a:schemeClr>
                </a:solidFill>
                <a:latin typeface="Helvetica" pitchFamily="34" charset="0"/>
                <a:cs typeface="Helvetica" pitchFamily="34" charset="0"/>
              </a:rPr>
              <a:t>3 </a:t>
            </a:r>
            <a:r>
              <a:rPr lang="en-US" sz="6600" b="1" dirty="0" smtClean="0">
                <a:solidFill>
                  <a:schemeClr val="accent2">
                    <a:lumMod val="50000"/>
                  </a:schemeClr>
                </a:solidFill>
                <a:latin typeface="Helvetica" pitchFamily="34" charset="0"/>
                <a:cs typeface="Helvetica" pitchFamily="34" charset="0"/>
              </a:rPr>
              <a:t>– </a:t>
            </a:r>
            <a:r>
              <a:rPr lang="en-US" sz="6600" b="1" dirty="0" smtClean="0">
                <a:solidFill>
                  <a:schemeClr val="accent2">
                    <a:lumMod val="50000"/>
                  </a:schemeClr>
                </a:solidFill>
                <a:latin typeface="Helvetica" pitchFamily="34" charset="0"/>
                <a:cs typeface="Helvetica" pitchFamily="34" charset="0"/>
              </a:rPr>
              <a:t>Putting No Confidence in the Flesh</a:t>
            </a:r>
            <a:endParaRPr lang="en-US" sz="3733" dirty="0" smtClean="0">
              <a:solidFill>
                <a:schemeClr val="tx1">
                  <a:lumMod val="95000"/>
                  <a:lumOff val="5000"/>
                </a:schemeClr>
              </a:solidFill>
              <a:latin typeface="Helvetica" pitchFamily="34" charset="0"/>
              <a:cs typeface="Helvetica" pitchFamily="34" charset="0"/>
            </a:endParaRPr>
          </a:p>
          <a:p>
            <a:pPr marL="0" indent="0" algn="ctr">
              <a:buNone/>
            </a:pPr>
            <a:endParaRPr lang="en-US" sz="4400" b="1" dirty="0" smtClean="0"/>
          </a:p>
          <a:p>
            <a:pPr marL="0" indent="0" algn="ctr">
              <a:buNone/>
            </a:pPr>
            <a:r>
              <a:rPr lang="en-US" sz="4400" b="1" dirty="0" smtClean="0"/>
              <a:t>Having the Right Humility of </a:t>
            </a:r>
            <a:r>
              <a:rPr lang="en-US" sz="4400" b="1" dirty="0" smtClean="0"/>
              <a:t>Mind</a:t>
            </a:r>
            <a:endParaRPr lang="en-US" sz="4400" b="1" dirty="0"/>
          </a:p>
        </p:txBody>
      </p:sp>
    </p:spTree>
    <p:extLst>
      <p:ext uri="{BB962C8B-B14F-4D97-AF65-F5344CB8AC3E}">
        <p14:creationId xmlns:p14="http://schemas.microsoft.com/office/powerpoint/2010/main" val="9257370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Rejoice!</a:t>
            </a:r>
            <a:endParaRPr lang="en-US" sz="4800" b="1" dirty="0"/>
          </a:p>
          <a:p>
            <a:pPr marL="0" indent="0">
              <a:buNone/>
            </a:pPr>
            <a:r>
              <a:rPr lang="en-US" sz="4000" b="1" dirty="0"/>
              <a:t>Finally, my brethren, rejoice in the Lord. To write the same things [again] is no trouble to me, and it is a safeguard for you</a:t>
            </a:r>
            <a:r>
              <a:rPr lang="en-US" sz="4000" b="1" dirty="0" smtClean="0"/>
              <a:t>.  </a:t>
            </a:r>
            <a:r>
              <a:rPr lang="en-US" sz="4000" b="1" dirty="0" smtClean="0">
                <a:solidFill>
                  <a:schemeClr val="tx1"/>
                </a:solidFill>
              </a:rPr>
              <a:t>Philippians </a:t>
            </a:r>
            <a:r>
              <a:rPr lang="en-US" sz="4000" b="1" dirty="0" smtClean="0"/>
              <a:t>3</a:t>
            </a:r>
            <a:r>
              <a:rPr lang="en-US" sz="4000" b="1" dirty="0" smtClean="0">
                <a:solidFill>
                  <a:schemeClr val="tx1"/>
                </a:solidFill>
              </a:rPr>
              <a:t>:1</a:t>
            </a:r>
          </a:p>
          <a:p>
            <a:pPr marL="0" indent="0">
              <a:buNone/>
            </a:pPr>
            <a:r>
              <a:rPr lang="en-US" sz="4000" b="1" dirty="0" smtClean="0"/>
              <a:t>“Why do you make me repeat myself!”</a:t>
            </a:r>
          </a:p>
          <a:p>
            <a:pPr marL="0" indent="0">
              <a:buNone/>
            </a:pPr>
            <a:r>
              <a:rPr lang="en-US" sz="4000" b="1" dirty="0" smtClean="0">
                <a:solidFill>
                  <a:schemeClr val="tx1"/>
                </a:solidFill>
              </a:rPr>
              <a:t>1:18; 2:17-18; 2:28-29</a:t>
            </a:r>
          </a:p>
          <a:p>
            <a:pPr marL="0" indent="0">
              <a:buNone/>
            </a:pPr>
            <a:r>
              <a:rPr lang="en-US" sz="4000" b="1" dirty="0" smtClean="0"/>
              <a:t>…but </a:t>
            </a:r>
            <a:r>
              <a:rPr lang="en-US" sz="4000" b="1" dirty="0"/>
              <a:t>to the degree that you share the sufferings of Messiah, keep on rejoicing, </a:t>
            </a:r>
            <a:r>
              <a:rPr lang="en-US" sz="4000" b="1" dirty="0" smtClean="0"/>
              <a:t> 1 Peter 4:13</a:t>
            </a:r>
            <a:endParaRPr lang="en-US" sz="5400" b="1" dirty="0" smtClean="0">
              <a:solidFill>
                <a:schemeClr val="tx1"/>
              </a:solidFill>
            </a:endParaRPr>
          </a:p>
        </p:txBody>
      </p:sp>
    </p:spTree>
    <p:extLst>
      <p:ext uri="{BB962C8B-B14F-4D97-AF65-F5344CB8AC3E}">
        <p14:creationId xmlns:p14="http://schemas.microsoft.com/office/powerpoint/2010/main" val="25114477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Dogs!</a:t>
            </a:r>
            <a:endParaRPr lang="en-US" sz="4800" b="1" dirty="0"/>
          </a:p>
          <a:p>
            <a:pPr marL="0" indent="0">
              <a:buNone/>
            </a:pPr>
            <a:r>
              <a:rPr lang="en-US" sz="4000" b="1" dirty="0" smtClean="0"/>
              <a:t>Beware </a:t>
            </a:r>
            <a:r>
              <a:rPr lang="en-US" sz="4000" b="1" dirty="0"/>
              <a:t>of the dogs, beware of the evil workers, beware of the false circumcision</a:t>
            </a:r>
            <a:r>
              <a:rPr lang="en-US" sz="4000" b="1" dirty="0" smtClean="0"/>
              <a:t>;  </a:t>
            </a:r>
            <a:r>
              <a:rPr lang="en-US" sz="4000" b="1" dirty="0"/>
              <a:t>for we are the [true] circumcision, who worship in the Spirit of Elohim and glory in Messiah Yahusha and put no confidence in the </a:t>
            </a:r>
            <a:r>
              <a:rPr lang="en-US" sz="4000" b="1" dirty="0" smtClean="0"/>
              <a:t>flesh… </a:t>
            </a:r>
            <a:r>
              <a:rPr lang="en-US" sz="4000" b="1" dirty="0" smtClean="0">
                <a:solidFill>
                  <a:schemeClr val="tx1"/>
                </a:solidFill>
              </a:rPr>
              <a:t>Philippians </a:t>
            </a:r>
            <a:r>
              <a:rPr lang="en-US" sz="4000" b="1" dirty="0" smtClean="0"/>
              <a:t>3</a:t>
            </a:r>
            <a:r>
              <a:rPr lang="en-US" sz="4000" b="1" dirty="0" smtClean="0">
                <a:solidFill>
                  <a:schemeClr val="tx1"/>
                </a:solidFill>
              </a:rPr>
              <a:t>:2-3</a:t>
            </a:r>
            <a:endParaRPr lang="en-US" sz="4000" b="1" dirty="0" smtClean="0">
              <a:solidFill>
                <a:schemeClr val="tx1"/>
              </a:solidFill>
            </a:endParaRPr>
          </a:p>
        </p:txBody>
      </p:sp>
    </p:spTree>
    <p:extLst>
      <p:ext uri="{BB962C8B-B14F-4D97-AF65-F5344CB8AC3E}">
        <p14:creationId xmlns:p14="http://schemas.microsoft.com/office/powerpoint/2010/main" val="35246376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Dogs!</a:t>
            </a:r>
            <a:endParaRPr lang="en-US" sz="4800" b="1" dirty="0"/>
          </a:p>
          <a:p>
            <a:pPr marL="0" indent="0">
              <a:buNone/>
            </a:pPr>
            <a:r>
              <a:rPr lang="en-US" sz="4000" b="1" dirty="0" smtClean="0"/>
              <a:t>Beware of the dogs… </a:t>
            </a:r>
            <a:r>
              <a:rPr lang="en-US" sz="4000" b="1" dirty="0" smtClean="0">
                <a:solidFill>
                  <a:schemeClr val="tx1"/>
                </a:solidFill>
              </a:rPr>
              <a:t>Philippians </a:t>
            </a:r>
            <a:r>
              <a:rPr lang="en-US" sz="4000" b="1" dirty="0" smtClean="0"/>
              <a:t>3</a:t>
            </a:r>
            <a:r>
              <a:rPr lang="en-US" sz="4000" b="1" dirty="0" smtClean="0">
                <a:solidFill>
                  <a:schemeClr val="tx1"/>
                </a:solidFill>
              </a:rPr>
              <a:t>:2</a:t>
            </a:r>
          </a:p>
          <a:p>
            <a:pPr marL="0" indent="0">
              <a:buNone/>
            </a:pPr>
            <a:r>
              <a:rPr lang="en-US" sz="4000" b="1" dirty="0" smtClean="0"/>
              <a:t>For </a:t>
            </a:r>
            <a:r>
              <a:rPr lang="en-US" sz="4000" b="1" dirty="0"/>
              <a:t>it would be better for them not to have known the way of righteousness, than having known it, to turn away from the holy commandment handed on to them</a:t>
            </a:r>
            <a:r>
              <a:rPr lang="en-US" sz="4000" b="1" dirty="0" smtClean="0"/>
              <a:t>. </a:t>
            </a:r>
            <a:r>
              <a:rPr lang="en-US" sz="4000" b="1" dirty="0"/>
              <a:t>It has happened to them according to the true proverb, "A DOG RETURNS TO ITS OWN VOMIT," </a:t>
            </a:r>
            <a:r>
              <a:rPr lang="en-US" sz="4000" b="1" dirty="0" smtClean="0"/>
              <a:t> 2 Peter 2:21-22</a:t>
            </a:r>
            <a:endParaRPr lang="en-US" sz="4000" b="1" dirty="0" smtClean="0">
              <a:solidFill>
                <a:schemeClr val="tx1"/>
              </a:solidFill>
            </a:endParaRPr>
          </a:p>
          <a:p>
            <a:pPr marL="0" indent="0">
              <a:buNone/>
            </a:pPr>
            <a:endParaRPr lang="en-US" sz="4000" b="1" dirty="0" smtClean="0">
              <a:solidFill>
                <a:schemeClr val="tx1"/>
              </a:solidFill>
            </a:endParaRPr>
          </a:p>
        </p:txBody>
      </p:sp>
    </p:spTree>
    <p:extLst>
      <p:ext uri="{BB962C8B-B14F-4D97-AF65-F5344CB8AC3E}">
        <p14:creationId xmlns:p14="http://schemas.microsoft.com/office/powerpoint/2010/main" val="12462604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Dogs!</a:t>
            </a:r>
            <a:endParaRPr lang="en-US" sz="4800" b="1" dirty="0"/>
          </a:p>
          <a:p>
            <a:pPr marL="0" indent="0">
              <a:buNone/>
            </a:pPr>
            <a:r>
              <a:rPr lang="en-US" sz="4000" b="1" dirty="0" smtClean="0"/>
              <a:t>You</a:t>
            </a:r>
            <a:r>
              <a:rPr lang="en-US" sz="4000" b="1" dirty="0"/>
              <a:t>, Yahuwah Elohim of hosts, the Elohim of Israel, Awake to punish all the nations; Do not be gracious to any [who are] treacherous in iniquity. Selah.</a:t>
            </a:r>
          </a:p>
          <a:p>
            <a:pPr marL="0" indent="0">
              <a:buNone/>
            </a:pPr>
            <a:r>
              <a:rPr lang="en-US" sz="4000" b="1" dirty="0" smtClean="0"/>
              <a:t>They </a:t>
            </a:r>
            <a:r>
              <a:rPr lang="en-US" sz="4000" b="1" dirty="0"/>
              <a:t>return at evening, they howl like a dog, And go around the city</a:t>
            </a:r>
            <a:r>
              <a:rPr lang="en-US" sz="4000" b="1" dirty="0" smtClean="0"/>
              <a:t>. </a:t>
            </a:r>
            <a:r>
              <a:rPr lang="en-US" sz="4000" b="1" dirty="0"/>
              <a:t>Behold, they belch forth with their mouth; Swords are in their lips, For, [they say], "Who hears?"</a:t>
            </a:r>
          </a:p>
          <a:p>
            <a:pPr marL="0" indent="0">
              <a:buNone/>
            </a:pPr>
            <a:r>
              <a:rPr lang="en-US" sz="4000" b="1" dirty="0" smtClean="0">
                <a:solidFill>
                  <a:schemeClr val="tx1"/>
                </a:solidFill>
              </a:rPr>
              <a:t>Psalm 59:5-7</a:t>
            </a:r>
            <a:endParaRPr lang="en-US" sz="4000" b="1" dirty="0" smtClean="0">
              <a:solidFill>
                <a:schemeClr val="tx1"/>
              </a:solidFill>
            </a:endParaRPr>
          </a:p>
        </p:txBody>
      </p:sp>
    </p:spTree>
    <p:extLst>
      <p:ext uri="{BB962C8B-B14F-4D97-AF65-F5344CB8AC3E}">
        <p14:creationId xmlns:p14="http://schemas.microsoft.com/office/powerpoint/2010/main" val="38177074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10000"/>
          </a:bodyPr>
          <a:lstStyle/>
          <a:p>
            <a:pPr marL="0" indent="0" algn="ctr">
              <a:buNone/>
            </a:pPr>
            <a:r>
              <a:rPr lang="en-US" sz="4800" b="1" dirty="0" smtClean="0"/>
              <a:t>Beware of the Evil Workers!</a:t>
            </a:r>
            <a:endParaRPr lang="en-US" sz="4800" b="1" dirty="0"/>
          </a:p>
          <a:p>
            <a:pPr marL="0" indent="0">
              <a:buNone/>
            </a:pPr>
            <a:r>
              <a:rPr lang="en-US" sz="4000" b="1" dirty="0" smtClean="0"/>
              <a:t>But </a:t>
            </a:r>
            <a:r>
              <a:rPr lang="en-US" sz="4000" b="1" dirty="0"/>
              <a:t>what I am doing I will continue to do, so that I may cut off opportunity from those who desire an opportunity to be regarded just as we are in the matter about which they are boasting</a:t>
            </a:r>
            <a:r>
              <a:rPr lang="en-US" sz="4000" b="1" dirty="0" smtClean="0"/>
              <a:t>. </a:t>
            </a:r>
            <a:r>
              <a:rPr lang="en-US" sz="4000" b="1" dirty="0"/>
              <a:t>For such men are false apostles, </a:t>
            </a:r>
            <a:r>
              <a:rPr lang="en-US" sz="4000" b="1" u="sng" dirty="0"/>
              <a:t>deceitful workers</a:t>
            </a:r>
            <a:r>
              <a:rPr lang="en-US" sz="4000" b="1" dirty="0"/>
              <a:t>, disguising themselves as apostles of </a:t>
            </a:r>
            <a:r>
              <a:rPr lang="en-US" sz="4000" b="1" dirty="0" smtClean="0"/>
              <a:t>Messiah. </a:t>
            </a:r>
            <a:r>
              <a:rPr lang="en-US" sz="4000" b="1" dirty="0"/>
              <a:t>No wonder, for even Satan disguises himself as an angel of light</a:t>
            </a:r>
            <a:r>
              <a:rPr lang="en-US" sz="4000" b="1" dirty="0" smtClean="0"/>
              <a:t>. </a:t>
            </a:r>
            <a:r>
              <a:rPr lang="en-US" sz="4000" b="1" dirty="0"/>
              <a:t>Therefore it is not surprising if his servants also disguise themselves as servants of righteousness, whose end will be according to their deeds</a:t>
            </a:r>
            <a:r>
              <a:rPr lang="en-US" sz="4000" b="1" dirty="0" smtClean="0"/>
              <a:t>.  2 Corinthians 11:12-15</a:t>
            </a:r>
            <a:endParaRPr lang="en-US" sz="4000" b="1" dirty="0"/>
          </a:p>
        </p:txBody>
      </p:sp>
    </p:spTree>
    <p:extLst>
      <p:ext uri="{BB962C8B-B14F-4D97-AF65-F5344CB8AC3E}">
        <p14:creationId xmlns:p14="http://schemas.microsoft.com/office/powerpoint/2010/main" val="16580826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Be Workers of Good</a:t>
            </a:r>
            <a:endParaRPr lang="en-US" sz="4800" b="1" dirty="0"/>
          </a:p>
          <a:p>
            <a:pPr marL="0" indent="0">
              <a:buNone/>
            </a:pPr>
            <a:r>
              <a:rPr lang="en-US" sz="4000" b="1" dirty="0" smtClean="0"/>
              <a:t>Be </a:t>
            </a:r>
            <a:r>
              <a:rPr lang="en-US" sz="4000" b="1" dirty="0"/>
              <a:t>diligent to present yourself approved to Elohim as a workman who does not need to be ashamed, accurately handling the word of </a:t>
            </a:r>
            <a:r>
              <a:rPr lang="en-US" sz="4000" b="1" dirty="0" smtClean="0"/>
              <a:t>truth.2 Timothy 2:15</a:t>
            </a:r>
            <a:endParaRPr lang="en-US" sz="4000" b="1" dirty="0" smtClean="0"/>
          </a:p>
          <a:p>
            <a:pPr marL="0" indent="0">
              <a:buNone/>
            </a:pPr>
            <a:endParaRPr lang="en-US" sz="4000" b="1" dirty="0" smtClean="0">
              <a:solidFill>
                <a:schemeClr val="tx1"/>
              </a:solidFill>
            </a:endParaRPr>
          </a:p>
        </p:txBody>
      </p:sp>
    </p:spTree>
    <p:extLst>
      <p:ext uri="{BB962C8B-B14F-4D97-AF65-F5344CB8AC3E}">
        <p14:creationId xmlns:p14="http://schemas.microsoft.com/office/powerpoint/2010/main" val="2456574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Mutilation!</a:t>
            </a:r>
            <a:endParaRPr lang="en-US" sz="4800" b="1" dirty="0"/>
          </a:p>
          <a:p>
            <a:pPr marL="0" indent="0">
              <a:buNone/>
            </a:pPr>
            <a:r>
              <a:rPr lang="en-US" sz="4000" b="1" dirty="0" smtClean="0"/>
              <a:t>Beware … </a:t>
            </a:r>
            <a:r>
              <a:rPr lang="en-US" sz="4000" b="1" dirty="0" smtClean="0">
                <a:solidFill>
                  <a:schemeClr val="tx1"/>
                </a:solidFill>
              </a:rPr>
              <a:t>Philippians </a:t>
            </a:r>
            <a:r>
              <a:rPr lang="en-US" sz="4000" b="1" dirty="0" smtClean="0"/>
              <a:t>3</a:t>
            </a:r>
            <a:r>
              <a:rPr lang="en-US" sz="4000" b="1" dirty="0" smtClean="0">
                <a:solidFill>
                  <a:schemeClr val="tx1"/>
                </a:solidFill>
              </a:rPr>
              <a:t>:2-3</a:t>
            </a:r>
          </a:p>
          <a:p>
            <a:pPr marL="0" indent="0">
              <a:buNone/>
            </a:pPr>
            <a:r>
              <a:rPr lang="en-US" sz="4000" b="1" dirty="0" err="1">
                <a:latin typeface="Bwgrkn" panose="00000400000000000000" pitchFamily="2" charset="0"/>
              </a:rPr>
              <a:t>katatomh</a:t>
            </a:r>
            <a:r>
              <a:rPr lang="en-US" sz="4000" b="1" dirty="0">
                <a:latin typeface="Bwgrkn" panose="00000400000000000000" pitchFamily="2" charset="0"/>
              </a:rPr>
              <a:t>, </a:t>
            </a:r>
            <a:r>
              <a:rPr lang="en-US" sz="4000" b="1" dirty="0" smtClean="0"/>
              <a:t>(kata-</a:t>
            </a:r>
            <a:r>
              <a:rPr lang="en-US" sz="4000" b="1" dirty="0" err="1" smtClean="0"/>
              <a:t>tomay</a:t>
            </a:r>
            <a:r>
              <a:rPr lang="en-US" sz="4000" b="1" dirty="0" smtClean="0"/>
              <a:t>) </a:t>
            </a:r>
            <a:r>
              <a:rPr lang="en-US" sz="4000" b="1" i="1" dirty="0" smtClean="0"/>
              <a:t>mutilation</a:t>
            </a:r>
            <a:r>
              <a:rPr lang="en-US" sz="4000" b="1" i="1" dirty="0"/>
              <a:t>, cutting in pieces </a:t>
            </a:r>
            <a:endParaRPr lang="en-US" sz="4000" b="1" i="1" dirty="0" smtClean="0"/>
          </a:p>
          <a:p>
            <a:pPr marL="0" indent="0">
              <a:buNone/>
            </a:pPr>
            <a:r>
              <a:rPr lang="en-US" sz="4000" b="1" dirty="0" smtClean="0">
                <a:solidFill>
                  <a:schemeClr val="tx1"/>
                </a:solidFill>
              </a:rPr>
              <a:t>A word play by Paul against </a:t>
            </a:r>
            <a:r>
              <a:rPr lang="en-US" sz="4000" b="1" i="1" dirty="0" err="1" smtClean="0">
                <a:solidFill>
                  <a:schemeClr val="tx1"/>
                </a:solidFill>
              </a:rPr>
              <a:t>peri-tomay</a:t>
            </a:r>
            <a:r>
              <a:rPr lang="en-US" sz="4000" b="1" dirty="0" smtClean="0">
                <a:solidFill>
                  <a:schemeClr val="tx1"/>
                </a:solidFill>
              </a:rPr>
              <a:t> – circumcision</a:t>
            </a:r>
          </a:p>
          <a:p>
            <a:pPr marL="0" indent="0">
              <a:buNone/>
            </a:pPr>
            <a:r>
              <a:rPr lang="en-US" sz="4000" b="1" dirty="0" smtClean="0"/>
              <a:t>Living by the Oral Torah slices and dices the true faith in Yahusha</a:t>
            </a:r>
            <a:endParaRPr lang="en-US" sz="4000" b="1" dirty="0" smtClean="0">
              <a:solidFill>
                <a:schemeClr val="tx1"/>
              </a:solidFill>
            </a:endParaRPr>
          </a:p>
        </p:txBody>
      </p:sp>
    </p:spTree>
    <p:extLst>
      <p:ext uri="{BB962C8B-B14F-4D97-AF65-F5344CB8AC3E}">
        <p14:creationId xmlns:p14="http://schemas.microsoft.com/office/powerpoint/2010/main" val="2034309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Confidence in the Flesh – Mistake!</a:t>
            </a:r>
            <a:endParaRPr lang="en-US" sz="4800" b="1" dirty="0"/>
          </a:p>
          <a:p>
            <a:pPr marL="0" indent="0">
              <a:buNone/>
            </a:pPr>
            <a:r>
              <a:rPr lang="en-US" sz="4000" b="1" baseline="30000" dirty="0" smtClean="0"/>
              <a:t>…</a:t>
            </a:r>
            <a:r>
              <a:rPr lang="en-US" sz="4000" b="1" dirty="0" smtClean="0"/>
              <a:t>although </a:t>
            </a:r>
            <a:r>
              <a:rPr lang="en-US" sz="4000" b="1" dirty="0"/>
              <a:t>I myself might have confidence even in the flesh. If anyone else has a mind to put confidence in the flesh, I far </a:t>
            </a:r>
            <a:r>
              <a:rPr lang="en-US" sz="4000" b="1" dirty="0" smtClean="0"/>
              <a:t>more…  </a:t>
            </a:r>
            <a:r>
              <a:rPr lang="en-US" sz="4000" b="1" dirty="0" smtClean="0">
                <a:solidFill>
                  <a:schemeClr val="tx1"/>
                </a:solidFill>
              </a:rPr>
              <a:t>Philippians </a:t>
            </a:r>
            <a:r>
              <a:rPr lang="en-US" sz="4000" b="1" dirty="0" smtClean="0"/>
              <a:t>3</a:t>
            </a:r>
            <a:r>
              <a:rPr lang="en-US" sz="4000" b="1" dirty="0" smtClean="0">
                <a:solidFill>
                  <a:schemeClr val="tx1"/>
                </a:solidFill>
              </a:rPr>
              <a:t>:4</a:t>
            </a:r>
          </a:p>
          <a:p>
            <a:pPr marL="0" indent="0">
              <a:buNone/>
            </a:pPr>
            <a:endParaRPr lang="en-US" sz="4000" b="1" dirty="0" smtClean="0">
              <a:solidFill>
                <a:schemeClr val="tx1"/>
              </a:solidFill>
            </a:endParaRPr>
          </a:p>
        </p:txBody>
      </p:sp>
    </p:spTree>
    <p:extLst>
      <p:ext uri="{BB962C8B-B14F-4D97-AF65-F5344CB8AC3E}">
        <p14:creationId xmlns:p14="http://schemas.microsoft.com/office/powerpoint/2010/main" val="30722263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Confidence in the Flesh – Mistake!</a:t>
            </a:r>
            <a:endParaRPr lang="en-US" sz="4800" b="1" dirty="0"/>
          </a:p>
          <a:p>
            <a:pPr marL="0" indent="0">
              <a:buNone/>
            </a:pPr>
            <a:r>
              <a:rPr lang="en-US" sz="4000" b="1" dirty="0" smtClean="0"/>
              <a:t>He </a:t>
            </a:r>
            <a:r>
              <a:rPr lang="en-US" sz="4000" b="1" dirty="0"/>
              <a:t>came to His own, and those who were His own did not receive Him</a:t>
            </a:r>
            <a:r>
              <a:rPr lang="en-US" sz="4000" b="1" dirty="0" smtClean="0"/>
              <a:t>. </a:t>
            </a:r>
            <a:r>
              <a:rPr lang="en-US" sz="4000" b="1" dirty="0"/>
              <a:t>But as many as received Him, to them He gave the right to become children of Elohim, [even] to those who believe in His </a:t>
            </a:r>
            <a:r>
              <a:rPr lang="en-US" sz="4000" b="1" dirty="0" smtClean="0"/>
              <a:t>name, </a:t>
            </a:r>
            <a:r>
              <a:rPr lang="en-US" sz="4000" b="1" dirty="0"/>
              <a:t>who were born, not of blood nor of the will of the flesh nor of the will of man, but of Elohim.</a:t>
            </a:r>
          </a:p>
          <a:p>
            <a:pPr marL="0" indent="0">
              <a:buNone/>
            </a:pPr>
            <a:r>
              <a:rPr lang="en-US" sz="4000" b="1" dirty="0" smtClean="0">
                <a:solidFill>
                  <a:schemeClr val="tx1"/>
                </a:solidFill>
              </a:rPr>
              <a:t>4</a:t>
            </a:r>
            <a:r>
              <a:rPr lang="en-US" sz="4000" b="1" baseline="30000" dirty="0" smtClean="0">
                <a:solidFill>
                  <a:schemeClr val="tx1"/>
                </a:solidFill>
              </a:rPr>
              <a:t>th</a:t>
            </a:r>
            <a:r>
              <a:rPr lang="en-US" sz="4000" b="1" dirty="0" smtClean="0">
                <a:solidFill>
                  <a:schemeClr val="tx1"/>
                </a:solidFill>
              </a:rPr>
              <a:t> Gospel 1:11-13</a:t>
            </a:r>
          </a:p>
          <a:p>
            <a:pPr marL="0" indent="0">
              <a:buNone/>
            </a:pPr>
            <a:r>
              <a:rPr lang="en-US" sz="4000" b="1" dirty="0" smtClean="0"/>
              <a:t>It’s not about physical, biological, genetic descendant.  Being “Jewish” does not put you in the family of God</a:t>
            </a:r>
            <a:endParaRPr lang="en-US" sz="4000" b="1" dirty="0" smtClean="0">
              <a:solidFill>
                <a:schemeClr val="tx1"/>
              </a:solidFill>
            </a:endParaRPr>
          </a:p>
        </p:txBody>
      </p:sp>
    </p:spTree>
    <p:extLst>
      <p:ext uri="{BB962C8B-B14F-4D97-AF65-F5344CB8AC3E}">
        <p14:creationId xmlns:p14="http://schemas.microsoft.com/office/powerpoint/2010/main" val="26311466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Confidence in the Flesh – Mistake!</a:t>
            </a:r>
            <a:endParaRPr lang="en-US" sz="4800" b="1" dirty="0"/>
          </a:p>
          <a:p>
            <a:pPr marL="0" indent="0">
              <a:buNone/>
            </a:pPr>
            <a:r>
              <a:rPr lang="en-US" sz="4000" b="1" dirty="0" smtClean="0"/>
              <a:t>So </a:t>
            </a:r>
            <a:r>
              <a:rPr lang="en-US" sz="4000" b="1" dirty="0"/>
              <a:t>Yahusha was saying to those </a:t>
            </a:r>
            <a:r>
              <a:rPr lang="en-US" sz="4000" b="1" dirty="0" err="1"/>
              <a:t>Yehudim</a:t>
            </a:r>
            <a:r>
              <a:rPr lang="en-US" sz="4000" b="1" dirty="0"/>
              <a:t> who had believed Him, "If you continue in My word, [then] you are truly disciples of Mine</a:t>
            </a:r>
            <a:r>
              <a:rPr lang="en-US" sz="4000" b="1" dirty="0" smtClean="0"/>
              <a:t>; </a:t>
            </a:r>
            <a:r>
              <a:rPr lang="en-US" sz="4000" b="1" dirty="0"/>
              <a:t>and you will know the truth, and the truth will make you free</a:t>
            </a:r>
            <a:r>
              <a:rPr lang="en-US" sz="4000" b="1" dirty="0" smtClean="0"/>
              <a:t>." </a:t>
            </a:r>
            <a:r>
              <a:rPr lang="en-US" sz="4000" b="1" dirty="0"/>
              <a:t>They answered Him, "We are Abraham's descendants and have never yet been enslaved to anyone; how is it that You say, 'You will become free '?"</a:t>
            </a:r>
          </a:p>
          <a:p>
            <a:pPr marL="0" indent="0">
              <a:buNone/>
            </a:pPr>
            <a:r>
              <a:rPr lang="en-US" sz="4000" b="1" dirty="0" smtClean="0">
                <a:solidFill>
                  <a:schemeClr val="tx1"/>
                </a:solidFill>
              </a:rPr>
              <a:t>4</a:t>
            </a:r>
            <a:r>
              <a:rPr lang="en-US" sz="4000" b="1" baseline="30000" dirty="0" smtClean="0">
                <a:solidFill>
                  <a:schemeClr val="tx1"/>
                </a:solidFill>
              </a:rPr>
              <a:t>th</a:t>
            </a:r>
            <a:r>
              <a:rPr lang="en-US" sz="4000" b="1" dirty="0" smtClean="0">
                <a:solidFill>
                  <a:schemeClr val="tx1"/>
                </a:solidFill>
              </a:rPr>
              <a:t> Gospel 8:31-33</a:t>
            </a:r>
            <a:endParaRPr lang="en-US" sz="4000" b="1" dirty="0" smtClean="0">
              <a:solidFill>
                <a:schemeClr val="tx1"/>
              </a:solidFill>
            </a:endParaRPr>
          </a:p>
        </p:txBody>
      </p:sp>
    </p:spTree>
    <p:extLst>
      <p:ext uri="{BB962C8B-B14F-4D97-AF65-F5344CB8AC3E}">
        <p14:creationId xmlns:p14="http://schemas.microsoft.com/office/powerpoint/2010/main" val="7594817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Paul’s Resume</a:t>
            </a:r>
            <a:endParaRPr lang="en-US" sz="4800" b="1" dirty="0"/>
          </a:p>
          <a:p>
            <a:pPr marL="0" indent="0">
              <a:buNone/>
            </a:pPr>
            <a:r>
              <a:rPr lang="en-US" sz="4000" b="1" baseline="30000" dirty="0" smtClean="0"/>
              <a:t>…</a:t>
            </a:r>
            <a:r>
              <a:rPr lang="en-US" sz="4000" b="1" dirty="0" smtClean="0"/>
              <a:t>although </a:t>
            </a:r>
            <a:r>
              <a:rPr lang="en-US" sz="4000" b="1" dirty="0"/>
              <a:t>I myself might have confidence even in the flesh. If anyone else has a mind to put confidence in the flesh, I far more</a:t>
            </a:r>
            <a:r>
              <a:rPr lang="en-US" sz="4000" b="1" dirty="0" smtClean="0"/>
              <a:t>: </a:t>
            </a:r>
            <a:r>
              <a:rPr lang="en-US" sz="4000" b="1" dirty="0"/>
              <a:t>circumcised the eighth day, of the nation of Israel, of the tribe of Benjamin, a Hebrew of Hebrews; as to the Law, a </a:t>
            </a:r>
            <a:r>
              <a:rPr lang="en-US" sz="4000" b="1" dirty="0" smtClean="0"/>
              <a:t>Pharisee; </a:t>
            </a:r>
            <a:r>
              <a:rPr lang="en-US" sz="4000" b="1" dirty="0"/>
              <a:t>as to zeal, a persecutor of the assembly; as to the righteousness which is in the Law, found blameless</a:t>
            </a:r>
            <a:r>
              <a:rPr lang="en-US" sz="4000" b="1" dirty="0" smtClean="0"/>
              <a:t>.  </a:t>
            </a:r>
            <a:r>
              <a:rPr lang="en-US" sz="4000" b="1" dirty="0" smtClean="0">
                <a:solidFill>
                  <a:schemeClr val="tx1"/>
                </a:solidFill>
              </a:rPr>
              <a:t>Philippians </a:t>
            </a:r>
            <a:r>
              <a:rPr lang="en-US" sz="4000" b="1" dirty="0"/>
              <a:t>3</a:t>
            </a:r>
            <a:r>
              <a:rPr lang="en-US" sz="4000" b="1" dirty="0" smtClean="0">
                <a:solidFill>
                  <a:schemeClr val="tx1"/>
                </a:solidFill>
              </a:rPr>
              <a:t>:4-6</a:t>
            </a:r>
            <a:endParaRPr lang="en-US" sz="4000" b="1" dirty="0" smtClean="0">
              <a:solidFill>
                <a:schemeClr val="tx1"/>
              </a:solidFill>
            </a:endParaRPr>
          </a:p>
        </p:txBody>
      </p:sp>
    </p:spTree>
    <p:extLst>
      <p:ext uri="{BB962C8B-B14F-4D97-AF65-F5344CB8AC3E}">
        <p14:creationId xmlns:p14="http://schemas.microsoft.com/office/powerpoint/2010/main" val="5736651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Leaving Our Accomplishments Behind</a:t>
            </a:r>
          </a:p>
          <a:p>
            <a:pPr marL="0" indent="0">
              <a:buNone/>
            </a:pPr>
            <a:r>
              <a:rPr lang="en-US" sz="4000" b="1" dirty="0" smtClean="0"/>
              <a:t>But </a:t>
            </a:r>
            <a:r>
              <a:rPr lang="en-US" sz="4000" b="1" dirty="0"/>
              <a:t>whatever things were gain to me, those things I have counted as loss for the sake of Messiah</a:t>
            </a:r>
            <a:r>
              <a:rPr lang="en-US" sz="4000" b="1" dirty="0" smtClean="0"/>
              <a:t>. </a:t>
            </a:r>
            <a:r>
              <a:rPr lang="en-US" sz="4000" b="1" dirty="0"/>
              <a:t>More than that, I count all things to be loss in view of the surpassing value of knowing Messiah Yahusha my Lord, for whom I have suffered the loss of all things, and count them but rubbish so that I may gain </a:t>
            </a:r>
            <a:r>
              <a:rPr lang="en-US" sz="4000" b="1" dirty="0" smtClean="0"/>
              <a:t>Messiah…  </a:t>
            </a:r>
            <a:r>
              <a:rPr lang="en-US" sz="4000" b="1" dirty="0" smtClean="0">
                <a:solidFill>
                  <a:schemeClr val="tx1"/>
                </a:solidFill>
              </a:rPr>
              <a:t>Philippians </a:t>
            </a:r>
            <a:r>
              <a:rPr lang="en-US" sz="4000" b="1" dirty="0" smtClean="0"/>
              <a:t>3</a:t>
            </a:r>
            <a:r>
              <a:rPr lang="en-US" sz="4000" b="1" dirty="0" smtClean="0">
                <a:solidFill>
                  <a:schemeClr val="tx1"/>
                </a:solidFill>
              </a:rPr>
              <a:t>:7-8</a:t>
            </a:r>
          </a:p>
          <a:p>
            <a:pPr marL="0" indent="0">
              <a:buNone/>
            </a:pPr>
            <a:r>
              <a:rPr lang="en-US" sz="4000" b="1" dirty="0" smtClean="0"/>
              <a:t>Rubbish - </a:t>
            </a:r>
            <a:r>
              <a:rPr lang="en-US" sz="3600" b="1" dirty="0"/>
              <a:t>useless or undesirable material that is subject to disposal, </a:t>
            </a:r>
            <a:r>
              <a:rPr lang="en-US" sz="3600" b="1" i="1" dirty="0"/>
              <a:t>refuse, garbage </a:t>
            </a:r>
            <a:r>
              <a:rPr lang="en-US" sz="3600" dirty="0"/>
              <a:t>(in var. senses, ‘excrement, manure, garbage, kitchen </a:t>
            </a:r>
            <a:r>
              <a:rPr lang="en-US" sz="3600" dirty="0" smtClean="0"/>
              <a:t>scraps)</a:t>
            </a:r>
            <a:endParaRPr lang="en-US" sz="4800" b="1" dirty="0" smtClean="0">
              <a:solidFill>
                <a:schemeClr val="tx1"/>
              </a:solidFill>
            </a:endParaRPr>
          </a:p>
        </p:txBody>
      </p:sp>
    </p:spTree>
    <p:extLst>
      <p:ext uri="{BB962C8B-B14F-4D97-AF65-F5344CB8AC3E}">
        <p14:creationId xmlns:p14="http://schemas.microsoft.com/office/powerpoint/2010/main" val="8932053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Leaving Our Accomplishments Behind</a:t>
            </a:r>
          </a:p>
          <a:p>
            <a:pPr marL="0" indent="0">
              <a:buNone/>
            </a:pPr>
            <a:r>
              <a:rPr lang="en-US" sz="4000" b="1" dirty="0" smtClean="0"/>
              <a:t>…and </a:t>
            </a:r>
            <a:r>
              <a:rPr lang="en-US" sz="4000" b="1" dirty="0"/>
              <a:t>may be found in Him, not having a righteousness of my own derived from [the] Law, but that which is through faith in Messiah, the righteousness which [comes] from Elohim on the basis of </a:t>
            </a:r>
            <a:r>
              <a:rPr lang="en-US" sz="4000" b="1" dirty="0" smtClean="0"/>
              <a:t>faith…  </a:t>
            </a:r>
            <a:r>
              <a:rPr lang="en-US" sz="4000" b="1" dirty="0" smtClean="0">
                <a:solidFill>
                  <a:schemeClr val="tx1"/>
                </a:solidFill>
              </a:rPr>
              <a:t>Philippians </a:t>
            </a:r>
            <a:r>
              <a:rPr lang="en-US" sz="4000" b="1" dirty="0" smtClean="0"/>
              <a:t>3</a:t>
            </a:r>
            <a:r>
              <a:rPr lang="en-US" sz="4000" b="1" dirty="0" smtClean="0">
                <a:solidFill>
                  <a:schemeClr val="tx1"/>
                </a:solidFill>
              </a:rPr>
              <a:t>:9</a:t>
            </a:r>
          </a:p>
          <a:p>
            <a:pPr marL="0" indent="0">
              <a:buNone/>
            </a:pPr>
            <a:r>
              <a:rPr lang="en-US" sz="4000" b="1" dirty="0" smtClean="0"/>
              <a:t>What is this righteousness?</a:t>
            </a:r>
          </a:p>
          <a:p>
            <a:pPr marL="0" indent="0">
              <a:buNone/>
            </a:pPr>
            <a:r>
              <a:rPr lang="en-US" sz="4000" b="1" dirty="0" smtClean="0">
                <a:solidFill>
                  <a:schemeClr val="tx1"/>
                </a:solidFill>
              </a:rPr>
              <a:t>My own righteousness – “I don’t drink or smoke or chew.  And I don’t go out with girls that do”</a:t>
            </a:r>
            <a:endParaRPr lang="en-US" sz="4000" b="1" dirty="0" smtClean="0">
              <a:solidFill>
                <a:schemeClr val="tx1"/>
              </a:solidFill>
            </a:endParaRPr>
          </a:p>
        </p:txBody>
      </p:sp>
    </p:spTree>
    <p:extLst>
      <p:ext uri="{BB962C8B-B14F-4D97-AF65-F5344CB8AC3E}">
        <p14:creationId xmlns:p14="http://schemas.microsoft.com/office/powerpoint/2010/main" val="18348574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Leaving Our Accomplishments Behind</a:t>
            </a:r>
          </a:p>
          <a:p>
            <a:pPr marL="0" indent="0">
              <a:buNone/>
            </a:pPr>
            <a:r>
              <a:rPr lang="en-US" sz="4000" b="1" dirty="0" smtClean="0"/>
              <a:t>…that </a:t>
            </a:r>
            <a:r>
              <a:rPr lang="en-US" sz="4000" b="1" dirty="0"/>
              <a:t>I may know Him and the power of His resurrection and the fellowship of His sufferings, being conformed to His </a:t>
            </a:r>
            <a:r>
              <a:rPr lang="en-US" sz="4000" b="1" dirty="0" smtClean="0"/>
              <a:t>death; </a:t>
            </a:r>
            <a:r>
              <a:rPr lang="en-US" sz="4000" b="1" dirty="0"/>
              <a:t>in order that I may attain to the resurrection from the dead</a:t>
            </a:r>
            <a:r>
              <a:rPr lang="en-US" sz="4000" b="1" dirty="0" smtClean="0"/>
              <a:t>.  </a:t>
            </a:r>
            <a:r>
              <a:rPr lang="en-US" sz="4000" b="1" dirty="0" smtClean="0">
                <a:solidFill>
                  <a:schemeClr val="tx1"/>
                </a:solidFill>
              </a:rPr>
              <a:t>Philippians </a:t>
            </a:r>
            <a:r>
              <a:rPr lang="en-US" sz="4000" b="1" dirty="0" smtClean="0"/>
              <a:t>3</a:t>
            </a:r>
            <a:r>
              <a:rPr lang="en-US" sz="4000" b="1" dirty="0" smtClean="0">
                <a:solidFill>
                  <a:schemeClr val="tx1"/>
                </a:solidFill>
              </a:rPr>
              <a:t>:10-11</a:t>
            </a:r>
          </a:p>
          <a:p>
            <a:pPr marL="0" indent="0">
              <a:buNone/>
            </a:pPr>
            <a:r>
              <a:rPr lang="en-US" sz="4000" b="1" dirty="0" smtClean="0"/>
              <a:t>The true walk of faith is not about me and my accomplishments.  It’s about me conforming to the Messiah in every way.</a:t>
            </a:r>
            <a:endParaRPr lang="en-US" sz="4000" b="1" dirty="0" smtClean="0">
              <a:solidFill>
                <a:schemeClr val="tx1"/>
              </a:solidFill>
            </a:endParaRPr>
          </a:p>
        </p:txBody>
      </p:sp>
    </p:spTree>
    <p:extLst>
      <p:ext uri="{BB962C8B-B14F-4D97-AF65-F5344CB8AC3E}">
        <p14:creationId xmlns:p14="http://schemas.microsoft.com/office/powerpoint/2010/main" val="3057840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Moving Ahead</a:t>
            </a:r>
          </a:p>
          <a:p>
            <a:pPr marL="0" indent="0">
              <a:buNone/>
            </a:pPr>
            <a:r>
              <a:rPr lang="en-US" sz="4000" b="1" dirty="0" smtClean="0"/>
              <a:t>Not </a:t>
            </a:r>
            <a:r>
              <a:rPr lang="en-US" sz="4000" b="1" dirty="0"/>
              <a:t>that I have already obtained [it] or have already become perfect, but I press on so that I may lay hold of that for which also I was laid hold of by Messiah Yahusha</a:t>
            </a:r>
            <a:r>
              <a:rPr lang="en-US" sz="4000" b="1" dirty="0" smtClean="0"/>
              <a:t>. </a:t>
            </a:r>
            <a:r>
              <a:rPr lang="en-US" sz="4000" b="1" dirty="0"/>
              <a:t>Brethren, I do not regard myself as having laid hold of [it] yet; but one thing [I do]: forgetting what [lies] behind and reaching forward to what [lies] </a:t>
            </a:r>
            <a:r>
              <a:rPr lang="en-US" sz="4000" b="1" dirty="0" smtClean="0"/>
              <a:t>ahead, </a:t>
            </a:r>
            <a:r>
              <a:rPr lang="en-US" sz="4000" b="1" dirty="0"/>
              <a:t>I press on toward the goal for the prize of the upward call of Elohim in Messiah Yahusha</a:t>
            </a:r>
            <a:r>
              <a:rPr lang="en-US" sz="4000" b="1" dirty="0" smtClean="0"/>
              <a:t>.  </a:t>
            </a:r>
            <a:r>
              <a:rPr lang="en-US" sz="4000" b="1" dirty="0" smtClean="0">
                <a:solidFill>
                  <a:schemeClr val="tx1"/>
                </a:solidFill>
              </a:rPr>
              <a:t>Philippians </a:t>
            </a:r>
            <a:r>
              <a:rPr lang="en-US" sz="4000" b="1" dirty="0" smtClean="0"/>
              <a:t>3</a:t>
            </a:r>
            <a:r>
              <a:rPr lang="en-US" sz="4000" b="1" dirty="0" smtClean="0">
                <a:solidFill>
                  <a:schemeClr val="tx1"/>
                </a:solidFill>
              </a:rPr>
              <a:t>:12-14</a:t>
            </a:r>
          </a:p>
          <a:p>
            <a:pPr marL="0" indent="0">
              <a:buNone/>
            </a:pPr>
            <a:r>
              <a:rPr lang="en-US" sz="4000" b="1" dirty="0" smtClean="0"/>
              <a:t>Don’t rest on your accomplishments.  When we think we’ve arrived, that’s when we decline.</a:t>
            </a:r>
            <a:endParaRPr lang="en-US" sz="4000" b="1" dirty="0" smtClean="0">
              <a:solidFill>
                <a:schemeClr val="tx1"/>
              </a:solidFill>
            </a:endParaRPr>
          </a:p>
        </p:txBody>
      </p:sp>
    </p:spTree>
    <p:extLst>
      <p:ext uri="{BB962C8B-B14F-4D97-AF65-F5344CB8AC3E}">
        <p14:creationId xmlns:p14="http://schemas.microsoft.com/office/powerpoint/2010/main" val="36188639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Walk According to the Pattern</a:t>
            </a:r>
          </a:p>
          <a:p>
            <a:pPr marL="0" indent="0">
              <a:buNone/>
            </a:pPr>
            <a:r>
              <a:rPr lang="en-US" sz="4000" b="1" dirty="0" smtClean="0"/>
              <a:t>Let </a:t>
            </a:r>
            <a:r>
              <a:rPr lang="en-US" sz="4000" b="1" dirty="0"/>
              <a:t>us therefore, as many as are perfect, have this </a:t>
            </a:r>
            <a:r>
              <a:rPr lang="en-US" sz="4000" b="1" dirty="0" smtClean="0"/>
              <a:t>attitude (mindset, way of thinking); </a:t>
            </a:r>
            <a:r>
              <a:rPr lang="en-US" sz="4000" b="1" dirty="0"/>
              <a:t>and if in anything you have a different attitude, Elohim will reveal that also to you</a:t>
            </a:r>
            <a:r>
              <a:rPr lang="en-US" sz="4000" b="1" dirty="0" smtClean="0"/>
              <a:t>; </a:t>
            </a:r>
            <a:r>
              <a:rPr lang="en-US" sz="4000" b="1" dirty="0"/>
              <a:t>however, let us keep living by that same [standard] to which we have </a:t>
            </a:r>
            <a:r>
              <a:rPr lang="en-US" sz="4000" b="1" dirty="0" smtClean="0"/>
              <a:t>attained. </a:t>
            </a:r>
            <a:r>
              <a:rPr lang="en-US" sz="4000" b="1" dirty="0"/>
              <a:t>Brethren, join in following my example, and observe those who walk according to the pattern you have in us.</a:t>
            </a:r>
          </a:p>
          <a:p>
            <a:pPr marL="0" indent="0">
              <a:buNone/>
            </a:pPr>
            <a:r>
              <a:rPr lang="en-US" sz="4000" b="1" dirty="0" smtClean="0">
                <a:solidFill>
                  <a:schemeClr val="tx1"/>
                </a:solidFill>
              </a:rPr>
              <a:t>Philippians </a:t>
            </a:r>
            <a:r>
              <a:rPr lang="en-US" sz="4000" b="1" dirty="0" smtClean="0"/>
              <a:t>3</a:t>
            </a:r>
            <a:r>
              <a:rPr lang="en-US" sz="4000" b="1" dirty="0" smtClean="0">
                <a:solidFill>
                  <a:schemeClr val="tx1"/>
                </a:solidFill>
              </a:rPr>
              <a:t>:15-17</a:t>
            </a:r>
            <a:endParaRPr lang="en-US" sz="4000" b="1" dirty="0" smtClean="0">
              <a:solidFill>
                <a:schemeClr val="tx1"/>
              </a:solidFill>
            </a:endParaRPr>
          </a:p>
        </p:txBody>
      </p:sp>
    </p:spTree>
    <p:extLst>
      <p:ext uri="{BB962C8B-B14F-4D97-AF65-F5344CB8AC3E}">
        <p14:creationId xmlns:p14="http://schemas.microsoft.com/office/powerpoint/2010/main" val="13562765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Enemies of the Cross</a:t>
            </a:r>
          </a:p>
          <a:p>
            <a:pPr marL="0" indent="0">
              <a:buNone/>
            </a:pPr>
            <a:r>
              <a:rPr lang="en-US" sz="4000" b="1" dirty="0" smtClean="0"/>
              <a:t>For </a:t>
            </a:r>
            <a:r>
              <a:rPr lang="en-US" sz="4000" b="1" dirty="0"/>
              <a:t>many walk, of whom I often told you, and now tell you even weeping, [that they are] enemies of the cross of Messiah</a:t>
            </a:r>
            <a:r>
              <a:rPr lang="en-US" sz="4000" b="1" dirty="0" smtClean="0"/>
              <a:t>, </a:t>
            </a:r>
            <a:r>
              <a:rPr lang="en-US" sz="4000" b="1" dirty="0"/>
              <a:t>whose end is destruction, whose god is [their] appetite, and [whose] glory is in their shame, </a:t>
            </a:r>
            <a:r>
              <a:rPr lang="en-US" sz="4000" b="1" u="sng" dirty="0"/>
              <a:t>who set their minds on earthly things</a:t>
            </a:r>
            <a:r>
              <a:rPr lang="en-US" sz="4000" b="1" dirty="0" smtClean="0"/>
              <a:t>.  </a:t>
            </a:r>
            <a:r>
              <a:rPr lang="en-US" sz="4000" b="1" dirty="0" smtClean="0">
                <a:solidFill>
                  <a:schemeClr val="tx1"/>
                </a:solidFill>
              </a:rPr>
              <a:t>Philippians </a:t>
            </a:r>
            <a:r>
              <a:rPr lang="en-US" sz="4000" b="1" dirty="0" smtClean="0"/>
              <a:t>3</a:t>
            </a:r>
            <a:r>
              <a:rPr lang="en-US" sz="4000" b="1" dirty="0" smtClean="0">
                <a:solidFill>
                  <a:schemeClr val="tx1"/>
                </a:solidFill>
              </a:rPr>
              <a:t>:18-19</a:t>
            </a:r>
            <a:endParaRPr lang="en-US" sz="4000" b="1" dirty="0" smtClean="0">
              <a:solidFill>
                <a:schemeClr val="tx1"/>
              </a:solidFill>
            </a:endParaRPr>
          </a:p>
        </p:txBody>
      </p:sp>
    </p:spTree>
    <p:extLst>
      <p:ext uri="{BB962C8B-B14F-4D97-AF65-F5344CB8AC3E}">
        <p14:creationId xmlns:p14="http://schemas.microsoft.com/office/powerpoint/2010/main" val="28318145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Moving Ahead</a:t>
            </a:r>
          </a:p>
          <a:p>
            <a:pPr marL="0" indent="0">
              <a:buNone/>
            </a:pPr>
            <a:r>
              <a:rPr lang="en-US" sz="4000" b="1" dirty="0" smtClean="0"/>
              <a:t>For </a:t>
            </a:r>
            <a:r>
              <a:rPr lang="en-US" sz="4000" b="1" dirty="0"/>
              <a:t>our citizenship is in heaven, from which also we eagerly wait for a Savior, the Lord Yahusha Messiah</a:t>
            </a:r>
            <a:r>
              <a:rPr lang="en-US" sz="4000" b="1" dirty="0" smtClean="0"/>
              <a:t>; </a:t>
            </a:r>
            <a:r>
              <a:rPr lang="en-US" sz="4000" b="1" dirty="0"/>
              <a:t>who will transform the body of our humble state into conformity with the body of His glory, by the exertion of the power that He has even to subject all things to Himself.</a:t>
            </a:r>
          </a:p>
          <a:p>
            <a:pPr marL="0" indent="0">
              <a:buNone/>
            </a:pPr>
            <a:r>
              <a:rPr lang="en-US" sz="4000" b="1" dirty="0" smtClean="0">
                <a:solidFill>
                  <a:schemeClr val="tx1"/>
                </a:solidFill>
              </a:rPr>
              <a:t>Philippians </a:t>
            </a:r>
            <a:r>
              <a:rPr lang="en-US" sz="4000" b="1" dirty="0" smtClean="0"/>
              <a:t>3</a:t>
            </a:r>
            <a:r>
              <a:rPr lang="en-US" sz="4000" b="1" dirty="0" smtClean="0">
                <a:solidFill>
                  <a:schemeClr val="tx1"/>
                </a:solidFill>
              </a:rPr>
              <a:t>:20-21</a:t>
            </a:r>
            <a:endParaRPr lang="en-US" sz="4000" b="1" dirty="0" smtClean="0">
              <a:solidFill>
                <a:schemeClr val="tx1"/>
              </a:solidFill>
            </a:endParaRPr>
          </a:p>
        </p:txBody>
      </p:sp>
    </p:spTree>
    <p:extLst>
      <p:ext uri="{BB962C8B-B14F-4D97-AF65-F5344CB8AC3E}">
        <p14:creationId xmlns:p14="http://schemas.microsoft.com/office/powerpoint/2010/main" val="25333403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What About that Power?</a:t>
            </a:r>
          </a:p>
          <a:p>
            <a:pPr marL="0" indent="0">
              <a:buNone/>
            </a:pPr>
            <a:r>
              <a:rPr lang="en-US" sz="4000" b="1" dirty="0" smtClean="0"/>
              <a:t>[I </a:t>
            </a:r>
            <a:r>
              <a:rPr lang="en-US" sz="4000" b="1" dirty="0"/>
              <a:t>pray that] the eyes of your heart may be enlightened, so that you will know what is the hope of His calling, what are the riches of the glory of His inheritance in the saints</a:t>
            </a:r>
            <a:r>
              <a:rPr lang="en-US" sz="4000" b="1" dirty="0" smtClean="0"/>
              <a:t>, </a:t>
            </a:r>
            <a:r>
              <a:rPr lang="en-US" sz="4000" b="1" dirty="0"/>
              <a:t>and what is the surpassing greatness of His power toward us who believe. [These are] in accordance with the working of the strength of His </a:t>
            </a:r>
            <a:r>
              <a:rPr lang="en-US" sz="4000" b="1" dirty="0" smtClean="0"/>
              <a:t>might </a:t>
            </a:r>
            <a:r>
              <a:rPr lang="en-US" sz="4000" b="1" dirty="0"/>
              <a:t>which He brought about in Messiah, when He raised Him from the dead and seated Him at His right hand in the heavenly [</a:t>
            </a:r>
            <a:r>
              <a:rPr lang="en-US" sz="4000" b="1" dirty="0" smtClean="0"/>
              <a:t>places]…  Eph</a:t>
            </a:r>
            <a:r>
              <a:rPr lang="en-US" sz="4000" b="1" dirty="0" smtClean="0">
                <a:solidFill>
                  <a:schemeClr val="tx1"/>
                </a:solidFill>
              </a:rPr>
              <a:t>esians 1:18-20</a:t>
            </a:r>
            <a:endParaRPr lang="en-US" sz="4000" b="1" dirty="0" smtClean="0">
              <a:solidFill>
                <a:schemeClr val="tx1"/>
              </a:solidFill>
            </a:endParaRPr>
          </a:p>
        </p:txBody>
      </p:sp>
    </p:spTree>
    <p:extLst>
      <p:ext uri="{BB962C8B-B14F-4D97-AF65-F5344CB8AC3E}">
        <p14:creationId xmlns:p14="http://schemas.microsoft.com/office/powerpoint/2010/main" val="35809949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a:bodyPr>
          <a:lstStyle/>
          <a:p>
            <a:pPr algn="ctr">
              <a:buNone/>
            </a:pPr>
            <a:r>
              <a:rPr lang="en-US" sz="4800" b="1" dirty="0">
                <a:cs typeface="Times New Roman" pitchFamily="18" charset="0"/>
              </a:rPr>
              <a:t>Conclusion</a:t>
            </a:r>
          </a:p>
          <a:p>
            <a:pPr>
              <a:buNone/>
            </a:pPr>
            <a:r>
              <a:rPr lang="en-US" sz="3733" b="1" dirty="0" smtClean="0">
                <a:cs typeface="Times New Roman" pitchFamily="18" charset="0"/>
              </a:rPr>
              <a:t>Whatever your lineage, genealogy, upbringing,  culture, race, color… it makes no difference</a:t>
            </a:r>
          </a:p>
          <a:p>
            <a:pPr>
              <a:buNone/>
            </a:pPr>
            <a:r>
              <a:rPr lang="en-US" sz="3733" b="1" dirty="0" smtClean="0">
                <a:cs typeface="Times New Roman" pitchFamily="18" charset="0"/>
              </a:rPr>
              <a:t>Those who believe (attach to) Messiah are of the family and nation who inherits the blessings</a:t>
            </a:r>
          </a:p>
          <a:p>
            <a:pPr>
              <a:buNone/>
            </a:pPr>
            <a:r>
              <a:rPr lang="en-US" sz="3733" b="1" dirty="0" smtClean="0">
                <a:cs typeface="Times New Roman" pitchFamily="18" charset="0"/>
              </a:rPr>
              <a:t>Whosoever believes in Him shall not perish but have everlasting life</a:t>
            </a:r>
          </a:p>
          <a:p>
            <a:pPr>
              <a:buNone/>
            </a:pPr>
            <a:endParaRPr lang="en-US" sz="3733" b="1" dirty="0" smtClean="0">
              <a:cs typeface="Times New Roman" pitchFamily="18" charset="0"/>
            </a:endParaRP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6313593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smtClean="0"/>
              <a:t>Prophesies</a:t>
            </a:r>
            <a:endParaRPr lang="en-US" sz="4000" b="1" dirty="0"/>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128956</TotalTime>
  <Words>1587</Words>
  <Application>Microsoft Office PowerPoint</Application>
  <PresentationFormat>Widescreen</PresentationFormat>
  <Paragraphs>104</Paragraphs>
  <Slides>24</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Bwgrkn</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1163</cp:revision>
  <dcterms:created xsi:type="dcterms:W3CDTF">2018-11-07T08:55:54Z</dcterms:created>
  <dcterms:modified xsi:type="dcterms:W3CDTF">2020-08-01T14:19:36Z</dcterms:modified>
</cp:coreProperties>
</file>