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913" r:id="rId3"/>
    <p:sldId id="1131" r:id="rId4"/>
    <p:sldId id="1132" r:id="rId5"/>
    <p:sldId id="1129" r:id="rId6"/>
    <p:sldId id="1126" r:id="rId7"/>
    <p:sldId id="1133" r:id="rId8"/>
    <p:sldId id="1134" r:id="rId9"/>
    <p:sldId id="1135" r:id="rId10"/>
    <p:sldId id="1136" r:id="rId11"/>
    <p:sldId id="1137" r:id="rId12"/>
    <p:sldId id="1140" r:id="rId13"/>
    <p:sldId id="1141" r:id="rId14"/>
    <p:sldId id="1138" r:id="rId15"/>
    <p:sldId id="1139" r:id="rId16"/>
    <p:sldId id="1142" r:id="rId17"/>
    <p:sldId id="1127" r:id="rId18"/>
    <p:sldId id="1145" r:id="rId19"/>
    <p:sldId id="1146" r:id="rId20"/>
    <p:sldId id="1147" r:id="rId21"/>
    <p:sldId id="1148" r:id="rId22"/>
    <p:sldId id="1144" r:id="rId23"/>
    <p:sldId id="1128" r:id="rId24"/>
    <p:sldId id="1143" r:id="rId25"/>
    <p:sldId id="1125" r:id="rId26"/>
    <p:sldId id="628"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76" d="100"/>
          <a:sy n="76" d="100"/>
        </p:scale>
        <p:origin x="114" y="546"/>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8029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067662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62399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334825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533554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08423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76897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151996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35244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5265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51572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24242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138118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639864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269601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25206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708615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542546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247898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335411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495985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43601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826211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25,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Philippians </a:t>
            </a:r>
            <a:r>
              <a:rPr lang="en-US" sz="6600" b="1" dirty="0" smtClean="0">
                <a:solidFill>
                  <a:schemeClr val="accent2">
                    <a:lumMod val="50000"/>
                  </a:schemeClr>
                </a:solidFill>
                <a:latin typeface="Helvetica" pitchFamily="34" charset="0"/>
                <a:cs typeface="Helvetica" pitchFamily="34" charset="0"/>
              </a:rPr>
              <a:t>2:19-30 – Getting to Know You</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Having the Right Humility </a:t>
            </a:r>
            <a:r>
              <a:rPr lang="en-US" sz="4400" b="1" smtClean="0"/>
              <a:t>of Thinking</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Being of the Same </a:t>
            </a:r>
            <a:r>
              <a:rPr lang="en-US" sz="4800" b="1" dirty="0" smtClean="0"/>
              <a:t>Mind</a:t>
            </a:r>
            <a:endParaRPr lang="en-US" sz="4800" b="1" dirty="0"/>
          </a:p>
          <a:p>
            <a:pPr marL="0" indent="0">
              <a:buNone/>
            </a:pPr>
            <a:r>
              <a:rPr lang="en-US" sz="4000" b="1" dirty="0"/>
              <a:t>Therefore if there is any encouragement in Messiah, if there is any consolation of love, if there is any fellowship of the Spirit, if any affection and </a:t>
            </a:r>
            <a:r>
              <a:rPr lang="en-US" sz="4000" b="1" dirty="0" smtClean="0"/>
              <a:t>compassion</a:t>
            </a:r>
            <a:r>
              <a:rPr lang="en-US" sz="4000" b="1" dirty="0"/>
              <a:t>,</a:t>
            </a:r>
            <a:r>
              <a:rPr lang="en-US" sz="4000" b="1" dirty="0" smtClean="0"/>
              <a:t> </a:t>
            </a:r>
            <a:r>
              <a:rPr lang="en-US" sz="4000" b="1" dirty="0"/>
              <a:t>make my joy complete by being of </a:t>
            </a:r>
            <a:r>
              <a:rPr lang="en-US" sz="4000" b="1" u="sng" dirty="0"/>
              <a:t>the same mind</a:t>
            </a:r>
            <a:r>
              <a:rPr lang="en-US" sz="4000" b="1" dirty="0"/>
              <a:t>, </a:t>
            </a:r>
            <a:r>
              <a:rPr lang="en-US" sz="4000" b="1" u="sng" dirty="0"/>
              <a:t>maintaining the same love, united in spirit, intent on one purpose</a:t>
            </a:r>
            <a:r>
              <a:rPr lang="en-US" sz="4000" b="1" dirty="0"/>
              <a:t>.</a:t>
            </a:r>
          </a:p>
          <a:p>
            <a:pPr marL="0" indent="0">
              <a:buNone/>
            </a:pPr>
            <a:r>
              <a:rPr lang="en-US" sz="4000" b="1" dirty="0" smtClean="0">
                <a:solidFill>
                  <a:schemeClr val="tx1"/>
                </a:solidFill>
              </a:rPr>
              <a:t>Philippians </a:t>
            </a:r>
            <a:r>
              <a:rPr lang="en-US" sz="4000" b="1" dirty="0" smtClean="0"/>
              <a:t>2</a:t>
            </a:r>
            <a:r>
              <a:rPr lang="en-US" sz="4000" b="1" dirty="0" smtClean="0">
                <a:solidFill>
                  <a:schemeClr val="tx1"/>
                </a:solidFill>
              </a:rPr>
              <a:t>:1-2</a:t>
            </a:r>
            <a:endParaRPr lang="en-US" sz="4000" b="1" dirty="0" smtClean="0">
              <a:solidFill>
                <a:schemeClr val="tx1"/>
              </a:solidFill>
            </a:endParaRPr>
          </a:p>
        </p:txBody>
      </p:sp>
    </p:spTree>
    <p:extLst>
      <p:ext uri="{BB962C8B-B14F-4D97-AF65-F5344CB8AC3E}">
        <p14:creationId xmlns:p14="http://schemas.microsoft.com/office/powerpoint/2010/main" val="2511447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Humility of Mind</a:t>
            </a:r>
            <a:endParaRPr lang="en-US" sz="4800" b="1" dirty="0"/>
          </a:p>
          <a:p>
            <a:pPr marL="0" indent="0">
              <a:buNone/>
            </a:pPr>
            <a:r>
              <a:rPr lang="en-US" sz="4000" b="1" dirty="0" smtClean="0"/>
              <a:t>Do </a:t>
            </a:r>
            <a:r>
              <a:rPr lang="en-US" sz="4000" b="1" dirty="0"/>
              <a:t>nothing from selfishness or empty conceit, but with humility of mind regard one another as more important than yourselves</a:t>
            </a:r>
            <a:r>
              <a:rPr lang="en-US" sz="4000" b="1" dirty="0" smtClean="0"/>
              <a:t>; </a:t>
            </a:r>
            <a:r>
              <a:rPr lang="en-US" sz="4000" b="1" u="sng" dirty="0"/>
              <a:t>do not [merely] look out for your own personal interests, but also for the interests of others</a:t>
            </a:r>
            <a:r>
              <a:rPr lang="en-US" sz="4000" b="1" dirty="0" smtClean="0"/>
              <a:t>.  </a:t>
            </a:r>
            <a:r>
              <a:rPr lang="en-US" sz="4000" b="1" dirty="0" smtClean="0">
                <a:solidFill>
                  <a:schemeClr val="tx1"/>
                </a:solidFill>
              </a:rPr>
              <a:t>Philippians </a:t>
            </a:r>
            <a:r>
              <a:rPr lang="en-US" sz="4000" b="1" dirty="0" smtClean="0"/>
              <a:t>2</a:t>
            </a:r>
            <a:r>
              <a:rPr lang="en-US" sz="4000" b="1" dirty="0" smtClean="0">
                <a:solidFill>
                  <a:schemeClr val="tx1"/>
                </a:solidFill>
              </a:rPr>
              <a:t>:3-4</a:t>
            </a:r>
            <a:endParaRPr lang="en-US" sz="4000" b="1" dirty="0" smtClean="0">
              <a:solidFill>
                <a:schemeClr val="tx1"/>
              </a:solidFill>
            </a:endParaRPr>
          </a:p>
        </p:txBody>
      </p:sp>
    </p:spTree>
    <p:extLst>
      <p:ext uri="{BB962C8B-B14F-4D97-AF65-F5344CB8AC3E}">
        <p14:creationId xmlns:p14="http://schemas.microsoft.com/office/powerpoint/2010/main" val="3072226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Timothy Looking After Other’s Interests</a:t>
            </a:r>
            <a:endParaRPr lang="en-US" sz="4800" b="1" dirty="0"/>
          </a:p>
          <a:p>
            <a:pPr marL="0" indent="0">
              <a:buNone/>
            </a:pPr>
            <a:r>
              <a:rPr lang="en-US" sz="4000" b="1" dirty="0" smtClean="0"/>
              <a:t>But </a:t>
            </a:r>
            <a:r>
              <a:rPr lang="en-US" sz="4000" b="1" dirty="0"/>
              <a:t>I hope in the Lord Yahusha to send Timothy to you shortly, so that I also may be encouraged when I learn of your condition</a:t>
            </a:r>
            <a:r>
              <a:rPr lang="en-US" sz="4000" b="1" dirty="0" smtClean="0"/>
              <a:t>. </a:t>
            </a:r>
            <a:r>
              <a:rPr lang="en-US" sz="4000" b="1" u="sng" dirty="0"/>
              <a:t>For I have no one [else] of kindred spirit who will genuinely be concerned for your welfare</a:t>
            </a:r>
            <a:r>
              <a:rPr lang="en-US" sz="4000" b="1" u="sng" dirty="0" smtClean="0"/>
              <a:t>. </a:t>
            </a:r>
            <a:r>
              <a:rPr lang="en-US" sz="4000" b="1" u="sng" dirty="0"/>
              <a:t>For they all seek after their own interests, not those of Messiah Yahusha</a:t>
            </a:r>
            <a:r>
              <a:rPr lang="en-US" sz="4000" b="1" dirty="0"/>
              <a:t>.</a:t>
            </a:r>
          </a:p>
          <a:p>
            <a:pPr marL="0" indent="0">
              <a:buNone/>
            </a:pPr>
            <a:r>
              <a:rPr lang="en-US" sz="4000" b="1" dirty="0" smtClean="0">
                <a:solidFill>
                  <a:schemeClr val="tx1"/>
                </a:solidFill>
              </a:rPr>
              <a:t>Philippians 2:19-21</a:t>
            </a:r>
          </a:p>
        </p:txBody>
      </p:sp>
    </p:spTree>
    <p:extLst>
      <p:ext uri="{BB962C8B-B14F-4D97-AF65-F5344CB8AC3E}">
        <p14:creationId xmlns:p14="http://schemas.microsoft.com/office/powerpoint/2010/main" val="1154278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Pattern of Father to Son</a:t>
            </a:r>
            <a:endParaRPr lang="en-US" sz="4800" b="1" dirty="0"/>
          </a:p>
          <a:p>
            <a:pPr marL="0" indent="0">
              <a:buNone/>
            </a:pPr>
            <a:r>
              <a:rPr lang="en-US" sz="4000" b="1" dirty="0" smtClean="0"/>
              <a:t>But </a:t>
            </a:r>
            <a:r>
              <a:rPr lang="en-US" sz="4000" b="1" u="sng" dirty="0"/>
              <a:t>you know of his proven worth</a:t>
            </a:r>
            <a:r>
              <a:rPr lang="en-US" sz="4000" b="1" dirty="0"/>
              <a:t>, that he served with me in the furtherance of the gospel like a child [serving] his father</a:t>
            </a:r>
            <a:r>
              <a:rPr lang="en-US" sz="4000" b="1" dirty="0" smtClean="0"/>
              <a:t>. </a:t>
            </a:r>
            <a:r>
              <a:rPr lang="en-US" sz="4000" b="1" dirty="0"/>
              <a:t>Therefore I hope to send him immediately, as soon as I see how things [go] with me</a:t>
            </a:r>
            <a:r>
              <a:rPr lang="en-US" sz="4000" b="1" dirty="0" smtClean="0"/>
              <a:t>; </a:t>
            </a:r>
            <a:r>
              <a:rPr lang="en-US" sz="4000" b="1" dirty="0"/>
              <a:t>and I trust in the Lord that I myself also will be coming shortly.</a:t>
            </a:r>
          </a:p>
          <a:p>
            <a:pPr marL="0" indent="0">
              <a:buNone/>
            </a:pPr>
            <a:r>
              <a:rPr lang="en-US" sz="4000" b="1" dirty="0" smtClean="0">
                <a:solidFill>
                  <a:schemeClr val="tx1"/>
                </a:solidFill>
              </a:rPr>
              <a:t>Philippians 2:22-24</a:t>
            </a:r>
          </a:p>
        </p:txBody>
      </p:sp>
    </p:spTree>
    <p:extLst>
      <p:ext uri="{BB962C8B-B14F-4D97-AF65-F5344CB8AC3E}">
        <p14:creationId xmlns:p14="http://schemas.microsoft.com/office/powerpoint/2010/main" val="4003750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Do You Know Your Teachers?</a:t>
            </a:r>
            <a:endParaRPr lang="en-US" sz="4800" b="1" dirty="0"/>
          </a:p>
          <a:p>
            <a:pPr marL="0" indent="0">
              <a:buNone/>
            </a:pPr>
            <a:r>
              <a:rPr lang="en-US" sz="4000" b="1" dirty="0" smtClean="0"/>
              <a:t>… </a:t>
            </a:r>
            <a:r>
              <a:rPr lang="en-US" sz="4000" b="1" dirty="0"/>
              <a:t>for our gospel did not come to you in word only, but also in power and in the Holy Spirit and with full conviction; </a:t>
            </a:r>
            <a:r>
              <a:rPr lang="en-US" sz="4000" b="1" u="sng" dirty="0"/>
              <a:t>just as you know what kind of men we proved to be among you for your sake</a:t>
            </a:r>
            <a:r>
              <a:rPr lang="en-US" sz="4000" b="1" dirty="0" smtClean="0"/>
              <a:t>. </a:t>
            </a:r>
            <a:r>
              <a:rPr lang="en-US" sz="4000" b="1" dirty="0"/>
              <a:t>You also became imitators of us and of the Lord, having received the word in much tribulation with the joy of the Holy Spirit</a:t>
            </a:r>
            <a:r>
              <a:rPr lang="en-US" sz="4000" b="1" dirty="0" smtClean="0"/>
              <a:t>,</a:t>
            </a:r>
            <a:r>
              <a:rPr lang="en-US" sz="4000" b="1" dirty="0" smtClean="0">
                <a:solidFill>
                  <a:schemeClr val="tx1"/>
                </a:solidFill>
              </a:rPr>
              <a:t/>
            </a:r>
            <a:br>
              <a:rPr lang="en-US" sz="4000" b="1" dirty="0" smtClean="0">
                <a:solidFill>
                  <a:schemeClr val="tx1"/>
                </a:solidFill>
              </a:rPr>
            </a:br>
            <a:r>
              <a:rPr lang="en-US" sz="4000" b="1" dirty="0" smtClean="0">
                <a:solidFill>
                  <a:schemeClr val="tx1"/>
                </a:solidFill>
              </a:rPr>
              <a:t>1 Thessalonians </a:t>
            </a:r>
            <a:r>
              <a:rPr lang="en-US" sz="4000" b="1" dirty="0" smtClean="0">
                <a:solidFill>
                  <a:schemeClr val="tx1"/>
                </a:solidFill>
              </a:rPr>
              <a:t>1:5-6</a:t>
            </a:r>
          </a:p>
        </p:txBody>
      </p:sp>
    </p:spTree>
    <p:extLst>
      <p:ext uri="{BB962C8B-B14F-4D97-AF65-F5344CB8AC3E}">
        <p14:creationId xmlns:p14="http://schemas.microsoft.com/office/powerpoint/2010/main" val="3191127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fontScale="92500"/>
          </a:bodyPr>
          <a:lstStyle/>
          <a:p>
            <a:pPr marL="0" indent="0" algn="ctr">
              <a:buNone/>
            </a:pPr>
            <a:r>
              <a:rPr lang="en-US" sz="4800" b="1" dirty="0" smtClean="0"/>
              <a:t>Be an Example to Others</a:t>
            </a:r>
            <a:endParaRPr lang="en-US" sz="4800" b="1" dirty="0"/>
          </a:p>
          <a:p>
            <a:pPr marL="0" indent="0">
              <a:buNone/>
            </a:pPr>
            <a:r>
              <a:rPr lang="en-US" sz="4000" b="1" dirty="0" smtClean="0"/>
              <a:t>For </a:t>
            </a:r>
            <a:r>
              <a:rPr lang="en-US" sz="4000" b="1" dirty="0"/>
              <a:t>you recall, brethren, our labor and hardship, [how] working night and day so as not to be a burden to any of you, we proclaimed to you the gospel of Elohim</a:t>
            </a:r>
            <a:r>
              <a:rPr lang="en-US" sz="4000" b="1" dirty="0" smtClean="0"/>
              <a:t>. </a:t>
            </a:r>
            <a:r>
              <a:rPr lang="en-US" sz="4000" b="1" dirty="0"/>
              <a:t>You are witnesses, and [so is] Elohim, how devoutly and uprightly and blamelessly we behaved toward you </a:t>
            </a:r>
            <a:r>
              <a:rPr lang="en-US" sz="4000" b="1" dirty="0" smtClean="0"/>
              <a:t>believers; </a:t>
            </a:r>
            <a:r>
              <a:rPr lang="en-US" sz="4000" b="1" dirty="0"/>
              <a:t>just as you know how we [were] exhorting and encouraging and imploring each one of you as a father [would] his own </a:t>
            </a:r>
            <a:r>
              <a:rPr lang="en-US" sz="4000" b="1" dirty="0" smtClean="0"/>
              <a:t>children, </a:t>
            </a:r>
            <a:r>
              <a:rPr lang="en-US" sz="4000" b="1" dirty="0"/>
              <a:t>so that you would walk in a manner worthy of the Elohim who calls you into His own kingdom and glory</a:t>
            </a:r>
            <a:r>
              <a:rPr lang="en-US" sz="4000" b="1" dirty="0" smtClean="0"/>
              <a:t>.  1 </a:t>
            </a:r>
            <a:r>
              <a:rPr lang="en-US" sz="4000" b="1" dirty="0" smtClean="0">
                <a:solidFill>
                  <a:schemeClr val="tx1"/>
                </a:solidFill>
              </a:rPr>
              <a:t>Thessalonians 1:9-12</a:t>
            </a:r>
            <a:endParaRPr lang="en-US" sz="4000" b="1" dirty="0" smtClean="0">
              <a:solidFill>
                <a:schemeClr val="tx1"/>
              </a:solidFill>
            </a:endParaRPr>
          </a:p>
        </p:txBody>
      </p:sp>
    </p:spTree>
    <p:extLst>
      <p:ext uri="{BB962C8B-B14F-4D97-AF65-F5344CB8AC3E}">
        <p14:creationId xmlns:p14="http://schemas.microsoft.com/office/powerpoint/2010/main" val="3653217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Timothy’s Care For the Thessalonians</a:t>
            </a:r>
            <a:endParaRPr lang="en-US" sz="4800" b="1" dirty="0"/>
          </a:p>
          <a:p>
            <a:pPr marL="0" indent="0">
              <a:buNone/>
            </a:pPr>
            <a:r>
              <a:rPr lang="en-US" sz="4000" b="1" dirty="0" smtClean="0"/>
              <a:t>For </a:t>
            </a:r>
            <a:r>
              <a:rPr lang="en-US" sz="4000" b="1" dirty="0"/>
              <a:t>this reason, when I could endure [it] no longer, I also sent to find out about your faith, for fear that the tempter might have tempted you, and our labor would be in </a:t>
            </a:r>
            <a:r>
              <a:rPr lang="en-US" sz="4000" b="1" dirty="0" smtClean="0"/>
              <a:t>vain. But </a:t>
            </a:r>
            <a:r>
              <a:rPr lang="en-US" sz="4000" b="1" dirty="0"/>
              <a:t>now that Timothy has come to us from you, and has brought us good news of your faith and love, and that you always think kindly of us, longing to see us just as we also long to see </a:t>
            </a:r>
            <a:r>
              <a:rPr lang="en-US" sz="4000" b="1" dirty="0" smtClean="0"/>
              <a:t>you, </a:t>
            </a:r>
            <a:r>
              <a:rPr lang="en-US" sz="4000" b="1" dirty="0"/>
              <a:t>for this reason, brethren, in all our distress and affliction we were comforted about you through your </a:t>
            </a:r>
            <a:r>
              <a:rPr lang="en-US" sz="4000" b="1" dirty="0" smtClean="0"/>
              <a:t>faith…  </a:t>
            </a:r>
            <a:r>
              <a:rPr lang="en-US" sz="4000" b="1" dirty="0" smtClean="0">
                <a:solidFill>
                  <a:schemeClr val="tx1"/>
                </a:solidFill>
              </a:rPr>
              <a:t>Thessalonians 3:5-7</a:t>
            </a:r>
            <a:endParaRPr lang="en-US" sz="4000" b="1" dirty="0" smtClean="0">
              <a:solidFill>
                <a:schemeClr val="tx1"/>
              </a:solidFill>
            </a:endParaRPr>
          </a:p>
        </p:txBody>
      </p:sp>
    </p:spTree>
    <p:extLst>
      <p:ext uri="{BB962C8B-B14F-4D97-AF65-F5344CB8AC3E}">
        <p14:creationId xmlns:p14="http://schemas.microsoft.com/office/powerpoint/2010/main" val="22770284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Getting to Know Those Who Labor</a:t>
            </a:r>
            <a:endParaRPr lang="en-US" sz="4800" b="1" dirty="0"/>
          </a:p>
          <a:p>
            <a:pPr marL="0" indent="0">
              <a:buNone/>
            </a:pPr>
            <a:r>
              <a:rPr lang="en-US" sz="4000" b="1" dirty="0" smtClean="0"/>
              <a:t>But </a:t>
            </a:r>
            <a:r>
              <a:rPr lang="en-US" sz="4000" b="1" dirty="0"/>
              <a:t>we request of you, brethren, </a:t>
            </a:r>
            <a:r>
              <a:rPr lang="en-US" sz="4000" b="1" u="sng" dirty="0"/>
              <a:t>that you </a:t>
            </a:r>
            <a:r>
              <a:rPr lang="en-US" sz="4000" b="1" u="sng" dirty="0" smtClean="0"/>
              <a:t>get to know </a:t>
            </a:r>
            <a:r>
              <a:rPr lang="en-US" sz="4000" b="1" u="sng" dirty="0"/>
              <a:t>those who diligently labor among you</a:t>
            </a:r>
            <a:r>
              <a:rPr lang="en-US" sz="4000" b="1" dirty="0"/>
              <a:t>, and have charge over you in the Master and give you instruction</a:t>
            </a:r>
            <a:r>
              <a:rPr lang="en-US" sz="4000" b="1" dirty="0" smtClean="0"/>
              <a:t>, </a:t>
            </a:r>
            <a:r>
              <a:rPr lang="en-US" sz="4000" b="1" dirty="0"/>
              <a:t>and that you esteem them very highly in love because of their work. Live in peace with one another</a:t>
            </a:r>
            <a:r>
              <a:rPr lang="en-US" sz="4000" b="1" dirty="0" smtClean="0"/>
              <a:t>.  1 </a:t>
            </a:r>
            <a:r>
              <a:rPr lang="en-US" sz="4000" b="1" dirty="0" smtClean="0">
                <a:solidFill>
                  <a:schemeClr val="tx1"/>
                </a:solidFill>
              </a:rPr>
              <a:t>Thessalonians 5:12-13</a:t>
            </a:r>
            <a:endParaRPr lang="en-US" sz="4000" b="1" dirty="0" smtClean="0">
              <a:solidFill>
                <a:schemeClr val="tx1"/>
              </a:solidFill>
            </a:endParaRPr>
          </a:p>
        </p:txBody>
      </p:sp>
    </p:spTree>
    <p:extLst>
      <p:ext uri="{BB962C8B-B14F-4D97-AF65-F5344CB8AC3E}">
        <p14:creationId xmlns:p14="http://schemas.microsoft.com/office/powerpoint/2010/main" val="168980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lnSpcReduction="10000"/>
          </a:bodyPr>
          <a:lstStyle/>
          <a:p>
            <a:pPr marL="0" indent="0" algn="ctr">
              <a:buNone/>
            </a:pPr>
            <a:r>
              <a:rPr lang="en-US" sz="4800" b="1" dirty="0" smtClean="0"/>
              <a:t>What About Timothy?</a:t>
            </a:r>
            <a:endParaRPr lang="en-US" sz="4800" b="1" dirty="0"/>
          </a:p>
          <a:p>
            <a:pPr marL="0" indent="0">
              <a:buNone/>
            </a:pPr>
            <a:r>
              <a:rPr lang="en-US" sz="4000" b="1" dirty="0" smtClean="0"/>
              <a:t>The name Timothy used 24 times in New Testament</a:t>
            </a:r>
          </a:p>
          <a:p>
            <a:pPr marL="0" indent="0">
              <a:buNone/>
            </a:pPr>
            <a:r>
              <a:rPr lang="en-US" sz="4000" b="1" dirty="0" smtClean="0"/>
              <a:t>May be the most prominent name besides Paul</a:t>
            </a:r>
          </a:p>
          <a:p>
            <a:pPr marL="0" indent="0">
              <a:buNone/>
            </a:pPr>
            <a:r>
              <a:rPr lang="en-US" sz="4000" b="1" dirty="0" smtClean="0"/>
              <a:t>4 times in epistles to Timothy</a:t>
            </a:r>
          </a:p>
          <a:p>
            <a:pPr marL="0" indent="0">
              <a:buNone/>
            </a:pPr>
            <a:r>
              <a:rPr lang="en-US" sz="4000" b="1" dirty="0" smtClean="0"/>
              <a:t>20 times in Acts and other Pauline epistles</a:t>
            </a:r>
          </a:p>
          <a:p>
            <a:pPr marL="0" indent="0">
              <a:buNone/>
            </a:pPr>
            <a:r>
              <a:rPr lang="en-US" sz="4000" b="1" dirty="0" smtClean="0"/>
              <a:t>Timothy travelled with Paul and ministered in </a:t>
            </a:r>
            <a:r>
              <a:rPr lang="en-US" sz="4000" b="1" dirty="0" err="1" smtClean="0"/>
              <a:t>Derbe</a:t>
            </a:r>
            <a:r>
              <a:rPr lang="en-US" sz="4000" b="1" dirty="0" smtClean="0"/>
              <a:t>, </a:t>
            </a:r>
            <a:r>
              <a:rPr lang="en-US" sz="4000" b="1" dirty="0" err="1" smtClean="0"/>
              <a:t>Lystra</a:t>
            </a:r>
            <a:r>
              <a:rPr lang="en-US" sz="4000" b="1" dirty="0" smtClean="0"/>
              <a:t>, Athens, </a:t>
            </a:r>
            <a:r>
              <a:rPr lang="en-US" sz="4000" b="1" dirty="0" err="1" smtClean="0"/>
              <a:t>Thessalonika</a:t>
            </a:r>
            <a:r>
              <a:rPr lang="en-US" sz="4000" b="1" dirty="0" smtClean="0"/>
              <a:t>, Corinth, Macedonia, Ephesus, Philippi, Troas</a:t>
            </a:r>
          </a:p>
          <a:p>
            <a:pPr marL="0" indent="0">
              <a:buNone/>
            </a:pPr>
            <a:r>
              <a:rPr lang="en-US" sz="4000" b="1" dirty="0" smtClean="0"/>
              <a:t>Timothy’s name included with Paul in letters to Corinthians, Philippians, Colossians, Thessalonians</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9463405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Timothy’s Upbringing</a:t>
            </a:r>
            <a:endParaRPr lang="en-US" sz="4800" b="1" dirty="0"/>
          </a:p>
          <a:p>
            <a:pPr marL="0" indent="0">
              <a:buNone/>
            </a:pPr>
            <a:r>
              <a:rPr lang="en-US" sz="4000" b="1" dirty="0" smtClean="0"/>
              <a:t>For </a:t>
            </a:r>
            <a:r>
              <a:rPr lang="en-US" sz="4000" b="1" dirty="0"/>
              <a:t>I am mindful of the sincere faith within you, which first dwelt in your grandmother Lois and your mother Eunice, and I am sure that [it is] in you as well</a:t>
            </a:r>
            <a:r>
              <a:rPr lang="en-US" sz="4000" b="1" dirty="0" smtClean="0"/>
              <a:t>. </a:t>
            </a:r>
            <a:r>
              <a:rPr lang="en-US" sz="4000" b="1" dirty="0"/>
              <a:t>For this reason I remind you to kindle afresh the gift of Elohim which is in you through the laying on of my hands</a:t>
            </a:r>
            <a:r>
              <a:rPr lang="en-US" sz="4000" b="1" dirty="0" smtClean="0"/>
              <a:t>. </a:t>
            </a:r>
            <a:endParaRPr lang="en-US" sz="4000" b="1" dirty="0"/>
          </a:p>
          <a:p>
            <a:pPr marL="0" indent="0">
              <a:buNone/>
            </a:pPr>
            <a:r>
              <a:rPr lang="en-US" sz="4000" b="1" dirty="0" smtClean="0">
                <a:solidFill>
                  <a:schemeClr val="tx1"/>
                </a:solidFill>
              </a:rPr>
              <a:t>2 Timothy 1:5-6</a:t>
            </a:r>
            <a:endParaRPr lang="en-US" sz="4000" b="1" dirty="0" smtClean="0">
              <a:solidFill>
                <a:schemeClr val="tx1"/>
              </a:solidFill>
            </a:endParaRPr>
          </a:p>
        </p:txBody>
      </p:sp>
    </p:spTree>
    <p:extLst>
      <p:ext uri="{BB962C8B-B14F-4D97-AF65-F5344CB8AC3E}">
        <p14:creationId xmlns:p14="http://schemas.microsoft.com/office/powerpoint/2010/main" val="3907507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Sound Mind</a:t>
            </a:r>
            <a:endParaRPr lang="en-US" sz="4800" b="1" dirty="0"/>
          </a:p>
          <a:p>
            <a:pPr marL="0" indent="0">
              <a:buNone/>
            </a:pPr>
            <a:r>
              <a:rPr lang="en-US" sz="4000" b="1" dirty="0" smtClean="0"/>
              <a:t>For </a:t>
            </a:r>
            <a:r>
              <a:rPr lang="en-US" sz="4000" b="1" dirty="0"/>
              <a:t>Elohim has not given us a spirit of timidity, but of </a:t>
            </a:r>
            <a:r>
              <a:rPr lang="en-US" sz="4000" b="1" dirty="0" smtClean="0"/>
              <a:t>power (</a:t>
            </a:r>
            <a:r>
              <a:rPr lang="en-US" sz="4000" b="1" i="1" dirty="0" err="1" smtClean="0"/>
              <a:t>dunamis</a:t>
            </a:r>
            <a:r>
              <a:rPr lang="en-US" sz="4000" b="1" dirty="0" smtClean="0"/>
              <a:t>) </a:t>
            </a:r>
            <a:r>
              <a:rPr lang="en-US" sz="4000" b="1" dirty="0"/>
              <a:t>and </a:t>
            </a:r>
            <a:r>
              <a:rPr lang="en-US" sz="4000" b="1" dirty="0" smtClean="0"/>
              <a:t>love (</a:t>
            </a:r>
            <a:r>
              <a:rPr lang="en-US" sz="4000" b="1" i="1" dirty="0" smtClean="0"/>
              <a:t>agape</a:t>
            </a:r>
            <a:r>
              <a:rPr lang="en-US" sz="4000" b="1" dirty="0" smtClean="0"/>
              <a:t>) </a:t>
            </a:r>
            <a:r>
              <a:rPr lang="en-US" sz="4000" b="1" dirty="0"/>
              <a:t>and </a:t>
            </a:r>
            <a:r>
              <a:rPr lang="en-US" sz="4000" b="1" dirty="0" smtClean="0"/>
              <a:t>a </a:t>
            </a:r>
            <a:r>
              <a:rPr lang="en-US" sz="4000" b="1" u="sng" dirty="0" smtClean="0"/>
              <a:t>sound mind</a:t>
            </a:r>
            <a:r>
              <a:rPr lang="en-US" sz="4000" b="1" dirty="0" smtClean="0"/>
              <a:t>.  </a:t>
            </a:r>
            <a:r>
              <a:rPr lang="en-US" sz="4000" b="1" dirty="0" smtClean="0">
                <a:solidFill>
                  <a:schemeClr val="tx1"/>
                </a:solidFill>
              </a:rPr>
              <a:t>2 Timothy 1:7</a:t>
            </a:r>
          </a:p>
          <a:p>
            <a:pPr marL="0" indent="0">
              <a:buNone/>
            </a:pPr>
            <a:r>
              <a:rPr lang="en-US" sz="4000" b="1" dirty="0" err="1">
                <a:latin typeface="Bwgrkn" panose="00000400000000000000" pitchFamily="2" charset="0"/>
              </a:rPr>
              <a:t>swfronismo,j</a:t>
            </a:r>
            <a:r>
              <a:rPr lang="en-US" sz="4000" b="1" dirty="0">
                <a:latin typeface="Bwgrkn" panose="00000400000000000000" pitchFamily="2" charset="0"/>
              </a:rPr>
              <a:t> </a:t>
            </a:r>
            <a:r>
              <a:rPr lang="en-US" sz="4000" b="1" dirty="0" smtClean="0">
                <a:solidFill>
                  <a:schemeClr val="tx1"/>
                </a:solidFill>
              </a:rPr>
              <a:t>(</a:t>
            </a:r>
            <a:r>
              <a:rPr lang="en-US" sz="4000" b="1" i="1" dirty="0" err="1" smtClean="0">
                <a:solidFill>
                  <a:schemeClr val="tx1"/>
                </a:solidFill>
              </a:rPr>
              <a:t>sophronismos</a:t>
            </a:r>
            <a:r>
              <a:rPr lang="en-US" sz="4000" b="1" dirty="0" smtClean="0">
                <a:solidFill>
                  <a:schemeClr val="tx1"/>
                </a:solidFill>
              </a:rPr>
              <a:t>) – literally, “wise thinking”; </a:t>
            </a:r>
            <a:r>
              <a:rPr lang="en-US" sz="4000" b="1" dirty="0"/>
              <a:t>the teaching of prudence, </a:t>
            </a:r>
            <a:r>
              <a:rPr lang="en-US" sz="4000" b="1" i="1" dirty="0"/>
              <a:t>advice, </a:t>
            </a:r>
            <a:r>
              <a:rPr lang="en-US" sz="4000" b="1" i="1" dirty="0" smtClean="0"/>
              <a:t>improvement, self-control, self discipline</a:t>
            </a:r>
            <a:endParaRPr lang="en-US" sz="5400" b="1" dirty="0" smtClean="0">
              <a:solidFill>
                <a:schemeClr val="tx1"/>
              </a:solidFill>
            </a:endParaRPr>
          </a:p>
        </p:txBody>
      </p:sp>
    </p:spTree>
    <p:extLst>
      <p:ext uri="{BB962C8B-B14F-4D97-AF65-F5344CB8AC3E}">
        <p14:creationId xmlns:p14="http://schemas.microsoft.com/office/powerpoint/2010/main" val="1175735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lnSpcReduction="10000"/>
          </a:bodyPr>
          <a:lstStyle/>
          <a:p>
            <a:pPr marL="0" indent="0" algn="ctr">
              <a:buNone/>
            </a:pPr>
            <a:r>
              <a:rPr lang="en-US" sz="4800" b="1" dirty="0" smtClean="0"/>
              <a:t>Paul Takes Timothy Under His Wing</a:t>
            </a:r>
            <a:endParaRPr lang="en-US" sz="4800" b="1" dirty="0"/>
          </a:p>
          <a:p>
            <a:pPr marL="0" indent="0">
              <a:buNone/>
            </a:pPr>
            <a:r>
              <a:rPr lang="en-US" sz="4000" b="1" dirty="0" smtClean="0"/>
              <a:t>Paul </a:t>
            </a:r>
            <a:r>
              <a:rPr lang="en-US" sz="4000" b="1" dirty="0"/>
              <a:t>came also to </a:t>
            </a:r>
            <a:r>
              <a:rPr lang="en-US" sz="4000" b="1" dirty="0" err="1"/>
              <a:t>Derbe</a:t>
            </a:r>
            <a:r>
              <a:rPr lang="en-US" sz="4000" b="1" dirty="0"/>
              <a:t> and to </a:t>
            </a:r>
            <a:r>
              <a:rPr lang="en-US" sz="4000" b="1" dirty="0" err="1"/>
              <a:t>Lystra</a:t>
            </a:r>
            <a:r>
              <a:rPr lang="en-US" sz="4000" b="1" dirty="0"/>
              <a:t>. And a disciple was there, named Timothy, the son of a Jewish woman who was a believer, but his father was a </a:t>
            </a:r>
            <a:r>
              <a:rPr lang="en-US" sz="4000" b="1" dirty="0" smtClean="0"/>
              <a:t>Greek, </a:t>
            </a:r>
            <a:r>
              <a:rPr lang="en-US" sz="4000" b="1" dirty="0"/>
              <a:t>and he was well spoken of by the brethren who were in </a:t>
            </a:r>
            <a:r>
              <a:rPr lang="en-US" sz="4000" b="1" dirty="0" err="1"/>
              <a:t>Lystra</a:t>
            </a:r>
            <a:r>
              <a:rPr lang="en-US" sz="4000" b="1" dirty="0"/>
              <a:t> and </a:t>
            </a:r>
            <a:r>
              <a:rPr lang="en-US" sz="4000" b="1" dirty="0" err="1" smtClean="0"/>
              <a:t>Iconium</a:t>
            </a:r>
            <a:r>
              <a:rPr lang="en-US" sz="4000" b="1" dirty="0" smtClean="0"/>
              <a:t>. </a:t>
            </a:r>
            <a:r>
              <a:rPr lang="en-US" sz="4000" b="1" dirty="0"/>
              <a:t>Paul wanted this man to go with him; and he took him and circumcised him because of the </a:t>
            </a:r>
            <a:r>
              <a:rPr lang="en-US" sz="4000" b="1" dirty="0" err="1"/>
              <a:t>Yehudim</a:t>
            </a:r>
            <a:r>
              <a:rPr lang="en-US" sz="4000" b="1" dirty="0"/>
              <a:t> who were in those parts, for they all knew that his father was a Greek.</a:t>
            </a:r>
          </a:p>
          <a:p>
            <a:pPr marL="0" indent="0">
              <a:buNone/>
            </a:pPr>
            <a:r>
              <a:rPr lang="en-US" sz="4000" b="1" dirty="0" smtClean="0"/>
              <a:t>Acts 16:1-3</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777500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Paul Takes Timothy to Berea</a:t>
            </a:r>
            <a:endParaRPr lang="en-US" sz="4800" b="1" dirty="0"/>
          </a:p>
          <a:p>
            <a:pPr marL="0" indent="0">
              <a:buNone/>
            </a:pPr>
            <a:r>
              <a:rPr lang="en-US" sz="4000" b="1" dirty="0" smtClean="0"/>
              <a:t>But </a:t>
            </a:r>
            <a:r>
              <a:rPr lang="en-US" sz="4000" b="1" dirty="0"/>
              <a:t>when the </a:t>
            </a:r>
            <a:r>
              <a:rPr lang="en-US" sz="4000" b="1" dirty="0" err="1"/>
              <a:t>Yehudim</a:t>
            </a:r>
            <a:r>
              <a:rPr lang="en-US" sz="4000" b="1" dirty="0"/>
              <a:t> of Thessalonica found out that the word of Elohim had been proclaimed by Paul in Berea also, they came there as well, agitating and stirring up the crowds</a:t>
            </a:r>
            <a:r>
              <a:rPr lang="en-US" sz="4000" b="1" dirty="0" smtClean="0"/>
              <a:t>. </a:t>
            </a:r>
            <a:r>
              <a:rPr lang="en-US" sz="4000" b="1" dirty="0"/>
              <a:t>Then immediately the brethren sent Paul out to go as far as the sea; and Silas and Timothy remained there</a:t>
            </a:r>
            <a:r>
              <a:rPr lang="en-US" sz="4000" b="1" dirty="0" smtClean="0"/>
              <a:t>. </a:t>
            </a:r>
            <a:r>
              <a:rPr lang="en-US" sz="4000" b="1" dirty="0"/>
              <a:t>Now those who escorted Paul brought him as far as Athens; and receiving a command for Silas and Timothy to come to him as soon as possible, they left</a:t>
            </a:r>
            <a:r>
              <a:rPr lang="en-US" sz="4000" b="1" dirty="0" smtClean="0"/>
              <a:t>.  Acts 17:13-15</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4047557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1" y="359228"/>
            <a:ext cx="11194142" cy="6389915"/>
          </a:xfrm>
        </p:spPr>
        <p:txBody>
          <a:bodyPr>
            <a:normAutofit/>
          </a:bodyPr>
          <a:lstStyle/>
          <a:p>
            <a:pPr marL="0" indent="0" algn="ctr">
              <a:buNone/>
            </a:pPr>
            <a:r>
              <a:rPr lang="en-US" sz="4800" b="1" dirty="0" smtClean="0"/>
              <a:t>Timothy Becomes Paul’s Understudy</a:t>
            </a:r>
            <a:endParaRPr lang="en-US" sz="4800" b="1" dirty="0"/>
          </a:p>
          <a:p>
            <a:pPr marL="0" indent="0">
              <a:buNone/>
            </a:pPr>
            <a:r>
              <a:rPr lang="en-US" sz="4000" b="1" dirty="0" smtClean="0"/>
              <a:t>To </a:t>
            </a:r>
            <a:r>
              <a:rPr lang="en-US" sz="4000" b="1" dirty="0"/>
              <a:t>Timothy, [my] true child in [the] faith: Grace, mercy [and] peace from Elohim the Father and Messiah Yahusha our Lord</a:t>
            </a:r>
            <a:r>
              <a:rPr lang="en-US" sz="4000" b="1" dirty="0" smtClean="0"/>
              <a:t>. </a:t>
            </a:r>
            <a:r>
              <a:rPr lang="en-US" sz="4000" b="1" dirty="0"/>
              <a:t>As I urged you upon my departure for Macedonia, remain on at Ephesus so that you may instruct certain men not to teach strange </a:t>
            </a:r>
            <a:r>
              <a:rPr lang="en-US" sz="4000" b="1" dirty="0" smtClean="0"/>
              <a:t>doctrines, </a:t>
            </a:r>
            <a:r>
              <a:rPr lang="en-US" sz="4000" b="1" dirty="0"/>
              <a:t>nor to pay attention to myths and endless genealogies, which give rise to mere speculation rather than [furthering] the administration of Elohim which is by faith</a:t>
            </a:r>
            <a:r>
              <a:rPr lang="en-US" sz="4000" b="1" dirty="0" smtClean="0"/>
              <a:t>.  1 Timothy 1:2-4</a:t>
            </a:r>
            <a:endParaRPr lang="en-US" sz="4000" b="1" dirty="0" smtClean="0">
              <a:solidFill>
                <a:schemeClr val="tx1"/>
              </a:solidFill>
            </a:endParaRPr>
          </a:p>
        </p:txBody>
      </p:sp>
    </p:spTree>
    <p:extLst>
      <p:ext uri="{BB962C8B-B14F-4D97-AF65-F5344CB8AC3E}">
        <p14:creationId xmlns:p14="http://schemas.microsoft.com/office/powerpoint/2010/main" val="756963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Epaphroditus an Apostle!</a:t>
            </a:r>
            <a:endParaRPr lang="en-US" sz="4800" b="1" dirty="0"/>
          </a:p>
          <a:p>
            <a:pPr marL="0" indent="0">
              <a:buNone/>
            </a:pPr>
            <a:r>
              <a:rPr lang="en-US" sz="4000" b="1" dirty="0" smtClean="0"/>
              <a:t>But </a:t>
            </a:r>
            <a:r>
              <a:rPr lang="en-US" sz="4000" b="1" dirty="0"/>
              <a:t>I thought it necessary to send to you Epaphroditus, my brother and fellow worker and fellow soldier, who is also </a:t>
            </a:r>
            <a:r>
              <a:rPr lang="en-US" sz="4000" b="1" u="sng" dirty="0"/>
              <a:t>your messenger</a:t>
            </a:r>
            <a:r>
              <a:rPr lang="en-US" sz="4000" b="1" dirty="0"/>
              <a:t> and minister to my need</a:t>
            </a:r>
            <a:r>
              <a:rPr lang="en-US" sz="4000" b="1" dirty="0" smtClean="0"/>
              <a:t>; </a:t>
            </a:r>
            <a:r>
              <a:rPr lang="en-US" sz="4000" b="1" dirty="0"/>
              <a:t>because he was longing for you all and was distressed because you had heard that he was </a:t>
            </a:r>
            <a:r>
              <a:rPr lang="en-US" sz="4000" b="1" dirty="0" smtClean="0"/>
              <a:t>sick.  </a:t>
            </a:r>
            <a:r>
              <a:rPr lang="en-US" sz="4000" b="1" dirty="0" smtClean="0">
                <a:solidFill>
                  <a:schemeClr val="tx1"/>
                </a:solidFill>
              </a:rPr>
              <a:t>Philippians 2:25-26</a:t>
            </a:r>
            <a:endParaRPr lang="en-US" sz="4000" b="1" dirty="0" smtClean="0">
              <a:solidFill>
                <a:schemeClr val="tx1"/>
              </a:solidFill>
            </a:endParaRPr>
          </a:p>
        </p:txBody>
      </p:sp>
    </p:spTree>
    <p:extLst>
      <p:ext uri="{BB962C8B-B14F-4D97-AF65-F5344CB8AC3E}">
        <p14:creationId xmlns:p14="http://schemas.microsoft.com/office/powerpoint/2010/main" val="1540300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Epaphroditus The Messenger (Apostle)</a:t>
            </a:r>
            <a:endParaRPr lang="en-US" sz="4800" b="1" dirty="0"/>
          </a:p>
          <a:p>
            <a:pPr marL="0" indent="0">
              <a:buNone/>
            </a:pPr>
            <a:r>
              <a:rPr lang="en-US" sz="4000" b="1" dirty="0" smtClean="0"/>
              <a:t>We </a:t>
            </a:r>
            <a:r>
              <a:rPr lang="en-US" sz="4000" b="1" dirty="0"/>
              <a:t>give thanks to Elohim, the Father of our Lord Yahusha Messiah, praying always for you</a:t>
            </a:r>
            <a:r>
              <a:rPr lang="en-US" sz="4000" b="1" dirty="0" smtClean="0"/>
              <a:t>, </a:t>
            </a:r>
            <a:r>
              <a:rPr lang="en-US" sz="4000" b="1" u="sng" dirty="0"/>
              <a:t>since we heard of your faith</a:t>
            </a:r>
            <a:r>
              <a:rPr lang="en-US" sz="4000" b="1" dirty="0"/>
              <a:t> in Messiah Yahusha and the love which you have for all the </a:t>
            </a:r>
            <a:r>
              <a:rPr lang="en-US" sz="4000" b="1" dirty="0" smtClean="0"/>
              <a:t>saints; </a:t>
            </a:r>
            <a:r>
              <a:rPr lang="en-US" sz="4000" b="1" dirty="0"/>
              <a:t>because of the hope laid up for you in heaven, of which you previously heard in the word of truth, the </a:t>
            </a:r>
            <a:r>
              <a:rPr lang="en-US" sz="4000" b="1" dirty="0" smtClean="0"/>
              <a:t>gospel…</a:t>
            </a:r>
            <a:endParaRPr lang="en-US" sz="4000" b="1" dirty="0"/>
          </a:p>
          <a:p>
            <a:pPr marL="0" indent="0">
              <a:buNone/>
            </a:pPr>
            <a:r>
              <a:rPr lang="en-US" sz="4000" b="1" dirty="0" smtClean="0">
                <a:solidFill>
                  <a:schemeClr val="tx1"/>
                </a:solidFill>
              </a:rPr>
              <a:t>Colossians 1:3-5</a:t>
            </a:r>
            <a:endParaRPr lang="en-US" sz="4000" b="1" dirty="0" smtClean="0">
              <a:solidFill>
                <a:schemeClr val="tx1"/>
              </a:solidFill>
            </a:endParaRPr>
          </a:p>
        </p:txBody>
      </p:sp>
    </p:spTree>
    <p:extLst>
      <p:ext uri="{BB962C8B-B14F-4D97-AF65-F5344CB8AC3E}">
        <p14:creationId xmlns:p14="http://schemas.microsoft.com/office/powerpoint/2010/main" val="1994946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Epaphroditus Also Called Epaphras</a:t>
            </a:r>
            <a:endParaRPr lang="en-US" sz="4800" b="1" dirty="0"/>
          </a:p>
          <a:p>
            <a:pPr marL="0" indent="0">
              <a:buNone/>
            </a:pPr>
            <a:r>
              <a:rPr lang="en-US" sz="4000" b="1" dirty="0" smtClean="0"/>
              <a:t>… which </a:t>
            </a:r>
            <a:r>
              <a:rPr lang="en-US" sz="4000" b="1" dirty="0"/>
              <a:t>has come to you, just as in all the world also it is constantly bearing fruit and increasing, even as [it has been doing] in you also since the day you heard [of it] and understood the grace of Elohim in truth</a:t>
            </a:r>
            <a:r>
              <a:rPr lang="en-US" sz="4000" b="1" u="sng" dirty="0" smtClean="0"/>
              <a:t>; </a:t>
            </a:r>
            <a:r>
              <a:rPr lang="en-US" sz="4000" b="1" u="sng" dirty="0"/>
              <a:t>just as you learned [it] from Epaphras, our beloved fellow bond-servant, who is a faithful servant of Messiah on our </a:t>
            </a:r>
            <a:r>
              <a:rPr lang="en-US" sz="4000" b="1" u="sng" dirty="0" smtClean="0"/>
              <a:t>behalf, </a:t>
            </a:r>
            <a:r>
              <a:rPr lang="en-US" sz="4000" b="1" u="sng" dirty="0"/>
              <a:t>and he also informed us of your love in the Spirit</a:t>
            </a:r>
            <a:r>
              <a:rPr lang="en-US" sz="4000" b="1" dirty="0" smtClean="0"/>
              <a:t>.</a:t>
            </a:r>
            <a:endParaRPr lang="en-US" sz="4000" b="1" dirty="0"/>
          </a:p>
          <a:p>
            <a:pPr marL="0" indent="0">
              <a:buNone/>
            </a:pPr>
            <a:r>
              <a:rPr lang="en-US" sz="4000" b="1" dirty="0" smtClean="0">
                <a:solidFill>
                  <a:schemeClr val="tx1"/>
                </a:solidFill>
              </a:rPr>
              <a:t>Colossians 1:6-8</a:t>
            </a:r>
            <a:endParaRPr lang="en-US" sz="4000" b="1" dirty="0" smtClean="0">
              <a:solidFill>
                <a:schemeClr val="tx1"/>
              </a:solidFill>
            </a:endParaRPr>
          </a:p>
        </p:txBody>
      </p:sp>
    </p:spTree>
    <p:extLst>
      <p:ext uri="{BB962C8B-B14F-4D97-AF65-F5344CB8AC3E}">
        <p14:creationId xmlns:p14="http://schemas.microsoft.com/office/powerpoint/2010/main" val="17831796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Epaphras</a:t>
            </a:r>
            <a:r>
              <a:rPr lang="en-US" sz="4800" b="1" dirty="0" smtClean="0"/>
              <a:t>’ Concern</a:t>
            </a:r>
            <a:endParaRPr lang="en-US" sz="4800" b="1" dirty="0"/>
          </a:p>
          <a:p>
            <a:pPr marL="0" indent="0">
              <a:buNone/>
            </a:pPr>
            <a:r>
              <a:rPr lang="en-US" sz="4000" b="1" dirty="0" smtClean="0"/>
              <a:t>Epaphras</a:t>
            </a:r>
            <a:r>
              <a:rPr lang="en-US" sz="4000" b="1" dirty="0"/>
              <a:t>, who is one of your number, a </a:t>
            </a:r>
            <a:r>
              <a:rPr lang="en-US" sz="4000" b="1" dirty="0" err="1"/>
              <a:t>bondslave</a:t>
            </a:r>
            <a:r>
              <a:rPr lang="en-US" sz="4000" b="1" dirty="0"/>
              <a:t> of Yahusha Messiah, sends you his greetings, always laboring earnestly for you in his prayers, that you may stand perfect and fully assured in all the will of Elohim</a:t>
            </a:r>
            <a:r>
              <a:rPr lang="en-US" sz="4000" b="1" dirty="0" smtClean="0"/>
              <a:t>. </a:t>
            </a:r>
            <a:r>
              <a:rPr lang="en-US" sz="4000" b="1" dirty="0"/>
              <a:t>For I testify for him that he has a deep concern for you and for those who are in Laodicea and Hierapolis</a:t>
            </a:r>
            <a:r>
              <a:rPr lang="en-US" sz="4000" b="1" dirty="0" smtClean="0"/>
              <a:t>.</a:t>
            </a:r>
            <a:endParaRPr lang="en-US" sz="4000" b="1" dirty="0"/>
          </a:p>
          <a:p>
            <a:pPr marL="0" indent="0">
              <a:buNone/>
            </a:pPr>
            <a:r>
              <a:rPr lang="en-US" sz="4000" b="1" dirty="0" smtClean="0">
                <a:solidFill>
                  <a:schemeClr val="tx1"/>
                </a:solidFill>
              </a:rPr>
              <a:t>Colossians 4:12-13</a:t>
            </a:r>
            <a:endParaRPr lang="en-US" sz="4000" b="1" dirty="0" smtClean="0">
              <a:solidFill>
                <a:schemeClr val="tx1"/>
              </a:solidFill>
            </a:endParaRPr>
          </a:p>
        </p:txBody>
      </p:sp>
    </p:spTree>
    <p:extLst>
      <p:ext uri="{BB962C8B-B14F-4D97-AF65-F5344CB8AC3E}">
        <p14:creationId xmlns:p14="http://schemas.microsoft.com/office/powerpoint/2010/main" val="4779208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Epaphras Mentioned in Philemon</a:t>
            </a:r>
            <a:endParaRPr lang="en-US" sz="4800" b="1" dirty="0"/>
          </a:p>
          <a:p>
            <a:pPr marL="0" indent="0">
              <a:buNone/>
            </a:pPr>
            <a:r>
              <a:rPr lang="en-US" sz="4000" b="1" dirty="0" smtClean="0"/>
              <a:t>Epaphras</a:t>
            </a:r>
            <a:r>
              <a:rPr lang="en-US" sz="4000" b="1" dirty="0"/>
              <a:t>, my fellow prisoner in Messiah Yahusha, greets </a:t>
            </a:r>
            <a:r>
              <a:rPr lang="en-US" sz="4000" b="1" dirty="0" smtClean="0"/>
              <a:t>you…</a:t>
            </a:r>
            <a:endParaRPr lang="en-US" sz="4000" b="1" dirty="0"/>
          </a:p>
          <a:p>
            <a:pPr marL="0" indent="0">
              <a:buNone/>
            </a:pPr>
            <a:r>
              <a:rPr lang="en-US" sz="4000" b="1" dirty="0" smtClean="0">
                <a:solidFill>
                  <a:schemeClr val="tx1"/>
                </a:solidFill>
              </a:rPr>
              <a:t>Philemon 23</a:t>
            </a:r>
          </a:p>
          <a:p>
            <a:pPr marL="0" indent="0">
              <a:buNone/>
            </a:pPr>
            <a:r>
              <a:rPr lang="en-US" sz="4000" b="1" dirty="0" smtClean="0"/>
              <a:t>Since he was from </a:t>
            </a:r>
            <a:r>
              <a:rPr lang="en-US" sz="4000" b="1" dirty="0" err="1" smtClean="0"/>
              <a:t>Colosse</a:t>
            </a:r>
            <a:r>
              <a:rPr lang="en-US" sz="4000" b="1" dirty="0" smtClean="0"/>
              <a:t>, he knows Philemon and </a:t>
            </a:r>
            <a:r>
              <a:rPr lang="en-US" sz="4000" b="1" dirty="0" err="1" smtClean="0"/>
              <a:t>Archippus</a:t>
            </a:r>
            <a:endParaRPr lang="en-US" sz="4000" b="1" dirty="0" smtClean="0">
              <a:solidFill>
                <a:schemeClr val="tx1"/>
              </a:solidFill>
            </a:endParaRPr>
          </a:p>
        </p:txBody>
      </p:sp>
    </p:spTree>
    <p:extLst>
      <p:ext uri="{BB962C8B-B14F-4D97-AF65-F5344CB8AC3E}">
        <p14:creationId xmlns:p14="http://schemas.microsoft.com/office/powerpoint/2010/main" val="4034148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Epaphroditus Suffers For the Gospel</a:t>
            </a:r>
            <a:endParaRPr lang="en-US" sz="4800" b="1" dirty="0"/>
          </a:p>
          <a:p>
            <a:pPr marL="0" indent="0">
              <a:buNone/>
            </a:pPr>
            <a:r>
              <a:rPr lang="en-US" sz="4000" b="1" dirty="0" smtClean="0"/>
              <a:t>For </a:t>
            </a:r>
            <a:r>
              <a:rPr lang="en-US" sz="4000" b="1" dirty="0"/>
              <a:t>indeed he was sick to the point of death, but Elohim had mercy on him, and not on him only but also on me, so that I would not have sorrow upon sorrow</a:t>
            </a:r>
            <a:r>
              <a:rPr lang="en-US" sz="4000" b="1" dirty="0" smtClean="0"/>
              <a:t>.  </a:t>
            </a:r>
            <a:r>
              <a:rPr lang="en-US" sz="4000" b="1" dirty="0" smtClean="0">
                <a:solidFill>
                  <a:schemeClr val="tx1"/>
                </a:solidFill>
              </a:rPr>
              <a:t>Philippians 2:27</a:t>
            </a:r>
            <a:endParaRPr lang="en-US" sz="4000" b="1" dirty="0" smtClean="0">
              <a:solidFill>
                <a:schemeClr val="tx1"/>
              </a:solidFill>
            </a:endParaRPr>
          </a:p>
        </p:txBody>
      </p:sp>
    </p:spTree>
    <p:extLst>
      <p:ext uri="{BB962C8B-B14F-4D97-AF65-F5344CB8AC3E}">
        <p14:creationId xmlns:p14="http://schemas.microsoft.com/office/powerpoint/2010/main" val="3839234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Cost of Dedicated Service</a:t>
            </a:r>
            <a:endParaRPr lang="en-US" sz="4800" b="1" dirty="0"/>
          </a:p>
          <a:p>
            <a:pPr marL="0" indent="0">
              <a:buNone/>
            </a:pPr>
            <a:r>
              <a:rPr lang="en-US" sz="4000" b="1" dirty="0" smtClean="0"/>
              <a:t>Therefore </a:t>
            </a:r>
            <a:r>
              <a:rPr lang="en-US" sz="4000" b="1" dirty="0"/>
              <a:t>I have sent him all the more eagerly so that when you see him again you may rejoice and I may be less concerned [about you</a:t>
            </a:r>
            <a:r>
              <a:rPr lang="en-US" sz="4000" b="1" dirty="0" smtClean="0"/>
              <a:t>]. </a:t>
            </a:r>
            <a:r>
              <a:rPr lang="en-US" sz="4000" b="1" dirty="0"/>
              <a:t>Receive him then in the Lord with all joy, and hold men like him in high regard</a:t>
            </a:r>
            <a:r>
              <a:rPr lang="en-US" sz="4000" b="1" dirty="0" smtClean="0"/>
              <a:t>; </a:t>
            </a:r>
            <a:r>
              <a:rPr lang="en-US" sz="4000" b="1" dirty="0"/>
              <a:t>because he came close to death for the work of Messiah, risking his life to complete what was deficient in your service to me</a:t>
            </a:r>
            <a:r>
              <a:rPr lang="en-US" sz="4000" b="1" dirty="0" smtClean="0"/>
              <a:t>.  </a:t>
            </a:r>
            <a:r>
              <a:rPr lang="en-US" sz="4000" b="1" dirty="0" smtClean="0">
                <a:solidFill>
                  <a:schemeClr val="tx1"/>
                </a:solidFill>
              </a:rPr>
              <a:t>Philippians </a:t>
            </a:r>
            <a:r>
              <a:rPr lang="en-US" sz="4000" b="1" dirty="0" smtClean="0">
                <a:solidFill>
                  <a:schemeClr val="tx1"/>
                </a:solidFill>
              </a:rPr>
              <a:t>2:28-30</a:t>
            </a:r>
          </a:p>
        </p:txBody>
      </p:sp>
    </p:spTree>
    <p:extLst>
      <p:ext uri="{BB962C8B-B14F-4D97-AF65-F5344CB8AC3E}">
        <p14:creationId xmlns:p14="http://schemas.microsoft.com/office/powerpoint/2010/main" val="12879409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Epaphroditus Took Philippians Gift to Paul</a:t>
            </a:r>
            <a:endParaRPr lang="en-US" sz="4800" b="1" dirty="0"/>
          </a:p>
          <a:p>
            <a:pPr marL="0" indent="0">
              <a:buNone/>
            </a:pPr>
            <a:r>
              <a:rPr lang="en-US" sz="4000" b="1" dirty="0" smtClean="0"/>
              <a:t>But </a:t>
            </a:r>
            <a:r>
              <a:rPr lang="en-US" sz="4000" b="1" dirty="0"/>
              <a:t>I have received everything in full and have an abundance; I am amply supplied, having received from Epaphroditus what you have sent, a fragrant aroma, an acceptable sacrifice, well-pleasing to Elohim</a:t>
            </a:r>
            <a:r>
              <a:rPr lang="en-US" sz="4000" b="1" dirty="0" smtClean="0"/>
              <a:t>. </a:t>
            </a:r>
            <a:r>
              <a:rPr lang="en-US" sz="4000" b="1" dirty="0"/>
              <a:t>And my Elohim will supply all your needs according to His riches in glory in Messiah </a:t>
            </a:r>
            <a:r>
              <a:rPr lang="en-US" sz="4000" b="1" dirty="0" smtClean="0"/>
              <a:t>Yahusha.</a:t>
            </a:r>
            <a:r>
              <a:rPr lang="en-US" sz="4000" b="1" dirty="0" smtClean="0"/>
              <a:t>  </a:t>
            </a:r>
            <a:r>
              <a:rPr lang="en-US" sz="4000" b="1" dirty="0" smtClean="0">
                <a:solidFill>
                  <a:schemeClr val="tx1"/>
                </a:solidFill>
              </a:rPr>
              <a:t>Philippians 4:18-19</a:t>
            </a:r>
            <a:endParaRPr lang="en-US" sz="4000" b="1" dirty="0" smtClean="0">
              <a:solidFill>
                <a:schemeClr val="tx1"/>
              </a:solidFill>
            </a:endParaRPr>
          </a:p>
        </p:txBody>
      </p:sp>
    </p:spTree>
    <p:extLst>
      <p:ext uri="{BB962C8B-B14F-4D97-AF65-F5344CB8AC3E}">
        <p14:creationId xmlns:p14="http://schemas.microsoft.com/office/powerpoint/2010/main" val="19836529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3733" b="1" dirty="0" smtClean="0">
                <a:cs typeface="Times New Roman" pitchFamily="18" charset="0"/>
              </a:rPr>
              <a:t>These mentions of others in Paul’s letters provides addition information and commentary about the subject matter in his letters</a:t>
            </a:r>
          </a:p>
          <a:p>
            <a:pPr>
              <a:buNone/>
            </a:pPr>
            <a:r>
              <a:rPr lang="en-US" sz="3733" b="1" dirty="0" smtClean="0">
                <a:cs typeface="Times New Roman" pitchFamily="18" charset="0"/>
              </a:rPr>
              <a:t>Those who serve the Gospel must have a testimony of blamelessness and be willing to suffer whatever comes along in the propagation of that Gospel</a:t>
            </a:r>
          </a:p>
          <a:p>
            <a:pPr>
              <a:buNone/>
            </a:pPr>
            <a:r>
              <a:rPr lang="en-US" sz="3733" b="1" dirty="0" smtClean="0">
                <a:cs typeface="Times New Roman" pitchFamily="18" charset="0"/>
              </a:rPr>
              <a:t>Let us be humble minded as these examples were, caring for others even at the expense of our own well being</a:t>
            </a: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6313593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122152</TotalTime>
  <Words>1789</Words>
  <Application>Microsoft Office PowerPoint</Application>
  <PresentationFormat>Widescreen</PresentationFormat>
  <Paragraphs>110</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1144</cp:revision>
  <dcterms:created xsi:type="dcterms:W3CDTF">2018-11-07T08:55:54Z</dcterms:created>
  <dcterms:modified xsi:type="dcterms:W3CDTF">2020-07-25T15:55:04Z</dcterms:modified>
</cp:coreProperties>
</file>