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64" r:id="rId2"/>
    <p:sldId id="257" r:id="rId3"/>
    <p:sldId id="697" r:id="rId4"/>
    <p:sldId id="698" r:id="rId5"/>
    <p:sldId id="699" r:id="rId6"/>
    <p:sldId id="728" r:id="rId7"/>
    <p:sldId id="700" r:id="rId8"/>
    <p:sldId id="701" r:id="rId9"/>
    <p:sldId id="702" r:id="rId10"/>
    <p:sldId id="703" r:id="rId11"/>
    <p:sldId id="704" r:id="rId12"/>
    <p:sldId id="705" r:id="rId13"/>
    <p:sldId id="706" r:id="rId14"/>
    <p:sldId id="707" r:id="rId15"/>
    <p:sldId id="708" r:id="rId16"/>
    <p:sldId id="709" r:id="rId17"/>
    <p:sldId id="710" r:id="rId18"/>
    <p:sldId id="711" r:id="rId19"/>
    <p:sldId id="712" r:id="rId20"/>
    <p:sldId id="713" r:id="rId21"/>
    <p:sldId id="714" r:id="rId22"/>
    <p:sldId id="715" r:id="rId23"/>
    <p:sldId id="716" r:id="rId24"/>
    <p:sldId id="717" r:id="rId25"/>
    <p:sldId id="718" r:id="rId26"/>
    <p:sldId id="719" r:id="rId27"/>
    <p:sldId id="720" r:id="rId28"/>
    <p:sldId id="696" r:id="rId29"/>
    <p:sldId id="722" r:id="rId30"/>
    <p:sldId id="723" r:id="rId31"/>
    <p:sldId id="726" r:id="rId32"/>
    <p:sldId id="727" r:id="rId33"/>
    <p:sldId id="724" r:id="rId34"/>
    <p:sldId id="725" r:id="rId35"/>
    <p:sldId id="721" r:id="rId36"/>
    <p:sldId id="62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01" autoAdjust="0"/>
    <p:restoredTop sz="94655" autoAdjust="0"/>
  </p:normalViewPr>
  <p:slideViewPr>
    <p:cSldViewPr snapToGrid="0">
      <p:cViewPr varScale="1">
        <p:scale>
          <a:sx n="72" d="100"/>
          <a:sy n="72" d="100"/>
        </p:scale>
        <p:origin x="96" y="546"/>
      </p:cViewPr>
      <p:guideLst/>
    </p:cSldViewPr>
  </p:slideViewPr>
  <p:outlineViewPr>
    <p:cViewPr>
      <p:scale>
        <a:sx n="33" d="100"/>
        <a:sy n="33" d="100"/>
      </p:scale>
      <p:origin x="0" y="-297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4/4/2020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706979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4126043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389482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251232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535476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4065630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050535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398275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4/4/2020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4/4/2020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4/4/2020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4/4/2020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4/4/2020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4/4/2020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4/4/2020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April 4</a:t>
            </a:r>
            <a:r>
              <a:rPr lang="en-US" sz="5333" b="1" dirty="0" smtClean="0">
                <a:solidFill>
                  <a:schemeClr val="tx1">
                    <a:lumMod val="95000"/>
                    <a:lumOff val="5000"/>
                  </a:schemeClr>
                </a:solidFill>
                <a:latin typeface="Helvetica" pitchFamily="34" charset="0"/>
                <a:cs typeface="Helvetica" pitchFamily="34" charset="0"/>
              </a:rPr>
              <a:t>, </a:t>
            </a:r>
            <a:r>
              <a:rPr lang="en-US" sz="5333" b="1" dirty="0" smtClean="0">
                <a:solidFill>
                  <a:schemeClr val="tx1">
                    <a:lumMod val="95000"/>
                    <a:lumOff val="5000"/>
                  </a:schemeClr>
                </a:solidFill>
                <a:latin typeface="Helvetica" pitchFamily="34" charset="0"/>
                <a:cs typeface="Helvetica" pitchFamily="34" charset="0"/>
              </a:rPr>
              <a:t>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Are You Ready For Passover?</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Getting Ourselves Right Before the Lamb</a:t>
            </a:r>
            <a:endParaRPr lang="en-US" sz="4400" b="1" dirty="0"/>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3600" b="1" dirty="0"/>
              <a:t>Yahuwah said to Mosheh and </a:t>
            </a:r>
            <a:r>
              <a:rPr lang="en-US" sz="3600" b="1" dirty="0" err="1"/>
              <a:t>Aharon</a:t>
            </a:r>
            <a:r>
              <a:rPr lang="en-US" sz="3600" b="1" dirty="0"/>
              <a:t> in </a:t>
            </a:r>
            <a:r>
              <a:rPr lang="en-US" sz="3600" b="1" dirty="0" err="1"/>
              <a:t>Mitzrayim</a:t>
            </a:r>
            <a:r>
              <a:rPr lang="en-US" sz="3600" b="1" dirty="0" smtClean="0"/>
              <a:t>, "</a:t>
            </a:r>
            <a:r>
              <a:rPr lang="en-US" sz="3600" b="1" dirty="0"/>
              <a:t>This month is to be for you the first month, the first month of your </a:t>
            </a:r>
            <a:r>
              <a:rPr lang="en-US" sz="3600" b="1" dirty="0" smtClean="0"/>
              <a:t>year.  Tell </a:t>
            </a:r>
            <a:r>
              <a:rPr lang="en-US" sz="3600" b="1" dirty="0"/>
              <a:t>the whole community of Yisrael that on the tenth day of this month each man is to take a lamb for his family, one for each household</a:t>
            </a:r>
            <a:r>
              <a:rPr lang="en-US" sz="3600" b="1" dirty="0" smtClean="0"/>
              <a:t>. </a:t>
            </a:r>
            <a:r>
              <a:rPr lang="en-US" sz="3600" b="1" dirty="0" err="1"/>
              <a:t>Shemot</a:t>
            </a:r>
            <a:r>
              <a:rPr lang="en-US" sz="3600" b="1" dirty="0"/>
              <a:t>/Exodus </a:t>
            </a:r>
            <a:r>
              <a:rPr lang="en-US" sz="3600" b="1" dirty="0" smtClean="0"/>
              <a:t>12:1-3</a:t>
            </a:r>
            <a:endParaRPr lang="en-US" sz="3600" b="1" dirty="0"/>
          </a:p>
        </p:txBody>
      </p:sp>
    </p:spTree>
    <p:extLst>
      <p:ext uri="{BB962C8B-B14F-4D97-AF65-F5344CB8AC3E}">
        <p14:creationId xmlns:p14="http://schemas.microsoft.com/office/powerpoint/2010/main" val="20196128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If any household is too small for a whole lamb, they must share one with their nearest neighbor, having taken into account the number of people there are. You are to determine the amount of lamb needed in accordance with what each person will eat. </a:t>
            </a:r>
            <a:r>
              <a:rPr lang="en-US" sz="4000" b="1" dirty="0" smtClean="0"/>
              <a:t>The </a:t>
            </a:r>
            <a:r>
              <a:rPr lang="en-US" sz="4000" b="1" dirty="0"/>
              <a:t>animals you choose must be year-old males without defect, and you may take them from the sheep or the goats</a:t>
            </a:r>
            <a:r>
              <a:rPr lang="en-US" sz="4000" b="1" dirty="0" smtClean="0"/>
              <a:t>.  </a:t>
            </a:r>
            <a:r>
              <a:rPr lang="en-US" sz="3600" b="1" dirty="0" err="1" smtClean="0"/>
              <a:t>Shemot</a:t>
            </a:r>
            <a:r>
              <a:rPr lang="en-US" sz="3600" b="1" dirty="0" smtClean="0"/>
              <a:t>/Exodus 12:4-5</a:t>
            </a:r>
            <a:endParaRPr lang="en-US" sz="3600" b="1" dirty="0"/>
          </a:p>
        </p:txBody>
      </p:sp>
    </p:spTree>
    <p:extLst>
      <p:ext uri="{BB962C8B-B14F-4D97-AF65-F5344CB8AC3E}">
        <p14:creationId xmlns:p14="http://schemas.microsoft.com/office/powerpoint/2010/main" val="22417674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Watch over (Heb. </a:t>
            </a:r>
            <a:r>
              <a:rPr lang="en-US" sz="4000" b="1" dirty="0" err="1"/>
              <a:t>m</a:t>
            </a:r>
            <a:r>
              <a:rPr lang="en-US" sz="4000" b="1" dirty="0" err="1" smtClean="0"/>
              <a:t>ishmeret</a:t>
            </a:r>
            <a:r>
              <a:rPr lang="en-US" sz="4000" b="1" dirty="0" smtClean="0"/>
              <a:t>) them </a:t>
            </a:r>
            <a:r>
              <a:rPr lang="en-US" sz="4000" b="1" dirty="0"/>
              <a:t>until the fourteenth day of the month, when all the people of the community of Yisrael must slaughter them at twilight.</a:t>
            </a:r>
          </a:p>
          <a:p>
            <a:pPr marL="0" indent="0">
              <a:buNone/>
            </a:pPr>
            <a:r>
              <a:rPr lang="en-US" sz="4000" b="1" dirty="0" smtClean="0"/>
              <a:t>Then </a:t>
            </a:r>
            <a:r>
              <a:rPr lang="en-US" sz="4000" b="1" dirty="0"/>
              <a:t>they are to take some of the blood and put it on the sides and tops of the doorframes of the houses where they eat the lambs.</a:t>
            </a:r>
          </a:p>
          <a:p>
            <a:pPr marL="0" indent="0">
              <a:buNone/>
            </a:pPr>
            <a:r>
              <a:rPr lang="en-US" sz="4000" b="1" dirty="0" smtClean="0"/>
              <a:t>That </a:t>
            </a:r>
            <a:r>
              <a:rPr lang="en-US" sz="4000" b="1" dirty="0"/>
              <a:t>same night they are to eat the meat roasted over the fire, along with </a:t>
            </a:r>
            <a:r>
              <a:rPr lang="en-US" sz="4000" b="1" u="sng" dirty="0"/>
              <a:t>bitter herbs</a:t>
            </a:r>
            <a:r>
              <a:rPr lang="en-US" sz="4000" b="1" dirty="0"/>
              <a:t>, and bread made without yeast</a:t>
            </a:r>
            <a:r>
              <a:rPr lang="en-US" sz="4000" b="1" dirty="0" smtClean="0"/>
              <a:t>.  </a:t>
            </a:r>
            <a:r>
              <a:rPr lang="en-US" sz="4000" b="1" dirty="0" err="1" smtClean="0"/>
              <a:t>Shemot</a:t>
            </a:r>
            <a:r>
              <a:rPr lang="en-US" sz="4000" b="1" dirty="0" smtClean="0"/>
              <a:t>/Exodus 12:6-8</a:t>
            </a:r>
            <a:endParaRPr lang="en-US" sz="4000" b="1" dirty="0"/>
          </a:p>
        </p:txBody>
      </p:sp>
    </p:spTree>
    <p:extLst>
      <p:ext uri="{BB962C8B-B14F-4D97-AF65-F5344CB8AC3E}">
        <p14:creationId xmlns:p14="http://schemas.microsoft.com/office/powerpoint/2010/main" val="6697354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Bitter?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err="1">
                <a:latin typeface="Bwhebb" panose="00000400000000000000" pitchFamily="2" charset="0"/>
              </a:rPr>
              <a:t>rrom</a:t>
            </a:r>
            <a:r>
              <a:rPr lang="en-US" sz="4000" b="1" dirty="0">
                <a:latin typeface="Bwhebb" panose="00000400000000000000" pitchFamily="2" charset="0"/>
              </a:rPr>
              <a:t>' </a:t>
            </a:r>
            <a:r>
              <a:rPr lang="en-US" sz="4000" b="1" dirty="0" smtClean="0"/>
              <a:t>(</a:t>
            </a:r>
            <a:r>
              <a:rPr lang="en-US" sz="4000" b="1" dirty="0" err="1" smtClean="0"/>
              <a:t>maror</a:t>
            </a:r>
            <a:r>
              <a:rPr lang="en-US" sz="4000" b="1" dirty="0" smtClean="0"/>
              <a:t>) – bitter grapes!! Bitter herbs, bitter</a:t>
            </a:r>
            <a:endParaRPr lang="en-US" sz="4000" b="1" dirty="0" smtClean="0"/>
          </a:p>
          <a:p>
            <a:pPr marL="0" indent="0">
              <a:buNone/>
            </a:pPr>
            <a:r>
              <a:rPr lang="en-US" sz="4000" b="1" dirty="0"/>
              <a:t>"For their vine is from the vine of Sodom, And from the fields of Gomorrah; </a:t>
            </a:r>
            <a:r>
              <a:rPr lang="en-US" sz="4000" b="1" u="sng" dirty="0"/>
              <a:t>Their grapes are grapes of poison, Their clusters, </a:t>
            </a:r>
            <a:r>
              <a:rPr lang="en-US" sz="4000" b="1" u="sng" dirty="0" smtClean="0"/>
              <a:t>bitter (</a:t>
            </a:r>
            <a:r>
              <a:rPr lang="en-US" sz="4000" b="1" u="sng" dirty="0" err="1" smtClean="0"/>
              <a:t>maror</a:t>
            </a:r>
            <a:r>
              <a:rPr lang="en-US" sz="4000" b="1" u="sng" dirty="0" smtClean="0"/>
              <a:t>)</a:t>
            </a:r>
            <a:r>
              <a:rPr lang="en-US" sz="4000" b="1" dirty="0" smtClean="0"/>
              <a:t>.  Their </a:t>
            </a:r>
            <a:r>
              <a:rPr lang="en-US" sz="4000" b="1" dirty="0"/>
              <a:t>wine is the venom of serpents, And the deadly poison of cobras</a:t>
            </a:r>
            <a:r>
              <a:rPr lang="en-US" sz="4000" b="1" dirty="0" smtClean="0"/>
              <a:t>.  </a:t>
            </a:r>
            <a:r>
              <a:rPr lang="en-US" sz="4000" b="1" dirty="0" err="1" smtClean="0"/>
              <a:t>Devarim</a:t>
            </a:r>
            <a:r>
              <a:rPr lang="en-US" sz="4000" b="1" dirty="0" smtClean="0"/>
              <a:t> 32:32-33</a:t>
            </a:r>
          </a:p>
          <a:p>
            <a:pPr marL="0" indent="0">
              <a:buNone/>
            </a:pPr>
            <a:r>
              <a:rPr lang="en-US" sz="4000" b="1" dirty="0"/>
              <a:t>He has filled me with </a:t>
            </a:r>
            <a:r>
              <a:rPr lang="en-US" sz="4000" b="1" u="sng" dirty="0"/>
              <a:t>bitterness</a:t>
            </a:r>
            <a:r>
              <a:rPr lang="en-US" sz="4000" b="1" dirty="0"/>
              <a:t>, He has made me drunk with wormwood</a:t>
            </a:r>
            <a:r>
              <a:rPr lang="en-US" dirty="0" smtClean="0"/>
              <a:t>.  </a:t>
            </a:r>
            <a:r>
              <a:rPr lang="en-US" sz="4000" b="1" dirty="0" smtClean="0"/>
              <a:t>Lamentations 3:15</a:t>
            </a:r>
            <a:endParaRPr lang="en-US" sz="4000" b="1" dirty="0"/>
          </a:p>
        </p:txBody>
      </p:sp>
    </p:spTree>
    <p:extLst>
      <p:ext uri="{BB962C8B-B14F-4D97-AF65-F5344CB8AC3E}">
        <p14:creationId xmlns:p14="http://schemas.microsoft.com/office/powerpoint/2010/main" val="5573950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Do </a:t>
            </a:r>
            <a:r>
              <a:rPr lang="en-US" sz="4000" b="1" dirty="0"/>
              <a:t>not eat the meat raw or cooked in water, but roast it over the fire-- head, legs and inner parts.</a:t>
            </a:r>
          </a:p>
          <a:p>
            <a:pPr marL="0" indent="0">
              <a:buNone/>
            </a:pPr>
            <a:r>
              <a:rPr lang="en-US" sz="4000" b="1" dirty="0" smtClean="0"/>
              <a:t>Do </a:t>
            </a:r>
            <a:r>
              <a:rPr lang="en-US" sz="4000" b="1" dirty="0"/>
              <a:t>not leave any of it till morning; if some is left till morning, you must burn it.</a:t>
            </a:r>
          </a:p>
          <a:p>
            <a:pPr marL="0" indent="0">
              <a:buNone/>
            </a:pPr>
            <a:r>
              <a:rPr lang="en-US" sz="4000" b="1" dirty="0" smtClean="0"/>
              <a:t>This </a:t>
            </a:r>
            <a:r>
              <a:rPr lang="en-US" sz="4000" b="1" dirty="0"/>
              <a:t>is how you are to eat it: with your cloak tucked into your belt, your sandals on your feet and your staff in your hand. Eat it in haste; it is Yahuwah's Pesach.</a:t>
            </a:r>
          </a:p>
          <a:p>
            <a:pPr marL="0" indent="0">
              <a:buNone/>
            </a:pPr>
            <a:r>
              <a:rPr lang="en-US" sz="4000" b="1" dirty="0" err="1" smtClean="0"/>
              <a:t>Shemot</a:t>
            </a:r>
            <a:r>
              <a:rPr lang="en-US" sz="4000" b="1" dirty="0" smtClean="0"/>
              <a:t>/Exodus 12:9-11</a:t>
            </a:r>
            <a:endParaRPr lang="en-US" sz="4000" b="1" dirty="0"/>
          </a:p>
        </p:txBody>
      </p:sp>
    </p:spTree>
    <p:extLst>
      <p:ext uri="{BB962C8B-B14F-4D97-AF65-F5344CB8AC3E}">
        <p14:creationId xmlns:p14="http://schemas.microsoft.com/office/powerpoint/2010/main" val="25327984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"On </a:t>
            </a:r>
            <a:r>
              <a:rPr lang="en-US" sz="4000" b="1" dirty="0"/>
              <a:t>that same night </a:t>
            </a:r>
            <a:r>
              <a:rPr lang="en-US" sz="4000" b="1" u="sng" dirty="0"/>
              <a:t>I will pass </a:t>
            </a:r>
            <a:r>
              <a:rPr lang="en-US" sz="4000" b="1" u="sng" dirty="0" smtClean="0"/>
              <a:t>over (</a:t>
            </a:r>
            <a:r>
              <a:rPr lang="en-US" sz="4000" b="1" u="sng" dirty="0" err="1" smtClean="0"/>
              <a:t>Heb</a:t>
            </a:r>
            <a:r>
              <a:rPr lang="en-US" sz="4000" b="1" u="sng" dirty="0" smtClean="0"/>
              <a:t> </a:t>
            </a:r>
            <a:r>
              <a:rPr lang="en-US" sz="4000" b="1" u="sng" dirty="0" err="1" smtClean="0"/>
              <a:t>avar</a:t>
            </a:r>
            <a:r>
              <a:rPr lang="en-US" sz="4000" b="1" u="sng" dirty="0" smtClean="0"/>
              <a:t>)</a:t>
            </a:r>
            <a:r>
              <a:rPr lang="en-US" sz="4000" b="1" dirty="0" smtClean="0"/>
              <a:t> </a:t>
            </a:r>
            <a:r>
              <a:rPr lang="en-US" sz="4000" b="1" dirty="0" err="1"/>
              <a:t>Mitzrayim</a:t>
            </a:r>
            <a:r>
              <a:rPr lang="en-US" sz="4000" b="1" dirty="0"/>
              <a:t> and strike down every firstborn-- both men and animals-- and I will bring judgment on all the gods of </a:t>
            </a:r>
            <a:r>
              <a:rPr lang="en-US" sz="4000" b="1" dirty="0" err="1"/>
              <a:t>Mitzrayim</a:t>
            </a:r>
            <a:r>
              <a:rPr lang="en-US" sz="4000" b="1" dirty="0"/>
              <a:t>. I am Yahuwah.</a:t>
            </a:r>
          </a:p>
          <a:p>
            <a:pPr marL="0" indent="0">
              <a:buNone/>
            </a:pPr>
            <a:r>
              <a:rPr lang="en-US" sz="4000" b="1" dirty="0" smtClean="0"/>
              <a:t>The </a:t>
            </a:r>
            <a:r>
              <a:rPr lang="en-US" sz="4000" b="1" dirty="0"/>
              <a:t>blood will be a sign for you on the houses where you are; and when I see the blood, I will pass </a:t>
            </a:r>
            <a:r>
              <a:rPr lang="en-US" sz="4000" b="1" dirty="0" smtClean="0"/>
              <a:t>over (</a:t>
            </a:r>
            <a:r>
              <a:rPr lang="en-US" sz="4000" b="1" dirty="0" err="1" smtClean="0"/>
              <a:t>pasach</a:t>
            </a:r>
            <a:r>
              <a:rPr lang="en-US" sz="4000" b="1" dirty="0" smtClean="0"/>
              <a:t>, leap over) </a:t>
            </a:r>
            <a:r>
              <a:rPr lang="en-US" sz="4000" b="1" dirty="0"/>
              <a:t>you. No destructive plague will touch you when I strike </a:t>
            </a:r>
            <a:r>
              <a:rPr lang="en-US" sz="4000" b="1" dirty="0" err="1"/>
              <a:t>Mitzrayim</a:t>
            </a:r>
            <a:r>
              <a:rPr lang="en-US" dirty="0"/>
              <a:t>.</a:t>
            </a:r>
          </a:p>
          <a:p>
            <a:pPr marL="0" indent="0">
              <a:buNone/>
            </a:pPr>
            <a:r>
              <a:rPr lang="en-US" sz="4000" b="1" dirty="0" err="1" smtClean="0"/>
              <a:t>Shemot</a:t>
            </a:r>
            <a:r>
              <a:rPr lang="en-US" sz="4000" b="1" dirty="0" smtClean="0"/>
              <a:t>/Exodus 12:12-13</a:t>
            </a:r>
            <a:endParaRPr lang="en-US" sz="4000" b="1" dirty="0"/>
          </a:p>
        </p:txBody>
      </p:sp>
    </p:spTree>
    <p:extLst>
      <p:ext uri="{BB962C8B-B14F-4D97-AF65-F5344CB8AC3E}">
        <p14:creationId xmlns:p14="http://schemas.microsoft.com/office/powerpoint/2010/main" val="5336360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"This </a:t>
            </a:r>
            <a:r>
              <a:rPr lang="en-US" sz="4000" b="1" dirty="0"/>
              <a:t>is a day you are to commemorate; for the generations to come you shall celebrate it as a festival to Yahuwah-- a lasting ordinance.</a:t>
            </a:r>
          </a:p>
          <a:p>
            <a:pPr marL="0" indent="0">
              <a:buNone/>
            </a:pPr>
            <a:r>
              <a:rPr lang="en-US" sz="4000" b="1" dirty="0" smtClean="0"/>
              <a:t>For </a:t>
            </a:r>
            <a:r>
              <a:rPr lang="en-US" sz="4000" b="1" dirty="0"/>
              <a:t>seven days you are to eat bread made without yeast. On the first day </a:t>
            </a:r>
            <a:r>
              <a:rPr lang="en-US" sz="4000" b="1" dirty="0" smtClean="0"/>
              <a:t>remove (</a:t>
            </a:r>
            <a:r>
              <a:rPr lang="en-US" sz="4000" b="1" dirty="0" err="1" smtClean="0"/>
              <a:t>shabbat</a:t>
            </a:r>
            <a:r>
              <a:rPr lang="en-US" sz="4000" b="1" dirty="0" smtClean="0"/>
              <a:t>, cease) </a:t>
            </a:r>
            <a:r>
              <a:rPr lang="en-US" sz="4000" b="1" dirty="0"/>
              <a:t>the yeast from your houses, for whoever eats anything with yeast in it from the first day through the seventh must be cut off from Yisrael.</a:t>
            </a:r>
          </a:p>
          <a:p>
            <a:pPr marL="0" indent="0">
              <a:buNone/>
            </a:pPr>
            <a:r>
              <a:rPr lang="en-US" sz="4000" b="1" dirty="0" err="1" smtClean="0"/>
              <a:t>Shemot</a:t>
            </a:r>
            <a:r>
              <a:rPr lang="en-US" sz="4000" b="1" dirty="0" smtClean="0"/>
              <a:t>/Exodus 12:14-15</a:t>
            </a:r>
            <a:endParaRPr lang="en-US" sz="4000" b="1" dirty="0"/>
          </a:p>
        </p:txBody>
      </p:sp>
    </p:spTree>
    <p:extLst>
      <p:ext uri="{BB962C8B-B14F-4D97-AF65-F5344CB8AC3E}">
        <p14:creationId xmlns:p14="http://schemas.microsoft.com/office/powerpoint/2010/main" val="3342852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On </a:t>
            </a:r>
            <a:r>
              <a:rPr lang="en-US" sz="4000" b="1" dirty="0"/>
              <a:t>the first day hold a set apart assembly, and another one on the seventh day. Do no work at all on these days, except to prepare food for everyone to eat-- that is all you may do.</a:t>
            </a:r>
          </a:p>
          <a:p>
            <a:pPr marL="0" indent="0">
              <a:buNone/>
            </a:pPr>
            <a:r>
              <a:rPr lang="en-US" sz="4000" b="1" dirty="0" smtClean="0"/>
              <a:t>Celebrate </a:t>
            </a:r>
            <a:r>
              <a:rPr lang="en-US" sz="4000" b="1" dirty="0"/>
              <a:t>the Feast of Unleavened Bread, because it was on this very day that I brought your divisions out of </a:t>
            </a:r>
            <a:r>
              <a:rPr lang="en-US" sz="4000" b="1" dirty="0" err="1"/>
              <a:t>Mitzrayim</a:t>
            </a:r>
            <a:r>
              <a:rPr lang="en-US" sz="4000" b="1" dirty="0"/>
              <a:t>. Celebrate this day as a lasting ordinance for the generations to come</a:t>
            </a:r>
            <a:r>
              <a:rPr lang="en-US" sz="4000" b="1" dirty="0" smtClean="0"/>
              <a:t>.  </a:t>
            </a:r>
            <a:r>
              <a:rPr lang="en-US" sz="4000" b="1" dirty="0" err="1" smtClean="0"/>
              <a:t>Shemot</a:t>
            </a:r>
            <a:r>
              <a:rPr lang="en-US" sz="4000" b="1" dirty="0" smtClean="0"/>
              <a:t>/Exodus 12:16-17</a:t>
            </a:r>
            <a:endParaRPr lang="en-US" sz="4000" b="1" dirty="0"/>
          </a:p>
        </p:txBody>
      </p:sp>
    </p:spTree>
    <p:extLst>
      <p:ext uri="{BB962C8B-B14F-4D97-AF65-F5344CB8AC3E}">
        <p14:creationId xmlns:p14="http://schemas.microsoft.com/office/powerpoint/2010/main" val="22194519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In </a:t>
            </a:r>
            <a:r>
              <a:rPr lang="en-US" sz="4000" b="1" dirty="0"/>
              <a:t>the first month you are to eat bread made without yeast, from the evening of the fourteenth day until the evening of the twenty-first day.</a:t>
            </a:r>
          </a:p>
          <a:p>
            <a:pPr marL="0" indent="0">
              <a:buNone/>
            </a:pPr>
            <a:r>
              <a:rPr lang="en-US" sz="4000" b="1" dirty="0" smtClean="0"/>
              <a:t>For </a:t>
            </a:r>
            <a:r>
              <a:rPr lang="en-US" sz="4000" b="1" dirty="0"/>
              <a:t>seven days no yeast is to be found in your houses. And whoever eats anything with yeast in it must be cut off from the community of </a:t>
            </a:r>
            <a:r>
              <a:rPr lang="en-US" sz="4000" b="1" dirty="0" err="1"/>
              <a:t>Yisrael</a:t>
            </a:r>
            <a:r>
              <a:rPr lang="en-US" sz="4000" b="1" dirty="0"/>
              <a:t>, whether he is an alien or native-born.</a:t>
            </a:r>
          </a:p>
          <a:p>
            <a:pPr marL="0" indent="0">
              <a:buNone/>
            </a:pPr>
            <a:r>
              <a:rPr lang="en-US" sz="4000" b="1" dirty="0" smtClean="0"/>
              <a:t>Eat </a:t>
            </a:r>
            <a:r>
              <a:rPr lang="en-US" sz="4000" b="1" dirty="0"/>
              <a:t>nothing made with yeast. Wherever you live, you must eat unleavened bread</a:t>
            </a:r>
            <a:r>
              <a:rPr lang="en-US" sz="4000" b="1" dirty="0" smtClean="0"/>
              <a:t>.“  </a:t>
            </a:r>
            <a:r>
              <a:rPr lang="en-US" sz="4000" b="1" dirty="0" err="1" smtClean="0"/>
              <a:t>Shemot</a:t>
            </a:r>
            <a:r>
              <a:rPr lang="en-US" sz="4000" b="1" dirty="0" smtClean="0"/>
              <a:t>/Exodus 12:18-20</a:t>
            </a:r>
            <a:endParaRPr lang="en-US" sz="4000" b="1" dirty="0"/>
          </a:p>
        </p:txBody>
      </p:sp>
    </p:spTree>
    <p:extLst>
      <p:ext uri="{BB962C8B-B14F-4D97-AF65-F5344CB8AC3E}">
        <p14:creationId xmlns:p14="http://schemas.microsoft.com/office/powerpoint/2010/main" val="21059040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Then </a:t>
            </a:r>
            <a:r>
              <a:rPr lang="en-US" sz="4000" b="1" dirty="0" err="1"/>
              <a:t>Mosheh</a:t>
            </a:r>
            <a:r>
              <a:rPr lang="en-US" sz="4000" b="1" dirty="0"/>
              <a:t> summoned all the elders of </a:t>
            </a:r>
            <a:r>
              <a:rPr lang="en-US" sz="4000" b="1" dirty="0" err="1"/>
              <a:t>Yisrael</a:t>
            </a:r>
            <a:r>
              <a:rPr lang="en-US" sz="4000" b="1" dirty="0"/>
              <a:t> and said to them, "Go at once and select the animals for your families and slaughter the Pesach lamb.</a:t>
            </a:r>
          </a:p>
          <a:p>
            <a:pPr marL="0" indent="0">
              <a:buNone/>
            </a:pPr>
            <a:r>
              <a:rPr lang="en-US" sz="4000" b="1" dirty="0" smtClean="0"/>
              <a:t>Take </a:t>
            </a:r>
            <a:r>
              <a:rPr lang="en-US" sz="4000" b="1" dirty="0"/>
              <a:t>a bunch of hyssop, dip it into the blood in the basin and put some of the blood on the top and on both sides of the doorframe. Not one of you shall go out the door of his house until morning.</a:t>
            </a:r>
          </a:p>
          <a:p>
            <a:pPr marL="0" indent="0">
              <a:buNone/>
            </a:pPr>
            <a:r>
              <a:rPr lang="en-US" sz="4000" b="1" dirty="0" smtClean="0"/>
              <a:t>  </a:t>
            </a:r>
            <a:r>
              <a:rPr lang="en-US" sz="4000" b="1" dirty="0" err="1" smtClean="0"/>
              <a:t>Shemot</a:t>
            </a:r>
            <a:r>
              <a:rPr lang="en-US" sz="4000" b="1" dirty="0" smtClean="0"/>
              <a:t>/Exodus 12:21-22</a:t>
            </a:r>
            <a:endParaRPr lang="en-US" sz="4000" b="1" dirty="0"/>
          </a:p>
        </p:txBody>
      </p:sp>
    </p:spTree>
    <p:extLst>
      <p:ext uri="{BB962C8B-B14F-4D97-AF65-F5344CB8AC3E}">
        <p14:creationId xmlns:p14="http://schemas.microsoft.com/office/powerpoint/2010/main" val="9214678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When </a:t>
            </a:r>
            <a:r>
              <a:rPr lang="en-US" sz="4000" b="1" dirty="0"/>
              <a:t>Yahuwah goes </a:t>
            </a:r>
            <a:r>
              <a:rPr lang="en-US" sz="4000" b="1" dirty="0" smtClean="0"/>
              <a:t>through (</a:t>
            </a:r>
            <a:r>
              <a:rPr lang="en-US" sz="4000" b="1" dirty="0" err="1" smtClean="0"/>
              <a:t>avar</a:t>
            </a:r>
            <a:r>
              <a:rPr lang="en-US" sz="4000" b="1" dirty="0" smtClean="0"/>
              <a:t>) </a:t>
            </a:r>
            <a:r>
              <a:rPr lang="en-US" sz="4000" b="1" dirty="0"/>
              <a:t>the land to strike down the </a:t>
            </a:r>
            <a:r>
              <a:rPr lang="en-US" sz="4000" b="1" dirty="0" err="1"/>
              <a:t>Mitzrites</a:t>
            </a:r>
            <a:r>
              <a:rPr lang="en-US" sz="4000" b="1" dirty="0"/>
              <a:t>, he will see the blood on the top and sides of the doorframe and will pass over </a:t>
            </a:r>
            <a:r>
              <a:rPr lang="en-US" sz="4000" b="1" dirty="0" smtClean="0"/>
              <a:t>(</a:t>
            </a:r>
            <a:r>
              <a:rPr lang="en-US" sz="4000" b="1" dirty="0" err="1" smtClean="0"/>
              <a:t>pasach</a:t>
            </a:r>
            <a:r>
              <a:rPr lang="en-US" sz="4000" b="1" dirty="0" smtClean="0"/>
              <a:t>) that </a:t>
            </a:r>
            <a:r>
              <a:rPr lang="en-US" sz="4000" b="1" dirty="0"/>
              <a:t>doorway, and he will not permit the destroyer to enter your houses and strike you down.</a:t>
            </a:r>
          </a:p>
          <a:p>
            <a:pPr marL="0" indent="0">
              <a:buNone/>
            </a:pPr>
            <a:r>
              <a:rPr lang="en-US" sz="4000" b="1" dirty="0" smtClean="0"/>
              <a:t>Obey </a:t>
            </a:r>
            <a:r>
              <a:rPr lang="en-US" sz="4000" b="1" dirty="0"/>
              <a:t>these instructions as a lasting </a:t>
            </a:r>
            <a:r>
              <a:rPr lang="en-US" sz="4000" b="1" dirty="0" smtClean="0"/>
              <a:t>ordinance (</a:t>
            </a:r>
            <a:r>
              <a:rPr lang="en-US" sz="4000" b="1" dirty="0" err="1" smtClean="0"/>
              <a:t>chuk</a:t>
            </a:r>
            <a:r>
              <a:rPr lang="en-US" sz="4000" b="1" dirty="0" smtClean="0"/>
              <a:t>) </a:t>
            </a:r>
            <a:r>
              <a:rPr lang="en-US" sz="4000" b="1" dirty="0"/>
              <a:t>for you and your descendants.</a:t>
            </a:r>
          </a:p>
          <a:p>
            <a:pPr marL="0" indent="0">
              <a:buNone/>
            </a:pPr>
            <a:r>
              <a:rPr lang="en-US" sz="4000" b="1" dirty="0" smtClean="0"/>
              <a:t>  </a:t>
            </a:r>
            <a:r>
              <a:rPr lang="en-US" sz="4000" b="1" dirty="0" err="1" smtClean="0"/>
              <a:t>Shemot</a:t>
            </a:r>
            <a:r>
              <a:rPr lang="en-US" sz="4000" b="1" dirty="0" smtClean="0"/>
              <a:t>/Exodus 12:23-24</a:t>
            </a:r>
            <a:endParaRPr lang="en-US" sz="4000" b="1" dirty="0"/>
          </a:p>
        </p:txBody>
      </p:sp>
    </p:spTree>
    <p:extLst>
      <p:ext uri="{BB962C8B-B14F-4D97-AF65-F5344CB8AC3E}">
        <p14:creationId xmlns:p14="http://schemas.microsoft.com/office/powerpoint/2010/main" val="12563793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When </a:t>
            </a:r>
            <a:r>
              <a:rPr lang="en-US" sz="4000" b="1" dirty="0"/>
              <a:t>you enter the land that Yahuwah will give you as he promised, observe this ceremony.</a:t>
            </a:r>
          </a:p>
          <a:p>
            <a:pPr marL="0" indent="0">
              <a:buNone/>
            </a:pPr>
            <a:r>
              <a:rPr lang="en-US" sz="4000" b="1" dirty="0" smtClean="0"/>
              <a:t>And </a:t>
            </a:r>
            <a:r>
              <a:rPr lang="en-US" sz="4000" b="1" dirty="0"/>
              <a:t>when your children ask you, 'What does this ceremony mean to you?'</a:t>
            </a:r>
          </a:p>
          <a:p>
            <a:pPr marL="0" indent="0">
              <a:buNone/>
            </a:pPr>
            <a:r>
              <a:rPr lang="en-US" sz="4000" b="1" dirty="0" smtClean="0"/>
              <a:t>then </a:t>
            </a:r>
            <a:r>
              <a:rPr lang="en-US" sz="4000" b="1" dirty="0"/>
              <a:t>tell them, 'It is the Pesach sacrifice to Yahuwah, who passed over the houses of the sons of </a:t>
            </a:r>
            <a:r>
              <a:rPr lang="en-US" sz="4000" b="1" dirty="0" err="1"/>
              <a:t>Yisrael</a:t>
            </a:r>
            <a:r>
              <a:rPr lang="en-US" sz="4000" b="1" dirty="0"/>
              <a:t> in </a:t>
            </a:r>
            <a:r>
              <a:rPr lang="en-US" sz="4000" b="1" dirty="0" err="1"/>
              <a:t>Mitzrayim</a:t>
            </a:r>
            <a:r>
              <a:rPr lang="en-US" sz="4000" b="1" dirty="0"/>
              <a:t> and spared our homes when he struck down the </a:t>
            </a:r>
            <a:r>
              <a:rPr lang="en-US" sz="4000" b="1" dirty="0" err="1"/>
              <a:t>Mitzrites</a:t>
            </a:r>
            <a:r>
              <a:rPr lang="en-US" sz="4000" b="1" dirty="0"/>
              <a:t>.'" </a:t>
            </a:r>
            <a:r>
              <a:rPr lang="en-US" sz="4000" b="1" dirty="0" smtClean="0"/>
              <a:t>  </a:t>
            </a:r>
            <a:r>
              <a:rPr lang="en-US" sz="4000" b="1" dirty="0" err="1" smtClean="0"/>
              <a:t>Shemot</a:t>
            </a:r>
            <a:r>
              <a:rPr lang="en-US" sz="4000" b="1" dirty="0" smtClean="0"/>
              <a:t>/Exodus 12:25-27</a:t>
            </a:r>
            <a:endParaRPr lang="en-US" sz="4000" b="1" dirty="0"/>
          </a:p>
        </p:txBody>
      </p:sp>
    </p:spTree>
    <p:extLst>
      <p:ext uri="{BB962C8B-B14F-4D97-AF65-F5344CB8AC3E}">
        <p14:creationId xmlns:p14="http://schemas.microsoft.com/office/powerpoint/2010/main" val="33447782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Telling the Story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And </a:t>
            </a:r>
            <a:r>
              <a:rPr lang="en-US" sz="4000" b="1" dirty="0"/>
              <a:t>thou shalt </a:t>
            </a:r>
            <a:r>
              <a:rPr lang="en-US" sz="4000" b="1" u="sng" dirty="0"/>
              <a:t>shew</a:t>
            </a:r>
            <a:r>
              <a:rPr lang="en-US" sz="4000" b="1" dirty="0"/>
              <a:t> thy son in that day, saying, </a:t>
            </a:r>
            <a:r>
              <a:rPr lang="en-US" sz="4000" b="1" i="1" dirty="0"/>
              <a:t>This is done </a:t>
            </a:r>
            <a:r>
              <a:rPr lang="en-US" sz="4000" b="1" dirty="0"/>
              <a:t>because of that </a:t>
            </a:r>
            <a:r>
              <a:rPr lang="en-US" sz="4000" b="1" i="1" dirty="0"/>
              <a:t>which </a:t>
            </a:r>
            <a:r>
              <a:rPr lang="en-US" sz="4000" b="1" dirty="0"/>
              <a:t>the LORD did unto me when I came forth out of Egypt</a:t>
            </a:r>
            <a:r>
              <a:rPr lang="en-US" sz="4000" b="1" dirty="0" smtClean="0"/>
              <a:t>.</a:t>
            </a:r>
            <a:r>
              <a:rPr lang="en-US" sz="4000" b="1" dirty="0"/>
              <a:t> </a:t>
            </a:r>
            <a:r>
              <a:rPr lang="en-US" sz="4000" b="1" dirty="0" smtClean="0"/>
              <a:t>Exodus 13:8</a:t>
            </a:r>
          </a:p>
          <a:p>
            <a:pPr marL="0" indent="0">
              <a:buNone/>
            </a:pPr>
            <a:r>
              <a:rPr lang="en-US" sz="4000" b="1" dirty="0">
                <a:latin typeface="Bwhebb" panose="00000400000000000000" pitchFamily="2" charset="0"/>
              </a:rPr>
              <a:t> </a:t>
            </a:r>
            <a:r>
              <a:rPr lang="en-US" sz="4000" dirty="0" err="1">
                <a:latin typeface="Bwhebb" panose="00000400000000000000" pitchFamily="2" charset="0"/>
              </a:rPr>
              <a:t>dg:n</a:t>
            </a:r>
            <a:r>
              <a:rPr lang="en-US" sz="4000" dirty="0">
                <a:latin typeface="Bwhebb" panose="00000400000000000000" pitchFamily="2" charset="0"/>
              </a:rPr>
              <a:t>" </a:t>
            </a:r>
            <a:r>
              <a:rPr lang="en-US" sz="4000" b="1" dirty="0" smtClean="0"/>
              <a:t>(</a:t>
            </a:r>
            <a:r>
              <a:rPr lang="en-US" sz="4000" b="1" dirty="0" err="1" smtClean="0"/>
              <a:t>nagad</a:t>
            </a:r>
            <a:r>
              <a:rPr lang="en-US" sz="4000" b="1" dirty="0" smtClean="0"/>
              <a:t>) - </a:t>
            </a:r>
            <a:r>
              <a:rPr lang="en-US" sz="4000" b="1" dirty="0"/>
              <a:t>1. </a:t>
            </a:r>
            <a:r>
              <a:rPr lang="en-US" sz="4000" b="1" i="1" dirty="0"/>
              <a:t>tell, announce, report, </a:t>
            </a:r>
            <a:r>
              <a:rPr lang="en-US" sz="4000" b="1" dirty="0"/>
              <a:t>usu. human subj. </a:t>
            </a:r>
            <a:r>
              <a:rPr lang="en-US" sz="4000" b="1" dirty="0" smtClean="0"/>
              <a:t>2</a:t>
            </a:r>
            <a:r>
              <a:rPr lang="en-US" sz="4000" b="1" dirty="0"/>
              <a:t>. </a:t>
            </a:r>
            <a:r>
              <a:rPr lang="en-US" sz="4000" b="1" i="1" dirty="0"/>
              <a:t>declare, make known, expound, </a:t>
            </a:r>
            <a:r>
              <a:rPr lang="en-US" sz="4000" b="1" dirty="0"/>
              <a:t>esp. of something before not understood, </a:t>
            </a:r>
            <a:endParaRPr lang="en-US" sz="4000" b="1" dirty="0" smtClean="0"/>
          </a:p>
          <a:p>
            <a:pPr marL="0" indent="0">
              <a:buNone/>
            </a:pPr>
            <a:r>
              <a:rPr lang="en-US" sz="4000" b="1" dirty="0" smtClean="0"/>
              <a:t>The Jewish </a:t>
            </a:r>
            <a:r>
              <a:rPr lang="en-US" sz="4000" b="1" dirty="0" err="1" smtClean="0"/>
              <a:t>Haggadah</a:t>
            </a:r>
            <a:r>
              <a:rPr lang="en-US" sz="4000" b="1" dirty="0" smtClean="0"/>
              <a:t> is the “order” (Seder) of service in which is rehearsed the history of our ancestors came out of Egypt.</a:t>
            </a:r>
            <a:endParaRPr lang="en-US" sz="4000" b="1" dirty="0"/>
          </a:p>
        </p:txBody>
      </p:sp>
    </p:spTree>
    <p:extLst>
      <p:ext uri="{BB962C8B-B14F-4D97-AF65-F5344CB8AC3E}">
        <p14:creationId xmlns:p14="http://schemas.microsoft.com/office/powerpoint/2010/main" val="22106483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During </a:t>
            </a:r>
            <a:r>
              <a:rPr lang="en-US" sz="4000" b="1" dirty="0"/>
              <a:t>the night Pharaoh summoned </a:t>
            </a:r>
            <a:r>
              <a:rPr lang="en-US" sz="4000" b="1" dirty="0" err="1"/>
              <a:t>Mosheh</a:t>
            </a:r>
            <a:r>
              <a:rPr lang="en-US" sz="4000" b="1" dirty="0"/>
              <a:t> and </a:t>
            </a:r>
            <a:r>
              <a:rPr lang="en-US" sz="4000" b="1" dirty="0" err="1"/>
              <a:t>Aharon</a:t>
            </a:r>
            <a:r>
              <a:rPr lang="en-US" sz="4000" b="1" dirty="0"/>
              <a:t> and said, "Up! Leave my people, you and the sons of </a:t>
            </a:r>
            <a:r>
              <a:rPr lang="en-US" sz="4000" b="1" dirty="0" err="1"/>
              <a:t>Yisrael</a:t>
            </a:r>
            <a:r>
              <a:rPr lang="en-US" sz="4000" b="1" dirty="0"/>
              <a:t>! Go, worship Yahuwah as you have requested.</a:t>
            </a:r>
          </a:p>
          <a:p>
            <a:pPr marL="0" indent="0">
              <a:buNone/>
            </a:pPr>
            <a:r>
              <a:rPr lang="en-US" sz="4000" b="1" dirty="0" smtClean="0"/>
              <a:t>Take </a:t>
            </a:r>
            <a:r>
              <a:rPr lang="en-US" sz="4000" b="1" dirty="0"/>
              <a:t>your flocks and herds, as you have said, and go. And also bless me."</a:t>
            </a:r>
          </a:p>
          <a:p>
            <a:pPr marL="0" indent="0">
              <a:buNone/>
            </a:pPr>
            <a:r>
              <a:rPr lang="en-US" sz="4000" b="1" dirty="0" smtClean="0"/>
              <a:t>The </a:t>
            </a:r>
            <a:r>
              <a:rPr lang="en-US" sz="4000" b="1" dirty="0" err="1"/>
              <a:t>Mitzrites</a:t>
            </a:r>
            <a:r>
              <a:rPr lang="en-US" sz="4000" b="1" dirty="0"/>
              <a:t> urged the people to hurry and leave the country. "For otherwise," they said, "we will all die</a:t>
            </a:r>
            <a:r>
              <a:rPr lang="en-US" sz="4000" b="1" dirty="0" smtClean="0"/>
              <a:t>!“  </a:t>
            </a:r>
            <a:r>
              <a:rPr lang="en-US" sz="4000" b="1" dirty="0" err="1" smtClean="0"/>
              <a:t>Shemot</a:t>
            </a:r>
            <a:r>
              <a:rPr lang="en-US" sz="4000" b="1" dirty="0" smtClean="0"/>
              <a:t>/Exodus 12:31-33</a:t>
            </a:r>
            <a:endParaRPr lang="en-US" sz="4000" b="1" dirty="0"/>
          </a:p>
        </p:txBody>
      </p:sp>
    </p:spTree>
    <p:extLst>
      <p:ext uri="{BB962C8B-B14F-4D97-AF65-F5344CB8AC3E}">
        <p14:creationId xmlns:p14="http://schemas.microsoft.com/office/powerpoint/2010/main" val="10369912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So </a:t>
            </a:r>
            <a:r>
              <a:rPr lang="en-US" sz="4000" b="1" dirty="0"/>
              <a:t>the people took their dough before the yeast was added, and carried it on their shoulders in kneading troughs wrapped in clothing.</a:t>
            </a:r>
          </a:p>
          <a:p>
            <a:pPr marL="0" indent="0">
              <a:buNone/>
            </a:pPr>
            <a:r>
              <a:rPr lang="en-US" sz="4000" b="1" dirty="0" smtClean="0"/>
              <a:t>The </a:t>
            </a:r>
            <a:r>
              <a:rPr lang="en-US" sz="4000" b="1" dirty="0"/>
              <a:t>sons of </a:t>
            </a:r>
            <a:r>
              <a:rPr lang="en-US" sz="4000" b="1" dirty="0" err="1"/>
              <a:t>Yisrael</a:t>
            </a:r>
            <a:r>
              <a:rPr lang="en-US" sz="4000" b="1" dirty="0"/>
              <a:t> did as </a:t>
            </a:r>
            <a:r>
              <a:rPr lang="en-US" sz="4000" b="1" dirty="0" err="1"/>
              <a:t>Mosheh</a:t>
            </a:r>
            <a:r>
              <a:rPr lang="en-US" sz="4000" b="1" dirty="0"/>
              <a:t> instructed and asked the </a:t>
            </a:r>
            <a:r>
              <a:rPr lang="en-US" sz="4000" b="1" dirty="0" err="1"/>
              <a:t>Mitzrites</a:t>
            </a:r>
            <a:r>
              <a:rPr lang="en-US" sz="4000" b="1" dirty="0"/>
              <a:t> for articles of silver and gold and for clothing.</a:t>
            </a:r>
          </a:p>
          <a:p>
            <a:pPr marL="0" indent="0">
              <a:buNone/>
            </a:pPr>
            <a:r>
              <a:rPr lang="en-US" sz="4000" b="1" dirty="0" smtClean="0"/>
              <a:t>Yahuwah </a:t>
            </a:r>
            <a:r>
              <a:rPr lang="en-US" sz="4000" b="1" dirty="0"/>
              <a:t>had made the </a:t>
            </a:r>
            <a:r>
              <a:rPr lang="en-US" sz="4000" b="1" dirty="0" err="1"/>
              <a:t>Mitzrites</a:t>
            </a:r>
            <a:r>
              <a:rPr lang="en-US" sz="4000" b="1" dirty="0"/>
              <a:t> favorably disposed toward the people, and they gave them what they asked for; so they plundered the </a:t>
            </a:r>
            <a:r>
              <a:rPr lang="en-US" sz="4000" b="1" dirty="0" err="1"/>
              <a:t>Mitzrites</a:t>
            </a:r>
            <a:r>
              <a:rPr lang="en-US" sz="4000" b="1" dirty="0" smtClean="0"/>
              <a:t>.  </a:t>
            </a:r>
            <a:r>
              <a:rPr lang="en-US" sz="4000" b="1" dirty="0" err="1" smtClean="0"/>
              <a:t>Shemot</a:t>
            </a:r>
            <a:r>
              <a:rPr lang="en-US" sz="4000" b="1" dirty="0" smtClean="0"/>
              <a:t>/Exodus 12:34-36</a:t>
            </a:r>
            <a:endParaRPr lang="en-US" sz="4000" b="1" dirty="0"/>
          </a:p>
        </p:txBody>
      </p:sp>
    </p:spTree>
    <p:extLst>
      <p:ext uri="{BB962C8B-B14F-4D97-AF65-F5344CB8AC3E}">
        <p14:creationId xmlns:p14="http://schemas.microsoft.com/office/powerpoint/2010/main" val="26508069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The </a:t>
            </a:r>
            <a:r>
              <a:rPr lang="en-US" sz="4000" b="1" dirty="0"/>
              <a:t>sons of </a:t>
            </a:r>
            <a:r>
              <a:rPr lang="en-US" sz="4000" b="1" dirty="0" err="1"/>
              <a:t>Yisrael</a:t>
            </a:r>
            <a:r>
              <a:rPr lang="en-US" sz="4000" b="1" dirty="0"/>
              <a:t> journeyed from Rameses to Succoth. There were about six hundred thousand men on foot, besides women and children.</a:t>
            </a:r>
          </a:p>
          <a:p>
            <a:pPr marL="0" indent="0">
              <a:buNone/>
            </a:pPr>
            <a:r>
              <a:rPr lang="en-US" sz="4000" b="1" dirty="0" smtClean="0"/>
              <a:t>Many </a:t>
            </a:r>
            <a:r>
              <a:rPr lang="en-US" sz="4000" b="1" dirty="0"/>
              <a:t>other people went up with them, as well as large droves of livestock, both flocks and herds.</a:t>
            </a:r>
          </a:p>
          <a:p>
            <a:pPr marL="0" indent="0">
              <a:buNone/>
            </a:pPr>
            <a:r>
              <a:rPr lang="en-US" sz="4000" b="1" dirty="0" smtClean="0"/>
              <a:t>With </a:t>
            </a:r>
            <a:r>
              <a:rPr lang="en-US" sz="4000" b="1" dirty="0"/>
              <a:t>the dough they had brought from </a:t>
            </a:r>
            <a:r>
              <a:rPr lang="en-US" sz="4000" b="1" dirty="0" err="1"/>
              <a:t>Mitzrayim</a:t>
            </a:r>
            <a:r>
              <a:rPr lang="en-US" sz="4000" b="1" dirty="0"/>
              <a:t>, they baked cakes of unleavened bread. The dough was without yeast because they had been driven out of </a:t>
            </a:r>
            <a:r>
              <a:rPr lang="en-US" sz="4000" b="1" dirty="0" err="1"/>
              <a:t>Mitzrayim</a:t>
            </a:r>
            <a:r>
              <a:rPr lang="en-US" sz="4000" b="1" dirty="0"/>
              <a:t> and did not have time to prepare food for themselves</a:t>
            </a:r>
            <a:r>
              <a:rPr lang="en-US" sz="4000" b="1" dirty="0" smtClean="0"/>
              <a:t>.  </a:t>
            </a:r>
            <a:r>
              <a:rPr lang="en-US" sz="4000" b="1" dirty="0" err="1" smtClean="0"/>
              <a:t>Shemot</a:t>
            </a:r>
            <a:r>
              <a:rPr lang="en-US" sz="4000" b="1" dirty="0" smtClean="0"/>
              <a:t>/Exodus 12:37-39</a:t>
            </a:r>
            <a:endParaRPr lang="en-US" sz="4000" b="1" dirty="0"/>
          </a:p>
        </p:txBody>
      </p:sp>
    </p:spTree>
    <p:extLst>
      <p:ext uri="{BB962C8B-B14F-4D97-AF65-F5344CB8AC3E}">
        <p14:creationId xmlns:p14="http://schemas.microsoft.com/office/powerpoint/2010/main" val="247805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Because </a:t>
            </a:r>
            <a:r>
              <a:rPr lang="en-US" sz="4000" b="1" dirty="0"/>
              <a:t>Yahuwah kept vigil that night to bring them out of </a:t>
            </a:r>
            <a:r>
              <a:rPr lang="en-US" sz="4000" b="1" dirty="0" err="1"/>
              <a:t>Mitzrayim</a:t>
            </a:r>
            <a:r>
              <a:rPr lang="en-US" sz="4000" b="1" dirty="0"/>
              <a:t>, on this night all the sons of Yisrael are to keep vigil to honor Yahuwah for the generations to come.</a:t>
            </a:r>
          </a:p>
          <a:p>
            <a:pPr marL="0" indent="0">
              <a:buNone/>
            </a:pPr>
            <a:r>
              <a:rPr lang="en-US" sz="4000" b="1" dirty="0" err="1" smtClean="0"/>
              <a:t>Shemot</a:t>
            </a:r>
            <a:r>
              <a:rPr lang="en-US" sz="4000" b="1" dirty="0" smtClean="0"/>
              <a:t>/Exodus </a:t>
            </a:r>
            <a:r>
              <a:rPr lang="en-US" sz="4000" b="1" dirty="0" smtClean="0"/>
              <a:t>12:42</a:t>
            </a:r>
            <a:endParaRPr lang="en-US" sz="4000" b="1" dirty="0"/>
          </a:p>
        </p:txBody>
      </p:sp>
    </p:spTree>
    <p:extLst>
      <p:ext uri="{BB962C8B-B14F-4D97-AF65-F5344CB8AC3E}">
        <p14:creationId xmlns:p14="http://schemas.microsoft.com/office/powerpoint/2010/main" val="41903885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Yahuwah </a:t>
            </a:r>
            <a:r>
              <a:rPr lang="en-US" sz="4000" b="1" dirty="0"/>
              <a:t>said to </a:t>
            </a:r>
            <a:r>
              <a:rPr lang="en-US" sz="4000" b="1" dirty="0" err="1"/>
              <a:t>Mosheh</a:t>
            </a:r>
            <a:r>
              <a:rPr lang="en-US" sz="4000" b="1" dirty="0"/>
              <a:t> and </a:t>
            </a:r>
            <a:r>
              <a:rPr lang="en-US" sz="4000" b="1" dirty="0" err="1"/>
              <a:t>Aharon</a:t>
            </a:r>
            <a:r>
              <a:rPr lang="en-US" sz="4000" b="1" dirty="0"/>
              <a:t>, "These are the </a:t>
            </a:r>
            <a:r>
              <a:rPr lang="en-US" sz="4000" b="1" dirty="0" smtClean="0"/>
              <a:t>regulations (</a:t>
            </a:r>
            <a:r>
              <a:rPr lang="en-US" sz="4000" b="1" dirty="0" err="1" smtClean="0"/>
              <a:t>chukah</a:t>
            </a:r>
            <a:r>
              <a:rPr lang="en-US" sz="4000" b="1" dirty="0" smtClean="0"/>
              <a:t>) </a:t>
            </a:r>
            <a:r>
              <a:rPr lang="en-US" sz="4000" b="1" dirty="0"/>
              <a:t>for the Pesach: "No foreigner is to eat of it.</a:t>
            </a:r>
          </a:p>
          <a:p>
            <a:pPr marL="0" indent="0">
              <a:buNone/>
            </a:pPr>
            <a:r>
              <a:rPr lang="en-US" sz="4000" b="1" dirty="0" smtClean="0"/>
              <a:t>Any </a:t>
            </a:r>
            <a:r>
              <a:rPr lang="en-US" sz="4000" b="1" dirty="0"/>
              <a:t>slave you have bought may eat of it after you have circumcised </a:t>
            </a:r>
            <a:r>
              <a:rPr lang="en-US" sz="4000" b="1" dirty="0" smtClean="0"/>
              <a:t>him, but </a:t>
            </a:r>
            <a:r>
              <a:rPr lang="en-US" sz="4000" b="1" dirty="0"/>
              <a:t>a temporary resident and a hired worker may not eat of it.</a:t>
            </a:r>
          </a:p>
          <a:p>
            <a:pPr marL="0" indent="0">
              <a:buNone/>
            </a:pPr>
            <a:r>
              <a:rPr lang="en-US" sz="4000" b="1" dirty="0" err="1" smtClean="0"/>
              <a:t>Shemot</a:t>
            </a:r>
            <a:r>
              <a:rPr lang="en-US" sz="4000" b="1" dirty="0" smtClean="0"/>
              <a:t>/Exodus </a:t>
            </a:r>
            <a:r>
              <a:rPr lang="en-US" sz="4000" b="1" dirty="0" smtClean="0"/>
              <a:t>12:43-45</a:t>
            </a:r>
            <a:endParaRPr lang="en-US" sz="4000" b="1" dirty="0"/>
          </a:p>
        </p:txBody>
      </p:sp>
    </p:spTree>
    <p:extLst>
      <p:ext uri="{BB962C8B-B14F-4D97-AF65-F5344CB8AC3E}">
        <p14:creationId xmlns:p14="http://schemas.microsoft.com/office/powerpoint/2010/main" val="9378956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It </a:t>
            </a:r>
            <a:r>
              <a:rPr lang="en-US" sz="4000" b="1" dirty="0"/>
              <a:t>must be eaten inside one house; take none of the meat outside the house. Do not break any of the bones</a:t>
            </a:r>
            <a:r>
              <a:rPr lang="en-US" sz="4000" b="1" dirty="0" smtClean="0"/>
              <a:t>.  The </a:t>
            </a:r>
            <a:r>
              <a:rPr lang="en-US" sz="4000" b="1" dirty="0"/>
              <a:t>whole community of </a:t>
            </a:r>
            <a:r>
              <a:rPr lang="en-US" sz="4000" b="1" dirty="0" err="1"/>
              <a:t>Yisrael</a:t>
            </a:r>
            <a:r>
              <a:rPr lang="en-US" sz="4000" b="1" dirty="0"/>
              <a:t> must celebrate it</a:t>
            </a:r>
            <a:r>
              <a:rPr lang="en-US" sz="4000" b="1" dirty="0" smtClean="0"/>
              <a:t>.  An </a:t>
            </a:r>
            <a:r>
              <a:rPr lang="en-US" sz="4000" b="1" dirty="0"/>
              <a:t>alien living among you who wants to celebrate Yahuwah's Pesach must have all the males in his household circumcised; then he may take part like one born in the land. No uncircumcised male may eat of it</a:t>
            </a:r>
            <a:r>
              <a:rPr lang="en-US" sz="4000" b="1" dirty="0" smtClean="0"/>
              <a:t>.  The </a:t>
            </a:r>
            <a:r>
              <a:rPr lang="en-US" sz="4000" b="1" dirty="0"/>
              <a:t>same law applies to the native-born and to the alien living among you</a:t>
            </a:r>
            <a:r>
              <a:rPr lang="en-US" sz="4000" b="1" dirty="0" smtClean="0"/>
              <a:t>.“  </a:t>
            </a:r>
            <a:r>
              <a:rPr lang="en-US" sz="4000" b="1" dirty="0" err="1" smtClean="0"/>
              <a:t>Shemot</a:t>
            </a:r>
            <a:r>
              <a:rPr lang="en-US" sz="4000" b="1" dirty="0" smtClean="0"/>
              <a:t>/Exodus 12:46-49</a:t>
            </a:r>
            <a:endParaRPr lang="en-US" sz="4000" b="1" dirty="0"/>
          </a:p>
        </p:txBody>
      </p:sp>
    </p:spTree>
    <p:extLst>
      <p:ext uri="{BB962C8B-B14F-4D97-AF65-F5344CB8AC3E}">
        <p14:creationId xmlns:p14="http://schemas.microsoft.com/office/powerpoint/2010/main" val="6120565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All </a:t>
            </a:r>
            <a:r>
              <a:rPr lang="en-US" sz="4000" b="1" dirty="0"/>
              <a:t>the sons of </a:t>
            </a:r>
            <a:r>
              <a:rPr lang="en-US" sz="4000" b="1" dirty="0" err="1"/>
              <a:t>Yisrael</a:t>
            </a:r>
            <a:r>
              <a:rPr lang="en-US" sz="4000" b="1" dirty="0"/>
              <a:t> did just what Yahuwah had commanded </a:t>
            </a:r>
            <a:r>
              <a:rPr lang="en-US" sz="4000" b="1" dirty="0" err="1"/>
              <a:t>Mosheh</a:t>
            </a:r>
            <a:r>
              <a:rPr lang="en-US" sz="4000" b="1" dirty="0"/>
              <a:t> and </a:t>
            </a:r>
            <a:r>
              <a:rPr lang="en-US" sz="4000" b="1" dirty="0" err="1"/>
              <a:t>Aharon</a:t>
            </a:r>
            <a:r>
              <a:rPr lang="en-US" sz="4000" b="1" dirty="0"/>
              <a:t>.</a:t>
            </a:r>
          </a:p>
          <a:p>
            <a:pPr marL="0" indent="0">
              <a:buNone/>
            </a:pPr>
            <a:r>
              <a:rPr lang="en-US" sz="4000" b="1" dirty="0" smtClean="0"/>
              <a:t>And </a:t>
            </a:r>
            <a:r>
              <a:rPr lang="en-US" sz="4000" b="1" dirty="0"/>
              <a:t>on that very day Yahuwah brought the sons of </a:t>
            </a:r>
            <a:r>
              <a:rPr lang="en-US" sz="4000" b="1" dirty="0" err="1"/>
              <a:t>Yisrael</a:t>
            </a:r>
            <a:r>
              <a:rPr lang="en-US" sz="4000" b="1" dirty="0"/>
              <a:t> out of </a:t>
            </a:r>
            <a:r>
              <a:rPr lang="en-US" sz="4000" b="1" dirty="0" err="1"/>
              <a:t>Mitzrayim</a:t>
            </a:r>
            <a:r>
              <a:rPr lang="en-US" sz="4000" b="1" dirty="0"/>
              <a:t> by their divisions.</a:t>
            </a:r>
          </a:p>
          <a:p>
            <a:pPr marL="0" indent="0">
              <a:buNone/>
            </a:pPr>
            <a:r>
              <a:rPr lang="en-US" sz="4000" b="1" dirty="0" err="1" smtClean="0"/>
              <a:t>Shemot</a:t>
            </a:r>
            <a:r>
              <a:rPr lang="en-US" sz="4000" b="1" dirty="0" smtClean="0"/>
              <a:t>/Exodus </a:t>
            </a:r>
            <a:r>
              <a:rPr lang="en-US" sz="4000" b="1" dirty="0" smtClean="0"/>
              <a:t>12:50-51</a:t>
            </a:r>
            <a:endParaRPr lang="en-US" sz="4000" b="1" dirty="0"/>
          </a:p>
        </p:txBody>
      </p:sp>
    </p:spTree>
    <p:extLst>
      <p:ext uri="{BB962C8B-B14F-4D97-AF65-F5344CB8AC3E}">
        <p14:creationId xmlns:p14="http://schemas.microsoft.com/office/powerpoint/2010/main" val="39427908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Second Passover</a:t>
            </a:r>
            <a:endParaRPr lang="en-US" sz="4800" b="1" dirty="0">
              <a:latin typeface="+mn-lt"/>
            </a:endParaRPr>
          </a:p>
        </p:txBody>
      </p:sp>
      <p:sp>
        <p:nvSpPr>
          <p:cNvPr id="3" name="Content Placeholder 2"/>
          <p:cNvSpPr>
            <a:spLocks noGrp="1"/>
          </p:cNvSpPr>
          <p:nvPr>
            <p:ph idx="1"/>
          </p:nvPr>
        </p:nvSpPr>
        <p:spPr>
          <a:xfrm>
            <a:off x="609600" y="1027612"/>
            <a:ext cx="10972800" cy="5748667"/>
          </a:xfrm>
        </p:spPr>
        <p:txBody>
          <a:bodyPr>
            <a:noAutofit/>
          </a:bodyPr>
          <a:lstStyle/>
          <a:p>
            <a:pPr marL="0" indent="0">
              <a:buNone/>
            </a:pPr>
            <a:r>
              <a:rPr lang="en-US" sz="3200" b="1" dirty="0" smtClean="0"/>
              <a:t>Yahuwah </a:t>
            </a:r>
            <a:r>
              <a:rPr lang="en-US" sz="3200" b="1" dirty="0"/>
              <a:t>spoke to </a:t>
            </a:r>
            <a:r>
              <a:rPr lang="en-US" sz="3200" b="1" dirty="0" err="1"/>
              <a:t>Mosheh</a:t>
            </a:r>
            <a:r>
              <a:rPr lang="en-US" sz="3200" b="1" dirty="0"/>
              <a:t> in the Desert of Sinai in the first month of the second year after they came out of </a:t>
            </a:r>
            <a:r>
              <a:rPr lang="en-US" sz="3200" b="1" dirty="0" err="1"/>
              <a:t>Mitzrayim</a:t>
            </a:r>
            <a:r>
              <a:rPr lang="en-US" sz="3200" b="1" dirty="0"/>
              <a:t>. He said,</a:t>
            </a:r>
          </a:p>
          <a:p>
            <a:pPr marL="0" indent="0">
              <a:buNone/>
            </a:pPr>
            <a:r>
              <a:rPr lang="en-US" sz="3200" b="1" dirty="0"/>
              <a:t> </a:t>
            </a:r>
            <a:r>
              <a:rPr lang="en-US" sz="3200" b="1" baseline="30000" dirty="0"/>
              <a:t>2</a:t>
            </a:r>
            <a:r>
              <a:rPr lang="en-US" sz="3200" b="1" dirty="0"/>
              <a:t> "Have the sons of </a:t>
            </a:r>
            <a:r>
              <a:rPr lang="en-US" sz="3200" b="1" dirty="0" err="1"/>
              <a:t>Yisrael</a:t>
            </a:r>
            <a:r>
              <a:rPr lang="en-US" sz="3200" b="1" dirty="0"/>
              <a:t> celebrate the Pesach at the appointed time.</a:t>
            </a:r>
          </a:p>
          <a:p>
            <a:pPr marL="0" indent="0">
              <a:buNone/>
            </a:pPr>
            <a:r>
              <a:rPr lang="en-US" sz="3200" b="1" dirty="0"/>
              <a:t> </a:t>
            </a:r>
            <a:r>
              <a:rPr lang="en-US" sz="3200" b="1" baseline="30000" dirty="0"/>
              <a:t>3</a:t>
            </a:r>
            <a:r>
              <a:rPr lang="en-US" sz="3200" b="1" dirty="0"/>
              <a:t> Celebrate it at the appointed time, at twilight on the fourteenth day of this month, in accordance with all its rules and regulations."</a:t>
            </a:r>
          </a:p>
          <a:p>
            <a:pPr marL="0" indent="0">
              <a:buNone/>
            </a:pPr>
            <a:r>
              <a:rPr lang="en-US" sz="3200" b="1" dirty="0"/>
              <a:t> </a:t>
            </a:r>
            <a:r>
              <a:rPr lang="en-US" sz="3200" b="1" baseline="30000" dirty="0"/>
              <a:t>4</a:t>
            </a:r>
            <a:r>
              <a:rPr lang="en-US" sz="3200" b="1" dirty="0"/>
              <a:t> So </a:t>
            </a:r>
            <a:r>
              <a:rPr lang="en-US" sz="3200" b="1" dirty="0" err="1"/>
              <a:t>Mosheh</a:t>
            </a:r>
            <a:r>
              <a:rPr lang="en-US" sz="3200" b="1" dirty="0"/>
              <a:t> told the sons of </a:t>
            </a:r>
            <a:r>
              <a:rPr lang="en-US" sz="3200" b="1" dirty="0" err="1"/>
              <a:t>Yisrael</a:t>
            </a:r>
            <a:r>
              <a:rPr lang="en-US" sz="3200" b="1" dirty="0"/>
              <a:t> to celebrate the Pesach,</a:t>
            </a:r>
          </a:p>
          <a:p>
            <a:pPr marL="0" indent="0">
              <a:buNone/>
            </a:pPr>
            <a:r>
              <a:rPr lang="en-US" sz="3200" b="1" dirty="0"/>
              <a:t> </a:t>
            </a:r>
            <a:r>
              <a:rPr lang="en-US" sz="3200" b="1" baseline="30000" dirty="0"/>
              <a:t>5</a:t>
            </a:r>
            <a:r>
              <a:rPr lang="en-US" sz="3200" b="1" dirty="0"/>
              <a:t> and they did so in the Desert of Sinai at twilight on the fourteenth day of the first month. The sons of </a:t>
            </a:r>
            <a:r>
              <a:rPr lang="en-US" sz="3200" b="1" dirty="0" err="1"/>
              <a:t>Yisrael</a:t>
            </a:r>
            <a:r>
              <a:rPr lang="en-US" sz="3200" b="1" dirty="0"/>
              <a:t> did everything just as Yahuwah commanded </a:t>
            </a:r>
            <a:r>
              <a:rPr lang="en-US" sz="3200" b="1" dirty="0" err="1"/>
              <a:t>Mosheh</a:t>
            </a:r>
            <a:r>
              <a:rPr lang="en-US" sz="3200" b="1" dirty="0" smtClean="0"/>
              <a:t>.</a:t>
            </a:r>
            <a:r>
              <a:rPr lang="en-US" sz="3200" b="1" dirty="0"/>
              <a:t> </a:t>
            </a:r>
            <a:r>
              <a:rPr lang="en-US" sz="3200" b="1" dirty="0" smtClean="0"/>
              <a:t> Numbers 9 </a:t>
            </a:r>
            <a:endParaRPr lang="en-US" sz="3200" b="1" dirty="0"/>
          </a:p>
        </p:txBody>
      </p:sp>
    </p:spTree>
    <p:extLst>
      <p:ext uri="{BB962C8B-B14F-4D97-AF65-F5344CB8AC3E}">
        <p14:creationId xmlns:p14="http://schemas.microsoft.com/office/powerpoint/2010/main" val="10646013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Subsequent Passovers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Observe the month of the Aviv and celebrate the Pesach of Yahuwah your Elohim, because in the month of the Aviv he brought you out of </a:t>
            </a:r>
            <a:r>
              <a:rPr lang="en-US" sz="4000" b="1" dirty="0" err="1"/>
              <a:t>Mitzrayim</a:t>
            </a:r>
            <a:r>
              <a:rPr lang="en-US" sz="4000" b="1" dirty="0"/>
              <a:t> by </a:t>
            </a:r>
            <a:r>
              <a:rPr lang="en-US" sz="4000" b="1" dirty="0" smtClean="0"/>
              <a:t>night.  Sacrifice </a:t>
            </a:r>
            <a:r>
              <a:rPr lang="en-US" sz="4000" b="1" dirty="0"/>
              <a:t>as the Pesach to Yahuwah your Elohim an animal from your flock or herd at the place Yahuwah will choose as a dwelling for his Name.</a:t>
            </a:r>
          </a:p>
          <a:p>
            <a:pPr marL="0" indent="0">
              <a:buNone/>
            </a:pPr>
            <a:r>
              <a:rPr lang="en-US" sz="4000" b="1" dirty="0" smtClean="0"/>
              <a:t>Deuteronomy 16:1-2</a:t>
            </a:r>
            <a:endParaRPr lang="en-US" sz="4000" b="1" dirty="0"/>
          </a:p>
        </p:txBody>
      </p:sp>
    </p:spTree>
    <p:extLst>
      <p:ext uri="{BB962C8B-B14F-4D97-AF65-F5344CB8AC3E}">
        <p14:creationId xmlns:p14="http://schemas.microsoft.com/office/powerpoint/2010/main" val="13728008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Subsequent Passovers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Do </a:t>
            </a:r>
            <a:r>
              <a:rPr lang="en-US" sz="4000" b="1" dirty="0"/>
              <a:t>not eat it with bread made with yeast, but for seven days eat unleavened bread, the bread of affliction, because you left </a:t>
            </a:r>
            <a:r>
              <a:rPr lang="en-US" sz="4000" b="1" dirty="0" err="1"/>
              <a:t>Mitzrayim</a:t>
            </a:r>
            <a:r>
              <a:rPr lang="en-US" sz="4000" b="1" dirty="0"/>
              <a:t> in haste-- so that all the days of your life you may remember the time of your departure from </a:t>
            </a:r>
            <a:r>
              <a:rPr lang="en-US" sz="4000" b="1" dirty="0" err="1"/>
              <a:t>Mitzrayim</a:t>
            </a:r>
            <a:r>
              <a:rPr lang="en-US" sz="4000" b="1" dirty="0"/>
              <a:t>.</a:t>
            </a:r>
          </a:p>
          <a:p>
            <a:pPr marL="0" indent="0">
              <a:buNone/>
            </a:pPr>
            <a:r>
              <a:rPr lang="en-US" sz="4000" b="1" dirty="0" smtClean="0"/>
              <a:t>Let </a:t>
            </a:r>
            <a:r>
              <a:rPr lang="en-US" sz="4000" b="1" dirty="0"/>
              <a:t>no yeast be found in your possession in all your land for seven days. Do not let any of the meat you sacrifice on the evening of the first day remain until morning</a:t>
            </a:r>
            <a:r>
              <a:rPr lang="en-US" sz="4000" b="1" dirty="0" smtClean="0"/>
              <a:t>.</a:t>
            </a:r>
            <a:endParaRPr lang="en-US" sz="4000" b="1" dirty="0"/>
          </a:p>
          <a:p>
            <a:pPr marL="0" indent="0">
              <a:buNone/>
            </a:pPr>
            <a:r>
              <a:rPr lang="en-US" sz="4000" b="1" dirty="0" smtClean="0"/>
              <a:t>Deuteronomy 16:3-4</a:t>
            </a:r>
            <a:endParaRPr lang="en-US" sz="4000" b="1" dirty="0"/>
          </a:p>
        </p:txBody>
      </p:sp>
    </p:spTree>
    <p:extLst>
      <p:ext uri="{BB962C8B-B14F-4D97-AF65-F5344CB8AC3E}">
        <p14:creationId xmlns:p14="http://schemas.microsoft.com/office/powerpoint/2010/main" val="14517346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Subsequent Passovers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You </a:t>
            </a:r>
            <a:r>
              <a:rPr lang="en-US" sz="4000" b="1" dirty="0"/>
              <a:t>must not sacrifice the Pesach in any town Yahuwah your Elohim gives </a:t>
            </a:r>
            <a:r>
              <a:rPr lang="en-US" sz="4000" b="1" dirty="0" smtClean="0"/>
              <a:t>you except </a:t>
            </a:r>
            <a:r>
              <a:rPr lang="en-US" sz="4000" b="1" dirty="0"/>
              <a:t>in the place he will choose as a dwelling for his Name. There you must sacrifice the Pesach in the evening, when the sun goes down, on the anniversary of your departure from </a:t>
            </a:r>
            <a:r>
              <a:rPr lang="en-US" sz="4000" b="1" dirty="0" err="1"/>
              <a:t>Mitzrayim</a:t>
            </a:r>
            <a:r>
              <a:rPr lang="en-US" sz="4000" b="1" dirty="0"/>
              <a:t>.</a:t>
            </a:r>
          </a:p>
          <a:p>
            <a:pPr marL="0" indent="0">
              <a:buNone/>
            </a:pPr>
            <a:r>
              <a:rPr lang="en-US" sz="4000" b="1" dirty="0" smtClean="0"/>
              <a:t>Deuteronomy 16:5-6</a:t>
            </a:r>
            <a:endParaRPr lang="en-US" sz="4000" b="1" dirty="0"/>
          </a:p>
        </p:txBody>
      </p:sp>
    </p:spTree>
    <p:extLst>
      <p:ext uri="{BB962C8B-B14F-4D97-AF65-F5344CB8AC3E}">
        <p14:creationId xmlns:p14="http://schemas.microsoft.com/office/powerpoint/2010/main" val="27954311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Israel Kept Vigil Every Passover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Roast </a:t>
            </a:r>
            <a:r>
              <a:rPr lang="en-US" sz="4000" b="1" dirty="0"/>
              <a:t>it and eat it at the place Yahuwah your Elohim will choose. Then in the morning return to your tents.</a:t>
            </a:r>
          </a:p>
          <a:p>
            <a:pPr marL="0" indent="0">
              <a:buNone/>
            </a:pPr>
            <a:r>
              <a:rPr lang="en-US" sz="4000" b="1" dirty="0" smtClean="0"/>
              <a:t>Deuteronomy 16:7 </a:t>
            </a:r>
            <a:endParaRPr lang="en-US" sz="4000" b="1" dirty="0"/>
          </a:p>
        </p:txBody>
      </p:sp>
    </p:spTree>
    <p:extLst>
      <p:ext uri="{BB962C8B-B14F-4D97-AF65-F5344CB8AC3E}">
        <p14:creationId xmlns:p14="http://schemas.microsoft.com/office/powerpoint/2010/main" val="41445763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Immorality in the Body</a:t>
            </a:r>
            <a:endParaRPr lang="en-US" sz="4800" b="1" dirty="0">
              <a:solidFill>
                <a:schemeClr val="tx1"/>
              </a:solidFill>
              <a:latin typeface="+mn-lt"/>
              <a:cs typeface="Times New Roman" pitchFamily="18" charset="0"/>
            </a:endParaRPr>
          </a:p>
          <a:p>
            <a:pPr marL="0" indent="0">
              <a:buNone/>
            </a:pPr>
            <a:r>
              <a:rPr lang="en-US" sz="4000" b="1" dirty="0" smtClean="0"/>
              <a:t>It </a:t>
            </a:r>
            <a:r>
              <a:rPr lang="en-US" sz="4000" b="1" dirty="0"/>
              <a:t>is actually reported that there is immorality among you, and immorality of such a kind as does not exist even among the Gentiles, that someone has his father's wife</a:t>
            </a:r>
            <a:r>
              <a:rPr lang="en-US" sz="4000" b="1" dirty="0" smtClean="0"/>
              <a:t>. </a:t>
            </a:r>
            <a:r>
              <a:rPr lang="en-US" sz="4000" b="1" dirty="0"/>
              <a:t>You have become arrogant and have not mourned instead, so that the one who had done this deed would be removed from your midst.</a:t>
            </a:r>
          </a:p>
          <a:p>
            <a:pPr marL="0" indent="0">
              <a:buNone/>
            </a:pPr>
            <a:r>
              <a:rPr lang="en-US" sz="4000" b="1" dirty="0" smtClean="0"/>
              <a:t>For </a:t>
            </a:r>
            <a:r>
              <a:rPr lang="en-US" sz="4000" b="1" dirty="0"/>
              <a:t>I, on my part, though absent in body but present in spirit, have already judged him who has so committed this, as though I were present</a:t>
            </a:r>
            <a:r>
              <a:rPr lang="en-US" sz="4000" b="1" dirty="0" smtClean="0"/>
              <a:t>.  1 Corinthians 5:1-3</a:t>
            </a:r>
            <a:endParaRPr lang="en-US" sz="4000" b="1" dirty="0"/>
          </a:p>
          <a:p>
            <a:pPr marL="0" indent="0">
              <a:buNone/>
            </a:pPr>
            <a:endParaRPr lang="en-US" sz="4000" b="1" dirty="0" smtClean="0"/>
          </a:p>
        </p:txBody>
      </p:sp>
    </p:spTree>
    <p:extLst>
      <p:ext uri="{BB962C8B-B14F-4D97-AF65-F5344CB8AC3E}">
        <p14:creationId xmlns:p14="http://schemas.microsoft.com/office/powerpoint/2010/main" val="12239767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A Little Leaven</a:t>
            </a:r>
            <a:endParaRPr lang="en-US" sz="4800" b="1" dirty="0">
              <a:solidFill>
                <a:schemeClr val="tx1"/>
              </a:solidFill>
              <a:latin typeface="+mn-lt"/>
              <a:cs typeface="Times New Roman" pitchFamily="18" charset="0"/>
            </a:endParaRPr>
          </a:p>
          <a:p>
            <a:pPr marL="0" indent="0">
              <a:buNone/>
            </a:pPr>
            <a:r>
              <a:rPr lang="en-US" sz="4000" b="1" dirty="0"/>
              <a:t>In the name of our Lord Yahusha, when you are assembled, and I with you in spirit, with the power of our Lord Yahusha</a:t>
            </a:r>
            <a:r>
              <a:rPr lang="en-US" sz="4000" b="1" dirty="0" smtClean="0"/>
              <a:t>, </a:t>
            </a:r>
            <a:r>
              <a:rPr lang="en-US" sz="4000" b="1" dirty="0"/>
              <a:t>[I have decided] to deliver such a one to Satan for the destruction of his flesh, so that his spirit may be saved in the day of the Lord </a:t>
            </a:r>
            <a:r>
              <a:rPr lang="en-US" sz="4000" b="1" dirty="0" smtClean="0"/>
              <a:t>Yahusha. </a:t>
            </a:r>
            <a:r>
              <a:rPr lang="en-US" sz="4000" b="1" dirty="0"/>
              <a:t>Your boasting is not good. Do you not know that a little leaven leavens the whole lump [of dough]?</a:t>
            </a:r>
          </a:p>
          <a:p>
            <a:pPr marL="0" indent="0">
              <a:buNone/>
            </a:pPr>
            <a:r>
              <a:rPr lang="en-US" sz="4000" b="1" dirty="0" smtClean="0"/>
              <a:t>1 Corinthians 5:4-6</a:t>
            </a:r>
            <a:endParaRPr lang="en-US" sz="4000" b="1" dirty="0"/>
          </a:p>
          <a:p>
            <a:pPr marL="0" indent="0">
              <a:buNone/>
            </a:pPr>
            <a:endParaRPr lang="en-US" sz="4000" b="1" dirty="0" smtClean="0"/>
          </a:p>
        </p:txBody>
      </p:sp>
    </p:spTree>
    <p:extLst>
      <p:ext uri="{BB962C8B-B14F-4D97-AF65-F5344CB8AC3E}">
        <p14:creationId xmlns:p14="http://schemas.microsoft.com/office/powerpoint/2010/main" val="1591338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Remove the Leaven From </a:t>
            </a:r>
            <a:r>
              <a:rPr lang="en-US" sz="4800" b="1" dirty="0" err="1" smtClean="0">
                <a:solidFill>
                  <a:schemeClr val="tx1"/>
                </a:solidFill>
                <a:latin typeface="+mn-lt"/>
                <a:cs typeface="Times New Roman" pitchFamily="18" charset="0"/>
              </a:rPr>
              <a:t>Yah’s</a:t>
            </a:r>
            <a:r>
              <a:rPr lang="en-US" sz="4800" b="1" dirty="0" smtClean="0">
                <a:solidFill>
                  <a:schemeClr val="tx1"/>
                </a:solidFill>
                <a:latin typeface="+mn-lt"/>
                <a:cs typeface="Times New Roman" pitchFamily="18" charset="0"/>
              </a:rPr>
              <a:t> House</a:t>
            </a:r>
            <a:endParaRPr lang="en-US" sz="4800" b="1" dirty="0">
              <a:solidFill>
                <a:schemeClr val="tx1"/>
              </a:solidFill>
              <a:latin typeface="+mn-lt"/>
              <a:cs typeface="Times New Roman" pitchFamily="18" charset="0"/>
            </a:endParaRPr>
          </a:p>
          <a:p>
            <a:pPr marL="0" indent="0">
              <a:buNone/>
            </a:pPr>
            <a:r>
              <a:rPr lang="en-US" sz="4000" b="1" dirty="0" smtClean="0"/>
              <a:t>Clean </a:t>
            </a:r>
            <a:r>
              <a:rPr lang="en-US" sz="4000" b="1" dirty="0"/>
              <a:t>out the old leaven so that you may be a new lump, just as you are [in fact] unleavened. For Messiah our Passover also has been sacrificed</a:t>
            </a:r>
            <a:r>
              <a:rPr lang="en-US" sz="4000" b="1" dirty="0" smtClean="0"/>
              <a:t>. </a:t>
            </a:r>
            <a:r>
              <a:rPr lang="en-US" sz="4000" b="1" dirty="0"/>
              <a:t>Therefore let us celebrate the feast, not with old leaven, nor with the leaven of malice and wickedness, but with the unleavened bread of sincerity and truth.</a:t>
            </a:r>
          </a:p>
          <a:p>
            <a:pPr marL="0" indent="0">
              <a:buNone/>
            </a:pPr>
            <a:r>
              <a:rPr lang="en-US" sz="4000" b="1" dirty="0" smtClean="0"/>
              <a:t>1 Corinthians 5:7-8</a:t>
            </a:r>
            <a:endParaRPr lang="en-US" sz="4000" b="1" dirty="0"/>
          </a:p>
          <a:p>
            <a:pPr marL="0" indent="0">
              <a:buNone/>
            </a:pPr>
            <a:endParaRPr lang="en-US" sz="4000" b="1" dirty="0" smtClean="0"/>
          </a:p>
        </p:txBody>
      </p:sp>
    </p:spTree>
    <p:extLst>
      <p:ext uri="{BB962C8B-B14F-4D97-AF65-F5344CB8AC3E}">
        <p14:creationId xmlns:p14="http://schemas.microsoft.com/office/powerpoint/2010/main" val="20340958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Leaven of Evil</a:t>
            </a:r>
            <a:endParaRPr lang="en-US" sz="4800" b="1" dirty="0">
              <a:solidFill>
                <a:schemeClr val="tx1"/>
              </a:solidFill>
              <a:latin typeface="+mn-lt"/>
              <a:cs typeface="Times New Roman" pitchFamily="18" charset="0"/>
            </a:endParaRPr>
          </a:p>
          <a:p>
            <a:pPr marL="0" indent="0">
              <a:buNone/>
            </a:pPr>
            <a:r>
              <a:rPr lang="en-US" b="1" dirty="0" smtClean="0"/>
              <a:t> </a:t>
            </a:r>
            <a:r>
              <a:rPr lang="en-US" dirty="0" smtClean="0"/>
              <a:t> </a:t>
            </a:r>
            <a:r>
              <a:rPr lang="en-US" sz="4000" b="1" dirty="0" err="1">
                <a:latin typeface="Bwgrkn" panose="00000400000000000000" pitchFamily="2" charset="0"/>
              </a:rPr>
              <a:t>evn</a:t>
            </a:r>
            <a:r>
              <a:rPr lang="en-US" sz="4000" b="1" dirty="0">
                <a:latin typeface="Bwgrkn" panose="00000400000000000000" pitchFamily="2" charset="0"/>
              </a:rPr>
              <a:t> </a:t>
            </a:r>
            <a:r>
              <a:rPr lang="en-US" sz="4000" b="1" dirty="0" err="1">
                <a:latin typeface="Bwgrkn" panose="00000400000000000000" pitchFamily="2" charset="0"/>
              </a:rPr>
              <a:t>zu,mh</a:t>
            </a:r>
            <a:r>
              <a:rPr lang="en-US" sz="4000" b="1" dirty="0">
                <a:latin typeface="Bwgrkn" panose="00000400000000000000" pitchFamily="2" charset="0"/>
              </a:rPr>
              <a:t>| </a:t>
            </a:r>
            <a:r>
              <a:rPr lang="en-US" sz="4000" b="1" dirty="0" err="1">
                <a:latin typeface="Bwgrkn" panose="00000400000000000000" pitchFamily="2" charset="0"/>
              </a:rPr>
              <a:t>kaki,aj</a:t>
            </a:r>
            <a:r>
              <a:rPr lang="en-US" sz="4000" b="1" dirty="0">
                <a:latin typeface="Bwgrkn" panose="00000400000000000000" pitchFamily="2" charset="0"/>
              </a:rPr>
              <a:t> kai. </a:t>
            </a:r>
            <a:r>
              <a:rPr lang="en-US" sz="4000" b="1" dirty="0" err="1">
                <a:latin typeface="Bwgrkn" panose="00000400000000000000" pitchFamily="2" charset="0"/>
              </a:rPr>
              <a:t>ponhri,aj</a:t>
            </a:r>
            <a:r>
              <a:rPr lang="en-US" sz="4000" b="1" dirty="0">
                <a:latin typeface="Bwgrkn" panose="00000400000000000000" pitchFamily="2" charset="0"/>
              </a:rPr>
              <a:t> </a:t>
            </a:r>
            <a:endParaRPr lang="en-US" sz="4000" b="1" dirty="0" smtClean="0">
              <a:latin typeface="Bwgrkn" panose="00000400000000000000" pitchFamily="2" charset="0"/>
            </a:endParaRPr>
          </a:p>
          <a:p>
            <a:pPr marL="0" indent="0">
              <a:buNone/>
            </a:pPr>
            <a:r>
              <a:rPr lang="en-US" sz="4000" b="1" dirty="0" err="1" smtClean="0"/>
              <a:t>Kakias</a:t>
            </a:r>
            <a:r>
              <a:rPr lang="en-US" sz="4000" b="1" dirty="0" smtClean="0"/>
              <a:t> - the </a:t>
            </a:r>
            <a:r>
              <a:rPr lang="en-US" sz="4000" b="1" dirty="0"/>
              <a:t>quality or state of wickedness, </a:t>
            </a:r>
            <a:r>
              <a:rPr lang="en-US" sz="4000" b="1" i="1" dirty="0"/>
              <a:t>baseness, depravity, wickedness, vice. </a:t>
            </a:r>
            <a:r>
              <a:rPr lang="en-US" sz="4000" b="1" dirty="0"/>
              <a:t>2</a:t>
            </a:r>
            <a:r>
              <a:rPr lang="en-US" sz="4000" dirty="0"/>
              <a:t>. </a:t>
            </a:r>
            <a:r>
              <a:rPr lang="en-US" sz="4000" b="1" dirty="0"/>
              <a:t>a mean-spirited or vicious attitude or disposition, </a:t>
            </a:r>
            <a:r>
              <a:rPr lang="en-US" sz="4000" b="1" i="1" dirty="0"/>
              <a:t>malice, ill-will, malignity </a:t>
            </a:r>
            <a:r>
              <a:rPr lang="en-US" sz="4000" b="1" dirty="0"/>
              <a:t>3</a:t>
            </a:r>
            <a:r>
              <a:rPr lang="en-US" sz="4000" dirty="0"/>
              <a:t>. </a:t>
            </a:r>
            <a:r>
              <a:rPr lang="en-US" sz="4000" b="1" dirty="0"/>
              <a:t>a state involving difficult circumstances, </a:t>
            </a:r>
            <a:r>
              <a:rPr lang="en-US" sz="4000" b="1" i="1" dirty="0"/>
              <a:t>trouble, misfortune </a:t>
            </a:r>
            <a:endParaRPr lang="en-US" sz="4000" b="1" i="1" dirty="0" smtClean="0"/>
          </a:p>
          <a:p>
            <a:pPr marL="0" indent="0">
              <a:buNone/>
            </a:pPr>
            <a:r>
              <a:rPr lang="en-US" sz="4000" b="1" dirty="0" err="1" smtClean="0"/>
              <a:t>Ponayrias</a:t>
            </a:r>
            <a:r>
              <a:rPr lang="en-US" sz="4000" b="1" dirty="0" smtClean="0"/>
              <a:t> - state </a:t>
            </a:r>
            <a:r>
              <a:rPr lang="en-US" sz="4000" b="1" dirty="0"/>
              <a:t>or condition of a lack of moral or social values, </a:t>
            </a:r>
            <a:r>
              <a:rPr lang="en-US" sz="4000" b="1" i="1" dirty="0"/>
              <a:t>wickedness, baseness, maliciousness, sinfulness </a:t>
            </a:r>
            <a:endParaRPr lang="en-US" sz="7200" b="1" dirty="0" smtClean="0"/>
          </a:p>
        </p:txBody>
      </p:sp>
    </p:spTree>
    <p:extLst>
      <p:ext uri="{BB962C8B-B14F-4D97-AF65-F5344CB8AC3E}">
        <p14:creationId xmlns:p14="http://schemas.microsoft.com/office/powerpoint/2010/main" val="35964008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Leaven of Truth</a:t>
            </a:r>
          </a:p>
          <a:p>
            <a:pPr marL="0" indent="0">
              <a:buNone/>
            </a:pPr>
            <a:r>
              <a:rPr lang="en-US" b="1" dirty="0" smtClean="0"/>
              <a:t> </a:t>
            </a:r>
            <a:r>
              <a:rPr lang="en-US" sz="4000" b="1" dirty="0" err="1" smtClean="0">
                <a:latin typeface="Bwgrkn" panose="00000400000000000000" pitchFamily="2" charset="0"/>
              </a:rPr>
              <a:t>evn</a:t>
            </a:r>
            <a:r>
              <a:rPr lang="en-US" sz="4000" b="1" dirty="0" smtClean="0">
                <a:latin typeface="Bwgrkn" panose="00000400000000000000" pitchFamily="2" charset="0"/>
              </a:rPr>
              <a:t> </a:t>
            </a:r>
            <a:r>
              <a:rPr lang="en-US" sz="4000" b="1" dirty="0" err="1" smtClean="0">
                <a:latin typeface="Bwgrkn" panose="00000400000000000000" pitchFamily="2" charset="0"/>
              </a:rPr>
              <a:t>avzu,moij</a:t>
            </a:r>
            <a:r>
              <a:rPr lang="en-US" sz="4000" b="1" dirty="0" smtClean="0">
                <a:latin typeface="Bwgrkn" panose="00000400000000000000" pitchFamily="2" charset="0"/>
              </a:rPr>
              <a:t> </a:t>
            </a:r>
            <a:r>
              <a:rPr lang="en-US" sz="4000" b="1" dirty="0" err="1" smtClean="0">
                <a:latin typeface="Bwgrkn" panose="00000400000000000000" pitchFamily="2" charset="0"/>
              </a:rPr>
              <a:t>eivlikrinei,aj</a:t>
            </a:r>
            <a:r>
              <a:rPr lang="en-US" sz="4000" b="1" dirty="0" smtClean="0">
                <a:latin typeface="Bwgrkn" panose="00000400000000000000" pitchFamily="2" charset="0"/>
              </a:rPr>
              <a:t> kai. </a:t>
            </a:r>
            <a:r>
              <a:rPr lang="en-US" sz="4000" b="1" dirty="0" err="1" smtClean="0">
                <a:latin typeface="Bwgrkn" panose="00000400000000000000" pitchFamily="2" charset="0"/>
              </a:rPr>
              <a:t>avlhqei,aj</a:t>
            </a:r>
            <a:endParaRPr lang="en-US" b="1" dirty="0" smtClean="0">
              <a:latin typeface="Bwgrkn" panose="00000400000000000000" pitchFamily="2" charset="0"/>
            </a:endParaRPr>
          </a:p>
          <a:p>
            <a:pPr marL="0" indent="0">
              <a:buNone/>
            </a:pPr>
            <a:r>
              <a:rPr lang="en-US" sz="4000" b="1" dirty="0" err="1" smtClean="0"/>
              <a:t>Ilikrinee</a:t>
            </a:r>
            <a:r>
              <a:rPr lang="en-US" sz="4000" b="1" dirty="0" smtClean="0"/>
              <a:t>-as -</a:t>
            </a:r>
            <a:r>
              <a:rPr lang="en-US" sz="4000" b="1" dirty="0"/>
              <a:t>the quality or state of being free of dissimulation, </a:t>
            </a:r>
            <a:r>
              <a:rPr lang="en-US" sz="4000" b="1" i="1" dirty="0"/>
              <a:t>sincerity, purity of motive </a:t>
            </a:r>
            <a:endParaRPr lang="en-US" sz="4000" b="1" i="1" dirty="0" smtClean="0"/>
          </a:p>
          <a:p>
            <a:pPr marL="0" indent="0">
              <a:buNone/>
            </a:pPr>
            <a:r>
              <a:rPr lang="en-US" sz="4000" b="1" i="1" dirty="0" err="1" smtClean="0"/>
              <a:t>Alaythei</a:t>
            </a:r>
            <a:r>
              <a:rPr lang="en-US" sz="4000" b="1" i="1" dirty="0" smtClean="0"/>
              <a:t>-as - </a:t>
            </a:r>
            <a:r>
              <a:rPr lang="en-US" sz="4000" b="1" dirty="0"/>
              <a:t>1</a:t>
            </a:r>
            <a:r>
              <a:rPr lang="en-US" sz="4000" dirty="0"/>
              <a:t>. </a:t>
            </a:r>
            <a:r>
              <a:rPr lang="en-US" sz="4000" b="1" dirty="0"/>
              <a:t>the quality of being in accord with what is true, </a:t>
            </a:r>
            <a:r>
              <a:rPr lang="en-US" sz="4000" b="1" i="1" dirty="0"/>
              <a:t>truthfulness, dependability, uprightness </a:t>
            </a:r>
            <a:r>
              <a:rPr lang="en-US" sz="4000" dirty="0"/>
              <a:t>in thought and deed </a:t>
            </a:r>
            <a:r>
              <a:rPr lang="en-US" sz="4000" b="1" dirty="0"/>
              <a:t>2</a:t>
            </a:r>
            <a:r>
              <a:rPr lang="en-US" sz="4000" dirty="0"/>
              <a:t>. </a:t>
            </a:r>
            <a:r>
              <a:rPr lang="en-US" sz="4000" b="1" dirty="0"/>
              <a:t>the content of what is true, </a:t>
            </a:r>
            <a:r>
              <a:rPr lang="en-US" sz="4000" b="1" i="1" dirty="0"/>
              <a:t>truth </a:t>
            </a:r>
            <a:endParaRPr lang="en-US" sz="5400" b="1" dirty="0" smtClean="0"/>
          </a:p>
        </p:txBody>
      </p:sp>
    </p:spTree>
    <p:extLst>
      <p:ext uri="{BB962C8B-B14F-4D97-AF65-F5344CB8AC3E}">
        <p14:creationId xmlns:p14="http://schemas.microsoft.com/office/powerpoint/2010/main" val="31797137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Remove the Leaven From </a:t>
            </a:r>
            <a:r>
              <a:rPr lang="en-US" sz="4800" b="1" dirty="0" err="1" smtClean="0">
                <a:solidFill>
                  <a:schemeClr val="tx1"/>
                </a:solidFill>
                <a:latin typeface="+mn-lt"/>
                <a:cs typeface="Times New Roman" pitchFamily="18" charset="0"/>
              </a:rPr>
              <a:t>Yah’s</a:t>
            </a:r>
            <a:r>
              <a:rPr lang="en-US" sz="4800" b="1" dirty="0" smtClean="0">
                <a:solidFill>
                  <a:schemeClr val="tx1"/>
                </a:solidFill>
                <a:latin typeface="+mn-lt"/>
                <a:cs typeface="Times New Roman" pitchFamily="18" charset="0"/>
              </a:rPr>
              <a:t> House</a:t>
            </a:r>
            <a:endParaRPr lang="en-US" sz="4800" b="1" dirty="0">
              <a:solidFill>
                <a:schemeClr val="tx1"/>
              </a:solidFill>
              <a:latin typeface="+mn-lt"/>
              <a:cs typeface="Times New Roman" pitchFamily="18" charset="0"/>
            </a:endParaRPr>
          </a:p>
          <a:p>
            <a:pPr marL="0" indent="0">
              <a:buNone/>
            </a:pPr>
            <a:r>
              <a:rPr lang="en-US" sz="4000" b="1" dirty="0" smtClean="0"/>
              <a:t>I </a:t>
            </a:r>
            <a:r>
              <a:rPr lang="en-US" sz="4000" b="1" dirty="0"/>
              <a:t>wrote you in my letter not to associate with immoral people</a:t>
            </a:r>
            <a:r>
              <a:rPr lang="en-US" sz="4000" b="1" dirty="0" smtClean="0"/>
              <a:t>; </a:t>
            </a:r>
            <a:r>
              <a:rPr lang="en-US" sz="4000" b="1" dirty="0"/>
              <a:t>I [did] not at all [mean] with the immoral people of this world, or with the covetous and swindlers, or with idolaters, for then you would have to go out of the </a:t>
            </a:r>
            <a:r>
              <a:rPr lang="en-US" sz="4000" b="1" dirty="0" smtClean="0"/>
              <a:t>world. </a:t>
            </a:r>
            <a:r>
              <a:rPr lang="en-US" sz="4000" b="1" dirty="0"/>
              <a:t>But actually, I wrote to you not to associate with any so-called brother if he is an immoral person, or covetous, or an idolater, or a reviler, or a drunkard, or a swindler-- not even to eat with such a one.</a:t>
            </a:r>
          </a:p>
          <a:p>
            <a:pPr marL="0" indent="0">
              <a:buNone/>
            </a:pPr>
            <a:r>
              <a:rPr lang="en-US" sz="4000" b="1" dirty="0" smtClean="0"/>
              <a:t>1 Corinthians 5:9-11</a:t>
            </a:r>
            <a:endParaRPr lang="en-US" sz="4000" b="1" dirty="0"/>
          </a:p>
          <a:p>
            <a:pPr marL="0" indent="0">
              <a:buNone/>
            </a:pPr>
            <a:endParaRPr lang="en-US" sz="4000" b="1" dirty="0" smtClean="0"/>
          </a:p>
        </p:txBody>
      </p:sp>
    </p:spTree>
    <p:extLst>
      <p:ext uri="{BB962C8B-B14F-4D97-AF65-F5344CB8AC3E}">
        <p14:creationId xmlns:p14="http://schemas.microsoft.com/office/powerpoint/2010/main" val="8653812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Remove the Leaven From </a:t>
            </a:r>
            <a:r>
              <a:rPr lang="en-US" sz="4800" b="1" dirty="0" err="1" smtClean="0">
                <a:solidFill>
                  <a:schemeClr val="tx1"/>
                </a:solidFill>
                <a:latin typeface="+mn-lt"/>
                <a:cs typeface="Times New Roman" pitchFamily="18" charset="0"/>
              </a:rPr>
              <a:t>Yah’s</a:t>
            </a:r>
            <a:r>
              <a:rPr lang="en-US" sz="4800" b="1" dirty="0" smtClean="0">
                <a:solidFill>
                  <a:schemeClr val="tx1"/>
                </a:solidFill>
                <a:latin typeface="+mn-lt"/>
                <a:cs typeface="Times New Roman" pitchFamily="18" charset="0"/>
              </a:rPr>
              <a:t> House</a:t>
            </a:r>
            <a:endParaRPr lang="en-US" sz="4800" b="1" dirty="0">
              <a:solidFill>
                <a:schemeClr val="tx1"/>
              </a:solidFill>
              <a:latin typeface="+mn-lt"/>
              <a:cs typeface="Times New Roman" pitchFamily="18" charset="0"/>
            </a:endParaRPr>
          </a:p>
          <a:p>
            <a:pPr marL="0" indent="0">
              <a:buNone/>
            </a:pPr>
            <a:r>
              <a:rPr lang="en-US" sz="4000" b="1" dirty="0" smtClean="0"/>
              <a:t>For </a:t>
            </a:r>
            <a:r>
              <a:rPr lang="en-US" sz="4000" b="1" dirty="0"/>
              <a:t>what have I to do with judging outsiders? Do you not judge those who are within [the assembly</a:t>
            </a:r>
            <a:r>
              <a:rPr lang="en-US" sz="4000" b="1" dirty="0" smtClean="0"/>
              <a:t>]? </a:t>
            </a:r>
            <a:r>
              <a:rPr lang="en-US" sz="4000" b="1" dirty="0"/>
              <a:t>But those who are outside, Elohim judges. REMOVE THE WICKED MAN FROM AMONG YOURSELVES</a:t>
            </a:r>
            <a:r>
              <a:rPr lang="en-US" sz="4000" b="1" dirty="0" smtClean="0"/>
              <a:t>.</a:t>
            </a:r>
            <a:endParaRPr lang="en-US" sz="4000" b="1" dirty="0"/>
          </a:p>
          <a:p>
            <a:pPr marL="0" indent="0">
              <a:buNone/>
            </a:pPr>
            <a:r>
              <a:rPr lang="en-US" sz="4000" b="1" dirty="0" smtClean="0"/>
              <a:t>1 Corinthians 5:12-13</a:t>
            </a:r>
            <a:endParaRPr lang="en-US" sz="4000" b="1" dirty="0"/>
          </a:p>
          <a:p>
            <a:pPr marL="0" indent="0">
              <a:buNone/>
            </a:pPr>
            <a:endParaRPr lang="en-US" sz="4000" b="1" dirty="0" smtClean="0"/>
          </a:p>
        </p:txBody>
      </p:sp>
    </p:spTree>
    <p:extLst>
      <p:ext uri="{BB962C8B-B14F-4D97-AF65-F5344CB8AC3E}">
        <p14:creationId xmlns:p14="http://schemas.microsoft.com/office/powerpoint/2010/main" val="11008998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Remove the Wicked One</a:t>
            </a:r>
            <a:endParaRPr lang="en-US" sz="4800" b="1" dirty="0">
              <a:solidFill>
                <a:schemeClr val="tx1"/>
              </a:solidFill>
              <a:latin typeface="+mn-lt"/>
              <a:cs typeface="Times New Roman" pitchFamily="18" charset="0"/>
            </a:endParaRPr>
          </a:p>
          <a:p>
            <a:pPr marL="0" indent="0">
              <a:buNone/>
            </a:pPr>
            <a:r>
              <a:rPr lang="en-US" sz="4000" b="1" dirty="0"/>
              <a:t>The hand of the witnesses shall be first against him to put him to death, and afterward the hand of all the people. </a:t>
            </a:r>
            <a:r>
              <a:rPr lang="en-US" sz="4000" b="1" u="sng" dirty="0"/>
              <a:t>So you shall purge the evil from your midst</a:t>
            </a:r>
            <a:r>
              <a:rPr lang="en-US" sz="4000" b="1" dirty="0" smtClean="0"/>
              <a:t>.  </a:t>
            </a:r>
            <a:r>
              <a:rPr lang="en-US" sz="4000" b="1" dirty="0" err="1" smtClean="0"/>
              <a:t>Devarim</a:t>
            </a:r>
            <a:r>
              <a:rPr lang="en-US" sz="4000" b="1" dirty="0" smtClean="0"/>
              <a:t>/Deuteronomy 17:7</a:t>
            </a:r>
            <a:endParaRPr lang="en-US" sz="4000" b="1" dirty="0" smtClean="0"/>
          </a:p>
          <a:p>
            <a:pPr marL="0" indent="0">
              <a:buNone/>
            </a:pPr>
            <a:r>
              <a:rPr lang="en-US" sz="4400" dirty="0">
                <a:latin typeface="Bwhebb" panose="00000400000000000000" pitchFamily="2" charset="0"/>
              </a:rPr>
              <a:t>r[b</a:t>
            </a:r>
            <a:r>
              <a:rPr lang="en-US" dirty="0"/>
              <a:t> </a:t>
            </a:r>
            <a:r>
              <a:rPr lang="en-US" sz="4000" dirty="0" smtClean="0"/>
              <a:t> to graze, to devastate, to sweep away, to remove</a:t>
            </a:r>
          </a:p>
          <a:p>
            <a:pPr marL="0" indent="0">
              <a:buNone/>
            </a:pPr>
            <a:r>
              <a:rPr lang="en-US" sz="4000" dirty="0" smtClean="0"/>
              <a:t>to </a:t>
            </a:r>
            <a:r>
              <a:rPr lang="en-US" sz="4000" dirty="0"/>
              <a:t>clear away; </a:t>
            </a:r>
            <a:r>
              <a:rPr lang="en-US" sz="4000" dirty="0" err="1"/>
              <a:t>Ug</a:t>
            </a:r>
            <a:r>
              <a:rPr lang="en-US" sz="4000" dirty="0"/>
              <a:t>. </a:t>
            </a:r>
            <a:r>
              <a:rPr lang="en-US" sz="4000" i="1" dirty="0" err="1"/>
              <a:t>bÁr</a:t>
            </a:r>
            <a:r>
              <a:rPr lang="en-US" sz="4000" i="1" dirty="0"/>
              <a:t> </a:t>
            </a:r>
            <a:r>
              <a:rPr lang="en-US" sz="4000" dirty="0"/>
              <a:t>plunder, </a:t>
            </a:r>
            <a:r>
              <a:rPr lang="en-US" sz="4000" dirty="0" smtClean="0"/>
              <a:t>expel; </a:t>
            </a:r>
            <a:r>
              <a:rPr lang="en-US" sz="4000" dirty="0"/>
              <a:t>Syr. to enquire, to acquire, </a:t>
            </a:r>
            <a:r>
              <a:rPr lang="en-US" sz="4000" dirty="0" smtClean="0"/>
              <a:t> </a:t>
            </a:r>
            <a:r>
              <a:rPr lang="en-US" sz="4000" dirty="0"/>
              <a:t>to search through, to gather, to glean, to </a:t>
            </a:r>
            <a:r>
              <a:rPr lang="en-US" sz="4000" dirty="0" smtClean="0"/>
              <a:t>devastate</a:t>
            </a:r>
            <a:endParaRPr lang="en-US" sz="5400" b="1" dirty="0" smtClean="0"/>
          </a:p>
        </p:txBody>
      </p:sp>
    </p:spTree>
    <p:extLst>
      <p:ext uri="{BB962C8B-B14F-4D97-AF65-F5344CB8AC3E}">
        <p14:creationId xmlns:p14="http://schemas.microsoft.com/office/powerpoint/2010/main" val="40480715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76571</TotalTime>
  <Words>2674</Words>
  <Application>Microsoft Office PowerPoint</Application>
  <PresentationFormat>Widescreen</PresentationFormat>
  <Paragraphs>147</Paragraphs>
  <Slides>36</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Instructions for the First Passover</vt:lpstr>
      <vt:lpstr>Instructions for the First Passover</vt:lpstr>
      <vt:lpstr>Instructions for the First Passover</vt:lpstr>
      <vt:lpstr>Bitter?</vt:lpstr>
      <vt:lpstr>Instructions for the First Passover</vt:lpstr>
      <vt:lpstr>Instructions for the First Passover</vt:lpstr>
      <vt:lpstr>Instructions for the First Passover</vt:lpstr>
      <vt:lpstr>Instructions for the First Passover</vt:lpstr>
      <vt:lpstr>Instructions for the First Passover</vt:lpstr>
      <vt:lpstr>Instructions for the First Passover</vt:lpstr>
      <vt:lpstr>Instructions for the First Passover</vt:lpstr>
      <vt:lpstr>Instructions for the First Passover</vt:lpstr>
      <vt:lpstr>Telling the Story</vt:lpstr>
      <vt:lpstr>Instructions for the First Passover</vt:lpstr>
      <vt:lpstr>Instructions for the First Passover</vt:lpstr>
      <vt:lpstr>Instructions for the First Passover</vt:lpstr>
      <vt:lpstr>Instructions for the First Passover</vt:lpstr>
      <vt:lpstr>Instructions for the First Passover</vt:lpstr>
      <vt:lpstr>Instructions for the First Passover</vt:lpstr>
      <vt:lpstr>Instructions for the First Passover</vt:lpstr>
      <vt:lpstr>The Second Passover</vt:lpstr>
      <vt:lpstr>Instructions for Subsequent Passovers</vt:lpstr>
      <vt:lpstr>Instructions for Subsequent Passovers</vt:lpstr>
      <vt:lpstr>Instructions for Subsequent Passovers</vt:lpstr>
      <vt:lpstr>Israel Kept Vigil Every Passover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741</cp:revision>
  <dcterms:created xsi:type="dcterms:W3CDTF">2018-11-07T08:55:54Z</dcterms:created>
  <dcterms:modified xsi:type="dcterms:W3CDTF">2020-04-04T15:45:44Z</dcterms:modified>
</cp:coreProperties>
</file>