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268" r:id="rId4"/>
    <p:sldId id="267" r:id="rId5"/>
    <p:sldId id="275" r:id="rId6"/>
    <p:sldId id="269"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71" r:id="rId24"/>
    <p:sldId id="296" r:id="rId25"/>
    <p:sldId id="297" r:id="rId26"/>
    <p:sldId id="292" r:id="rId27"/>
    <p:sldId id="293" r:id="rId28"/>
    <p:sldId id="294" r:id="rId29"/>
    <p:sldId id="295" r:id="rId30"/>
    <p:sldId id="270" r:id="rId31"/>
    <p:sldId id="299" r:id="rId32"/>
    <p:sldId id="300" r:id="rId33"/>
    <p:sldId id="301" r:id="rId34"/>
    <p:sldId id="302" r:id="rId35"/>
    <p:sldId id="298" r:id="rId36"/>
    <p:sldId id="303" r:id="rId37"/>
    <p:sldId id="304" r:id="rId38"/>
    <p:sldId id="305" r:id="rId39"/>
    <p:sldId id="306" r:id="rId40"/>
    <p:sldId id="307" r:id="rId41"/>
    <p:sldId id="30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6" d="100"/>
          <a:sy n="106" d="100"/>
        </p:scale>
        <p:origin x="13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4/11/2019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4/11/2019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4/11/2019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a:t>
            </a:r>
            <a:r>
              <a:rPr lang="en-US" sz="5333" b="1" dirty="0" smtClean="0">
                <a:solidFill>
                  <a:schemeClr val="tx1">
                    <a:lumMod val="95000"/>
                    <a:lumOff val="5000"/>
                  </a:schemeClr>
                </a:solidFill>
                <a:latin typeface="Helvetica" pitchFamily="34" charset="0"/>
                <a:cs typeface="Helvetica" pitchFamily="34" charset="0"/>
              </a:rPr>
              <a:t>13,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Passover Then and Now</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A Survey of the Passovers and the Instructions Given For the Passover</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Summary of the Appointed Times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Pesach and Unleavened Bread</a:t>
            </a:r>
          </a:p>
          <a:p>
            <a:pPr marL="0" indent="0">
              <a:buNone/>
            </a:pPr>
            <a:r>
              <a:rPr lang="en-US" sz="4000" b="1" dirty="0" smtClean="0"/>
              <a:t>Shavuot (Weeks or Pentecost)</a:t>
            </a:r>
          </a:p>
          <a:p>
            <a:pPr marL="0" indent="0">
              <a:buNone/>
            </a:pPr>
            <a:r>
              <a:rPr lang="en-US" sz="4000" b="1" dirty="0" smtClean="0"/>
              <a:t>The Day of the Shout</a:t>
            </a:r>
          </a:p>
          <a:p>
            <a:pPr marL="0" indent="0">
              <a:buNone/>
            </a:pPr>
            <a:r>
              <a:rPr lang="en-US" sz="4000" b="1" dirty="0" smtClean="0"/>
              <a:t>The Day of the Atonements</a:t>
            </a:r>
          </a:p>
          <a:p>
            <a:pPr marL="0" indent="0">
              <a:buNone/>
            </a:pPr>
            <a:r>
              <a:rPr lang="en-US" sz="4000" b="1" dirty="0" smtClean="0"/>
              <a:t>Tabernacles</a:t>
            </a:r>
            <a:endParaRPr lang="en-US" sz="4000" b="1" dirty="0"/>
          </a:p>
        </p:txBody>
      </p:sp>
    </p:spTree>
    <p:extLst>
      <p:ext uri="{BB962C8B-B14F-4D97-AF65-F5344CB8AC3E}">
        <p14:creationId xmlns:p14="http://schemas.microsoft.com/office/powerpoint/2010/main" val="3359278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Different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First Passover</a:t>
            </a:r>
          </a:p>
          <a:p>
            <a:pPr marL="0" indent="0">
              <a:buNone/>
            </a:pPr>
            <a:r>
              <a:rPr lang="en-US" sz="4000" b="1" dirty="0" smtClean="0"/>
              <a:t>The Second Passover</a:t>
            </a:r>
          </a:p>
          <a:p>
            <a:pPr marL="0" indent="0">
              <a:buNone/>
            </a:pPr>
            <a:r>
              <a:rPr lang="en-US" sz="4000" b="1" dirty="0" smtClean="0"/>
              <a:t>Passover After Messiah’s Death on Tree</a:t>
            </a:r>
          </a:p>
        </p:txBody>
      </p:sp>
    </p:spTree>
    <p:extLst>
      <p:ext uri="{BB962C8B-B14F-4D97-AF65-F5344CB8AC3E}">
        <p14:creationId xmlns:p14="http://schemas.microsoft.com/office/powerpoint/2010/main" val="234464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First Passover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This was only one occurring in Egypt</a:t>
            </a:r>
          </a:p>
          <a:p>
            <a:pPr marL="0" indent="0">
              <a:buNone/>
            </a:pPr>
            <a:r>
              <a:rPr lang="en-US" sz="4000" b="1" dirty="0" smtClean="0"/>
              <a:t>The passing over was about the death angel passing over the houses with blood on the lintel and doorposts</a:t>
            </a:r>
          </a:p>
          <a:p>
            <a:pPr marL="0" indent="0">
              <a:buNone/>
            </a:pPr>
            <a:r>
              <a:rPr lang="en-US" sz="4000" b="1" dirty="0" smtClean="0"/>
              <a:t>This Passover was Different from all Subsequent Passovers</a:t>
            </a:r>
            <a:endParaRPr lang="en-US" sz="4000" b="1" dirty="0"/>
          </a:p>
        </p:txBody>
      </p:sp>
    </p:spTree>
    <p:extLst>
      <p:ext uri="{BB962C8B-B14F-4D97-AF65-F5344CB8AC3E}">
        <p14:creationId xmlns:p14="http://schemas.microsoft.com/office/powerpoint/2010/main" val="225118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a:t>Yahuwah said to </a:t>
            </a:r>
            <a:r>
              <a:rPr lang="en-US" sz="3600" b="1" dirty="0" err="1"/>
              <a:t>Mosheh</a:t>
            </a:r>
            <a:r>
              <a:rPr lang="en-US" sz="3600" b="1" dirty="0"/>
              <a:t> and </a:t>
            </a:r>
            <a:r>
              <a:rPr lang="en-US" sz="3600" b="1" dirty="0" err="1"/>
              <a:t>Aharon</a:t>
            </a:r>
            <a:r>
              <a:rPr lang="en-US" sz="3600" b="1" dirty="0"/>
              <a:t> in </a:t>
            </a:r>
            <a:r>
              <a:rPr lang="en-US" sz="3600" b="1" dirty="0" err="1"/>
              <a:t>Mitzrayim</a:t>
            </a:r>
            <a:r>
              <a:rPr lang="en-US" sz="3600" b="1" dirty="0"/>
              <a:t>,</a:t>
            </a:r>
          </a:p>
          <a:p>
            <a:pPr marL="0" indent="0">
              <a:buNone/>
            </a:pPr>
            <a:r>
              <a:rPr lang="en-US" sz="3600" b="1" dirty="0" smtClean="0"/>
              <a:t>"</a:t>
            </a:r>
            <a:r>
              <a:rPr lang="en-US" sz="3600" b="1" dirty="0"/>
              <a:t>This month is to be for you the first month, the first month of your year.</a:t>
            </a:r>
          </a:p>
          <a:p>
            <a:pPr marL="0" indent="0">
              <a:buNone/>
            </a:pPr>
            <a:r>
              <a:rPr lang="en-US" sz="3600" b="1" dirty="0" smtClean="0"/>
              <a:t>Tell </a:t>
            </a:r>
            <a:r>
              <a:rPr lang="en-US" sz="3600" b="1" dirty="0"/>
              <a:t>the whole community of </a:t>
            </a:r>
            <a:r>
              <a:rPr lang="en-US" sz="3600" b="1" dirty="0" err="1"/>
              <a:t>Yisrael</a:t>
            </a:r>
            <a:r>
              <a:rPr lang="en-US" sz="3600" b="1" dirty="0"/>
              <a:t> that on the tenth day of this month each man is to take a lamb for his family, one for each household</a:t>
            </a:r>
            <a:r>
              <a:rPr lang="en-US" sz="3600" b="1" dirty="0" smtClean="0"/>
              <a:t>. </a:t>
            </a:r>
            <a:r>
              <a:rPr lang="en-US" sz="3600" b="1" dirty="0" err="1"/>
              <a:t>Shemot</a:t>
            </a:r>
            <a:r>
              <a:rPr lang="en-US" sz="3600" b="1" dirty="0"/>
              <a:t>/Exodus </a:t>
            </a:r>
            <a:r>
              <a:rPr lang="en-US" sz="3600" b="1" dirty="0" smtClean="0"/>
              <a:t>12:1-3</a:t>
            </a:r>
            <a:endParaRPr lang="en-US" sz="3600" b="1" dirty="0"/>
          </a:p>
          <a:p>
            <a:pPr marL="0" indent="0">
              <a:buNone/>
            </a:pPr>
            <a:r>
              <a:rPr lang="en-US" sz="3600" b="1" dirty="0" smtClean="0"/>
              <a:t>If </a:t>
            </a:r>
            <a:r>
              <a:rPr lang="en-US" sz="3600" b="1" dirty="0"/>
              <a:t>any household is too small for a whole lamb, they must share one with their nearest neighbor, having taken into account the number of people there are. You are to determine the amount of lamb needed in accordance with what each person will </a:t>
            </a:r>
            <a:r>
              <a:rPr lang="en-US" sz="3600" b="1" dirty="0" smtClean="0"/>
              <a:t>eat.  </a:t>
            </a:r>
            <a:r>
              <a:rPr lang="en-US" sz="3600" b="1" dirty="0" err="1" smtClean="0"/>
              <a:t>Shemot</a:t>
            </a:r>
            <a:r>
              <a:rPr lang="en-US" sz="3600" b="1" dirty="0" smtClean="0"/>
              <a:t>/Exodus 12:1-4</a:t>
            </a:r>
            <a:endParaRPr lang="en-US" sz="3600" b="1" dirty="0"/>
          </a:p>
        </p:txBody>
      </p:sp>
    </p:spTree>
    <p:extLst>
      <p:ext uri="{BB962C8B-B14F-4D97-AF65-F5344CB8AC3E}">
        <p14:creationId xmlns:p14="http://schemas.microsoft.com/office/powerpoint/2010/main" val="27484800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a:t>If any household is too small for a whole lamb, they must share one with their nearest neighbor, having taken into account the number of people there are. You are to determine the amount of lamb needed in accordance with what each person will eat. </a:t>
            </a:r>
            <a:r>
              <a:rPr lang="en-US" sz="4000" b="1" dirty="0" smtClean="0"/>
              <a:t>The </a:t>
            </a:r>
            <a:r>
              <a:rPr lang="en-US" sz="4000" b="1" dirty="0"/>
              <a:t>animals you choose must be year-old males without defect, and you may take them from the sheep or the goats</a:t>
            </a:r>
            <a:r>
              <a:rPr lang="en-US" sz="4000" b="1" dirty="0" smtClean="0"/>
              <a:t>.  </a:t>
            </a:r>
            <a:r>
              <a:rPr lang="en-US" sz="3600" b="1" dirty="0" err="1" smtClean="0"/>
              <a:t>Shemot</a:t>
            </a:r>
            <a:r>
              <a:rPr lang="en-US" sz="3600" b="1" dirty="0" smtClean="0"/>
              <a:t>/Exodus 12:4-5</a:t>
            </a:r>
            <a:endParaRPr lang="en-US" sz="3600" b="1" dirty="0"/>
          </a:p>
        </p:txBody>
      </p:sp>
    </p:spTree>
    <p:extLst>
      <p:ext uri="{BB962C8B-B14F-4D97-AF65-F5344CB8AC3E}">
        <p14:creationId xmlns:p14="http://schemas.microsoft.com/office/powerpoint/2010/main" val="1743407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Take </a:t>
            </a:r>
            <a:r>
              <a:rPr lang="en-US" sz="4000" b="1" dirty="0"/>
              <a:t>care of them until the fourteenth day of the month, when all the people of the community of </a:t>
            </a:r>
            <a:r>
              <a:rPr lang="en-US" sz="4000" b="1" dirty="0" err="1"/>
              <a:t>Yisrael</a:t>
            </a:r>
            <a:r>
              <a:rPr lang="en-US" sz="4000" b="1" dirty="0"/>
              <a:t> must slaughter them at twilight.</a:t>
            </a:r>
          </a:p>
          <a:p>
            <a:pPr marL="0" indent="0">
              <a:buNone/>
            </a:pPr>
            <a:r>
              <a:rPr lang="en-US" sz="4000" b="1" dirty="0" smtClean="0"/>
              <a:t>Then </a:t>
            </a:r>
            <a:r>
              <a:rPr lang="en-US" sz="4000" b="1" dirty="0"/>
              <a:t>they are to take some of the blood and put it on the sides and tops of the doorframes of the houses where they eat the lambs.</a:t>
            </a:r>
          </a:p>
          <a:p>
            <a:pPr marL="0" indent="0">
              <a:buNone/>
            </a:pPr>
            <a:r>
              <a:rPr lang="en-US" sz="4000" b="1" dirty="0" smtClean="0"/>
              <a:t>That </a:t>
            </a:r>
            <a:r>
              <a:rPr lang="en-US" sz="4000" b="1" dirty="0"/>
              <a:t>same night they are to eat the meat roasted over the fire, along with bitter herbs, and bread made without yeast</a:t>
            </a:r>
            <a:r>
              <a:rPr lang="en-US" sz="4000" b="1" dirty="0" smtClean="0"/>
              <a:t>.  </a:t>
            </a:r>
            <a:r>
              <a:rPr lang="en-US" sz="4000" b="1" dirty="0" err="1" smtClean="0"/>
              <a:t>Shemot</a:t>
            </a:r>
            <a:r>
              <a:rPr lang="en-US" sz="4000" b="1" dirty="0" smtClean="0"/>
              <a:t>/Exodus 12:6-8</a:t>
            </a:r>
            <a:endParaRPr lang="en-US" sz="4000" b="1" dirty="0"/>
          </a:p>
        </p:txBody>
      </p:sp>
    </p:spTree>
    <p:extLst>
      <p:ext uri="{BB962C8B-B14F-4D97-AF65-F5344CB8AC3E}">
        <p14:creationId xmlns:p14="http://schemas.microsoft.com/office/powerpoint/2010/main" val="3555965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Do </a:t>
            </a:r>
            <a:r>
              <a:rPr lang="en-US" sz="4000" b="1" dirty="0"/>
              <a:t>not eat the meat raw or cooked in water, but roast it over the fire-- head, legs and inner parts.</a:t>
            </a:r>
          </a:p>
          <a:p>
            <a:pPr marL="0" indent="0">
              <a:buNone/>
            </a:pPr>
            <a:r>
              <a:rPr lang="en-US" sz="4000" b="1" dirty="0" smtClean="0"/>
              <a:t>Do </a:t>
            </a:r>
            <a:r>
              <a:rPr lang="en-US" sz="4000" b="1" dirty="0"/>
              <a:t>not leave any of it till morning; if some is left till morning, you must burn it.</a:t>
            </a:r>
          </a:p>
          <a:p>
            <a:pPr marL="0" indent="0">
              <a:buNone/>
            </a:pPr>
            <a:r>
              <a:rPr lang="en-US" sz="4000" b="1" dirty="0" smtClean="0"/>
              <a:t>This </a:t>
            </a:r>
            <a:r>
              <a:rPr lang="en-US" sz="4000" b="1" dirty="0"/>
              <a:t>is how you are to eat it: with your cloak tucked into your belt, your sandals on your feet and your staff in your hand. Eat it in haste; it is Yahuwah's Pesach.</a:t>
            </a:r>
          </a:p>
          <a:p>
            <a:pPr marL="0" indent="0">
              <a:buNone/>
            </a:pPr>
            <a:r>
              <a:rPr lang="en-US" sz="4000" b="1" dirty="0" err="1" smtClean="0"/>
              <a:t>Shemot</a:t>
            </a:r>
            <a:r>
              <a:rPr lang="en-US" sz="4000" b="1" dirty="0" smtClean="0"/>
              <a:t>/Exodus 12:9-11</a:t>
            </a:r>
            <a:endParaRPr lang="en-US" sz="4000" b="1" dirty="0"/>
          </a:p>
        </p:txBody>
      </p:sp>
    </p:spTree>
    <p:extLst>
      <p:ext uri="{BB962C8B-B14F-4D97-AF65-F5344CB8AC3E}">
        <p14:creationId xmlns:p14="http://schemas.microsoft.com/office/powerpoint/2010/main" val="1253345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that same night </a:t>
            </a:r>
            <a:r>
              <a:rPr lang="en-US" sz="4000" b="1" u="sng" dirty="0"/>
              <a:t>I will pass through</a:t>
            </a:r>
            <a:r>
              <a:rPr lang="en-US" sz="4000" b="1" dirty="0"/>
              <a:t> </a:t>
            </a:r>
            <a:r>
              <a:rPr lang="en-US" sz="4000" b="1" dirty="0" err="1"/>
              <a:t>Mitzrayim</a:t>
            </a:r>
            <a:r>
              <a:rPr lang="en-US" sz="4000" b="1" dirty="0"/>
              <a:t> and strike down every firstborn-- both men and animals-- and I will bring judgment on all the gods of </a:t>
            </a:r>
            <a:r>
              <a:rPr lang="en-US" sz="4000" b="1" dirty="0" err="1"/>
              <a:t>Mitzrayim</a:t>
            </a:r>
            <a:r>
              <a:rPr lang="en-US" sz="4000" b="1" dirty="0"/>
              <a:t>. I am Yahuwah.</a:t>
            </a:r>
          </a:p>
          <a:p>
            <a:pPr marL="0" indent="0">
              <a:buNone/>
            </a:pPr>
            <a:r>
              <a:rPr lang="en-US" sz="4000" b="1" dirty="0" smtClean="0"/>
              <a:t>The </a:t>
            </a:r>
            <a:r>
              <a:rPr lang="en-US" sz="4000" b="1" dirty="0"/>
              <a:t>blood will be a sign for you on the houses where you are; and </a:t>
            </a:r>
            <a:r>
              <a:rPr lang="en-US" sz="4000" b="1" u="sng" dirty="0"/>
              <a:t>when I see the blood</a:t>
            </a:r>
            <a:r>
              <a:rPr lang="en-US" sz="4000" b="1" dirty="0"/>
              <a:t>, I will pass over you. No destructive plague will touch you when I strike </a:t>
            </a:r>
            <a:r>
              <a:rPr lang="en-US" sz="4000" b="1" dirty="0" err="1"/>
              <a:t>Mitzrayim</a:t>
            </a:r>
            <a:r>
              <a:rPr lang="en-US" dirty="0"/>
              <a:t>.</a:t>
            </a:r>
          </a:p>
          <a:p>
            <a:pPr marL="0" indent="0">
              <a:buNone/>
            </a:pPr>
            <a:r>
              <a:rPr lang="en-US" sz="4000" b="1" dirty="0" err="1" smtClean="0"/>
              <a:t>Shemot</a:t>
            </a:r>
            <a:r>
              <a:rPr lang="en-US" sz="4000" b="1" dirty="0" smtClean="0"/>
              <a:t>/Exodus 12:12-13</a:t>
            </a:r>
            <a:endParaRPr lang="en-US" sz="4000" b="1" dirty="0"/>
          </a:p>
        </p:txBody>
      </p:sp>
    </p:spTree>
    <p:extLst>
      <p:ext uri="{BB962C8B-B14F-4D97-AF65-F5344CB8AC3E}">
        <p14:creationId xmlns:p14="http://schemas.microsoft.com/office/powerpoint/2010/main" val="3746142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"This </a:t>
            </a:r>
            <a:r>
              <a:rPr lang="en-US" sz="4000" b="1" dirty="0"/>
              <a:t>is a day you are to commemorate; for the generations to come you shall celebrate it as a festival to Yahuwah-- a lasting ordinance.</a:t>
            </a:r>
          </a:p>
          <a:p>
            <a:pPr marL="0" indent="0">
              <a:buNone/>
            </a:pPr>
            <a:r>
              <a:rPr lang="en-US" sz="4000" b="1" dirty="0" smtClean="0"/>
              <a:t>For </a:t>
            </a:r>
            <a:r>
              <a:rPr lang="en-US" sz="4000" b="1" dirty="0"/>
              <a:t>seven days you are to eat bread made without yeast. On the first day remove the yeast from your houses, for whoever eats anything with yeast in it from the first day through the seventh must be cut off from </a:t>
            </a:r>
            <a:r>
              <a:rPr lang="en-US" sz="4000" b="1" dirty="0" err="1"/>
              <a:t>Yisrael</a:t>
            </a:r>
            <a:r>
              <a:rPr lang="en-US" sz="4000" b="1" dirty="0"/>
              <a:t>.</a:t>
            </a:r>
          </a:p>
          <a:p>
            <a:pPr marL="0" indent="0">
              <a:buNone/>
            </a:pPr>
            <a:r>
              <a:rPr lang="en-US" sz="4000" b="1" dirty="0" err="1" smtClean="0"/>
              <a:t>Shemot</a:t>
            </a:r>
            <a:r>
              <a:rPr lang="en-US" sz="4000" b="1" dirty="0" smtClean="0"/>
              <a:t>/Exodus 12:14-15</a:t>
            </a:r>
            <a:endParaRPr lang="en-US" sz="4000" b="1" dirty="0"/>
          </a:p>
        </p:txBody>
      </p:sp>
    </p:spTree>
    <p:extLst>
      <p:ext uri="{BB962C8B-B14F-4D97-AF65-F5344CB8AC3E}">
        <p14:creationId xmlns:p14="http://schemas.microsoft.com/office/powerpoint/2010/main" val="3979450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the first day hold a set apart assembly, and another one on the seventh day. Do no work at all on these days, except to prepare food for everyone to eat-- that is all you may do.</a:t>
            </a:r>
          </a:p>
          <a:p>
            <a:pPr marL="0" indent="0">
              <a:buNone/>
            </a:pPr>
            <a:r>
              <a:rPr lang="en-US" sz="4000" b="1" dirty="0" smtClean="0"/>
              <a:t>Celebrate </a:t>
            </a:r>
            <a:r>
              <a:rPr lang="en-US" sz="4000" b="1" dirty="0"/>
              <a:t>the Feast of Unleavened Bread, because it was on this very day that I brought your divisions out of </a:t>
            </a:r>
            <a:r>
              <a:rPr lang="en-US" sz="4000" b="1" dirty="0" err="1"/>
              <a:t>Mitzrayim</a:t>
            </a:r>
            <a:r>
              <a:rPr lang="en-US" sz="4000" b="1" dirty="0"/>
              <a:t>. Celebrate this day as a lasting ordinance for the generations to come</a:t>
            </a:r>
            <a:r>
              <a:rPr lang="en-US" sz="4000" b="1" dirty="0" smtClean="0"/>
              <a:t>.  </a:t>
            </a:r>
            <a:r>
              <a:rPr lang="en-US" sz="4000" b="1" dirty="0" err="1" smtClean="0"/>
              <a:t>Shemot</a:t>
            </a:r>
            <a:r>
              <a:rPr lang="en-US" sz="4000" b="1" dirty="0" smtClean="0"/>
              <a:t>/Exodus 12:16-17</a:t>
            </a:r>
            <a:endParaRPr lang="en-US" sz="4000" b="1" dirty="0"/>
          </a:p>
        </p:txBody>
      </p:sp>
    </p:spTree>
    <p:extLst>
      <p:ext uri="{BB962C8B-B14F-4D97-AF65-F5344CB8AC3E}">
        <p14:creationId xmlns:p14="http://schemas.microsoft.com/office/powerpoint/2010/main" val="34339221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In </a:t>
            </a:r>
            <a:r>
              <a:rPr lang="en-US" sz="4000" b="1" dirty="0"/>
              <a:t>the first month you are to eat bread made without yeast, from the evening of the fourteenth day until the evening of the twenty-first day.</a:t>
            </a:r>
          </a:p>
          <a:p>
            <a:pPr marL="0" indent="0">
              <a:buNone/>
            </a:pPr>
            <a:r>
              <a:rPr lang="en-US" sz="4000" b="1" dirty="0" smtClean="0"/>
              <a:t>For </a:t>
            </a:r>
            <a:r>
              <a:rPr lang="en-US" sz="4000" b="1" dirty="0"/>
              <a:t>seven days no yeast is to be found in your houses. And whoever eats anything with yeast in it must be cut off from the community of </a:t>
            </a:r>
            <a:r>
              <a:rPr lang="en-US" sz="4000" b="1" dirty="0" err="1"/>
              <a:t>Yisrael</a:t>
            </a:r>
            <a:r>
              <a:rPr lang="en-US" sz="4000" b="1" dirty="0"/>
              <a:t>, whether he is an alien or native-born.</a:t>
            </a:r>
          </a:p>
          <a:p>
            <a:pPr marL="0" indent="0">
              <a:buNone/>
            </a:pPr>
            <a:r>
              <a:rPr lang="en-US" sz="4000" b="1" dirty="0" smtClean="0"/>
              <a:t>Eat </a:t>
            </a:r>
            <a:r>
              <a:rPr lang="en-US" sz="4000" b="1" dirty="0"/>
              <a:t>nothing made with yeast. Wherever you live, you must eat unleavened bread</a:t>
            </a:r>
            <a:r>
              <a:rPr lang="en-US" sz="4000" b="1" dirty="0" smtClean="0"/>
              <a:t>.“  </a:t>
            </a:r>
            <a:r>
              <a:rPr lang="en-US" sz="4000" b="1" dirty="0" err="1" smtClean="0"/>
              <a:t>Shemot</a:t>
            </a:r>
            <a:r>
              <a:rPr lang="en-US" sz="4000" b="1" dirty="0" smtClean="0"/>
              <a:t>/Exodus 12:18-20</a:t>
            </a:r>
            <a:endParaRPr lang="en-US" sz="4000" b="1" dirty="0"/>
          </a:p>
        </p:txBody>
      </p:sp>
    </p:spTree>
    <p:extLst>
      <p:ext uri="{BB962C8B-B14F-4D97-AF65-F5344CB8AC3E}">
        <p14:creationId xmlns:p14="http://schemas.microsoft.com/office/powerpoint/2010/main" val="2544266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Then </a:t>
            </a:r>
            <a:r>
              <a:rPr lang="en-US" sz="4000" b="1" dirty="0" err="1"/>
              <a:t>Mosheh</a:t>
            </a:r>
            <a:r>
              <a:rPr lang="en-US" sz="4000" b="1" dirty="0"/>
              <a:t> summoned all the elders of </a:t>
            </a:r>
            <a:r>
              <a:rPr lang="en-US" sz="4000" b="1" dirty="0" err="1"/>
              <a:t>Yisrael</a:t>
            </a:r>
            <a:r>
              <a:rPr lang="en-US" sz="4000" b="1" dirty="0"/>
              <a:t> and said to them, "Go at once and select the animals for your families and slaughter the Pesach lamb.</a:t>
            </a:r>
          </a:p>
          <a:p>
            <a:pPr marL="0" indent="0">
              <a:buNone/>
            </a:pPr>
            <a:r>
              <a:rPr lang="en-US" sz="4000" b="1" dirty="0" smtClean="0"/>
              <a:t>Take </a:t>
            </a:r>
            <a:r>
              <a:rPr lang="en-US" sz="4000" b="1" dirty="0"/>
              <a:t>a bunch of hyssop, dip it into the blood in the basin and put some of the blood on the top and on both sides of the doorframe. Not one of you shall go out the door of his house until morning.</a:t>
            </a:r>
          </a:p>
          <a:p>
            <a:pPr marL="0" indent="0">
              <a:buNone/>
            </a:pPr>
            <a:r>
              <a:rPr lang="en-US" sz="4000" b="1" dirty="0" smtClean="0"/>
              <a:t>  </a:t>
            </a:r>
            <a:r>
              <a:rPr lang="en-US" sz="4000" b="1" dirty="0" err="1" smtClean="0"/>
              <a:t>Shemot</a:t>
            </a:r>
            <a:r>
              <a:rPr lang="en-US" sz="4000" b="1" dirty="0" smtClean="0"/>
              <a:t>/Exodus 12:21-22</a:t>
            </a:r>
            <a:endParaRPr lang="en-US" sz="4000" b="1" dirty="0"/>
          </a:p>
        </p:txBody>
      </p:sp>
    </p:spTree>
    <p:extLst>
      <p:ext uri="{BB962C8B-B14F-4D97-AF65-F5344CB8AC3E}">
        <p14:creationId xmlns:p14="http://schemas.microsoft.com/office/powerpoint/2010/main" val="926060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When </a:t>
            </a:r>
            <a:r>
              <a:rPr lang="en-US" sz="4000" b="1" dirty="0"/>
              <a:t>Yahuwah goes through the land to strike down the </a:t>
            </a:r>
            <a:r>
              <a:rPr lang="en-US" sz="4000" b="1" dirty="0" err="1"/>
              <a:t>Mitzrites</a:t>
            </a:r>
            <a:r>
              <a:rPr lang="en-US" sz="4000" b="1" dirty="0"/>
              <a:t>, he will see the blood on the top and sides of the doorframe and will pass over that doorway, and he will not permit the destroyer to enter your houses and strike you down.</a:t>
            </a:r>
          </a:p>
          <a:p>
            <a:pPr marL="0" indent="0">
              <a:buNone/>
            </a:pPr>
            <a:r>
              <a:rPr lang="en-US" sz="4000" b="1" dirty="0" smtClean="0"/>
              <a:t>Obey </a:t>
            </a:r>
            <a:r>
              <a:rPr lang="en-US" sz="4000" b="1" dirty="0"/>
              <a:t>these instructions as a lasting </a:t>
            </a:r>
            <a:r>
              <a:rPr lang="en-US" sz="4000" b="1" dirty="0" smtClean="0"/>
              <a:t>ordinance (</a:t>
            </a:r>
            <a:r>
              <a:rPr lang="en-US" sz="4000" b="1" dirty="0" err="1" smtClean="0"/>
              <a:t>chuk</a:t>
            </a:r>
            <a:r>
              <a:rPr lang="en-US" sz="4000" b="1" dirty="0" smtClean="0"/>
              <a:t>) </a:t>
            </a:r>
            <a:r>
              <a:rPr lang="en-US" sz="4000" b="1" dirty="0"/>
              <a:t>for you and your descendants.</a:t>
            </a:r>
          </a:p>
          <a:p>
            <a:pPr marL="0" indent="0">
              <a:buNone/>
            </a:pPr>
            <a:r>
              <a:rPr lang="en-US" sz="4000" b="1" dirty="0" smtClean="0"/>
              <a:t>  </a:t>
            </a:r>
            <a:r>
              <a:rPr lang="en-US" sz="4000" b="1" dirty="0" err="1" smtClean="0"/>
              <a:t>Shemot</a:t>
            </a:r>
            <a:r>
              <a:rPr lang="en-US" sz="4000" b="1" dirty="0" smtClean="0"/>
              <a:t>/Exodus 12:23-24</a:t>
            </a:r>
            <a:endParaRPr lang="en-US" sz="4000" b="1" dirty="0"/>
          </a:p>
        </p:txBody>
      </p:sp>
    </p:spTree>
    <p:extLst>
      <p:ext uri="{BB962C8B-B14F-4D97-AF65-F5344CB8AC3E}">
        <p14:creationId xmlns:p14="http://schemas.microsoft.com/office/powerpoint/2010/main" val="2929176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When </a:t>
            </a:r>
            <a:r>
              <a:rPr lang="en-US" sz="4000" b="1" dirty="0"/>
              <a:t>you enter the land that Yahuwah will give you as he promised, observe this ceremony.</a:t>
            </a:r>
          </a:p>
          <a:p>
            <a:pPr marL="0" indent="0">
              <a:buNone/>
            </a:pPr>
            <a:r>
              <a:rPr lang="en-US" sz="4000" b="1" dirty="0" smtClean="0"/>
              <a:t>And </a:t>
            </a:r>
            <a:r>
              <a:rPr lang="en-US" sz="4000" b="1" dirty="0"/>
              <a:t>when your children ask you, 'What does this ceremony mean to you?'</a:t>
            </a:r>
          </a:p>
          <a:p>
            <a:pPr marL="0" indent="0">
              <a:buNone/>
            </a:pPr>
            <a:r>
              <a:rPr lang="en-US" sz="4000" b="1" dirty="0" smtClean="0"/>
              <a:t>then </a:t>
            </a:r>
            <a:r>
              <a:rPr lang="en-US" sz="4000" b="1" dirty="0"/>
              <a:t>tell them, 'It is the Pesach sacrifice to Yahuwah, who passed over the houses of the sons of </a:t>
            </a:r>
            <a:r>
              <a:rPr lang="en-US" sz="4000" b="1" dirty="0" err="1"/>
              <a:t>Yisrael</a:t>
            </a:r>
            <a:r>
              <a:rPr lang="en-US" sz="4000" b="1" dirty="0"/>
              <a:t> in </a:t>
            </a:r>
            <a:r>
              <a:rPr lang="en-US" sz="4000" b="1" dirty="0" err="1"/>
              <a:t>Mitzrayim</a:t>
            </a:r>
            <a:r>
              <a:rPr lang="en-US" sz="4000" b="1" dirty="0"/>
              <a:t> and spared our homes when he struck down the </a:t>
            </a:r>
            <a:r>
              <a:rPr lang="en-US" sz="4000" b="1" dirty="0" err="1"/>
              <a:t>Mitzrites</a:t>
            </a:r>
            <a:r>
              <a:rPr lang="en-US" sz="4000" b="1" dirty="0"/>
              <a:t>.'" </a:t>
            </a:r>
            <a:r>
              <a:rPr lang="en-US" sz="4000" b="1" dirty="0" smtClean="0"/>
              <a:t>  </a:t>
            </a:r>
            <a:r>
              <a:rPr lang="en-US" sz="4000" b="1" dirty="0" err="1" smtClean="0"/>
              <a:t>Shemot</a:t>
            </a:r>
            <a:r>
              <a:rPr lang="en-US" sz="4000" b="1" dirty="0" smtClean="0"/>
              <a:t>/Exodus 12:25-27</a:t>
            </a:r>
            <a:endParaRPr lang="en-US" sz="4000" b="1" dirty="0"/>
          </a:p>
        </p:txBody>
      </p:sp>
    </p:spTree>
    <p:extLst>
      <p:ext uri="{BB962C8B-B14F-4D97-AF65-F5344CB8AC3E}">
        <p14:creationId xmlns:p14="http://schemas.microsoft.com/office/powerpoint/2010/main" val="4007178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Telling the Story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And </a:t>
            </a:r>
            <a:r>
              <a:rPr lang="en-US" sz="4000" b="1" dirty="0"/>
              <a:t>thou shalt </a:t>
            </a:r>
            <a:r>
              <a:rPr lang="en-US" sz="4000" b="1" u="sng" dirty="0"/>
              <a:t>shew</a:t>
            </a:r>
            <a:r>
              <a:rPr lang="en-US" sz="4000" b="1" dirty="0"/>
              <a:t> thy son in that day, saying, </a:t>
            </a:r>
            <a:r>
              <a:rPr lang="en-US" sz="4000" b="1" i="1" dirty="0"/>
              <a:t>This is done </a:t>
            </a:r>
            <a:r>
              <a:rPr lang="en-US" sz="4000" b="1" dirty="0"/>
              <a:t>because of that </a:t>
            </a:r>
            <a:r>
              <a:rPr lang="en-US" sz="4000" b="1" i="1" dirty="0"/>
              <a:t>which </a:t>
            </a:r>
            <a:r>
              <a:rPr lang="en-US" sz="4000" b="1" dirty="0"/>
              <a:t>the LORD did unto me when I came forth out of Egypt</a:t>
            </a:r>
            <a:r>
              <a:rPr lang="en-US" sz="4000" b="1" dirty="0" smtClean="0"/>
              <a:t>.</a:t>
            </a:r>
            <a:r>
              <a:rPr lang="en-US" sz="4000" b="1" dirty="0"/>
              <a:t> </a:t>
            </a:r>
            <a:r>
              <a:rPr lang="en-US" sz="4000" b="1" dirty="0" smtClean="0"/>
              <a:t>Exodus 13:8</a:t>
            </a:r>
          </a:p>
          <a:p>
            <a:pPr marL="0" indent="0">
              <a:buNone/>
            </a:pPr>
            <a:r>
              <a:rPr lang="en-US" sz="4000" b="1" dirty="0">
                <a:latin typeface="Bwhebb" panose="00000400000000000000" pitchFamily="2" charset="0"/>
              </a:rPr>
              <a:t> </a:t>
            </a:r>
            <a:r>
              <a:rPr lang="en-US" sz="4000" dirty="0" err="1">
                <a:latin typeface="Bwhebb" panose="00000400000000000000" pitchFamily="2" charset="0"/>
              </a:rPr>
              <a:t>dg:n</a:t>
            </a:r>
            <a:r>
              <a:rPr lang="en-US" sz="4000" dirty="0">
                <a:latin typeface="Bwhebb" panose="00000400000000000000" pitchFamily="2" charset="0"/>
              </a:rPr>
              <a:t>" </a:t>
            </a:r>
            <a:r>
              <a:rPr lang="en-US" sz="4000" b="1" dirty="0" smtClean="0"/>
              <a:t>(</a:t>
            </a:r>
            <a:r>
              <a:rPr lang="en-US" sz="4000" b="1" dirty="0" err="1" smtClean="0"/>
              <a:t>nagad</a:t>
            </a:r>
            <a:r>
              <a:rPr lang="en-US" sz="4000" b="1" dirty="0" smtClean="0"/>
              <a:t>) - </a:t>
            </a:r>
            <a:r>
              <a:rPr lang="en-US" sz="4000" b="1" dirty="0"/>
              <a:t>1. </a:t>
            </a:r>
            <a:r>
              <a:rPr lang="en-US" sz="4000" b="1" i="1" dirty="0"/>
              <a:t>tell, announce, report, </a:t>
            </a:r>
            <a:r>
              <a:rPr lang="en-US" sz="4000" b="1" dirty="0"/>
              <a:t>usu. human subj. </a:t>
            </a:r>
            <a:r>
              <a:rPr lang="en-US" sz="4000" b="1" dirty="0" smtClean="0"/>
              <a:t>2</a:t>
            </a:r>
            <a:r>
              <a:rPr lang="en-US" sz="4000" b="1" dirty="0"/>
              <a:t>. </a:t>
            </a:r>
            <a:r>
              <a:rPr lang="en-US" sz="4000" b="1" i="1" dirty="0"/>
              <a:t>declare, make known, expound, </a:t>
            </a:r>
            <a:r>
              <a:rPr lang="en-US" sz="4000" b="1" dirty="0"/>
              <a:t>esp. of something before not understood, </a:t>
            </a:r>
            <a:endParaRPr lang="en-US" sz="4000" b="1" dirty="0" smtClean="0"/>
          </a:p>
          <a:p>
            <a:pPr marL="0" indent="0">
              <a:buNone/>
            </a:pPr>
            <a:r>
              <a:rPr lang="en-US" sz="4000" b="1" dirty="0" smtClean="0"/>
              <a:t>The Jewish </a:t>
            </a:r>
            <a:r>
              <a:rPr lang="en-US" sz="4000" b="1" dirty="0" err="1" smtClean="0"/>
              <a:t>Haggadah</a:t>
            </a:r>
            <a:r>
              <a:rPr lang="en-US" sz="4000" b="1" dirty="0" smtClean="0"/>
              <a:t> is the “order” (Seder) of service in which is rehearsed the history of our ancestors came out of Egypt.</a:t>
            </a:r>
            <a:endParaRPr lang="en-US" sz="4000" b="1" dirty="0"/>
          </a:p>
        </p:txBody>
      </p:sp>
    </p:spTree>
    <p:extLst>
      <p:ext uri="{BB962C8B-B14F-4D97-AF65-F5344CB8AC3E}">
        <p14:creationId xmlns:p14="http://schemas.microsoft.com/office/powerpoint/2010/main" val="2439767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a:t>
            </a:r>
            <a:r>
              <a:rPr lang="en-US" sz="4000" b="1" dirty="0"/>
              <a:t>sons of </a:t>
            </a:r>
            <a:r>
              <a:rPr lang="en-US" sz="4000" b="1" dirty="0" err="1"/>
              <a:t>Yisrael</a:t>
            </a:r>
            <a:r>
              <a:rPr lang="en-US" sz="4000" b="1" dirty="0"/>
              <a:t> did just what Yahuwah commanded </a:t>
            </a:r>
            <a:r>
              <a:rPr lang="en-US" sz="4000" b="1" dirty="0" err="1"/>
              <a:t>Mosheh</a:t>
            </a:r>
            <a:r>
              <a:rPr lang="en-US" sz="4000" b="1" dirty="0"/>
              <a:t> and </a:t>
            </a:r>
            <a:r>
              <a:rPr lang="en-US" sz="4000" b="1" dirty="0" err="1"/>
              <a:t>Aharon</a:t>
            </a:r>
            <a:r>
              <a:rPr lang="en-US" sz="4000" b="1" dirty="0" smtClean="0"/>
              <a:t>.  At </a:t>
            </a:r>
            <a:r>
              <a:rPr lang="en-US" sz="4000" b="1" dirty="0"/>
              <a:t>midnight Yahuwah struck down all the firstborn in </a:t>
            </a:r>
            <a:r>
              <a:rPr lang="en-US" sz="4000" b="1" dirty="0" err="1"/>
              <a:t>Mitzrayim</a:t>
            </a:r>
            <a:r>
              <a:rPr lang="en-US" sz="4000" b="1" dirty="0"/>
              <a:t>, from the firstborn of Pharaoh, who sat on the throne, to the firstborn of the prisoner, who was in the dungeon, and the firstborn of all the livestock as well</a:t>
            </a:r>
            <a:r>
              <a:rPr lang="en-US" sz="4000" b="1" dirty="0" smtClean="0"/>
              <a:t>.  Pharaoh </a:t>
            </a:r>
            <a:r>
              <a:rPr lang="en-US" sz="4000" b="1" dirty="0"/>
              <a:t>and all his officials and all the </a:t>
            </a:r>
            <a:r>
              <a:rPr lang="en-US" sz="4000" b="1" dirty="0" err="1"/>
              <a:t>Mitzrites</a:t>
            </a:r>
            <a:r>
              <a:rPr lang="en-US" sz="4000" b="1" dirty="0"/>
              <a:t> got up during the night, and there was loud wailing in </a:t>
            </a:r>
            <a:r>
              <a:rPr lang="en-US" sz="4000" b="1" dirty="0" err="1"/>
              <a:t>Mitzrayim</a:t>
            </a:r>
            <a:r>
              <a:rPr lang="en-US" sz="4000" b="1" dirty="0"/>
              <a:t>, for there was not a house without someone dead</a:t>
            </a:r>
            <a:r>
              <a:rPr lang="en-US" sz="4000" b="1" dirty="0" smtClean="0"/>
              <a:t>. Exodus 12:28-30</a:t>
            </a:r>
            <a:endParaRPr lang="en-US" sz="4000" b="1" dirty="0"/>
          </a:p>
        </p:txBody>
      </p:sp>
    </p:spTree>
    <p:extLst>
      <p:ext uri="{BB962C8B-B14F-4D97-AF65-F5344CB8AC3E}">
        <p14:creationId xmlns:p14="http://schemas.microsoft.com/office/powerpoint/2010/main" val="8195747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During </a:t>
            </a:r>
            <a:r>
              <a:rPr lang="en-US" sz="4000" b="1" dirty="0"/>
              <a:t>the night Pharaoh summoned </a:t>
            </a:r>
            <a:r>
              <a:rPr lang="en-US" sz="4000" b="1" dirty="0" err="1"/>
              <a:t>Mosheh</a:t>
            </a:r>
            <a:r>
              <a:rPr lang="en-US" sz="4000" b="1" dirty="0"/>
              <a:t> and </a:t>
            </a:r>
            <a:r>
              <a:rPr lang="en-US" sz="4000" b="1" dirty="0" err="1"/>
              <a:t>Aharon</a:t>
            </a:r>
            <a:r>
              <a:rPr lang="en-US" sz="4000" b="1" dirty="0"/>
              <a:t> and said, "Up! Leave my people, you and the sons of </a:t>
            </a:r>
            <a:r>
              <a:rPr lang="en-US" sz="4000" b="1" dirty="0" err="1"/>
              <a:t>Yisrael</a:t>
            </a:r>
            <a:r>
              <a:rPr lang="en-US" sz="4000" b="1" dirty="0"/>
              <a:t>! Go, worship Yahuwah as you have requested.</a:t>
            </a:r>
          </a:p>
          <a:p>
            <a:pPr marL="0" indent="0">
              <a:buNone/>
            </a:pPr>
            <a:r>
              <a:rPr lang="en-US" sz="4000" b="1" dirty="0" smtClean="0"/>
              <a:t>Take </a:t>
            </a:r>
            <a:r>
              <a:rPr lang="en-US" sz="4000" b="1" dirty="0"/>
              <a:t>your flocks and herds, as you have said, and go. And also bless me."</a:t>
            </a:r>
          </a:p>
          <a:p>
            <a:pPr marL="0" indent="0">
              <a:buNone/>
            </a:pPr>
            <a:r>
              <a:rPr lang="en-US" sz="4000" b="1" dirty="0" smtClean="0"/>
              <a:t>The </a:t>
            </a:r>
            <a:r>
              <a:rPr lang="en-US" sz="4000" b="1" dirty="0" err="1"/>
              <a:t>Mitzrites</a:t>
            </a:r>
            <a:r>
              <a:rPr lang="en-US" sz="4000" b="1" dirty="0"/>
              <a:t> urged the people to hurry and leave the country. "For otherwise," they said, "we will all die</a:t>
            </a:r>
            <a:r>
              <a:rPr lang="en-US" sz="4000" b="1" dirty="0" smtClean="0"/>
              <a:t>!“  </a:t>
            </a:r>
            <a:r>
              <a:rPr lang="en-US" sz="4000" b="1" dirty="0" err="1" smtClean="0"/>
              <a:t>Shemot</a:t>
            </a:r>
            <a:r>
              <a:rPr lang="en-US" sz="4000" b="1" dirty="0" smtClean="0"/>
              <a:t>/Exodus 12:31-33</a:t>
            </a:r>
            <a:endParaRPr lang="en-US" sz="4000" b="1" dirty="0"/>
          </a:p>
        </p:txBody>
      </p:sp>
    </p:spTree>
    <p:extLst>
      <p:ext uri="{BB962C8B-B14F-4D97-AF65-F5344CB8AC3E}">
        <p14:creationId xmlns:p14="http://schemas.microsoft.com/office/powerpoint/2010/main" val="3750472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So </a:t>
            </a:r>
            <a:r>
              <a:rPr lang="en-US" sz="4000" b="1" dirty="0"/>
              <a:t>the people took their dough before the yeast was added, and carried it on their shoulders in kneading troughs wrapped in clothing.</a:t>
            </a:r>
          </a:p>
          <a:p>
            <a:pPr marL="0" indent="0">
              <a:buNone/>
            </a:pPr>
            <a:r>
              <a:rPr lang="en-US" sz="4000" b="1" dirty="0" smtClean="0"/>
              <a:t>The </a:t>
            </a:r>
            <a:r>
              <a:rPr lang="en-US" sz="4000" b="1" dirty="0"/>
              <a:t>sons of </a:t>
            </a:r>
            <a:r>
              <a:rPr lang="en-US" sz="4000" b="1" dirty="0" err="1"/>
              <a:t>Yisrael</a:t>
            </a:r>
            <a:r>
              <a:rPr lang="en-US" sz="4000" b="1" dirty="0"/>
              <a:t> did as </a:t>
            </a:r>
            <a:r>
              <a:rPr lang="en-US" sz="4000" b="1" dirty="0" err="1"/>
              <a:t>Mosheh</a:t>
            </a:r>
            <a:r>
              <a:rPr lang="en-US" sz="4000" b="1" dirty="0"/>
              <a:t> instructed and asked the </a:t>
            </a:r>
            <a:r>
              <a:rPr lang="en-US" sz="4000" b="1" dirty="0" err="1"/>
              <a:t>Mitzrites</a:t>
            </a:r>
            <a:r>
              <a:rPr lang="en-US" sz="4000" b="1" dirty="0"/>
              <a:t> for articles of silver and gold and for clothing.</a:t>
            </a:r>
          </a:p>
          <a:p>
            <a:pPr marL="0" indent="0">
              <a:buNone/>
            </a:pPr>
            <a:r>
              <a:rPr lang="en-US" sz="4000" b="1" dirty="0" smtClean="0"/>
              <a:t>Yahuwah </a:t>
            </a:r>
            <a:r>
              <a:rPr lang="en-US" sz="4000" b="1" dirty="0"/>
              <a:t>had made the </a:t>
            </a:r>
            <a:r>
              <a:rPr lang="en-US" sz="4000" b="1" dirty="0" err="1"/>
              <a:t>Mitzrites</a:t>
            </a:r>
            <a:r>
              <a:rPr lang="en-US" sz="4000" b="1" dirty="0"/>
              <a:t> favorably disposed toward the people, and they gave them what they asked for; so they plundered the </a:t>
            </a:r>
            <a:r>
              <a:rPr lang="en-US" sz="4000" b="1" dirty="0" err="1"/>
              <a:t>Mitzrites</a:t>
            </a:r>
            <a:r>
              <a:rPr lang="en-US" sz="4000" b="1" dirty="0" smtClean="0"/>
              <a:t>.  </a:t>
            </a:r>
            <a:r>
              <a:rPr lang="en-US" sz="4000" b="1" dirty="0" err="1" smtClean="0"/>
              <a:t>Shemot</a:t>
            </a:r>
            <a:r>
              <a:rPr lang="en-US" sz="4000" b="1" dirty="0" smtClean="0"/>
              <a:t>/Exodus 12:34-36</a:t>
            </a:r>
            <a:endParaRPr lang="en-US" sz="4000" b="1" dirty="0"/>
          </a:p>
        </p:txBody>
      </p:sp>
    </p:spTree>
    <p:extLst>
      <p:ext uri="{BB962C8B-B14F-4D97-AF65-F5344CB8AC3E}">
        <p14:creationId xmlns:p14="http://schemas.microsoft.com/office/powerpoint/2010/main" val="4234194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The </a:t>
            </a:r>
            <a:r>
              <a:rPr lang="en-US" sz="4000" b="1" dirty="0"/>
              <a:t>sons of </a:t>
            </a:r>
            <a:r>
              <a:rPr lang="en-US" sz="4000" b="1" dirty="0" err="1"/>
              <a:t>Yisrael</a:t>
            </a:r>
            <a:r>
              <a:rPr lang="en-US" sz="4000" b="1" dirty="0"/>
              <a:t> journeyed from Rameses to Succoth. There were about six hundred thousand men on foot, besides women and children.</a:t>
            </a:r>
          </a:p>
          <a:p>
            <a:pPr marL="0" indent="0">
              <a:buNone/>
            </a:pPr>
            <a:r>
              <a:rPr lang="en-US" sz="4000" b="1" dirty="0" smtClean="0"/>
              <a:t>Many </a:t>
            </a:r>
            <a:r>
              <a:rPr lang="en-US" sz="4000" b="1" dirty="0"/>
              <a:t>other people went up with them, as well as large droves of livestock, both flocks and herds.</a:t>
            </a:r>
          </a:p>
          <a:p>
            <a:pPr marL="0" indent="0">
              <a:buNone/>
            </a:pPr>
            <a:r>
              <a:rPr lang="en-US" sz="4000" b="1" dirty="0" smtClean="0"/>
              <a:t>With </a:t>
            </a:r>
            <a:r>
              <a:rPr lang="en-US" sz="4000" b="1" dirty="0"/>
              <a:t>the dough they had brought from </a:t>
            </a:r>
            <a:r>
              <a:rPr lang="en-US" sz="4000" b="1" dirty="0" err="1"/>
              <a:t>Mitzrayim</a:t>
            </a:r>
            <a:r>
              <a:rPr lang="en-US" sz="4000" b="1" dirty="0"/>
              <a:t>, they baked cakes of unleavened bread. The dough was without yeast because they had been driven out of </a:t>
            </a:r>
            <a:r>
              <a:rPr lang="en-US" sz="4000" b="1" dirty="0" err="1"/>
              <a:t>Mitzrayim</a:t>
            </a:r>
            <a:r>
              <a:rPr lang="en-US" sz="4000" b="1" dirty="0"/>
              <a:t> and did not have time to prepare food for themselves</a:t>
            </a:r>
            <a:r>
              <a:rPr lang="en-US" sz="4000" b="1" dirty="0" smtClean="0"/>
              <a:t>.  </a:t>
            </a:r>
            <a:r>
              <a:rPr lang="en-US" sz="4000" b="1" dirty="0" err="1" smtClean="0"/>
              <a:t>Shemot</a:t>
            </a:r>
            <a:r>
              <a:rPr lang="en-US" sz="4000" b="1" dirty="0" smtClean="0"/>
              <a:t>/Exodus 12:37-39</a:t>
            </a:r>
            <a:endParaRPr lang="en-US" sz="4000" b="1" dirty="0"/>
          </a:p>
        </p:txBody>
      </p:sp>
    </p:spTree>
    <p:extLst>
      <p:ext uri="{BB962C8B-B14F-4D97-AF65-F5344CB8AC3E}">
        <p14:creationId xmlns:p14="http://schemas.microsoft.com/office/powerpoint/2010/main" val="3832638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Now </a:t>
            </a:r>
            <a:r>
              <a:rPr lang="en-US" sz="4000" b="1" dirty="0"/>
              <a:t>the length of time the </a:t>
            </a:r>
            <a:r>
              <a:rPr lang="en-US" sz="4000" b="1" dirty="0" smtClean="0"/>
              <a:t>sons of </a:t>
            </a:r>
            <a:r>
              <a:rPr lang="en-US" sz="4000" b="1" dirty="0" err="1" smtClean="0"/>
              <a:t>Yisrael</a:t>
            </a:r>
            <a:r>
              <a:rPr lang="en-US" sz="4000" b="1" dirty="0" smtClean="0"/>
              <a:t> </a:t>
            </a:r>
            <a:r>
              <a:rPr lang="en-US" sz="4000" b="1" dirty="0"/>
              <a:t>lived in </a:t>
            </a:r>
            <a:r>
              <a:rPr lang="en-US" sz="4000" b="1" dirty="0" err="1"/>
              <a:t>Mitzrayim</a:t>
            </a:r>
            <a:r>
              <a:rPr lang="en-US" sz="4000" b="1" dirty="0"/>
              <a:t> was 430 years.</a:t>
            </a:r>
          </a:p>
          <a:p>
            <a:pPr marL="0" indent="0">
              <a:buNone/>
            </a:pPr>
            <a:r>
              <a:rPr lang="en-US" sz="4000" b="1" dirty="0" smtClean="0"/>
              <a:t>At </a:t>
            </a:r>
            <a:r>
              <a:rPr lang="en-US" sz="4000" b="1" dirty="0"/>
              <a:t>the end of the 430 years, to the very day, all Yahuwah's divisions left </a:t>
            </a:r>
            <a:r>
              <a:rPr lang="en-US" sz="4000" b="1" dirty="0" err="1"/>
              <a:t>Mitzrayim</a:t>
            </a:r>
            <a:r>
              <a:rPr lang="en-US" sz="4000" b="1" dirty="0"/>
              <a:t>.</a:t>
            </a:r>
          </a:p>
          <a:p>
            <a:pPr marL="0" indent="0">
              <a:buNone/>
            </a:pPr>
            <a:r>
              <a:rPr lang="en-US" sz="4000" b="1" dirty="0" smtClean="0"/>
              <a:t>  </a:t>
            </a:r>
            <a:r>
              <a:rPr lang="en-US" sz="4000" b="1" dirty="0" err="1" smtClean="0"/>
              <a:t>Shemot</a:t>
            </a:r>
            <a:r>
              <a:rPr lang="en-US" sz="4000" b="1" dirty="0" smtClean="0"/>
              <a:t>/Exodus 12:40-41</a:t>
            </a:r>
            <a:endParaRPr lang="en-US" sz="4000" b="1" dirty="0"/>
          </a:p>
        </p:txBody>
      </p:sp>
    </p:spTree>
    <p:extLst>
      <p:ext uri="{BB962C8B-B14F-4D97-AF65-F5344CB8AC3E}">
        <p14:creationId xmlns:p14="http://schemas.microsoft.com/office/powerpoint/2010/main" val="2664156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Covenant Made to Abram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Genesis 15</a:t>
            </a:r>
          </a:p>
          <a:p>
            <a:pPr marL="0" indent="0">
              <a:buNone/>
            </a:pPr>
            <a:r>
              <a:rPr lang="en-US" sz="4000" b="1" dirty="0"/>
              <a:t>On that day Yahuwah made a covenant with </a:t>
            </a:r>
            <a:r>
              <a:rPr lang="en-US" sz="4000" b="1" dirty="0" err="1"/>
              <a:t>Avram</a:t>
            </a:r>
            <a:r>
              <a:rPr lang="en-US" sz="4000" b="1" dirty="0"/>
              <a:t> and said, "To your descendants I give this land, from the river of </a:t>
            </a:r>
            <a:r>
              <a:rPr lang="en-US" sz="4000" b="1" dirty="0" err="1"/>
              <a:t>Mitzrayim</a:t>
            </a:r>
            <a:r>
              <a:rPr lang="en-US" sz="4000" b="1" dirty="0"/>
              <a:t> to the great river, the Euphrates--</a:t>
            </a:r>
          </a:p>
          <a:p>
            <a:pPr marL="0" indent="0">
              <a:buNone/>
            </a:pPr>
            <a:r>
              <a:rPr lang="en-US" sz="4000" b="1" dirty="0"/>
              <a:t> </a:t>
            </a:r>
            <a:r>
              <a:rPr lang="en-US" sz="4000" b="1" baseline="30000" dirty="0"/>
              <a:t>19</a:t>
            </a:r>
            <a:r>
              <a:rPr lang="en-US" sz="4000" b="1" dirty="0"/>
              <a:t> the land of the </a:t>
            </a:r>
            <a:r>
              <a:rPr lang="en-US" sz="4000" b="1" dirty="0" err="1"/>
              <a:t>Kenites</a:t>
            </a:r>
            <a:r>
              <a:rPr lang="en-US" sz="4000" b="1" dirty="0"/>
              <a:t>, </a:t>
            </a:r>
            <a:r>
              <a:rPr lang="en-US" sz="4000" b="1" dirty="0" err="1"/>
              <a:t>Kenizzites</a:t>
            </a:r>
            <a:r>
              <a:rPr lang="en-US" sz="4000" b="1" dirty="0"/>
              <a:t>, </a:t>
            </a:r>
            <a:r>
              <a:rPr lang="en-US" sz="4000" b="1" dirty="0" err="1"/>
              <a:t>Kadmonites</a:t>
            </a:r>
            <a:r>
              <a:rPr lang="en-US" sz="4000" b="1" dirty="0"/>
              <a:t>,</a:t>
            </a:r>
          </a:p>
          <a:p>
            <a:pPr marL="0" indent="0">
              <a:buNone/>
            </a:pPr>
            <a:r>
              <a:rPr lang="en-US" sz="4000" b="1" dirty="0"/>
              <a:t> </a:t>
            </a:r>
            <a:r>
              <a:rPr lang="en-US" sz="4000" b="1" baseline="30000" dirty="0"/>
              <a:t>20</a:t>
            </a:r>
            <a:r>
              <a:rPr lang="en-US" sz="4000" b="1" dirty="0"/>
              <a:t> Hittites, </a:t>
            </a:r>
            <a:r>
              <a:rPr lang="en-US" sz="4000" b="1" dirty="0" err="1"/>
              <a:t>Perizzites</a:t>
            </a:r>
            <a:r>
              <a:rPr lang="en-US" sz="4000" b="1" dirty="0"/>
              <a:t>, </a:t>
            </a:r>
            <a:r>
              <a:rPr lang="en-US" sz="4000" b="1" dirty="0" err="1"/>
              <a:t>Rephaites</a:t>
            </a:r>
            <a:r>
              <a:rPr lang="en-US" sz="4000" b="1" dirty="0"/>
              <a:t>,</a:t>
            </a:r>
          </a:p>
          <a:p>
            <a:pPr marL="0" indent="0">
              <a:buNone/>
            </a:pPr>
            <a:r>
              <a:rPr lang="en-US" sz="4000" b="1" dirty="0"/>
              <a:t> </a:t>
            </a:r>
            <a:r>
              <a:rPr lang="en-US" sz="4000" b="1" baseline="30000" dirty="0"/>
              <a:t>21</a:t>
            </a:r>
            <a:r>
              <a:rPr lang="en-US" sz="4000" b="1" dirty="0"/>
              <a:t> Amorites, Canaanites, </a:t>
            </a:r>
            <a:r>
              <a:rPr lang="en-US" sz="4000" b="1" dirty="0" err="1"/>
              <a:t>Girgashites</a:t>
            </a:r>
            <a:r>
              <a:rPr lang="en-US" sz="4000" b="1" dirty="0"/>
              <a:t> and </a:t>
            </a:r>
            <a:r>
              <a:rPr lang="en-US" sz="4000" b="1" dirty="0" err="1"/>
              <a:t>Yebusites</a:t>
            </a:r>
            <a:r>
              <a:rPr lang="en-US" sz="4000" b="1" dirty="0" smtClean="0"/>
              <a:t>."</a:t>
            </a:r>
          </a:p>
          <a:p>
            <a:pPr marL="0" indent="0">
              <a:buNone/>
            </a:pPr>
            <a:endParaRPr lang="en-US" sz="4000" b="1" dirty="0"/>
          </a:p>
        </p:txBody>
      </p:sp>
    </p:spTree>
    <p:extLst>
      <p:ext uri="{BB962C8B-B14F-4D97-AF65-F5344CB8AC3E}">
        <p14:creationId xmlns:p14="http://schemas.microsoft.com/office/powerpoint/2010/main" val="1300815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Prophesy Made to Abram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600" b="1" baseline="30000" dirty="0"/>
              <a:t>13</a:t>
            </a:r>
            <a:r>
              <a:rPr lang="en-US" sz="3600" b="1" dirty="0"/>
              <a:t> Then Yahuwah said to him, "Know for certain that your descendants will be strangers in a country not their own, and they will be enslaved and mistreated </a:t>
            </a:r>
            <a:r>
              <a:rPr lang="en-US" sz="3600" b="1" dirty="0" smtClean="0"/>
              <a:t> - Four </a:t>
            </a:r>
            <a:r>
              <a:rPr lang="en-US" sz="3600" b="1" dirty="0"/>
              <a:t>hundred years.</a:t>
            </a:r>
          </a:p>
          <a:p>
            <a:pPr marL="0" indent="0">
              <a:buNone/>
            </a:pPr>
            <a:r>
              <a:rPr lang="en-US" sz="3600" b="1" dirty="0"/>
              <a:t> </a:t>
            </a:r>
            <a:r>
              <a:rPr lang="en-US" sz="3600" b="1" baseline="30000" dirty="0"/>
              <a:t>14</a:t>
            </a:r>
            <a:r>
              <a:rPr lang="en-US" sz="3600" b="1" dirty="0"/>
              <a:t> But I will punish the nation they serve as slaves, and afterward they will come out with great possessions.</a:t>
            </a:r>
          </a:p>
          <a:p>
            <a:pPr marL="0" indent="0">
              <a:buNone/>
            </a:pPr>
            <a:r>
              <a:rPr lang="en-US" sz="3600" b="1" dirty="0"/>
              <a:t> </a:t>
            </a:r>
            <a:r>
              <a:rPr lang="en-US" sz="3600" b="1" baseline="30000" dirty="0"/>
              <a:t>15</a:t>
            </a:r>
            <a:r>
              <a:rPr lang="en-US" sz="3600" b="1" dirty="0"/>
              <a:t> You, however, will go to your fathers in peace and be buried at a good old age.</a:t>
            </a:r>
          </a:p>
          <a:p>
            <a:pPr marL="0" indent="0">
              <a:buNone/>
            </a:pPr>
            <a:r>
              <a:rPr lang="en-US" sz="3600" b="1" dirty="0"/>
              <a:t> </a:t>
            </a:r>
            <a:r>
              <a:rPr lang="en-US" sz="3600" b="1" baseline="30000" dirty="0"/>
              <a:t>16</a:t>
            </a:r>
            <a:r>
              <a:rPr lang="en-US" sz="3600" b="1" dirty="0"/>
              <a:t> </a:t>
            </a:r>
            <a:r>
              <a:rPr lang="en-US" sz="3600" b="1" u="sng" dirty="0"/>
              <a:t>In the fourth generation</a:t>
            </a:r>
            <a:r>
              <a:rPr lang="en-US" sz="3600" b="1" dirty="0"/>
              <a:t> your descendants will come back here, for the sin of the Amorites has not yet reached its full measure</a:t>
            </a:r>
            <a:r>
              <a:rPr lang="en-US" sz="3600" b="1" dirty="0" smtClean="0"/>
              <a:t>."</a:t>
            </a:r>
          </a:p>
          <a:p>
            <a:pPr marL="0" indent="0">
              <a:buNone/>
            </a:pPr>
            <a:endParaRPr lang="en-US" sz="4000" b="1" dirty="0"/>
          </a:p>
        </p:txBody>
      </p:sp>
    </p:spTree>
    <p:extLst>
      <p:ext uri="{BB962C8B-B14F-4D97-AF65-F5344CB8AC3E}">
        <p14:creationId xmlns:p14="http://schemas.microsoft.com/office/powerpoint/2010/main" val="1143924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Four Generations?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200" b="1" baseline="30000" dirty="0"/>
              <a:t>16</a:t>
            </a:r>
            <a:r>
              <a:rPr lang="en-US" sz="3200" b="1" dirty="0"/>
              <a:t> These were the names of the sons of </a:t>
            </a:r>
            <a:r>
              <a:rPr lang="en-US" sz="3200" b="1" u="sng" dirty="0"/>
              <a:t>Levi</a:t>
            </a:r>
            <a:r>
              <a:rPr lang="en-US" sz="3200" b="1" dirty="0"/>
              <a:t> according to their records: </a:t>
            </a:r>
            <a:r>
              <a:rPr lang="en-US" sz="3200" b="1" dirty="0" err="1"/>
              <a:t>Gershon</a:t>
            </a:r>
            <a:r>
              <a:rPr lang="en-US" sz="3200" b="1" dirty="0"/>
              <a:t>, </a:t>
            </a:r>
            <a:r>
              <a:rPr lang="en-US" sz="3200" b="1" u="sng" dirty="0"/>
              <a:t>Kohath</a:t>
            </a:r>
            <a:r>
              <a:rPr lang="en-US" sz="3200" b="1" dirty="0"/>
              <a:t> and </a:t>
            </a:r>
            <a:r>
              <a:rPr lang="en-US" sz="3200" b="1" dirty="0" err="1"/>
              <a:t>Merari</a:t>
            </a:r>
            <a:r>
              <a:rPr lang="en-US" sz="3200" b="1" dirty="0"/>
              <a:t>. Levi lived 137 years</a:t>
            </a:r>
            <a:r>
              <a:rPr lang="en-US" sz="3200" b="1" dirty="0" smtClean="0"/>
              <a:t>.</a:t>
            </a:r>
          </a:p>
          <a:p>
            <a:pPr marL="0" indent="0">
              <a:buNone/>
            </a:pPr>
            <a:r>
              <a:rPr lang="en-US" sz="3200" b="1" dirty="0"/>
              <a:t> </a:t>
            </a:r>
            <a:r>
              <a:rPr lang="en-US" sz="3200" b="1" baseline="30000" dirty="0"/>
              <a:t>18</a:t>
            </a:r>
            <a:r>
              <a:rPr lang="en-US" sz="3200" b="1" dirty="0"/>
              <a:t> The sons of Kohath were </a:t>
            </a:r>
            <a:r>
              <a:rPr lang="en-US" sz="3200" b="1" u="sng" dirty="0" err="1"/>
              <a:t>Amram</a:t>
            </a:r>
            <a:r>
              <a:rPr lang="en-US" sz="3200" b="1" dirty="0"/>
              <a:t>, </a:t>
            </a:r>
            <a:r>
              <a:rPr lang="en-US" sz="3200" b="1" dirty="0" err="1"/>
              <a:t>Izhar</a:t>
            </a:r>
            <a:r>
              <a:rPr lang="en-US" sz="3200" b="1" dirty="0"/>
              <a:t>, Hebron and </a:t>
            </a:r>
            <a:r>
              <a:rPr lang="en-US" sz="3200" b="1" dirty="0" err="1"/>
              <a:t>Uzziel</a:t>
            </a:r>
            <a:r>
              <a:rPr lang="en-US" sz="3200" b="1" dirty="0"/>
              <a:t>. Kohath lived 133 years.</a:t>
            </a:r>
          </a:p>
          <a:p>
            <a:pPr marL="0" indent="0">
              <a:buNone/>
            </a:pPr>
            <a:r>
              <a:rPr lang="en-US" sz="3200" b="1" dirty="0"/>
              <a:t> </a:t>
            </a:r>
            <a:r>
              <a:rPr lang="en-US" sz="3200" b="1" baseline="30000" dirty="0"/>
              <a:t>20</a:t>
            </a:r>
            <a:r>
              <a:rPr lang="en-US" sz="3200" b="1" dirty="0"/>
              <a:t> </a:t>
            </a:r>
            <a:r>
              <a:rPr lang="en-US" sz="3200" b="1" dirty="0" err="1"/>
              <a:t>Amram</a:t>
            </a:r>
            <a:r>
              <a:rPr lang="en-US" sz="3200" b="1" dirty="0"/>
              <a:t> married his father's sister </a:t>
            </a:r>
            <a:r>
              <a:rPr lang="en-US" sz="3200" b="1" dirty="0" err="1"/>
              <a:t>Yochebed</a:t>
            </a:r>
            <a:r>
              <a:rPr lang="en-US" sz="3200" b="1" dirty="0"/>
              <a:t>, who bore him </a:t>
            </a:r>
            <a:r>
              <a:rPr lang="en-US" sz="3200" b="1" u="sng" dirty="0" err="1"/>
              <a:t>Aharon</a:t>
            </a:r>
            <a:r>
              <a:rPr lang="en-US" sz="3200" b="1" u="sng" dirty="0"/>
              <a:t> and </a:t>
            </a:r>
            <a:r>
              <a:rPr lang="en-US" sz="3200" b="1" u="sng" dirty="0" err="1"/>
              <a:t>Mosheh</a:t>
            </a:r>
            <a:r>
              <a:rPr lang="en-US" sz="3200" b="1" dirty="0"/>
              <a:t>. </a:t>
            </a:r>
            <a:r>
              <a:rPr lang="en-US" sz="3200" b="1" dirty="0" err="1"/>
              <a:t>Amram</a:t>
            </a:r>
            <a:r>
              <a:rPr lang="en-US" sz="3200" b="1" dirty="0"/>
              <a:t> lived 137 years.</a:t>
            </a:r>
          </a:p>
          <a:p>
            <a:pPr marL="0" indent="0">
              <a:buNone/>
            </a:pPr>
            <a:r>
              <a:rPr lang="en-US" sz="3200" b="1" dirty="0"/>
              <a:t> </a:t>
            </a:r>
            <a:r>
              <a:rPr lang="en-US" sz="3200" b="1" baseline="30000" dirty="0"/>
              <a:t>26</a:t>
            </a:r>
            <a:r>
              <a:rPr lang="en-US" sz="3200" b="1" dirty="0"/>
              <a:t> It was </a:t>
            </a:r>
            <a:r>
              <a:rPr lang="en-US" sz="3200" b="1" u="sng" dirty="0"/>
              <a:t>this same </a:t>
            </a:r>
            <a:r>
              <a:rPr lang="en-US" sz="3200" b="1" u="sng" dirty="0" err="1"/>
              <a:t>Aharon</a:t>
            </a:r>
            <a:r>
              <a:rPr lang="en-US" sz="3200" b="1" u="sng" dirty="0"/>
              <a:t> and </a:t>
            </a:r>
            <a:r>
              <a:rPr lang="en-US" sz="3200" b="1" u="sng" dirty="0" err="1"/>
              <a:t>Mosheh</a:t>
            </a:r>
            <a:r>
              <a:rPr lang="en-US" sz="3200" b="1" dirty="0"/>
              <a:t> to whom Yahuwah said, "Bring the sons of </a:t>
            </a:r>
            <a:r>
              <a:rPr lang="en-US" sz="3200" b="1" dirty="0" err="1"/>
              <a:t>Yisrael</a:t>
            </a:r>
            <a:r>
              <a:rPr lang="en-US" sz="3200" b="1" dirty="0"/>
              <a:t> out of </a:t>
            </a:r>
            <a:r>
              <a:rPr lang="en-US" sz="3200" b="1" dirty="0" err="1"/>
              <a:t>Mitzrayim</a:t>
            </a:r>
            <a:r>
              <a:rPr lang="en-US" sz="3200" b="1" dirty="0"/>
              <a:t> by their divisions."</a:t>
            </a:r>
          </a:p>
          <a:p>
            <a:pPr marL="0" indent="0">
              <a:buNone/>
            </a:pPr>
            <a:r>
              <a:rPr lang="en-US" sz="3200" b="1" dirty="0"/>
              <a:t> </a:t>
            </a:r>
            <a:r>
              <a:rPr lang="en-US" sz="3200" b="1" baseline="30000" dirty="0"/>
              <a:t>27</a:t>
            </a:r>
            <a:r>
              <a:rPr lang="en-US" sz="3200" b="1" dirty="0"/>
              <a:t> They were the ones who spoke to Pharaoh king of </a:t>
            </a:r>
            <a:r>
              <a:rPr lang="en-US" sz="3200" b="1" dirty="0" err="1"/>
              <a:t>Mitzrayim</a:t>
            </a:r>
            <a:r>
              <a:rPr lang="en-US" sz="3200" b="1" dirty="0"/>
              <a:t> about bringing the sons of </a:t>
            </a:r>
            <a:r>
              <a:rPr lang="en-US" sz="3200" b="1" dirty="0" err="1"/>
              <a:t>Yisrael</a:t>
            </a:r>
            <a:r>
              <a:rPr lang="en-US" sz="3200" b="1" dirty="0"/>
              <a:t> out of </a:t>
            </a:r>
            <a:r>
              <a:rPr lang="en-US" sz="3200" b="1" dirty="0" err="1"/>
              <a:t>Mitzrayim</a:t>
            </a:r>
            <a:r>
              <a:rPr lang="en-US" sz="3200" b="1" dirty="0"/>
              <a:t>. </a:t>
            </a:r>
            <a:r>
              <a:rPr lang="en-US" sz="3200" b="1" u="sng" dirty="0"/>
              <a:t>It was the same </a:t>
            </a:r>
            <a:r>
              <a:rPr lang="en-US" sz="3200" b="1" u="sng" dirty="0" err="1"/>
              <a:t>Mosheh</a:t>
            </a:r>
            <a:r>
              <a:rPr lang="en-US" sz="3200" b="1" u="sng" dirty="0"/>
              <a:t> and </a:t>
            </a:r>
            <a:r>
              <a:rPr lang="en-US" sz="3200" b="1" u="sng" dirty="0" err="1" smtClean="0"/>
              <a:t>Aharon</a:t>
            </a:r>
            <a:r>
              <a:rPr lang="en-US" sz="3200" b="1" dirty="0" smtClean="0"/>
              <a:t>.  Exodus 6</a:t>
            </a:r>
            <a:endParaRPr lang="en-US" sz="3200" b="1" dirty="0"/>
          </a:p>
        </p:txBody>
      </p:sp>
    </p:spTree>
    <p:extLst>
      <p:ext uri="{BB962C8B-B14F-4D97-AF65-F5344CB8AC3E}">
        <p14:creationId xmlns:p14="http://schemas.microsoft.com/office/powerpoint/2010/main" val="13867611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dirty="0"/>
              <a:t> </a:t>
            </a:r>
            <a:r>
              <a:rPr lang="en-US" sz="4000" b="1" dirty="0"/>
              <a:t>Because Yahuwah kept vigil that night to bring them out of </a:t>
            </a:r>
            <a:r>
              <a:rPr lang="en-US" sz="4000" b="1" dirty="0" err="1"/>
              <a:t>Mitzrayim</a:t>
            </a:r>
            <a:r>
              <a:rPr lang="en-US" sz="4000" b="1" dirty="0"/>
              <a:t>, on this night all the sons of </a:t>
            </a:r>
            <a:r>
              <a:rPr lang="en-US" sz="4000" b="1" dirty="0" err="1"/>
              <a:t>Yisrael</a:t>
            </a:r>
            <a:r>
              <a:rPr lang="en-US" sz="4000" b="1" dirty="0"/>
              <a:t> are to keep vigil to honor Yahuwah for the generations to come.</a:t>
            </a:r>
          </a:p>
          <a:p>
            <a:pPr marL="0" indent="0">
              <a:buNone/>
            </a:pPr>
            <a:r>
              <a:rPr lang="en-US" sz="4000" b="1" dirty="0" smtClean="0"/>
              <a:t>  </a:t>
            </a:r>
            <a:r>
              <a:rPr lang="en-US" sz="4000" b="1" dirty="0" err="1" smtClean="0"/>
              <a:t>Shemot</a:t>
            </a:r>
            <a:r>
              <a:rPr lang="en-US" sz="4000" b="1" dirty="0" smtClean="0"/>
              <a:t>/Exodus 12:42</a:t>
            </a:r>
            <a:endParaRPr lang="en-US" sz="4000" b="1" dirty="0"/>
          </a:p>
        </p:txBody>
      </p:sp>
    </p:spTree>
    <p:extLst>
      <p:ext uri="{BB962C8B-B14F-4D97-AF65-F5344CB8AC3E}">
        <p14:creationId xmlns:p14="http://schemas.microsoft.com/office/powerpoint/2010/main" val="453810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Yahuwah </a:t>
            </a:r>
            <a:r>
              <a:rPr lang="en-US" sz="4000" b="1" dirty="0"/>
              <a:t>said to </a:t>
            </a:r>
            <a:r>
              <a:rPr lang="en-US" sz="4000" b="1" dirty="0" err="1"/>
              <a:t>Mosheh</a:t>
            </a:r>
            <a:r>
              <a:rPr lang="en-US" sz="4000" b="1" dirty="0"/>
              <a:t> and </a:t>
            </a:r>
            <a:r>
              <a:rPr lang="en-US" sz="4000" b="1" dirty="0" err="1"/>
              <a:t>Aharon</a:t>
            </a:r>
            <a:r>
              <a:rPr lang="en-US" sz="4000" b="1" dirty="0"/>
              <a:t>, "These are the </a:t>
            </a:r>
            <a:r>
              <a:rPr lang="en-US" sz="4000" b="1" dirty="0" smtClean="0"/>
              <a:t>regulations (</a:t>
            </a:r>
            <a:r>
              <a:rPr lang="en-US" sz="4000" b="1" dirty="0" err="1" smtClean="0"/>
              <a:t>chukah</a:t>
            </a:r>
            <a:r>
              <a:rPr lang="en-US" sz="4000" b="1" dirty="0" smtClean="0"/>
              <a:t>) </a:t>
            </a:r>
            <a:r>
              <a:rPr lang="en-US" sz="4000" b="1" dirty="0"/>
              <a:t>for the Pesach: "No foreigner is to eat of it.</a:t>
            </a:r>
          </a:p>
          <a:p>
            <a:pPr marL="0" indent="0">
              <a:buNone/>
            </a:pPr>
            <a:r>
              <a:rPr lang="en-US" sz="4000" b="1" dirty="0" smtClean="0"/>
              <a:t>Any </a:t>
            </a:r>
            <a:r>
              <a:rPr lang="en-US" sz="4000" b="1" dirty="0"/>
              <a:t>slave you have bought may eat of it after you have circumcised </a:t>
            </a:r>
            <a:r>
              <a:rPr lang="en-US" sz="4000" b="1" dirty="0" smtClean="0"/>
              <a:t>him, but </a:t>
            </a:r>
            <a:r>
              <a:rPr lang="en-US" sz="4000" b="1" dirty="0"/>
              <a:t>a temporary resident and a hired worker may not eat of it.</a:t>
            </a:r>
          </a:p>
          <a:p>
            <a:pPr marL="0" indent="0">
              <a:buNone/>
            </a:pPr>
            <a:r>
              <a:rPr lang="en-US" sz="4000" b="1" dirty="0" smtClean="0"/>
              <a:t>  </a:t>
            </a:r>
            <a:r>
              <a:rPr lang="en-US" sz="4000" b="1" dirty="0" err="1" smtClean="0"/>
              <a:t>Shemot</a:t>
            </a:r>
            <a:r>
              <a:rPr lang="en-US" sz="4000" b="1" dirty="0" smtClean="0"/>
              <a:t>/Exodus 12:43-45</a:t>
            </a:r>
            <a:endParaRPr lang="en-US" sz="4000" b="1" dirty="0"/>
          </a:p>
        </p:txBody>
      </p:sp>
    </p:spTree>
    <p:extLst>
      <p:ext uri="{BB962C8B-B14F-4D97-AF65-F5344CB8AC3E}">
        <p14:creationId xmlns:p14="http://schemas.microsoft.com/office/powerpoint/2010/main" val="33664959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It </a:t>
            </a:r>
            <a:r>
              <a:rPr lang="en-US" sz="4000" b="1" dirty="0"/>
              <a:t>must be eaten inside one house; take none of the meat outside the house. Do not break any of the bones</a:t>
            </a:r>
            <a:r>
              <a:rPr lang="en-US" sz="4000" b="1" dirty="0" smtClean="0"/>
              <a:t>.  The </a:t>
            </a:r>
            <a:r>
              <a:rPr lang="en-US" sz="4000" b="1" dirty="0"/>
              <a:t>whole community of </a:t>
            </a:r>
            <a:r>
              <a:rPr lang="en-US" sz="4000" b="1" dirty="0" err="1"/>
              <a:t>Yisrael</a:t>
            </a:r>
            <a:r>
              <a:rPr lang="en-US" sz="4000" b="1" dirty="0"/>
              <a:t> must celebrate it</a:t>
            </a:r>
            <a:r>
              <a:rPr lang="en-US" sz="4000" b="1" dirty="0" smtClean="0"/>
              <a:t>.  An </a:t>
            </a:r>
            <a:r>
              <a:rPr lang="en-US" sz="4000" b="1" dirty="0"/>
              <a:t>alien living among you who wants to celebrate Yahuwah's Pesach must have all the males in his household circumcised; then he may take part like one born in the land. No uncircumcised male may eat of it</a:t>
            </a:r>
            <a:r>
              <a:rPr lang="en-US" sz="4000" b="1" dirty="0" smtClean="0"/>
              <a:t>.  The </a:t>
            </a:r>
            <a:r>
              <a:rPr lang="en-US" sz="4000" b="1" dirty="0"/>
              <a:t>same law applies to the native-born and to the alien living among you</a:t>
            </a:r>
            <a:r>
              <a:rPr lang="en-US" sz="4000" b="1" dirty="0" smtClean="0"/>
              <a:t>.“  </a:t>
            </a:r>
            <a:r>
              <a:rPr lang="en-US" sz="4000" b="1" dirty="0" err="1" smtClean="0"/>
              <a:t>Shemot</a:t>
            </a:r>
            <a:r>
              <a:rPr lang="en-US" sz="4000" b="1" dirty="0" smtClean="0"/>
              <a:t>/Exodus 12:46-49</a:t>
            </a:r>
            <a:endParaRPr lang="en-US" sz="4000" b="1" dirty="0"/>
          </a:p>
        </p:txBody>
      </p:sp>
    </p:spTree>
    <p:extLst>
      <p:ext uri="{BB962C8B-B14F-4D97-AF65-F5344CB8AC3E}">
        <p14:creationId xmlns:p14="http://schemas.microsoft.com/office/powerpoint/2010/main" val="30650942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All </a:t>
            </a:r>
            <a:r>
              <a:rPr lang="en-US" sz="4000" b="1" dirty="0"/>
              <a:t>the sons of </a:t>
            </a:r>
            <a:r>
              <a:rPr lang="en-US" sz="4000" b="1" dirty="0" err="1"/>
              <a:t>Yisrael</a:t>
            </a:r>
            <a:r>
              <a:rPr lang="en-US" sz="4000" b="1" dirty="0"/>
              <a:t> did just what Yahuwah had commanded </a:t>
            </a:r>
            <a:r>
              <a:rPr lang="en-US" sz="4000" b="1" dirty="0" err="1"/>
              <a:t>Mosheh</a:t>
            </a:r>
            <a:r>
              <a:rPr lang="en-US" sz="4000" b="1" dirty="0"/>
              <a:t> and </a:t>
            </a:r>
            <a:r>
              <a:rPr lang="en-US" sz="4000" b="1" dirty="0" err="1"/>
              <a:t>Aharon</a:t>
            </a:r>
            <a:r>
              <a:rPr lang="en-US" sz="4000" b="1" dirty="0"/>
              <a:t>.</a:t>
            </a:r>
          </a:p>
          <a:p>
            <a:pPr marL="0" indent="0">
              <a:buNone/>
            </a:pPr>
            <a:r>
              <a:rPr lang="en-US" sz="4000" b="1" dirty="0" smtClean="0"/>
              <a:t>And </a:t>
            </a:r>
            <a:r>
              <a:rPr lang="en-US" sz="4000" b="1" dirty="0"/>
              <a:t>on that very day Yahuwah brought the sons of </a:t>
            </a:r>
            <a:r>
              <a:rPr lang="en-US" sz="4000" b="1" dirty="0" err="1"/>
              <a:t>Yisrael</a:t>
            </a:r>
            <a:r>
              <a:rPr lang="en-US" sz="4000" b="1" dirty="0"/>
              <a:t> out of </a:t>
            </a:r>
            <a:r>
              <a:rPr lang="en-US" sz="4000" b="1" dirty="0" err="1"/>
              <a:t>Mitzrayim</a:t>
            </a:r>
            <a:r>
              <a:rPr lang="en-US" sz="4000" b="1" dirty="0"/>
              <a:t> by their divisions.</a:t>
            </a:r>
          </a:p>
          <a:p>
            <a:pPr marL="0" indent="0">
              <a:buNone/>
            </a:pPr>
            <a:r>
              <a:rPr lang="en-US" sz="4000" b="1" dirty="0" smtClean="0"/>
              <a:t>  </a:t>
            </a:r>
            <a:r>
              <a:rPr lang="en-US" sz="4000" b="1" dirty="0" err="1" smtClean="0"/>
              <a:t>Shemot</a:t>
            </a:r>
            <a:r>
              <a:rPr lang="en-US" sz="4000" b="1" dirty="0" smtClean="0"/>
              <a:t>/Exodus 12:50-51</a:t>
            </a:r>
            <a:endParaRPr lang="en-US" sz="4000" b="1" dirty="0"/>
          </a:p>
        </p:txBody>
      </p:sp>
    </p:spTree>
    <p:extLst>
      <p:ext uri="{BB962C8B-B14F-4D97-AF65-F5344CB8AC3E}">
        <p14:creationId xmlns:p14="http://schemas.microsoft.com/office/powerpoint/2010/main" val="2738957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Second Passover</a:t>
            </a:r>
            <a:endParaRPr lang="en-US" sz="4800" b="1" dirty="0">
              <a:latin typeface="+mn-lt"/>
            </a:endParaRPr>
          </a:p>
        </p:txBody>
      </p:sp>
      <p:sp>
        <p:nvSpPr>
          <p:cNvPr id="3" name="Content Placeholder 2"/>
          <p:cNvSpPr>
            <a:spLocks noGrp="1"/>
          </p:cNvSpPr>
          <p:nvPr>
            <p:ph idx="1"/>
          </p:nvPr>
        </p:nvSpPr>
        <p:spPr>
          <a:xfrm>
            <a:off x="609600" y="1027612"/>
            <a:ext cx="10972800" cy="5748667"/>
          </a:xfrm>
        </p:spPr>
        <p:txBody>
          <a:bodyPr>
            <a:noAutofit/>
          </a:bodyPr>
          <a:lstStyle/>
          <a:p>
            <a:pPr marL="0" indent="0">
              <a:buNone/>
            </a:pPr>
            <a:r>
              <a:rPr lang="en-US" sz="3200" b="1" dirty="0" smtClean="0"/>
              <a:t>Yahuwah </a:t>
            </a:r>
            <a:r>
              <a:rPr lang="en-US" sz="3200" b="1" dirty="0"/>
              <a:t>spoke to </a:t>
            </a:r>
            <a:r>
              <a:rPr lang="en-US" sz="3200" b="1" dirty="0" err="1"/>
              <a:t>Mosheh</a:t>
            </a:r>
            <a:r>
              <a:rPr lang="en-US" sz="3200" b="1" dirty="0"/>
              <a:t> in the Desert of Sinai in the first month of the second year after they came out of </a:t>
            </a:r>
            <a:r>
              <a:rPr lang="en-US" sz="3200" b="1" dirty="0" err="1"/>
              <a:t>Mitzrayim</a:t>
            </a:r>
            <a:r>
              <a:rPr lang="en-US" sz="3200" b="1" dirty="0"/>
              <a:t>. He said,</a:t>
            </a:r>
          </a:p>
          <a:p>
            <a:pPr marL="0" indent="0">
              <a:buNone/>
            </a:pPr>
            <a:r>
              <a:rPr lang="en-US" sz="3200" b="1" dirty="0"/>
              <a:t> </a:t>
            </a:r>
            <a:r>
              <a:rPr lang="en-US" sz="3200" b="1" baseline="30000" dirty="0"/>
              <a:t>2</a:t>
            </a:r>
            <a:r>
              <a:rPr lang="en-US" sz="3200" b="1" dirty="0"/>
              <a:t> "Have the sons of </a:t>
            </a:r>
            <a:r>
              <a:rPr lang="en-US" sz="3200" b="1" dirty="0" err="1"/>
              <a:t>Yisrael</a:t>
            </a:r>
            <a:r>
              <a:rPr lang="en-US" sz="3200" b="1" dirty="0"/>
              <a:t> celebrate the Pesach at the appointed time.</a:t>
            </a:r>
          </a:p>
          <a:p>
            <a:pPr marL="0" indent="0">
              <a:buNone/>
            </a:pPr>
            <a:r>
              <a:rPr lang="en-US" sz="3200" b="1" dirty="0"/>
              <a:t> </a:t>
            </a:r>
            <a:r>
              <a:rPr lang="en-US" sz="3200" b="1" baseline="30000" dirty="0"/>
              <a:t>3</a:t>
            </a:r>
            <a:r>
              <a:rPr lang="en-US" sz="3200" b="1" dirty="0"/>
              <a:t> Celebrate it at the appointed time, at twilight on the fourteenth day of this month, in accordance with all its rules and regulations."</a:t>
            </a:r>
          </a:p>
          <a:p>
            <a:pPr marL="0" indent="0">
              <a:buNone/>
            </a:pPr>
            <a:r>
              <a:rPr lang="en-US" sz="3200" b="1" dirty="0"/>
              <a:t> </a:t>
            </a:r>
            <a:r>
              <a:rPr lang="en-US" sz="3200" b="1" baseline="30000" dirty="0"/>
              <a:t>4</a:t>
            </a:r>
            <a:r>
              <a:rPr lang="en-US" sz="3200" b="1" dirty="0"/>
              <a:t> So </a:t>
            </a:r>
            <a:r>
              <a:rPr lang="en-US" sz="3200" b="1" dirty="0" err="1"/>
              <a:t>Mosheh</a:t>
            </a:r>
            <a:r>
              <a:rPr lang="en-US" sz="3200" b="1" dirty="0"/>
              <a:t> told the sons of </a:t>
            </a:r>
            <a:r>
              <a:rPr lang="en-US" sz="3200" b="1" dirty="0" err="1"/>
              <a:t>Yisrael</a:t>
            </a:r>
            <a:r>
              <a:rPr lang="en-US" sz="3200" b="1" dirty="0"/>
              <a:t> to celebrate the Pesach,</a:t>
            </a:r>
          </a:p>
          <a:p>
            <a:pPr marL="0" indent="0">
              <a:buNone/>
            </a:pPr>
            <a:r>
              <a:rPr lang="en-US" sz="3200" b="1" dirty="0"/>
              <a:t> </a:t>
            </a:r>
            <a:r>
              <a:rPr lang="en-US" sz="3200" b="1" baseline="30000" dirty="0"/>
              <a:t>5</a:t>
            </a:r>
            <a:r>
              <a:rPr lang="en-US" sz="3200" b="1" dirty="0"/>
              <a:t> and they did so in the Desert of Sinai at twilight on the fourteenth day of the first month. The sons of </a:t>
            </a:r>
            <a:r>
              <a:rPr lang="en-US" sz="3200" b="1" dirty="0" err="1"/>
              <a:t>Yisrael</a:t>
            </a:r>
            <a:r>
              <a:rPr lang="en-US" sz="3200" b="1" dirty="0"/>
              <a:t> did everything just as Yahuwah commanded </a:t>
            </a:r>
            <a:r>
              <a:rPr lang="en-US" sz="3200" b="1" dirty="0" err="1"/>
              <a:t>Mosheh</a:t>
            </a:r>
            <a:r>
              <a:rPr lang="en-US" sz="3200" b="1" dirty="0" smtClean="0"/>
              <a:t>.</a:t>
            </a:r>
            <a:r>
              <a:rPr lang="en-US" sz="3200" b="1" dirty="0"/>
              <a:t> </a:t>
            </a:r>
            <a:r>
              <a:rPr lang="en-US" sz="3200" b="1" dirty="0" smtClean="0"/>
              <a:t> Numbers 9 </a:t>
            </a:r>
            <a:endParaRPr lang="en-US" sz="3200" b="1" dirty="0"/>
          </a:p>
        </p:txBody>
      </p:sp>
    </p:spTree>
    <p:extLst>
      <p:ext uri="{BB962C8B-B14F-4D97-AF65-F5344CB8AC3E}">
        <p14:creationId xmlns:p14="http://schemas.microsoft.com/office/powerpoint/2010/main" val="7190317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Subsequent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Observe the month of the Aviv and celebrate the Pesach of Yahuwah your Elohim, because in the month of the Aviv he brought you out of </a:t>
            </a:r>
            <a:r>
              <a:rPr lang="en-US" sz="4000" b="1" dirty="0" err="1"/>
              <a:t>Mitzrayim</a:t>
            </a:r>
            <a:r>
              <a:rPr lang="en-US" sz="4000" b="1" dirty="0"/>
              <a:t> by </a:t>
            </a:r>
            <a:r>
              <a:rPr lang="en-US" sz="4000" b="1" dirty="0" smtClean="0"/>
              <a:t>night.  Sacrifice </a:t>
            </a:r>
            <a:r>
              <a:rPr lang="en-US" sz="4000" b="1" dirty="0"/>
              <a:t>as the Pesach to Yahuwah your Elohim an animal from your flock or herd at the place Yahuwah will choose as a dwelling for his Name.</a:t>
            </a:r>
          </a:p>
          <a:p>
            <a:pPr marL="0" indent="0">
              <a:buNone/>
            </a:pPr>
            <a:r>
              <a:rPr lang="en-US" sz="4000" b="1" dirty="0" smtClean="0"/>
              <a:t>Deuteronomy 16:1-2</a:t>
            </a:r>
            <a:endParaRPr lang="en-US" sz="4000" b="1" dirty="0"/>
          </a:p>
        </p:txBody>
      </p:sp>
    </p:spTree>
    <p:extLst>
      <p:ext uri="{BB962C8B-B14F-4D97-AF65-F5344CB8AC3E}">
        <p14:creationId xmlns:p14="http://schemas.microsoft.com/office/powerpoint/2010/main" val="3697950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Subsequent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Do </a:t>
            </a:r>
            <a:r>
              <a:rPr lang="en-US" sz="4000" b="1" dirty="0"/>
              <a:t>not eat it with bread made with yeast, but for seven days eat unleavened bread, the bread of affliction, because you left </a:t>
            </a:r>
            <a:r>
              <a:rPr lang="en-US" sz="4000" b="1" dirty="0" err="1"/>
              <a:t>Mitzrayim</a:t>
            </a:r>
            <a:r>
              <a:rPr lang="en-US" sz="4000" b="1" dirty="0"/>
              <a:t> in haste-- so that all the days of your life you may remember the time of your departure from </a:t>
            </a:r>
            <a:r>
              <a:rPr lang="en-US" sz="4000" b="1" dirty="0" err="1"/>
              <a:t>Mitzrayim</a:t>
            </a:r>
            <a:r>
              <a:rPr lang="en-US" sz="4000" b="1" dirty="0"/>
              <a:t>.</a:t>
            </a:r>
          </a:p>
          <a:p>
            <a:pPr marL="0" indent="0">
              <a:buNone/>
            </a:pPr>
            <a:r>
              <a:rPr lang="en-US" sz="4000" b="1" dirty="0" smtClean="0"/>
              <a:t>Let </a:t>
            </a:r>
            <a:r>
              <a:rPr lang="en-US" sz="4000" b="1" dirty="0"/>
              <a:t>no yeast be found in your possession in all your land for seven days. Do not let any of the meat you sacrifice on the evening of the first day remain until morning</a:t>
            </a:r>
            <a:r>
              <a:rPr lang="en-US" sz="4000" b="1" dirty="0" smtClean="0"/>
              <a:t>.</a:t>
            </a:r>
            <a:endParaRPr lang="en-US" sz="4000" b="1" dirty="0"/>
          </a:p>
          <a:p>
            <a:pPr marL="0" indent="0">
              <a:buNone/>
            </a:pPr>
            <a:r>
              <a:rPr lang="en-US" sz="4000" b="1" dirty="0" smtClean="0"/>
              <a:t>Deuteronomy 16:3-4</a:t>
            </a:r>
            <a:endParaRPr lang="en-US" sz="4000" b="1" dirty="0"/>
          </a:p>
        </p:txBody>
      </p:sp>
    </p:spTree>
    <p:extLst>
      <p:ext uri="{BB962C8B-B14F-4D97-AF65-F5344CB8AC3E}">
        <p14:creationId xmlns:p14="http://schemas.microsoft.com/office/powerpoint/2010/main" val="23305793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Subsequent Passovers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You </a:t>
            </a:r>
            <a:r>
              <a:rPr lang="en-US" sz="4000" b="1" dirty="0"/>
              <a:t>must not sacrifice the Pesach in any town Yahuwah your Elohim gives you</a:t>
            </a:r>
          </a:p>
          <a:p>
            <a:pPr marL="0" indent="0">
              <a:buNone/>
            </a:pPr>
            <a:r>
              <a:rPr lang="en-US" sz="4000" b="1" dirty="0" smtClean="0"/>
              <a:t>except </a:t>
            </a:r>
            <a:r>
              <a:rPr lang="en-US" sz="4000" b="1" dirty="0"/>
              <a:t>in the place he will choose as a dwelling for his Name. There you must sacrifice the Pesach in the evening, when the sun goes down, on the anniversary of your departure from </a:t>
            </a:r>
            <a:r>
              <a:rPr lang="en-US" sz="4000" b="1" dirty="0" err="1"/>
              <a:t>Mitzrayim</a:t>
            </a:r>
            <a:r>
              <a:rPr lang="en-US" sz="4000" b="1" dirty="0"/>
              <a:t>.</a:t>
            </a:r>
          </a:p>
          <a:p>
            <a:pPr marL="0" indent="0">
              <a:buNone/>
            </a:pPr>
            <a:r>
              <a:rPr lang="en-US" sz="4000" b="1" dirty="0" smtClean="0"/>
              <a:t>Deuteronomy 16:5-6</a:t>
            </a:r>
            <a:endParaRPr lang="en-US" sz="4000" b="1" dirty="0"/>
          </a:p>
        </p:txBody>
      </p:sp>
    </p:spTree>
    <p:extLst>
      <p:ext uri="{BB962C8B-B14F-4D97-AF65-F5344CB8AC3E}">
        <p14:creationId xmlns:p14="http://schemas.microsoft.com/office/powerpoint/2010/main" val="35301693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Israel Kept Vigil Every Passover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Roast </a:t>
            </a:r>
            <a:r>
              <a:rPr lang="en-US" sz="4000" b="1" dirty="0"/>
              <a:t>it and eat it at the place Yahuwah your Elohim will choose. Then in the morning return to your tents.</a:t>
            </a:r>
          </a:p>
          <a:p>
            <a:pPr marL="0" indent="0">
              <a:buNone/>
            </a:pPr>
            <a:r>
              <a:rPr lang="en-US" sz="4000" b="1" dirty="0" smtClean="0"/>
              <a:t>Deuteronomy 16:7 </a:t>
            </a:r>
            <a:endParaRPr lang="en-US" sz="4000" b="1" dirty="0"/>
          </a:p>
        </p:txBody>
      </p:sp>
    </p:spTree>
    <p:extLst>
      <p:ext uri="{BB962C8B-B14F-4D97-AF65-F5344CB8AC3E}">
        <p14:creationId xmlns:p14="http://schemas.microsoft.com/office/powerpoint/2010/main" val="13000160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Third Passover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On </a:t>
            </a:r>
            <a:r>
              <a:rPr lang="en-US" sz="4000" b="1" dirty="0"/>
              <a:t>the evening of the fourteenth day of the month, while camped at Gilgal on the plains of </a:t>
            </a:r>
            <a:r>
              <a:rPr lang="en-US" sz="4000" b="1" dirty="0" err="1"/>
              <a:t>Yericho</a:t>
            </a:r>
            <a:r>
              <a:rPr lang="en-US" sz="4000" b="1" dirty="0"/>
              <a:t>, the sons of </a:t>
            </a:r>
            <a:r>
              <a:rPr lang="en-US" sz="4000" b="1" dirty="0" err="1"/>
              <a:t>Yisrael</a:t>
            </a:r>
            <a:r>
              <a:rPr lang="en-US" sz="4000" b="1" dirty="0"/>
              <a:t> celebrated the Pesach.</a:t>
            </a:r>
          </a:p>
          <a:p>
            <a:pPr marL="0" indent="0">
              <a:buNone/>
            </a:pPr>
            <a:r>
              <a:rPr lang="en-US" sz="4000" b="1" dirty="0" smtClean="0"/>
              <a:t>The </a:t>
            </a:r>
            <a:r>
              <a:rPr lang="en-US" sz="4000" b="1" dirty="0"/>
              <a:t>day after the Pesach, that very day, they ate some of the produce of the land: unleavened bread and roasted grain.</a:t>
            </a:r>
          </a:p>
          <a:p>
            <a:pPr marL="0" indent="0">
              <a:buNone/>
            </a:pPr>
            <a:r>
              <a:rPr lang="en-US" sz="4000" b="1" dirty="0" smtClean="0"/>
              <a:t>Joshua 5:10-11 </a:t>
            </a:r>
            <a:endParaRPr lang="en-US" sz="4000" b="1" dirty="0"/>
          </a:p>
        </p:txBody>
      </p:sp>
    </p:spTree>
    <p:extLst>
      <p:ext uri="{BB962C8B-B14F-4D97-AF65-F5344CB8AC3E}">
        <p14:creationId xmlns:p14="http://schemas.microsoft.com/office/powerpoint/2010/main" val="28585294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Messiah’s Passover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Did Messiah </a:t>
            </a:r>
            <a:r>
              <a:rPr lang="en-US" sz="4000" b="1" dirty="0" err="1" smtClean="0"/>
              <a:t>Yahusha</a:t>
            </a:r>
            <a:r>
              <a:rPr lang="en-US" sz="4000" b="1" dirty="0" smtClean="0"/>
              <a:t> eat the Passover with his disciples on the night he was betrayed?</a:t>
            </a:r>
          </a:p>
          <a:p>
            <a:pPr marL="0" indent="0">
              <a:buNone/>
            </a:pPr>
            <a:r>
              <a:rPr lang="en-US" sz="4000" b="1" dirty="0" smtClean="0"/>
              <a:t>Or, did Messiah become the Passover lamb as he was impaled upon the tree?</a:t>
            </a:r>
            <a:endParaRPr lang="en-US" sz="4000" b="1" dirty="0"/>
          </a:p>
        </p:txBody>
      </p:sp>
    </p:spTree>
    <p:extLst>
      <p:ext uri="{BB962C8B-B14F-4D97-AF65-F5344CB8AC3E}">
        <p14:creationId xmlns:p14="http://schemas.microsoft.com/office/powerpoint/2010/main" val="10920792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9"/>
            <a:ext cx="11404349" cy="752973"/>
          </a:xfrm>
        </p:spPr>
        <p:txBody>
          <a:bodyPr>
            <a:noAutofit/>
          </a:bodyPr>
          <a:lstStyle/>
          <a:p>
            <a:pPr algn="ctr"/>
            <a:r>
              <a:rPr lang="en-US" sz="4800" b="1" dirty="0" smtClean="0">
                <a:latin typeface="+mn-lt"/>
              </a:rPr>
              <a:t>The First Three Gospels Support the 1</a:t>
            </a:r>
            <a:r>
              <a:rPr lang="en-US" sz="4800" b="1" baseline="30000" dirty="0" smtClean="0">
                <a:latin typeface="+mn-lt"/>
              </a:rPr>
              <a:t>st</a:t>
            </a:r>
            <a:r>
              <a:rPr lang="en-US" sz="4800" b="1" dirty="0" smtClean="0">
                <a:latin typeface="+mn-lt"/>
              </a:rPr>
              <a:t> View</a:t>
            </a:r>
            <a:endParaRPr lang="en-US" sz="4800" b="1" dirty="0">
              <a:latin typeface="+mn-lt"/>
            </a:endParaRPr>
          </a:p>
        </p:txBody>
      </p:sp>
      <p:sp>
        <p:nvSpPr>
          <p:cNvPr id="3" name="Content Placeholder 2"/>
          <p:cNvSpPr>
            <a:spLocks noGrp="1"/>
          </p:cNvSpPr>
          <p:nvPr>
            <p:ph idx="1"/>
          </p:nvPr>
        </p:nvSpPr>
        <p:spPr>
          <a:xfrm>
            <a:off x="609600" y="1158844"/>
            <a:ext cx="10972800" cy="5617435"/>
          </a:xfrm>
        </p:spPr>
        <p:txBody>
          <a:bodyPr>
            <a:noAutofit/>
          </a:bodyPr>
          <a:lstStyle/>
          <a:p>
            <a:pPr marL="0" indent="0">
              <a:buNone/>
            </a:pPr>
            <a:r>
              <a:rPr lang="en-US" sz="3200" b="1" baseline="30000" dirty="0" smtClean="0"/>
              <a:t>17</a:t>
            </a:r>
            <a:r>
              <a:rPr lang="en-US" sz="3200" b="1" dirty="0" smtClean="0"/>
              <a:t> </a:t>
            </a:r>
            <a:r>
              <a:rPr lang="en-US" sz="3200" b="1" dirty="0"/>
              <a:t>On the first day of the Feast of Unleavened Bread, the disciples came to </a:t>
            </a:r>
            <a:r>
              <a:rPr lang="en-US" sz="3200" b="1" dirty="0" err="1"/>
              <a:t>Yahusha</a:t>
            </a:r>
            <a:r>
              <a:rPr lang="en-US" sz="3200" b="1" dirty="0"/>
              <a:t> and asked, "Where do you want us to make preparations for you to eat the Pesach?"</a:t>
            </a:r>
          </a:p>
          <a:p>
            <a:pPr marL="0" indent="0">
              <a:buNone/>
            </a:pPr>
            <a:r>
              <a:rPr lang="en-US" sz="3200" b="1" baseline="30000" dirty="0" smtClean="0"/>
              <a:t>18</a:t>
            </a:r>
            <a:r>
              <a:rPr lang="en-US" sz="3200" b="1" dirty="0" smtClean="0"/>
              <a:t> </a:t>
            </a:r>
            <a:r>
              <a:rPr lang="en-US" sz="3200" b="1" dirty="0"/>
              <a:t>He replied, "Go into the city to a certain man and tell him, 'The Teacher says: My appointed time is near. I am going to celebrate the Pesach with my disciples at your house.'"</a:t>
            </a:r>
          </a:p>
          <a:p>
            <a:pPr marL="0" indent="0">
              <a:buNone/>
            </a:pPr>
            <a:r>
              <a:rPr lang="en-US" sz="3200" b="1" baseline="30000" dirty="0" smtClean="0"/>
              <a:t>19</a:t>
            </a:r>
            <a:r>
              <a:rPr lang="en-US" sz="3200" b="1" dirty="0" smtClean="0"/>
              <a:t> </a:t>
            </a:r>
            <a:r>
              <a:rPr lang="en-US" sz="3200" b="1" dirty="0"/>
              <a:t>So the disciples did as </a:t>
            </a:r>
            <a:r>
              <a:rPr lang="en-US" sz="3200" b="1" dirty="0" err="1"/>
              <a:t>Yahusha</a:t>
            </a:r>
            <a:r>
              <a:rPr lang="en-US" sz="3200" b="1" dirty="0"/>
              <a:t> had directed them and prepared the Pesach.</a:t>
            </a:r>
          </a:p>
          <a:p>
            <a:pPr marL="0" indent="0">
              <a:buNone/>
            </a:pPr>
            <a:r>
              <a:rPr lang="en-US" sz="3200" b="1" baseline="30000" dirty="0" smtClean="0"/>
              <a:t>20</a:t>
            </a:r>
            <a:r>
              <a:rPr lang="en-US" sz="3200" b="1" dirty="0" smtClean="0"/>
              <a:t> </a:t>
            </a:r>
            <a:r>
              <a:rPr lang="en-US" sz="3200" b="1" dirty="0"/>
              <a:t>When evening came, </a:t>
            </a:r>
            <a:r>
              <a:rPr lang="en-US" sz="3200" b="1" dirty="0" err="1"/>
              <a:t>Yahusha</a:t>
            </a:r>
            <a:r>
              <a:rPr lang="en-US" sz="3200" b="1" dirty="0"/>
              <a:t> was reclining at the table with the Twelve</a:t>
            </a:r>
            <a:r>
              <a:rPr lang="en-US" sz="3200" b="1" dirty="0" smtClean="0"/>
              <a:t>.  Matthew 26</a:t>
            </a:r>
            <a:endParaRPr lang="en-US" sz="3200" b="1" dirty="0"/>
          </a:p>
        </p:txBody>
      </p:sp>
    </p:spTree>
    <p:extLst>
      <p:ext uri="{BB962C8B-B14F-4D97-AF65-F5344CB8AC3E}">
        <p14:creationId xmlns:p14="http://schemas.microsoft.com/office/powerpoint/2010/main" val="28324008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9"/>
            <a:ext cx="11404349" cy="752973"/>
          </a:xfrm>
        </p:spPr>
        <p:txBody>
          <a:bodyPr>
            <a:noAutofit/>
          </a:bodyPr>
          <a:lstStyle/>
          <a:p>
            <a:pPr algn="ctr"/>
            <a:r>
              <a:rPr lang="en-US" sz="4800" b="1" dirty="0" smtClean="0">
                <a:latin typeface="+mn-lt"/>
              </a:rPr>
              <a:t>The Fourth Gospel Supports the 2</a:t>
            </a:r>
            <a:r>
              <a:rPr lang="en-US" sz="4800" b="1" baseline="30000" dirty="0" smtClean="0">
                <a:latin typeface="+mn-lt"/>
              </a:rPr>
              <a:t>nd</a:t>
            </a:r>
            <a:r>
              <a:rPr lang="en-US" sz="4800" b="1" dirty="0" smtClean="0">
                <a:latin typeface="+mn-lt"/>
              </a:rPr>
              <a:t> View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the </a:t>
            </a:r>
            <a:r>
              <a:rPr lang="en-US" sz="4000" b="1" dirty="0" err="1"/>
              <a:t>Yehudim</a:t>
            </a:r>
            <a:r>
              <a:rPr lang="en-US" sz="4000" b="1" dirty="0"/>
              <a:t> led </a:t>
            </a:r>
            <a:r>
              <a:rPr lang="en-US" sz="4000" b="1" dirty="0" err="1"/>
              <a:t>Yahusha</a:t>
            </a:r>
            <a:r>
              <a:rPr lang="en-US" sz="4000" b="1" dirty="0"/>
              <a:t> from Caiaphas to the palace of the Roman governor. By now it was early morning, and to avoid ceremonial uncleanness the </a:t>
            </a:r>
            <a:r>
              <a:rPr lang="en-US" sz="4000" b="1" dirty="0" err="1"/>
              <a:t>Yehudim</a:t>
            </a:r>
            <a:r>
              <a:rPr lang="en-US" sz="4000" b="1" dirty="0"/>
              <a:t> did not enter the palace; they wanted to be able to eat the </a:t>
            </a:r>
            <a:r>
              <a:rPr lang="en-US" sz="4000" b="1" dirty="0" smtClean="0"/>
              <a:t>Pesach. Lazarus 18:28</a:t>
            </a:r>
            <a:endParaRPr lang="en-US" sz="4000" b="1" dirty="0"/>
          </a:p>
        </p:txBody>
      </p:sp>
    </p:spTree>
    <p:extLst>
      <p:ext uri="{BB962C8B-B14F-4D97-AF65-F5344CB8AC3E}">
        <p14:creationId xmlns:p14="http://schemas.microsoft.com/office/powerpoint/2010/main" val="7184731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9"/>
            <a:ext cx="11404349" cy="752973"/>
          </a:xfrm>
        </p:spPr>
        <p:txBody>
          <a:bodyPr>
            <a:noAutofit/>
          </a:bodyPr>
          <a:lstStyle/>
          <a:p>
            <a:pPr algn="ctr"/>
            <a:r>
              <a:rPr lang="en-US" sz="4800" b="1" dirty="0" smtClean="0">
                <a:latin typeface="+mn-lt"/>
              </a:rPr>
              <a:t>How Can We Reconcile These Accounts?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Misunderstanding by the later Greek language translators?</a:t>
            </a:r>
          </a:p>
          <a:p>
            <a:pPr marL="0" indent="0">
              <a:buNone/>
            </a:pPr>
            <a:r>
              <a:rPr lang="en-US" sz="4000" b="1" dirty="0" smtClean="0"/>
              <a:t>An attempt to make sense of Paul’s statement in 1 Corinthians</a:t>
            </a:r>
            <a:endParaRPr lang="en-US" sz="4000" b="1" dirty="0"/>
          </a:p>
        </p:txBody>
      </p:sp>
    </p:spTree>
    <p:extLst>
      <p:ext uri="{BB962C8B-B14F-4D97-AF65-F5344CB8AC3E}">
        <p14:creationId xmlns:p14="http://schemas.microsoft.com/office/powerpoint/2010/main" val="13561000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9"/>
            <a:ext cx="11404349" cy="752973"/>
          </a:xfrm>
        </p:spPr>
        <p:txBody>
          <a:bodyPr>
            <a:noAutofit/>
          </a:bodyPr>
          <a:lstStyle/>
          <a:p>
            <a:pPr algn="ctr"/>
            <a:r>
              <a:rPr lang="en-US" sz="4800" b="1" dirty="0" smtClean="0">
                <a:latin typeface="+mn-lt"/>
              </a:rPr>
              <a:t>Bottom Line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Did Messiah have to eat the Passover or did he have to fulfill the Passover?</a:t>
            </a:r>
          </a:p>
          <a:p>
            <a:pPr marL="0" indent="0">
              <a:buNone/>
            </a:pPr>
            <a:r>
              <a:rPr lang="en-US" sz="4000" b="1" dirty="0" smtClean="0"/>
              <a:t>He is the Lamb of Elohim who takes away the sin of the world.</a:t>
            </a:r>
          </a:p>
          <a:p>
            <a:pPr marL="0" indent="0">
              <a:buNone/>
            </a:pPr>
            <a:endParaRPr lang="en-US" sz="4000" b="1" dirty="0"/>
          </a:p>
        </p:txBody>
      </p:sp>
    </p:spTree>
    <p:extLst>
      <p:ext uri="{BB962C8B-B14F-4D97-AF65-F5344CB8AC3E}">
        <p14:creationId xmlns:p14="http://schemas.microsoft.com/office/powerpoint/2010/main" val="33449434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9"/>
            <a:ext cx="11404349" cy="752973"/>
          </a:xfrm>
        </p:spPr>
        <p:txBody>
          <a:bodyPr>
            <a:noAutofit/>
          </a:bodyPr>
          <a:lstStyle/>
          <a:p>
            <a:pPr algn="ctr"/>
            <a:r>
              <a:rPr lang="en-US" sz="4800" b="1" dirty="0" smtClean="0">
                <a:latin typeface="+mn-lt"/>
              </a:rPr>
              <a:t>The Passover is About </a:t>
            </a:r>
            <a:r>
              <a:rPr lang="en-US" sz="4800" b="1" dirty="0" err="1" smtClean="0">
                <a:latin typeface="+mn-lt"/>
              </a:rPr>
              <a:t>Yahusha</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smtClean="0"/>
              <a:t>While </a:t>
            </a:r>
            <a:r>
              <a:rPr lang="en-US" sz="3600" b="1" dirty="0"/>
              <a:t>they were eating, </a:t>
            </a:r>
            <a:r>
              <a:rPr lang="en-US" sz="3600" b="1" dirty="0" err="1"/>
              <a:t>Yahusha</a:t>
            </a:r>
            <a:r>
              <a:rPr lang="en-US" sz="3600" b="1" dirty="0"/>
              <a:t> took bread, gave thanks and broke it, and gave it to his disciples, saying, "Take and eat; this is my body."</a:t>
            </a:r>
          </a:p>
          <a:p>
            <a:pPr marL="0" indent="0">
              <a:buNone/>
            </a:pPr>
            <a:r>
              <a:rPr lang="en-US" sz="3600" b="1" dirty="0" smtClean="0"/>
              <a:t>Then </a:t>
            </a:r>
            <a:r>
              <a:rPr lang="en-US" sz="3600" b="1" dirty="0"/>
              <a:t>he took the cup, gave thanks and offered it to them, saying, "Drink from it, all of you.</a:t>
            </a:r>
          </a:p>
          <a:p>
            <a:pPr marL="0" indent="0">
              <a:buNone/>
            </a:pPr>
            <a:r>
              <a:rPr lang="en-US" sz="3600" b="1" dirty="0" smtClean="0"/>
              <a:t>This </a:t>
            </a:r>
            <a:r>
              <a:rPr lang="en-US" sz="3600" b="1" dirty="0"/>
              <a:t>is my blood of the covenant, which is poured out for many for the forgiveness of sins.</a:t>
            </a:r>
          </a:p>
          <a:p>
            <a:pPr marL="0" indent="0">
              <a:buNone/>
            </a:pPr>
            <a:r>
              <a:rPr lang="en-US" sz="3600" b="1" dirty="0" smtClean="0"/>
              <a:t>I </a:t>
            </a:r>
            <a:r>
              <a:rPr lang="en-US" sz="3600" b="1" dirty="0"/>
              <a:t>tell you, I will not drink of this fruit of the vine from now on until that day when I drink it anew with you in my Father's kingdom</a:t>
            </a:r>
            <a:r>
              <a:rPr lang="en-US" sz="3600" b="1" dirty="0" smtClean="0"/>
              <a:t>.“  </a:t>
            </a:r>
            <a:r>
              <a:rPr lang="en-US" sz="4000" b="1" dirty="0" smtClean="0"/>
              <a:t>Matthew 26:26-29</a:t>
            </a:r>
            <a:endParaRPr lang="en-US" sz="4000" b="1" dirty="0"/>
          </a:p>
        </p:txBody>
      </p:sp>
    </p:spTree>
    <p:extLst>
      <p:ext uri="{BB962C8B-B14F-4D97-AF65-F5344CB8AC3E}">
        <p14:creationId xmlns:p14="http://schemas.microsoft.com/office/powerpoint/2010/main" val="491673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2458</TotalTime>
  <Words>2937</Words>
  <Application>Microsoft Office PowerPoint</Application>
  <PresentationFormat>Widescreen</PresentationFormat>
  <Paragraphs>168</Paragraphs>
  <Slides>41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Bwhebb</vt:lpstr>
      <vt:lpstr>Calibri</vt:lpstr>
      <vt:lpstr>Calibri Light</vt:lpstr>
      <vt:lpstr>Helvetica</vt:lpstr>
      <vt:lpstr>Office Theme</vt:lpstr>
      <vt:lpstr>PowerPoint Presentation</vt:lpstr>
      <vt:lpstr>PowerPoint Presentation</vt:lpstr>
      <vt:lpstr>A Summary of the Appointed Times</vt:lpstr>
      <vt:lpstr>The Different Passovers</vt:lpstr>
      <vt:lpstr>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Instructions for the First Passover</vt:lpstr>
      <vt:lpstr>Telling the Story</vt:lpstr>
      <vt:lpstr>Instructions for the First Passover</vt:lpstr>
      <vt:lpstr>Instructions for the First Passover</vt:lpstr>
      <vt:lpstr>Instructions for the First Passover</vt:lpstr>
      <vt:lpstr>Instructions for the First Passover</vt:lpstr>
      <vt:lpstr>Instructions for the First Passover</vt:lpstr>
      <vt:lpstr>The Covenant Made to Abram</vt:lpstr>
      <vt:lpstr>The Prophesy Made to Abram</vt:lpstr>
      <vt:lpstr>What Four Generations?</vt:lpstr>
      <vt:lpstr>Instructions for the First Passover</vt:lpstr>
      <vt:lpstr>Instructions for the First Passover</vt:lpstr>
      <vt:lpstr>Instructions for the First Passover</vt:lpstr>
      <vt:lpstr>Instructions for the First Passover</vt:lpstr>
      <vt:lpstr>The Second Passover</vt:lpstr>
      <vt:lpstr>Instructions for Subsequent Passovers</vt:lpstr>
      <vt:lpstr>Instructions for Subsequent Passovers</vt:lpstr>
      <vt:lpstr>Instructions for Subsequent Passovers</vt:lpstr>
      <vt:lpstr>Israel Kept Vigil Every Passover</vt:lpstr>
      <vt:lpstr>The Third Passover</vt:lpstr>
      <vt:lpstr>Messiah’s Passover</vt:lpstr>
      <vt:lpstr>The First Three Gospels Support the 1st View</vt:lpstr>
      <vt:lpstr>The Fourth Gospel Supports the 2nd View</vt:lpstr>
      <vt:lpstr>How Can We Reconcile These Accounts?</vt:lpstr>
      <vt:lpstr>Bottom Line</vt:lpstr>
      <vt:lpstr>The Passover is About Yahusha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34</cp:revision>
  <dcterms:created xsi:type="dcterms:W3CDTF">2018-11-07T08:55:54Z</dcterms:created>
  <dcterms:modified xsi:type="dcterms:W3CDTF">2019-04-13T12:21:06Z</dcterms:modified>
</cp:coreProperties>
</file>