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64" r:id="rId2"/>
    <p:sldId id="257" r:id="rId3"/>
    <p:sldId id="373" r:id="rId4"/>
    <p:sldId id="374" r:id="rId5"/>
    <p:sldId id="375" r:id="rId6"/>
    <p:sldId id="390" r:id="rId7"/>
    <p:sldId id="389" r:id="rId8"/>
    <p:sldId id="381" r:id="rId9"/>
    <p:sldId id="382" r:id="rId10"/>
    <p:sldId id="383" r:id="rId11"/>
    <p:sldId id="384" r:id="rId12"/>
    <p:sldId id="386" r:id="rId13"/>
    <p:sldId id="387" r:id="rId14"/>
    <p:sldId id="388" r:id="rId15"/>
    <p:sldId id="341" r:id="rId16"/>
    <p:sldId id="356" r:id="rId17"/>
    <p:sldId id="345" r:id="rId18"/>
    <p:sldId id="346" r:id="rId19"/>
    <p:sldId id="347" r:id="rId20"/>
    <p:sldId id="369" r:id="rId21"/>
    <p:sldId id="348" r:id="rId22"/>
    <p:sldId id="349" r:id="rId23"/>
    <p:sldId id="350" r:id="rId24"/>
    <p:sldId id="370" r:id="rId25"/>
    <p:sldId id="371" r:id="rId26"/>
    <p:sldId id="351" r:id="rId27"/>
    <p:sldId id="372" r:id="rId28"/>
    <p:sldId id="352" r:id="rId29"/>
    <p:sldId id="377" r:id="rId30"/>
    <p:sldId id="361" r:id="rId31"/>
    <p:sldId id="378" r:id="rId32"/>
    <p:sldId id="362" r:id="rId33"/>
    <p:sldId id="363" r:id="rId34"/>
    <p:sldId id="379" r:id="rId35"/>
    <p:sldId id="364" r:id="rId36"/>
    <p:sldId id="365" r:id="rId37"/>
    <p:sldId id="366" r:id="rId38"/>
    <p:sldId id="367" r:id="rId39"/>
    <p:sldId id="380" r:id="rId40"/>
    <p:sldId id="333" r:id="rId41"/>
    <p:sldId id="392" r:id="rId42"/>
    <p:sldId id="391" r:id="rId43"/>
    <p:sldId id="393" r:id="rId44"/>
    <p:sldId id="394" r:id="rId45"/>
    <p:sldId id="395" r:id="rId46"/>
    <p:sldId id="396" r:id="rId47"/>
    <p:sldId id="397" r:id="rId48"/>
    <p:sldId id="398" r:id="rId49"/>
    <p:sldId id="399" r:id="rId50"/>
    <p:sldId id="400"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945" autoAdjust="0"/>
    <p:restoredTop sz="86379" autoAdjust="0"/>
  </p:normalViewPr>
  <p:slideViewPr>
    <p:cSldViewPr snapToGrid="0">
      <p:cViewPr varScale="1">
        <p:scale>
          <a:sx n="67" d="100"/>
          <a:sy n="67" d="100"/>
        </p:scale>
        <p:origin x="402" y="66"/>
      </p:cViewPr>
      <p:guideLst/>
    </p:cSldViewPr>
  </p:slideViewPr>
  <p:outlineViewPr>
    <p:cViewPr>
      <p:scale>
        <a:sx n="33" d="100"/>
        <a:sy n="33" d="100"/>
      </p:scale>
      <p:origin x="0" y="-9494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8/15/2019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176053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4179861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4099836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3264664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99320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662961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41505540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1926356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9314924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9269773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7365041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2522970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6631566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2757578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8988625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8469019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8619156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3119307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7448015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38427525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5721811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3856853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9739454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7957847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4905569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5028466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1196984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4202147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25321868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9156707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27327842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9187463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6911682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10402862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2416238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22539315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19365959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28674309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18552683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15075701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21922301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41644229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19324542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223314694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5034061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25336745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9095692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41307148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8/15/2019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8/15/2019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8/15/2019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8/15/2019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8/15/2019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8/15/2019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8/15/2019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8/15/2019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8/15/2019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8/15/2019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8/15/2019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8/15/2019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200" b="1" dirty="0">
                <a:solidFill>
                  <a:schemeClr val="accent1">
                    <a:lumMod val="50000"/>
                  </a:schemeClr>
                </a:solidFill>
                <a:latin typeface="Helvetica" pitchFamily="34" charset="0"/>
                <a:cs typeface="Helvetica" pitchFamily="34" charset="0"/>
              </a:rPr>
              <a:t>Shabbat </a:t>
            </a:r>
            <a:r>
              <a:rPr lang="en-US" sz="5200" b="1" dirty="0" smtClean="0">
                <a:solidFill>
                  <a:schemeClr val="accent1">
                    <a:lumMod val="50000"/>
                  </a:schemeClr>
                </a:solidFill>
                <a:latin typeface="Helvetica" pitchFamily="34" charset="0"/>
                <a:cs typeface="Helvetica" pitchFamily="34" charset="0"/>
              </a:rPr>
              <a:t>Shalom, Saints</a:t>
            </a:r>
            <a:endParaRPr lang="en-US" sz="5200" b="1" dirty="0">
              <a:solidFill>
                <a:schemeClr val="accent1">
                  <a:lumMod val="50000"/>
                </a:schemeClr>
              </a:solidFill>
              <a:latin typeface="Helvetica" pitchFamily="34" charset="0"/>
              <a:cs typeface="Helvetica" pitchFamily="34" charset="0"/>
            </a:endParaRP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Proclaiming the Foundations </a:t>
            </a:r>
            <a:r>
              <a:rPr lang="en-US" sz="5333" b="1" dirty="0" smtClean="0">
                <a:solidFill>
                  <a:schemeClr val="tx1">
                    <a:lumMod val="95000"/>
                    <a:lumOff val="5000"/>
                  </a:schemeClr>
                </a:solidFill>
                <a:latin typeface="Helvetica" pitchFamily="34" charset="0"/>
                <a:cs typeface="Helvetica" pitchFamily="34" charset="0"/>
              </a:rPr>
              <a:t>of the Faith and the Ancient Paths</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August </a:t>
            </a:r>
            <a:r>
              <a:rPr lang="en-US" sz="5333" b="1" dirty="0" smtClean="0">
                <a:solidFill>
                  <a:schemeClr val="tx1">
                    <a:lumMod val="95000"/>
                    <a:lumOff val="5000"/>
                  </a:schemeClr>
                </a:solidFill>
                <a:latin typeface="Helvetica" pitchFamily="34" charset="0"/>
                <a:cs typeface="Helvetica" pitchFamily="34" charset="0"/>
              </a:rPr>
              <a:t>17, </a:t>
            </a:r>
            <a:r>
              <a:rPr lang="en-US" sz="5333" b="1" dirty="0" smtClean="0">
                <a:solidFill>
                  <a:schemeClr val="tx1">
                    <a:lumMod val="95000"/>
                    <a:lumOff val="5000"/>
                  </a:schemeClr>
                </a:solidFill>
                <a:latin typeface="Helvetica" pitchFamily="34" charset="0"/>
                <a:cs typeface="Helvetica" pitchFamily="34" charset="0"/>
              </a:rPr>
              <a:t>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Mysteries of the Kingdom in the Parables of </a:t>
            </a:r>
            <a:r>
              <a:rPr lang="en-US" sz="6600" b="1" dirty="0" err="1" smtClean="0">
                <a:solidFill>
                  <a:schemeClr val="accent2">
                    <a:lumMod val="50000"/>
                  </a:schemeClr>
                </a:solidFill>
                <a:latin typeface="Helvetica" pitchFamily="34" charset="0"/>
                <a:cs typeface="Helvetica" pitchFamily="34" charset="0"/>
              </a:rPr>
              <a:t>Yahusha</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cs typeface="Helvetica" pitchFamily="34" charset="0"/>
              </a:rPr>
              <a:t>Messiah Reveals the Mysteries</a:t>
            </a:r>
            <a:endParaRPr lang="en-US" sz="4400" b="1" dirty="0">
              <a:cs typeface="Helvetica" pitchFamily="34" charset="0"/>
            </a:endParaRP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solidFill>
                  <a:schemeClr val="tx1"/>
                </a:solidFill>
                <a:latin typeface="+mn-lt"/>
                <a:cs typeface="Times New Roman" pitchFamily="18" charset="0"/>
              </a:rPr>
              <a:t>Nebuchadnezzar’s Dream</a:t>
            </a:r>
          </a:p>
          <a:p>
            <a:pPr marL="0" indent="0">
              <a:buNone/>
            </a:pPr>
            <a:r>
              <a:rPr lang="en-US" sz="4000" b="1" dirty="0" smtClean="0"/>
              <a:t>Daniel </a:t>
            </a:r>
            <a:r>
              <a:rPr lang="en-US" sz="4000" b="1" dirty="0" smtClean="0"/>
              <a:t>2:27-30</a:t>
            </a:r>
            <a:endParaRPr lang="en-US" sz="4000" b="1" dirty="0" smtClean="0"/>
          </a:p>
          <a:p>
            <a:pPr marL="0" indent="0">
              <a:buNone/>
            </a:pPr>
            <a:r>
              <a:rPr lang="en-US" sz="4000" b="1" dirty="0" smtClean="0"/>
              <a:t>The Mystery of the Dream was revealed in a Vision</a:t>
            </a:r>
          </a:p>
          <a:p>
            <a:pPr marL="0" indent="0">
              <a:buNone/>
            </a:pPr>
            <a:r>
              <a:rPr lang="en-US" sz="4000" b="1" dirty="0" smtClean="0"/>
              <a:t>This Mystery concerned the Kingdom of Elohim</a:t>
            </a:r>
          </a:p>
          <a:p>
            <a:pPr marL="0" indent="0">
              <a:buNone/>
            </a:pPr>
            <a:r>
              <a:rPr lang="en-US" sz="4000" b="1" dirty="0" smtClean="0"/>
              <a:t>Yah wants us to understand the </a:t>
            </a:r>
            <a:r>
              <a:rPr lang="en-US" sz="4000" b="1" dirty="0" smtClean="0"/>
              <a:t>mysteries</a:t>
            </a:r>
          </a:p>
          <a:p>
            <a:pPr marL="0" indent="0">
              <a:buNone/>
            </a:pPr>
            <a:r>
              <a:rPr lang="en-US" sz="4000" b="1" dirty="0"/>
              <a:t>"In the time of those kings, the Elohim of heaven will set up a kingdom that will never be destroyed, nor will it be left to another people. It will crush all those kingdoms and bring them to an end, but it will itself endure forever</a:t>
            </a:r>
            <a:r>
              <a:rPr lang="en-US" sz="4000" b="1" dirty="0" smtClean="0"/>
              <a:t>.</a:t>
            </a:r>
            <a:r>
              <a:rPr lang="en-US" sz="4000" b="1" dirty="0"/>
              <a:t> </a:t>
            </a:r>
            <a:r>
              <a:rPr lang="en-US" sz="4000" b="1" dirty="0" smtClean="0"/>
              <a:t> 44</a:t>
            </a:r>
            <a:endParaRPr lang="en-US" dirty="0"/>
          </a:p>
        </p:txBody>
      </p:sp>
    </p:spTree>
    <p:extLst>
      <p:ext uri="{BB962C8B-B14F-4D97-AF65-F5344CB8AC3E}">
        <p14:creationId xmlns:p14="http://schemas.microsoft.com/office/powerpoint/2010/main" val="27345043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Daniel’s Vision in Chapter 7</a:t>
            </a:r>
            <a:endParaRPr lang="en-US" sz="4000" b="1" dirty="0" smtClean="0">
              <a:solidFill>
                <a:schemeClr val="tx1"/>
              </a:solidFill>
              <a:latin typeface="+mn-lt"/>
              <a:cs typeface="Times New Roman" pitchFamily="18" charset="0"/>
            </a:endParaRPr>
          </a:p>
          <a:p>
            <a:pPr marL="0" indent="0">
              <a:buNone/>
            </a:pPr>
            <a:r>
              <a:rPr lang="en-US" sz="4000" b="1" dirty="0"/>
              <a:t>'The four great beasts are four kingdoms that will rise from the earth.</a:t>
            </a:r>
          </a:p>
          <a:p>
            <a:pPr marL="0" indent="0">
              <a:buNone/>
            </a:pPr>
            <a:r>
              <a:rPr lang="en-US" sz="4000" b="1" dirty="0" smtClean="0"/>
              <a:t>But </a:t>
            </a:r>
            <a:r>
              <a:rPr lang="en-US" sz="4000" b="1" dirty="0"/>
              <a:t>the saints of the Most High will receive the kingdom and will possess it forever-- yes, for ever and ever</a:t>
            </a:r>
            <a:r>
              <a:rPr lang="en-US" sz="4000" b="1" dirty="0" smtClean="0"/>
              <a:t>.</a:t>
            </a:r>
            <a:r>
              <a:rPr lang="en-US" sz="5400" b="1" dirty="0" smtClean="0"/>
              <a:t> </a:t>
            </a:r>
            <a:r>
              <a:rPr lang="en-US" sz="4000" b="1" dirty="0" err="1" smtClean="0"/>
              <a:t>vss</a:t>
            </a:r>
            <a:r>
              <a:rPr lang="en-US" sz="4000" b="1" dirty="0" smtClean="0"/>
              <a:t> 17-18</a:t>
            </a:r>
          </a:p>
        </p:txBody>
      </p:sp>
    </p:spTree>
    <p:extLst>
      <p:ext uri="{BB962C8B-B14F-4D97-AF65-F5344CB8AC3E}">
        <p14:creationId xmlns:p14="http://schemas.microsoft.com/office/powerpoint/2010/main" val="31428080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This Mystery in Paul</a:t>
            </a:r>
            <a:endParaRPr lang="en-US" sz="4000" b="1" dirty="0" smtClean="0">
              <a:solidFill>
                <a:schemeClr val="tx1"/>
              </a:solidFill>
              <a:latin typeface="+mn-lt"/>
              <a:cs typeface="Times New Roman" pitchFamily="18" charset="0"/>
            </a:endParaRPr>
          </a:p>
          <a:p>
            <a:pPr marL="0" indent="0">
              <a:buNone/>
            </a:pPr>
            <a:r>
              <a:rPr lang="en-US" sz="4000" b="1" dirty="0" smtClean="0"/>
              <a:t>And </a:t>
            </a:r>
            <a:r>
              <a:rPr lang="en-US" sz="4000" b="1" dirty="0"/>
              <a:t>he made known to us </a:t>
            </a:r>
            <a:r>
              <a:rPr lang="en-US" sz="4000" b="1" u="sng" dirty="0"/>
              <a:t>the mystery of his will </a:t>
            </a:r>
            <a:r>
              <a:rPr lang="en-US" sz="4000" b="1" dirty="0"/>
              <a:t>according to his good pleasure, which he purposed in Messiah</a:t>
            </a:r>
            <a:r>
              <a:rPr lang="en-US" sz="4000" b="1" dirty="0" smtClean="0"/>
              <a:t>, </a:t>
            </a:r>
            <a:r>
              <a:rPr lang="en-US" sz="4000" b="1" dirty="0"/>
              <a:t>to be put into effect when the times will have reached their fulfillment-- </a:t>
            </a:r>
            <a:r>
              <a:rPr lang="en-US" sz="4000" b="1" u="sng" dirty="0"/>
              <a:t>to bring all things in heaven and on earth together under one head, even Messiah</a:t>
            </a:r>
            <a:r>
              <a:rPr lang="en-US" sz="4000" b="1" dirty="0" smtClean="0"/>
              <a:t>.  Ephesians 1:9-10</a:t>
            </a:r>
            <a:endParaRPr lang="en-US" sz="4000" b="1" dirty="0"/>
          </a:p>
        </p:txBody>
      </p:sp>
    </p:spTree>
    <p:extLst>
      <p:ext uri="{BB962C8B-B14F-4D97-AF65-F5344CB8AC3E}">
        <p14:creationId xmlns:p14="http://schemas.microsoft.com/office/powerpoint/2010/main" val="16146347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10000"/>
          </a:bodyPr>
          <a:lstStyle/>
          <a:p>
            <a:pPr algn="ctr">
              <a:buNone/>
            </a:pPr>
            <a:r>
              <a:rPr lang="en-US" sz="4000" b="1" dirty="0" smtClean="0">
                <a:cs typeface="Times New Roman" pitchFamily="18" charset="0"/>
              </a:rPr>
              <a:t>Another</a:t>
            </a:r>
            <a:r>
              <a:rPr lang="en-US" sz="4000" b="1" dirty="0" smtClean="0">
                <a:solidFill>
                  <a:schemeClr val="tx1"/>
                </a:solidFill>
                <a:latin typeface="+mn-lt"/>
                <a:cs typeface="Times New Roman" pitchFamily="18" charset="0"/>
              </a:rPr>
              <a:t> Mystery in Paul</a:t>
            </a:r>
            <a:endParaRPr lang="en-US" sz="4000" b="1" dirty="0" smtClean="0">
              <a:solidFill>
                <a:schemeClr val="tx1"/>
              </a:solidFill>
              <a:latin typeface="+mn-lt"/>
              <a:cs typeface="Times New Roman" pitchFamily="18" charset="0"/>
            </a:endParaRPr>
          </a:p>
          <a:p>
            <a:pPr marL="0" indent="0">
              <a:buNone/>
            </a:pPr>
            <a:r>
              <a:rPr lang="en-US" sz="4000" b="1" dirty="0"/>
              <a:t>Surely you have heard about the administration of Elohim's grace that was given to me for </a:t>
            </a:r>
            <a:r>
              <a:rPr lang="en-US" sz="4000" b="1" dirty="0" smtClean="0"/>
              <a:t>you, </a:t>
            </a:r>
            <a:r>
              <a:rPr lang="en-US" sz="4000" b="1" dirty="0"/>
              <a:t>that is, the mystery made known to me by revelation, as I have already written briefly</a:t>
            </a:r>
            <a:r>
              <a:rPr lang="en-US" sz="4000" b="1" dirty="0" smtClean="0"/>
              <a:t>.  In </a:t>
            </a:r>
            <a:r>
              <a:rPr lang="en-US" sz="4000" b="1" dirty="0"/>
              <a:t>reading this, then, you will be able to understand my insight into the mystery of Messiah</a:t>
            </a:r>
            <a:r>
              <a:rPr lang="en-US" sz="4000" b="1" dirty="0" smtClean="0"/>
              <a:t>,  </a:t>
            </a:r>
            <a:r>
              <a:rPr lang="en-US" sz="4000" b="1" dirty="0"/>
              <a:t>which was not made known to men in other generations as it has now been revealed by the Spirit to Elohim's holy apostles and prophets.</a:t>
            </a:r>
          </a:p>
          <a:p>
            <a:pPr marL="0" indent="0">
              <a:buNone/>
            </a:pPr>
            <a:r>
              <a:rPr lang="en-US" sz="4000" b="1" dirty="0" smtClean="0"/>
              <a:t>This </a:t>
            </a:r>
            <a:r>
              <a:rPr lang="en-US" sz="4000" b="1" dirty="0"/>
              <a:t>mystery is that through the gospel the Gentiles are heirs together with </a:t>
            </a:r>
            <a:r>
              <a:rPr lang="en-US" sz="4000" b="1" dirty="0" err="1"/>
              <a:t>Yisrael</a:t>
            </a:r>
            <a:r>
              <a:rPr lang="en-US" sz="4000" b="1" dirty="0"/>
              <a:t>, members together of one body, and sharers together in the promise in Messiah </a:t>
            </a:r>
            <a:r>
              <a:rPr lang="en-US" sz="4000" b="1" dirty="0" err="1"/>
              <a:t>Yahusha</a:t>
            </a:r>
            <a:r>
              <a:rPr lang="en-US" sz="4000" b="1" dirty="0" smtClean="0"/>
              <a:t>.  Ephesians 3:2-6</a:t>
            </a:r>
            <a:endParaRPr lang="en-US" sz="4000" b="1" dirty="0"/>
          </a:p>
        </p:txBody>
      </p:sp>
    </p:spTree>
    <p:extLst>
      <p:ext uri="{BB962C8B-B14F-4D97-AF65-F5344CB8AC3E}">
        <p14:creationId xmlns:p14="http://schemas.microsoft.com/office/powerpoint/2010/main" val="39934720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Purpose of the Parables (Mysteries)</a:t>
            </a:r>
          </a:p>
          <a:p>
            <a:pPr marL="0" indent="0">
              <a:buNone/>
            </a:pPr>
            <a:r>
              <a:rPr lang="en-US" sz="4000" b="1" dirty="0" err="1"/>
              <a:t>Yahusha</a:t>
            </a:r>
            <a:r>
              <a:rPr lang="en-US" sz="4000" b="1" dirty="0"/>
              <a:t> spoke all these things to the crowd in parables; he did not say anything to them without using a parable.</a:t>
            </a:r>
          </a:p>
          <a:p>
            <a:pPr marL="0" indent="0">
              <a:buNone/>
            </a:pPr>
            <a:r>
              <a:rPr lang="en-US" sz="4000" b="1" dirty="0" smtClean="0"/>
              <a:t>So </a:t>
            </a:r>
            <a:r>
              <a:rPr lang="en-US" sz="4000" b="1" dirty="0"/>
              <a:t>was fulfilled what was spoken through the prophet: "I will open my mouth in parables, I will utter things hidden since the creation of the world."</a:t>
            </a:r>
          </a:p>
          <a:p>
            <a:pPr marL="0" indent="0">
              <a:buNone/>
            </a:pPr>
            <a:r>
              <a:rPr lang="en-US" sz="4000" b="1" dirty="0" smtClean="0"/>
              <a:t>Matthew </a:t>
            </a:r>
            <a:r>
              <a:rPr lang="en-US" sz="4000" b="1" dirty="0" smtClean="0"/>
              <a:t>13:34-35</a:t>
            </a:r>
            <a:endParaRPr lang="en-US" sz="4000" b="1" dirty="0"/>
          </a:p>
        </p:txBody>
      </p:sp>
    </p:spTree>
    <p:extLst>
      <p:ext uri="{BB962C8B-B14F-4D97-AF65-F5344CB8AC3E}">
        <p14:creationId xmlns:p14="http://schemas.microsoft.com/office/powerpoint/2010/main" val="18566127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a:t>
            </a:r>
            <a:r>
              <a:rPr lang="en-US" sz="4000" b="1" dirty="0" smtClean="0">
                <a:solidFill>
                  <a:schemeClr val="tx1"/>
                </a:solidFill>
                <a:latin typeface="+mn-lt"/>
                <a:cs typeface="Times New Roman" pitchFamily="18" charset="0"/>
              </a:rPr>
              <a:t>Purpose of the Parables</a:t>
            </a:r>
          </a:p>
          <a:p>
            <a:pPr marL="0" indent="0">
              <a:buNone/>
            </a:pPr>
            <a:r>
              <a:rPr lang="en-US" sz="4000" b="1" dirty="0" smtClean="0"/>
              <a:t>He who has ears, let him hear.  The disciples came to him and asked, "Why do you speak to the people in parables?"</a:t>
            </a:r>
          </a:p>
          <a:p>
            <a:pPr marL="0" indent="0">
              <a:buNone/>
            </a:pPr>
            <a:r>
              <a:rPr lang="en-US" sz="4000" b="1" dirty="0" smtClean="0"/>
              <a:t>He </a:t>
            </a:r>
            <a:r>
              <a:rPr lang="en-US" sz="4000" b="1" dirty="0"/>
              <a:t>replied, "The knowledge of the secrets </a:t>
            </a:r>
            <a:r>
              <a:rPr lang="en-US" sz="4000" b="1" dirty="0" smtClean="0"/>
              <a:t>(mysteries) of </a:t>
            </a:r>
            <a:r>
              <a:rPr lang="en-US" sz="4000" b="1" dirty="0"/>
              <a:t>the kingdom of heaven has been given to you, but not to them</a:t>
            </a:r>
            <a:r>
              <a:rPr lang="en-US" sz="4000" b="1" dirty="0" smtClean="0"/>
              <a:t>. </a:t>
            </a:r>
            <a:r>
              <a:rPr lang="en-US" sz="4000" b="1" dirty="0"/>
              <a:t>Whoever has will be given more, and he will have an abundance. Whoever does not have, even what he has will be taken from him</a:t>
            </a:r>
            <a:r>
              <a:rPr lang="en-US" sz="4000" b="1" dirty="0" smtClean="0"/>
              <a:t>.  Matthew 13:9-12</a:t>
            </a:r>
            <a:endParaRPr lang="en-US" sz="4000" b="1" dirty="0"/>
          </a:p>
        </p:txBody>
      </p:sp>
    </p:spTree>
    <p:extLst>
      <p:ext uri="{BB962C8B-B14F-4D97-AF65-F5344CB8AC3E}">
        <p14:creationId xmlns:p14="http://schemas.microsoft.com/office/powerpoint/2010/main" val="40703506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Mysteries of the Kingdom</a:t>
            </a:r>
          </a:p>
          <a:p>
            <a:pPr marL="0" indent="0">
              <a:buNone/>
            </a:pPr>
            <a:r>
              <a:rPr lang="en-US" sz="4000" b="1" dirty="0" smtClean="0"/>
              <a:t>This </a:t>
            </a:r>
            <a:r>
              <a:rPr lang="en-US" sz="4000" b="1" dirty="0"/>
              <a:t>is why I speak to them in parables: "Though seeing, they do not see; though hearing, they do not hear or understand.</a:t>
            </a:r>
          </a:p>
          <a:p>
            <a:pPr marL="0" indent="0">
              <a:buNone/>
            </a:pPr>
            <a:r>
              <a:rPr lang="en-US" sz="4000" b="1" dirty="0" smtClean="0"/>
              <a:t>In </a:t>
            </a:r>
            <a:r>
              <a:rPr lang="en-US" sz="4000" b="1" dirty="0"/>
              <a:t>them is fulfilled the prophecy of </a:t>
            </a:r>
            <a:r>
              <a:rPr lang="en-US" sz="4000" b="1" dirty="0" err="1"/>
              <a:t>Yeshayahu</a:t>
            </a:r>
            <a:r>
              <a:rPr lang="en-US" sz="4000" b="1" dirty="0"/>
              <a:t>: "'You will be ever hearing but never understanding; you will be ever seeing but never perceiving.</a:t>
            </a:r>
            <a:endParaRPr lang="en-US" b="1" dirty="0"/>
          </a:p>
          <a:p>
            <a:pPr marL="0" indent="0">
              <a:buNone/>
            </a:pPr>
            <a:r>
              <a:rPr lang="en-US" sz="4000" b="1" dirty="0" smtClean="0"/>
              <a:t>Matthew </a:t>
            </a:r>
            <a:r>
              <a:rPr lang="en-US" sz="4000" b="1" dirty="0" smtClean="0"/>
              <a:t>13:13-14</a:t>
            </a:r>
            <a:endParaRPr lang="en-US" sz="4000" b="1" dirty="0"/>
          </a:p>
        </p:txBody>
      </p:sp>
    </p:spTree>
    <p:extLst>
      <p:ext uri="{BB962C8B-B14F-4D97-AF65-F5344CB8AC3E}">
        <p14:creationId xmlns:p14="http://schemas.microsoft.com/office/powerpoint/2010/main" val="22247315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Mysteries of the Kingdom</a:t>
            </a:r>
          </a:p>
          <a:p>
            <a:pPr marL="0" indent="0">
              <a:buNone/>
            </a:pPr>
            <a:r>
              <a:rPr lang="en-US" sz="4000" b="1" dirty="0"/>
              <a:t>For this people's heart has become calloused; they hardly hear with their ears, and they have closed their eyes. Otherwise they might see with their eyes, hear with their ears, understand with their hearts and turn, and I would heal them.'</a:t>
            </a:r>
          </a:p>
          <a:p>
            <a:pPr marL="0" indent="0">
              <a:buNone/>
            </a:pPr>
            <a:r>
              <a:rPr lang="en-US" sz="4000" b="1" dirty="0" smtClean="0"/>
              <a:t>But </a:t>
            </a:r>
            <a:r>
              <a:rPr lang="en-US" sz="4000" b="1" dirty="0"/>
              <a:t>blessed are your eyes because they see, and your ears because they hear.</a:t>
            </a:r>
          </a:p>
          <a:p>
            <a:pPr marL="0" indent="0">
              <a:buNone/>
            </a:pPr>
            <a:r>
              <a:rPr lang="en-US" sz="4000" b="1" dirty="0" smtClean="0"/>
              <a:t>Matthew </a:t>
            </a:r>
            <a:r>
              <a:rPr lang="en-US" sz="4000" b="1" dirty="0" smtClean="0"/>
              <a:t>13:15-16</a:t>
            </a:r>
            <a:endParaRPr lang="en-US" sz="4000" b="1" dirty="0"/>
          </a:p>
        </p:txBody>
      </p:sp>
    </p:spTree>
    <p:extLst>
      <p:ext uri="{BB962C8B-B14F-4D97-AF65-F5344CB8AC3E}">
        <p14:creationId xmlns:p14="http://schemas.microsoft.com/office/powerpoint/2010/main" val="24706284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Mysteries of the Kingdom</a:t>
            </a:r>
          </a:p>
          <a:p>
            <a:pPr marL="0" indent="0">
              <a:buNone/>
            </a:pPr>
            <a:r>
              <a:rPr lang="en-US" sz="4000" b="1" dirty="0"/>
              <a:t>For I tell you the truth, many prophets and righteous men longed to see what you see but did not see it, and to hear what you hear but did not hear it.</a:t>
            </a:r>
          </a:p>
          <a:p>
            <a:pPr marL="0" indent="0">
              <a:buNone/>
            </a:pPr>
            <a:r>
              <a:rPr lang="en-US" sz="4000" b="1" dirty="0" smtClean="0"/>
              <a:t>Matthew </a:t>
            </a:r>
            <a:r>
              <a:rPr lang="en-US" sz="4000" b="1" dirty="0" smtClean="0"/>
              <a:t>13:17</a:t>
            </a:r>
            <a:endParaRPr lang="en-US" sz="4000" b="1" dirty="0"/>
          </a:p>
        </p:txBody>
      </p:sp>
    </p:spTree>
    <p:extLst>
      <p:ext uri="{BB962C8B-B14F-4D97-AF65-F5344CB8AC3E}">
        <p14:creationId xmlns:p14="http://schemas.microsoft.com/office/powerpoint/2010/main" val="15855367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The Parable of Israel’s Hardness of Heart</a:t>
            </a:r>
            <a:endParaRPr lang="en-US" sz="4800" b="1" dirty="0" smtClean="0">
              <a:solidFill>
                <a:schemeClr val="tx1"/>
              </a:solidFill>
              <a:latin typeface="+mn-lt"/>
              <a:cs typeface="Times New Roman" pitchFamily="18" charset="0"/>
            </a:endParaRPr>
          </a:p>
          <a:p>
            <a:pPr marL="0" indent="0">
              <a:buNone/>
            </a:pPr>
            <a:r>
              <a:rPr lang="en-US" sz="4000" b="1" dirty="0" smtClean="0"/>
              <a:t>Psalm 78</a:t>
            </a:r>
          </a:p>
          <a:p>
            <a:pPr marL="0" indent="0">
              <a:buNone/>
            </a:pPr>
            <a:r>
              <a:rPr lang="en-US" sz="4000" b="1" dirty="0"/>
              <a:t>A </a:t>
            </a:r>
            <a:r>
              <a:rPr lang="en-US" sz="4000" b="1" dirty="0" err="1"/>
              <a:t>maskil</a:t>
            </a:r>
            <a:r>
              <a:rPr lang="en-US" sz="4000" b="1" dirty="0"/>
              <a:t> of Asaph. O my people, hear my teaching; listen to the words of my mouth.</a:t>
            </a:r>
          </a:p>
          <a:p>
            <a:pPr marL="0" indent="0">
              <a:buNone/>
            </a:pPr>
            <a:r>
              <a:rPr lang="en-US" sz="4000" b="1" baseline="30000" dirty="0" smtClean="0"/>
              <a:t>2</a:t>
            </a:r>
            <a:r>
              <a:rPr lang="en-US" sz="4000" b="1" dirty="0" smtClean="0"/>
              <a:t> </a:t>
            </a:r>
            <a:r>
              <a:rPr lang="en-US" sz="4000" b="1" u="sng" dirty="0"/>
              <a:t>I will open my mouth in parables</a:t>
            </a:r>
            <a:r>
              <a:rPr lang="en-US" sz="4000" b="1" dirty="0"/>
              <a:t>, I will utter hidden things, things from of old--</a:t>
            </a:r>
          </a:p>
          <a:p>
            <a:pPr marL="0" indent="0">
              <a:buNone/>
            </a:pPr>
            <a:r>
              <a:rPr lang="en-US" sz="4000" b="1" baseline="30000" dirty="0" smtClean="0"/>
              <a:t>3</a:t>
            </a:r>
            <a:r>
              <a:rPr lang="en-US" sz="4000" b="1" dirty="0" smtClean="0"/>
              <a:t> </a:t>
            </a:r>
            <a:r>
              <a:rPr lang="en-US" sz="4000" b="1" dirty="0"/>
              <a:t>what we have heard and known, what our fathers have told us</a:t>
            </a:r>
            <a:r>
              <a:rPr lang="en-US" sz="4000" b="1" dirty="0" smtClean="0"/>
              <a:t>.</a:t>
            </a:r>
            <a:endParaRPr lang="en-US" sz="4000" b="1" dirty="0"/>
          </a:p>
        </p:txBody>
      </p:sp>
    </p:spTree>
    <p:extLst>
      <p:ext uri="{BB962C8B-B14F-4D97-AF65-F5344CB8AC3E}">
        <p14:creationId xmlns:p14="http://schemas.microsoft.com/office/powerpoint/2010/main" val="37759118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Israel’s Hardness of Heart</a:t>
            </a:r>
            <a:endParaRPr lang="en-US" sz="4800" b="1" dirty="0" smtClean="0">
              <a:solidFill>
                <a:schemeClr val="tx1"/>
              </a:solidFill>
              <a:latin typeface="+mn-lt"/>
              <a:cs typeface="Times New Roman" pitchFamily="18" charset="0"/>
            </a:endParaRPr>
          </a:p>
          <a:p>
            <a:pPr marL="0" indent="0">
              <a:buNone/>
            </a:pPr>
            <a:r>
              <a:rPr lang="en-US" sz="4000" b="1" dirty="0" smtClean="0"/>
              <a:t>O </a:t>
            </a:r>
            <a:r>
              <a:rPr lang="en-US" sz="4000" b="1" dirty="0" err="1"/>
              <a:t>Yerushalayim</a:t>
            </a:r>
            <a:r>
              <a:rPr lang="en-US" sz="4000" b="1" dirty="0"/>
              <a:t>, </a:t>
            </a:r>
            <a:r>
              <a:rPr lang="en-US" sz="4000" b="1" dirty="0" err="1"/>
              <a:t>Yerushalayim</a:t>
            </a:r>
            <a:r>
              <a:rPr lang="en-US" sz="4000" b="1" dirty="0"/>
              <a:t>, you who kill the prophets and stone those sent to you, how often I have longed to gather your children together, as a hen gathers her chicks under her wings, but you were not willing</a:t>
            </a:r>
            <a:r>
              <a:rPr lang="en-US" sz="4000" b="1" dirty="0" smtClean="0"/>
              <a:t>.  Look</a:t>
            </a:r>
            <a:r>
              <a:rPr lang="en-US" sz="4000" b="1" dirty="0"/>
              <a:t>, your house is left to you desolate.</a:t>
            </a:r>
          </a:p>
          <a:p>
            <a:pPr marL="0" indent="0">
              <a:buNone/>
            </a:pPr>
            <a:r>
              <a:rPr lang="en-US" sz="4000" b="1" dirty="0" smtClean="0"/>
              <a:t>For </a:t>
            </a:r>
            <a:r>
              <a:rPr lang="en-US" sz="4000" b="1" dirty="0"/>
              <a:t>I tell you, you will not see me again until you say, 'Blessed is he who comes in the name of Yahuwah.'"</a:t>
            </a:r>
          </a:p>
          <a:p>
            <a:pPr marL="0" indent="0">
              <a:buNone/>
            </a:pPr>
            <a:r>
              <a:rPr lang="en-US" sz="4000" b="1" dirty="0" smtClean="0"/>
              <a:t>Matthew 23:37-39</a:t>
            </a:r>
          </a:p>
        </p:txBody>
      </p:sp>
    </p:spTree>
    <p:extLst>
      <p:ext uri="{BB962C8B-B14F-4D97-AF65-F5344CB8AC3E}">
        <p14:creationId xmlns:p14="http://schemas.microsoft.com/office/powerpoint/2010/main" val="3047511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10000"/>
          </a:bodyPr>
          <a:lstStyle/>
          <a:p>
            <a:pPr algn="ctr">
              <a:buNone/>
            </a:pPr>
            <a:r>
              <a:rPr lang="en-US" sz="4800" b="1" dirty="0" smtClean="0">
                <a:solidFill>
                  <a:schemeClr val="tx1"/>
                </a:solidFill>
                <a:latin typeface="+mn-lt"/>
                <a:cs typeface="Times New Roman" pitchFamily="18" charset="0"/>
              </a:rPr>
              <a:t>Israel’s Hardness of Heart</a:t>
            </a:r>
            <a:endParaRPr lang="en-US" sz="4800" b="1" dirty="0" smtClean="0">
              <a:solidFill>
                <a:schemeClr val="tx1"/>
              </a:solidFill>
              <a:latin typeface="+mn-lt"/>
              <a:cs typeface="Times New Roman" pitchFamily="18" charset="0"/>
            </a:endParaRPr>
          </a:p>
          <a:p>
            <a:pPr marL="0" indent="0">
              <a:buNone/>
            </a:pPr>
            <a:r>
              <a:rPr lang="en-US" sz="3900" b="1" dirty="0"/>
              <a:t>And if they do not persist in unbelief, they will be grafted in, for Elohim is able to graft them in </a:t>
            </a:r>
            <a:r>
              <a:rPr lang="en-US" sz="3900" b="1" dirty="0" smtClean="0"/>
              <a:t>again.  After </a:t>
            </a:r>
            <a:r>
              <a:rPr lang="en-US" sz="3900" b="1" dirty="0"/>
              <a:t>all, if you were cut out of an olive tree that is wild by nature, and contrary to nature were grafted into a cultivated olive tree, how much more readily will these, the natural branches, be grafted into their own olive tree!</a:t>
            </a:r>
          </a:p>
          <a:p>
            <a:pPr marL="0" indent="0">
              <a:buNone/>
            </a:pPr>
            <a:r>
              <a:rPr lang="en-US" sz="3900" b="1" dirty="0" smtClean="0"/>
              <a:t>I </a:t>
            </a:r>
            <a:r>
              <a:rPr lang="en-US" sz="3900" b="1" dirty="0"/>
              <a:t>do not want you to be ignorant of </a:t>
            </a:r>
            <a:r>
              <a:rPr lang="en-US" sz="3900" b="1" u="sng" dirty="0"/>
              <a:t>this mystery</a:t>
            </a:r>
            <a:r>
              <a:rPr lang="en-US" sz="3900" b="1" dirty="0"/>
              <a:t>, brothers, so that you may not be conceited: </a:t>
            </a:r>
            <a:r>
              <a:rPr lang="en-US" sz="3900" b="1" u="sng" dirty="0" err="1"/>
              <a:t>Yisrael</a:t>
            </a:r>
            <a:r>
              <a:rPr lang="en-US" sz="3900" b="1" u="sng" dirty="0"/>
              <a:t> has experienced a hardening in part until the full number of the Gentiles has come in</a:t>
            </a:r>
            <a:r>
              <a:rPr lang="en-US" sz="3900" b="1" dirty="0" smtClean="0"/>
              <a:t>.   </a:t>
            </a:r>
            <a:r>
              <a:rPr lang="en-US" sz="4000" b="1" dirty="0" smtClean="0"/>
              <a:t>Romans 11:23-25</a:t>
            </a:r>
          </a:p>
        </p:txBody>
      </p:sp>
    </p:spTree>
    <p:extLst>
      <p:ext uri="{BB962C8B-B14F-4D97-AF65-F5344CB8AC3E}">
        <p14:creationId xmlns:p14="http://schemas.microsoft.com/office/powerpoint/2010/main" val="3592757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Mystery (Parable) of the Sower</a:t>
            </a:r>
          </a:p>
          <a:p>
            <a:pPr marL="0" indent="0">
              <a:buNone/>
            </a:pPr>
            <a:r>
              <a:rPr lang="en-US" sz="4000" b="1" dirty="0"/>
              <a:t>Then he told them many things in parables, saying: "A farmer went out to sow his seed.</a:t>
            </a:r>
          </a:p>
          <a:p>
            <a:pPr marL="0" indent="0">
              <a:buNone/>
            </a:pPr>
            <a:r>
              <a:rPr lang="en-US" sz="4000" b="1" dirty="0" smtClean="0"/>
              <a:t>As </a:t>
            </a:r>
            <a:r>
              <a:rPr lang="en-US" sz="4000" b="1" dirty="0"/>
              <a:t>he was scattering the seed, some fell along the path, and the birds came and ate it up.</a:t>
            </a:r>
          </a:p>
          <a:p>
            <a:pPr marL="0" indent="0">
              <a:buNone/>
            </a:pPr>
            <a:r>
              <a:rPr lang="en-US" sz="4000" b="1" dirty="0" smtClean="0"/>
              <a:t>Some </a:t>
            </a:r>
            <a:r>
              <a:rPr lang="en-US" sz="4000" b="1" dirty="0"/>
              <a:t>fell on rocky places, where it did not have much soil. It sprang up quickly, because the soil was shallow</a:t>
            </a:r>
            <a:r>
              <a:rPr lang="en-US" sz="4000" b="1" dirty="0" smtClean="0"/>
              <a:t>.</a:t>
            </a:r>
            <a:endParaRPr lang="en-US" sz="5400" b="1" dirty="0" smtClean="0"/>
          </a:p>
          <a:p>
            <a:pPr marL="0" indent="0">
              <a:buNone/>
            </a:pPr>
            <a:r>
              <a:rPr lang="en-US" sz="4000" b="1" dirty="0" smtClean="0"/>
              <a:t>Matthew 13:3-5</a:t>
            </a:r>
            <a:endParaRPr lang="en-US" sz="4000" b="1" dirty="0"/>
          </a:p>
        </p:txBody>
      </p:sp>
    </p:spTree>
    <p:extLst>
      <p:ext uri="{BB962C8B-B14F-4D97-AF65-F5344CB8AC3E}">
        <p14:creationId xmlns:p14="http://schemas.microsoft.com/office/powerpoint/2010/main" val="4001574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Mystery (Parable) of the Sower</a:t>
            </a:r>
          </a:p>
          <a:p>
            <a:pPr marL="0" indent="0">
              <a:buNone/>
            </a:pPr>
            <a:r>
              <a:rPr lang="en-US" sz="4000" b="1" dirty="0"/>
              <a:t>But when the sun came up, the plants were scorched, and they withered because they had no root.</a:t>
            </a:r>
          </a:p>
          <a:p>
            <a:pPr marL="0" indent="0">
              <a:buNone/>
            </a:pPr>
            <a:r>
              <a:rPr lang="en-US" sz="4000" b="1" dirty="0" smtClean="0"/>
              <a:t>Other </a:t>
            </a:r>
            <a:r>
              <a:rPr lang="en-US" sz="4000" b="1" dirty="0"/>
              <a:t>seed fell among thorns, which grew up and choked the plants.</a:t>
            </a:r>
          </a:p>
          <a:p>
            <a:pPr marL="0" indent="0">
              <a:buNone/>
            </a:pPr>
            <a:r>
              <a:rPr lang="en-US" sz="4000" b="1" dirty="0" smtClean="0"/>
              <a:t>Still </a:t>
            </a:r>
            <a:r>
              <a:rPr lang="en-US" sz="4000" b="1" dirty="0"/>
              <a:t>other seed fell on good soil, where it produced a crop-- a hundred, sixty or thirty times what was sown.</a:t>
            </a:r>
          </a:p>
          <a:p>
            <a:pPr marL="0" indent="0">
              <a:buNone/>
            </a:pPr>
            <a:r>
              <a:rPr lang="en-US" sz="4000" b="1" dirty="0" smtClean="0"/>
              <a:t>Matthew 13:6-8</a:t>
            </a:r>
            <a:endParaRPr lang="en-US" sz="4000" b="1" dirty="0"/>
          </a:p>
        </p:txBody>
      </p:sp>
    </p:spTree>
    <p:extLst>
      <p:ext uri="{BB962C8B-B14F-4D97-AF65-F5344CB8AC3E}">
        <p14:creationId xmlns:p14="http://schemas.microsoft.com/office/powerpoint/2010/main" val="15189661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solidFill>
                  <a:schemeClr val="tx1"/>
                </a:solidFill>
                <a:latin typeface="+mn-lt"/>
                <a:cs typeface="Times New Roman" pitchFamily="18" charset="0"/>
              </a:rPr>
              <a:t>The Mysteries of the Kingdom</a:t>
            </a:r>
          </a:p>
          <a:p>
            <a:pPr marL="0" indent="0">
              <a:buNone/>
            </a:pPr>
            <a:r>
              <a:rPr lang="en-US" sz="4000" b="1" dirty="0"/>
              <a:t>"Listen then to what the parable of the sower means:</a:t>
            </a:r>
          </a:p>
          <a:p>
            <a:pPr marL="0" indent="0">
              <a:buNone/>
            </a:pPr>
            <a:r>
              <a:rPr lang="en-US" sz="4000" b="1" dirty="0" smtClean="0"/>
              <a:t>When </a:t>
            </a:r>
            <a:r>
              <a:rPr lang="en-US" sz="4000" b="1" dirty="0"/>
              <a:t>anyone hears the message about the kingdom and does not understand it, the evil one comes and snatches away what was sown in his heart. This is the seed sown along the path.</a:t>
            </a:r>
          </a:p>
          <a:p>
            <a:pPr marL="0" indent="0">
              <a:buNone/>
            </a:pPr>
            <a:r>
              <a:rPr lang="en-US" sz="4000" b="1" dirty="0" smtClean="0"/>
              <a:t>The </a:t>
            </a:r>
            <a:r>
              <a:rPr lang="en-US" sz="4000" b="1" dirty="0"/>
              <a:t>one who received the seed that fell on rocky places is the man who hears the word and at once receives it with joy.</a:t>
            </a:r>
          </a:p>
          <a:p>
            <a:pPr marL="0" indent="0">
              <a:buNone/>
            </a:pPr>
            <a:r>
              <a:rPr lang="en-US" sz="4000" b="1" dirty="0" smtClean="0"/>
              <a:t>Matthew </a:t>
            </a:r>
            <a:r>
              <a:rPr lang="en-US" sz="4000" b="1" dirty="0" smtClean="0"/>
              <a:t>13:18-20</a:t>
            </a:r>
            <a:endParaRPr lang="en-US" sz="4000" b="1" dirty="0"/>
          </a:p>
        </p:txBody>
      </p:sp>
    </p:spTree>
    <p:extLst>
      <p:ext uri="{BB962C8B-B14F-4D97-AF65-F5344CB8AC3E}">
        <p14:creationId xmlns:p14="http://schemas.microsoft.com/office/powerpoint/2010/main" val="29710145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Mysteries of the Kingdom</a:t>
            </a:r>
          </a:p>
          <a:p>
            <a:pPr marL="0" indent="0">
              <a:buNone/>
            </a:pPr>
            <a:r>
              <a:rPr lang="en-US" sz="4000" b="1" dirty="0" smtClean="0"/>
              <a:t>But </a:t>
            </a:r>
            <a:r>
              <a:rPr lang="en-US" sz="4000" b="1" dirty="0"/>
              <a:t>since he has no root, he lasts only a short time. When trouble or persecution comes because of the word, he quickly falls away.</a:t>
            </a:r>
          </a:p>
          <a:p>
            <a:pPr marL="0" indent="0">
              <a:buNone/>
            </a:pPr>
            <a:r>
              <a:rPr lang="en-US" sz="4000" b="1" dirty="0" smtClean="0"/>
              <a:t>The </a:t>
            </a:r>
            <a:r>
              <a:rPr lang="en-US" sz="4000" b="1" dirty="0"/>
              <a:t>one who received the seed that fell among the thorns is the man who hears the word, but the worries of this life and the deceitfulness of wealth choke it, making it unfruitful.</a:t>
            </a:r>
          </a:p>
          <a:p>
            <a:pPr marL="0" indent="0">
              <a:buNone/>
            </a:pPr>
            <a:r>
              <a:rPr lang="en-US" sz="4000" b="1" dirty="0" smtClean="0"/>
              <a:t>Matthew </a:t>
            </a:r>
            <a:r>
              <a:rPr lang="en-US" sz="4000" b="1" dirty="0" smtClean="0"/>
              <a:t>13:21-22</a:t>
            </a:r>
            <a:endParaRPr lang="en-US" sz="4000" b="1" dirty="0"/>
          </a:p>
        </p:txBody>
      </p:sp>
    </p:spTree>
    <p:extLst>
      <p:ext uri="{BB962C8B-B14F-4D97-AF65-F5344CB8AC3E}">
        <p14:creationId xmlns:p14="http://schemas.microsoft.com/office/powerpoint/2010/main" val="33911902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Mysteries of the Kingdom</a:t>
            </a:r>
          </a:p>
          <a:p>
            <a:pPr marL="0" indent="0">
              <a:buNone/>
            </a:pPr>
            <a:r>
              <a:rPr lang="en-US" sz="4000" b="1" dirty="0" smtClean="0"/>
              <a:t>But </a:t>
            </a:r>
            <a:r>
              <a:rPr lang="en-US" sz="4000" b="1" dirty="0"/>
              <a:t>the one who received the seed that fell on good soil is the man who hears the word and understands it. He produces a crop, yielding a hundred, sixty or thirty times what was sown."</a:t>
            </a:r>
          </a:p>
          <a:p>
            <a:pPr marL="0" indent="0">
              <a:buNone/>
            </a:pPr>
            <a:r>
              <a:rPr lang="en-US" sz="4000" b="1" dirty="0" smtClean="0"/>
              <a:t>Matthew </a:t>
            </a:r>
            <a:r>
              <a:rPr lang="en-US" sz="4000" b="1" dirty="0" smtClean="0"/>
              <a:t>13:23</a:t>
            </a:r>
            <a:endParaRPr lang="en-US" sz="4000" b="1" dirty="0"/>
          </a:p>
        </p:txBody>
      </p:sp>
    </p:spTree>
    <p:extLst>
      <p:ext uri="{BB962C8B-B14F-4D97-AF65-F5344CB8AC3E}">
        <p14:creationId xmlns:p14="http://schemas.microsoft.com/office/powerpoint/2010/main" val="19984398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Lessons From the Parable of the Sower</a:t>
            </a:r>
            <a:endParaRPr lang="en-US" sz="4000" b="1" dirty="0" smtClean="0">
              <a:solidFill>
                <a:schemeClr val="tx1"/>
              </a:solidFill>
              <a:latin typeface="+mn-lt"/>
              <a:cs typeface="Times New Roman" pitchFamily="18" charset="0"/>
            </a:endParaRPr>
          </a:p>
          <a:p>
            <a:pPr marL="0" indent="0">
              <a:buNone/>
            </a:pPr>
            <a:r>
              <a:rPr lang="en-US" sz="4000" b="1" dirty="0" smtClean="0"/>
              <a:t>Many will fall short of entrance into the Kingdom</a:t>
            </a:r>
          </a:p>
          <a:p>
            <a:pPr marL="0" indent="0">
              <a:buNone/>
            </a:pPr>
            <a:r>
              <a:rPr lang="en-US" sz="4000" b="1" dirty="0" smtClean="0"/>
              <a:t>Remember our ancestors in the wilderness</a:t>
            </a:r>
          </a:p>
          <a:p>
            <a:pPr marL="0" indent="0">
              <a:buNone/>
            </a:pPr>
            <a:r>
              <a:rPr lang="en-US" sz="4000" b="1" dirty="0" smtClean="0"/>
              <a:t>Entrance into the Kingdom requires a commitment to walking out the faith while overcoming the distractions</a:t>
            </a:r>
            <a:endParaRPr lang="en-US" sz="4000" b="1" dirty="0"/>
          </a:p>
        </p:txBody>
      </p:sp>
    </p:spTree>
    <p:extLst>
      <p:ext uri="{BB962C8B-B14F-4D97-AF65-F5344CB8AC3E}">
        <p14:creationId xmlns:p14="http://schemas.microsoft.com/office/powerpoint/2010/main" val="41749754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a:t>
            </a:r>
            <a:r>
              <a:rPr lang="en-US" sz="4000" b="1" dirty="0" smtClean="0">
                <a:solidFill>
                  <a:schemeClr val="tx1"/>
                </a:solidFill>
                <a:latin typeface="+mn-lt"/>
                <a:cs typeface="Times New Roman" pitchFamily="18" charset="0"/>
              </a:rPr>
              <a:t>Parable of the Weeds</a:t>
            </a:r>
            <a:endParaRPr lang="en-US" sz="4000" b="1" dirty="0" smtClean="0">
              <a:solidFill>
                <a:schemeClr val="tx1"/>
              </a:solidFill>
              <a:latin typeface="+mn-lt"/>
              <a:cs typeface="Times New Roman" pitchFamily="18" charset="0"/>
            </a:endParaRPr>
          </a:p>
          <a:p>
            <a:pPr marL="0" indent="0">
              <a:buNone/>
            </a:pPr>
            <a:r>
              <a:rPr lang="en-US" sz="4000" b="1" dirty="0" err="1"/>
              <a:t>Yahusha</a:t>
            </a:r>
            <a:r>
              <a:rPr lang="en-US" sz="4000" b="1" dirty="0"/>
              <a:t> told them another parable: "The kingdom of heaven is like a man who sowed good seed in his field.</a:t>
            </a:r>
          </a:p>
          <a:p>
            <a:pPr marL="0" indent="0">
              <a:buNone/>
            </a:pPr>
            <a:r>
              <a:rPr lang="en-US" sz="4000" b="1" dirty="0" smtClean="0"/>
              <a:t>But </a:t>
            </a:r>
            <a:r>
              <a:rPr lang="en-US" sz="4000" b="1" dirty="0"/>
              <a:t>while everyone was sleeping, his enemy came and sowed weeds among the wheat, and went away.</a:t>
            </a:r>
          </a:p>
          <a:p>
            <a:pPr marL="0" indent="0">
              <a:buNone/>
            </a:pPr>
            <a:r>
              <a:rPr lang="en-US" sz="4000" b="1" dirty="0" smtClean="0"/>
              <a:t>When </a:t>
            </a:r>
            <a:r>
              <a:rPr lang="en-US" sz="4000" b="1" dirty="0"/>
              <a:t>the wheat sprouted and formed heads, then the weeds also appeared.</a:t>
            </a:r>
          </a:p>
          <a:p>
            <a:pPr marL="0" indent="0">
              <a:buNone/>
            </a:pPr>
            <a:r>
              <a:rPr lang="en-US" sz="4000" b="1" dirty="0" smtClean="0"/>
              <a:t>Matthew </a:t>
            </a:r>
            <a:r>
              <a:rPr lang="en-US" sz="4000" b="1" dirty="0" smtClean="0"/>
              <a:t>13:24-26</a:t>
            </a:r>
            <a:endParaRPr lang="en-US" sz="4000" b="1" dirty="0"/>
          </a:p>
        </p:txBody>
      </p:sp>
    </p:spTree>
    <p:extLst>
      <p:ext uri="{BB962C8B-B14F-4D97-AF65-F5344CB8AC3E}">
        <p14:creationId xmlns:p14="http://schemas.microsoft.com/office/powerpoint/2010/main" val="20078786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solidFill>
                  <a:schemeClr val="tx1"/>
                </a:solidFill>
                <a:latin typeface="+mn-lt"/>
                <a:cs typeface="Times New Roman" pitchFamily="18" charset="0"/>
              </a:rPr>
              <a:t>The Mysteries of the Kingdom</a:t>
            </a:r>
          </a:p>
          <a:p>
            <a:pPr marL="0" indent="0">
              <a:buNone/>
            </a:pPr>
            <a:r>
              <a:rPr lang="en-US" sz="4000" b="1" dirty="0"/>
              <a:t>"The owner's servants came to him and said, 'Sir, didn't you sow good seed in your field? Where then did the weeds come from?'</a:t>
            </a:r>
          </a:p>
          <a:p>
            <a:pPr marL="0" indent="0">
              <a:buNone/>
            </a:pPr>
            <a:r>
              <a:rPr lang="en-US" sz="4000" b="1" dirty="0" smtClean="0"/>
              <a:t>"</a:t>
            </a:r>
            <a:r>
              <a:rPr lang="en-US" sz="4000" b="1" dirty="0"/>
              <a:t>'An enemy did this,' he replied. "The servants asked him, 'Do you want us to go and pull them up?'</a:t>
            </a:r>
          </a:p>
          <a:p>
            <a:pPr marL="0" indent="0">
              <a:buNone/>
            </a:pPr>
            <a:r>
              <a:rPr lang="en-US" sz="4000" b="1" dirty="0" smtClean="0"/>
              <a:t>"</a:t>
            </a:r>
            <a:r>
              <a:rPr lang="en-US" sz="4000" b="1" dirty="0"/>
              <a:t>'No,' he answered, 'because while you are pulling the weeds, you may root up the wheat with them.</a:t>
            </a:r>
          </a:p>
          <a:p>
            <a:pPr marL="0" indent="0">
              <a:buNone/>
            </a:pPr>
            <a:r>
              <a:rPr lang="en-US" sz="4000" b="1" dirty="0" smtClean="0"/>
              <a:t>Matthew </a:t>
            </a:r>
            <a:r>
              <a:rPr lang="en-US" sz="4000" b="1" dirty="0" smtClean="0"/>
              <a:t>13:27-29</a:t>
            </a:r>
            <a:endParaRPr lang="en-US" sz="4000" b="1" dirty="0"/>
          </a:p>
        </p:txBody>
      </p:sp>
    </p:spTree>
    <p:extLst>
      <p:ext uri="{BB962C8B-B14F-4D97-AF65-F5344CB8AC3E}">
        <p14:creationId xmlns:p14="http://schemas.microsoft.com/office/powerpoint/2010/main" val="29496946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Mysteries of the Kingdom</a:t>
            </a:r>
          </a:p>
          <a:p>
            <a:pPr marL="0" indent="0">
              <a:buNone/>
            </a:pPr>
            <a:r>
              <a:rPr lang="en-US" sz="4000" b="1" dirty="0"/>
              <a:t>Let both grow together until the harvest. At that time I will tell the harvesters: First collect the weeds and tie them in bundles to be burned; then gather the wheat and bring it into my barn.'"</a:t>
            </a:r>
          </a:p>
          <a:p>
            <a:pPr marL="0" indent="0">
              <a:buNone/>
            </a:pPr>
            <a:r>
              <a:rPr lang="en-US" sz="4000" b="1" dirty="0" smtClean="0"/>
              <a:t>Matthew </a:t>
            </a:r>
            <a:r>
              <a:rPr lang="en-US" sz="4000" b="1" dirty="0" smtClean="0"/>
              <a:t>13:30</a:t>
            </a:r>
            <a:endParaRPr lang="en-US" sz="4000" b="1" dirty="0"/>
          </a:p>
        </p:txBody>
      </p:sp>
    </p:spTree>
    <p:extLst>
      <p:ext uri="{BB962C8B-B14F-4D97-AF65-F5344CB8AC3E}">
        <p14:creationId xmlns:p14="http://schemas.microsoft.com/office/powerpoint/2010/main" val="39752742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solidFill>
                  <a:schemeClr val="tx1"/>
                </a:solidFill>
                <a:latin typeface="+mn-lt"/>
                <a:cs typeface="Times New Roman" pitchFamily="18" charset="0"/>
              </a:rPr>
              <a:t>Explanation of the Parable of the Weeds</a:t>
            </a:r>
            <a:endParaRPr lang="en-US" sz="4000" b="1" dirty="0" smtClean="0">
              <a:solidFill>
                <a:schemeClr val="tx1"/>
              </a:solidFill>
              <a:latin typeface="+mn-lt"/>
              <a:cs typeface="Times New Roman" pitchFamily="18" charset="0"/>
            </a:endParaRPr>
          </a:p>
          <a:p>
            <a:pPr marL="0" indent="0">
              <a:buNone/>
            </a:pPr>
            <a:r>
              <a:rPr lang="en-US" sz="4000" b="1" dirty="0"/>
              <a:t>The one who sowed the good seed is the Son of Man.</a:t>
            </a:r>
          </a:p>
          <a:p>
            <a:pPr marL="0" indent="0">
              <a:buNone/>
            </a:pPr>
            <a:r>
              <a:rPr lang="en-US" sz="4000" b="1" dirty="0"/>
              <a:t>The field is the </a:t>
            </a:r>
            <a:r>
              <a:rPr lang="en-US" sz="4000" b="1" dirty="0" smtClean="0"/>
              <a:t>world</a:t>
            </a:r>
          </a:p>
          <a:p>
            <a:pPr marL="0" indent="0">
              <a:buNone/>
            </a:pPr>
            <a:r>
              <a:rPr lang="en-US" sz="4000" b="1" dirty="0" smtClean="0"/>
              <a:t>The </a:t>
            </a:r>
            <a:r>
              <a:rPr lang="en-US" sz="4000" b="1" dirty="0"/>
              <a:t>good seed stands for the sons of the kingdom. </a:t>
            </a:r>
            <a:endParaRPr lang="en-US" sz="4000" b="1" dirty="0" smtClean="0"/>
          </a:p>
          <a:p>
            <a:pPr marL="0" indent="0">
              <a:buNone/>
            </a:pPr>
            <a:r>
              <a:rPr lang="en-US" sz="4000" b="1" dirty="0" smtClean="0"/>
              <a:t>The </a:t>
            </a:r>
            <a:r>
              <a:rPr lang="en-US" sz="4000" b="1" dirty="0"/>
              <a:t>weeds are the sons of the evil </a:t>
            </a:r>
            <a:r>
              <a:rPr lang="en-US" sz="4000" b="1" dirty="0" smtClean="0"/>
              <a:t>one</a:t>
            </a:r>
          </a:p>
          <a:p>
            <a:pPr marL="0" indent="0">
              <a:buNone/>
            </a:pPr>
            <a:r>
              <a:rPr lang="en-US" sz="4000" b="1" dirty="0" smtClean="0"/>
              <a:t>The </a:t>
            </a:r>
            <a:r>
              <a:rPr lang="en-US" sz="4000" b="1" dirty="0"/>
              <a:t>enemy who sows them is the devil. </a:t>
            </a:r>
            <a:endParaRPr lang="en-US" sz="4000" b="1" dirty="0" smtClean="0"/>
          </a:p>
          <a:p>
            <a:pPr marL="0" indent="0">
              <a:buNone/>
            </a:pPr>
            <a:r>
              <a:rPr lang="en-US" sz="4000" b="1" dirty="0" smtClean="0"/>
              <a:t>The </a:t>
            </a:r>
            <a:r>
              <a:rPr lang="en-US" sz="4000" b="1" dirty="0"/>
              <a:t>harvest is the end of the </a:t>
            </a:r>
            <a:r>
              <a:rPr lang="en-US" sz="4000" b="1" dirty="0" smtClean="0"/>
              <a:t>age</a:t>
            </a:r>
          </a:p>
          <a:p>
            <a:pPr marL="0" indent="0">
              <a:buNone/>
            </a:pPr>
            <a:r>
              <a:rPr lang="en-US" sz="4000" b="1" dirty="0" smtClean="0"/>
              <a:t>The </a:t>
            </a:r>
            <a:r>
              <a:rPr lang="en-US" sz="4000" b="1" dirty="0"/>
              <a:t>harvesters are angels</a:t>
            </a:r>
          </a:p>
          <a:p>
            <a:pPr marL="0" indent="0">
              <a:buNone/>
            </a:pPr>
            <a:endParaRPr lang="en-US" sz="4000" b="1" dirty="0"/>
          </a:p>
        </p:txBody>
      </p:sp>
    </p:spTree>
    <p:extLst>
      <p:ext uri="{BB962C8B-B14F-4D97-AF65-F5344CB8AC3E}">
        <p14:creationId xmlns:p14="http://schemas.microsoft.com/office/powerpoint/2010/main" val="35162300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Lessons From the Parable of the Two Seeds</a:t>
            </a:r>
            <a:endParaRPr lang="en-US" sz="4000" b="1" dirty="0" smtClean="0">
              <a:solidFill>
                <a:schemeClr val="tx1"/>
              </a:solidFill>
              <a:latin typeface="+mn-lt"/>
              <a:cs typeface="Times New Roman" pitchFamily="18" charset="0"/>
            </a:endParaRPr>
          </a:p>
          <a:p>
            <a:pPr marL="0" indent="0">
              <a:buNone/>
            </a:pPr>
            <a:r>
              <a:rPr lang="en-US" sz="4000" b="1" dirty="0" smtClean="0"/>
              <a:t>Our enemy places non-believers in our midst</a:t>
            </a:r>
          </a:p>
          <a:p>
            <a:pPr marL="0" indent="0">
              <a:buNone/>
            </a:pPr>
            <a:r>
              <a:rPr lang="en-US" sz="4000" b="1" dirty="0" smtClean="0"/>
              <a:t>Ours is not to judge but to wait for the harvest</a:t>
            </a:r>
          </a:p>
          <a:p>
            <a:pPr marL="0" indent="0">
              <a:buNone/>
            </a:pPr>
            <a:r>
              <a:rPr lang="en-US" sz="4000" b="1" dirty="0" smtClean="0"/>
              <a:t>A righteous judgment will occur at the end of the age</a:t>
            </a:r>
            <a:endParaRPr lang="en-US" sz="4000" b="1" dirty="0" smtClean="0"/>
          </a:p>
          <a:p>
            <a:pPr marL="0" indent="0">
              <a:buNone/>
            </a:pPr>
            <a:endParaRPr lang="en-US" sz="4000" b="1" dirty="0"/>
          </a:p>
        </p:txBody>
      </p:sp>
    </p:spTree>
    <p:extLst>
      <p:ext uri="{BB962C8B-B14F-4D97-AF65-F5344CB8AC3E}">
        <p14:creationId xmlns:p14="http://schemas.microsoft.com/office/powerpoint/2010/main" val="26595360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Mystery of the Mustard Seed</a:t>
            </a:r>
          </a:p>
          <a:p>
            <a:pPr marL="0" indent="0">
              <a:buNone/>
            </a:pPr>
            <a:r>
              <a:rPr lang="en-US" sz="4000" b="1" dirty="0"/>
              <a:t>He told them another parable: "The kingdom of heaven is like a mustard seed, which a man took and planted in his field.</a:t>
            </a:r>
          </a:p>
          <a:p>
            <a:pPr marL="0" indent="0">
              <a:buNone/>
            </a:pPr>
            <a:r>
              <a:rPr lang="en-US" sz="4000" b="1" dirty="0" smtClean="0"/>
              <a:t>Though </a:t>
            </a:r>
            <a:r>
              <a:rPr lang="en-US" sz="4000" b="1" dirty="0"/>
              <a:t>it is the smallest of all your seeds, yet when it grows, it is the largest of garden plants and becomes a tree, so that the birds of the air come and perch in its branches."</a:t>
            </a:r>
          </a:p>
          <a:p>
            <a:pPr marL="0" indent="0">
              <a:buNone/>
            </a:pPr>
            <a:r>
              <a:rPr lang="en-US" sz="4000" b="1" dirty="0" smtClean="0"/>
              <a:t>Matthew </a:t>
            </a:r>
            <a:r>
              <a:rPr lang="en-US" sz="4000" b="1" dirty="0" smtClean="0"/>
              <a:t>13:31-32</a:t>
            </a:r>
            <a:endParaRPr lang="en-US" sz="4000" b="1" dirty="0"/>
          </a:p>
        </p:txBody>
      </p:sp>
    </p:spTree>
    <p:extLst>
      <p:ext uri="{BB962C8B-B14F-4D97-AF65-F5344CB8AC3E}">
        <p14:creationId xmlns:p14="http://schemas.microsoft.com/office/powerpoint/2010/main" val="30587193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Lessons from the </a:t>
            </a:r>
            <a:r>
              <a:rPr lang="en-US" sz="4000" b="1" dirty="0" smtClean="0">
                <a:solidFill>
                  <a:schemeClr val="tx1"/>
                </a:solidFill>
                <a:latin typeface="+mn-lt"/>
                <a:cs typeface="Times New Roman" pitchFamily="18" charset="0"/>
              </a:rPr>
              <a:t>Mustard Seed</a:t>
            </a:r>
          </a:p>
          <a:p>
            <a:pPr marL="0" indent="0">
              <a:buNone/>
            </a:pPr>
            <a:r>
              <a:rPr lang="en-US" sz="4000" b="1" dirty="0" smtClean="0"/>
              <a:t>The Kingdom of Heaven will start small but will fill the earth</a:t>
            </a:r>
          </a:p>
          <a:p>
            <a:pPr marL="0" indent="0">
              <a:buNone/>
            </a:pPr>
            <a:endParaRPr lang="en-US" sz="4000" b="1" dirty="0"/>
          </a:p>
        </p:txBody>
      </p:sp>
    </p:spTree>
    <p:extLst>
      <p:ext uri="{BB962C8B-B14F-4D97-AF65-F5344CB8AC3E}">
        <p14:creationId xmlns:p14="http://schemas.microsoft.com/office/powerpoint/2010/main" val="237276124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Mystery of the Mixing Dough</a:t>
            </a:r>
          </a:p>
          <a:p>
            <a:pPr marL="0" indent="0">
              <a:buNone/>
            </a:pPr>
            <a:r>
              <a:rPr lang="en-US" sz="4000" b="1" dirty="0"/>
              <a:t>He told them still another parable: "The kingdom of heaven is like yeast that a woman took and mixed into a large amount of flour until it worked all through the dough."</a:t>
            </a:r>
          </a:p>
          <a:p>
            <a:pPr marL="0" indent="0">
              <a:buNone/>
            </a:pPr>
            <a:r>
              <a:rPr lang="en-US" sz="4000" b="1" dirty="0" smtClean="0"/>
              <a:t> Matthew </a:t>
            </a:r>
            <a:r>
              <a:rPr lang="en-US" sz="4000" b="1" dirty="0" smtClean="0"/>
              <a:t>13:33</a:t>
            </a:r>
            <a:endParaRPr lang="en-US" sz="4000" b="1" dirty="0" smtClean="0"/>
          </a:p>
        </p:txBody>
      </p:sp>
    </p:spTree>
    <p:extLst>
      <p:ext uri="{BB962C8B-B14F-4D97-AF65-F5344CB8AC3E}">
        <p14:creationId xmlns:p14="http://schemas.microsoft.com/office/powerpoint/2010/main" val="17487680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Lessons From The </a:t>
            </a:r>
            <a:r>
              <a:rPr lang="en-US" sz="4000" b="1" dirty="0" smtClean="0">
                <a:solidFill>
                  <a:schemeClr val="tx1"/>
                </a:solidFill>
                <a:latin typeface="+mn-lt"/>
                <a:cs typeface="Times New Roman" pitchFamily="18" charset="0"/>
              </a:rPr>
              <a:t>Mystery of the Mixing Dough</a:t>
            </a:r>
          </a:p>
          <a:p>
            <a:pPr marL="0" indent="0">
              <a:buNone/>
            </a:pPr>
            <a:r>
              <a:rPr lang="en-US" sz="4000" b="1" dirty="0" smtClean="0"/>
              <a:t>Like in Nebuchadnezzar’s dream, the kingdom of Elohim grows to fill the whole earth</a:t>
            </a:r>
          </a:p>
          <a:p>
            <a:pPr marL="0" indent="0">
              <a:buNone/>
            </a:pPr>
            <a:r>
              <a:rPr lang="en-US" sz="4000" b="1" dirty="0" smtClean="0"/>
              <a:t>The </a:t>
            </a:r>
            <a:r>
              <a:rPr lang="en-US" sz="4000" b="1" dirty="0" smtClean="0"/>
              <a:t>Gospel has to be taken to the ends of the earth for people to hear and receive</a:t>
            </a:r>
            <a:endParaRPr lang="en-US" sz="4000" b="1" dirty="0"/>
          </a:p>
        </p:txBody>
      </p:sp>
    </p:spTree>
    <p:extLst>
      <p:ext uri="{BB962C8B-B14F-4D97-AF65-F5344CB8AC3E}">
        <p14:creationId xmlns:p14="http://schemas.microsoft.com/office/powerpoint/2010/main" val="48675204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Parable of the Hidden Treasure</a:t>
            </a:r>
          </a:p>
          <a:p>
            <a:pPr marL="0" indent="0">
              <a:buNone/>
            </a:pPr>
            <a:r>
              <a:rPr lang="en-US" sz="4000" b="1" dirty="0"/>
              <a:t>"The kingdom of heaven is like treasure hidden in a field. When a man found it, he hid it again, and then in his joy went and sold all he had and bought that field.</a:t>
            </a:r>
          </a:p>
          <a:p>
            <a:pPr marL="0" indent="0">
              <a:buNone/>
            </a:pPr>
            <a:r>
              <a:rPr lang="en-US" sz="4000" b="1" dirty="0" smtClean="0"/>
              <a:t>Matthew 13:44</a:t>
            </a:r>
          </a:p>
        </p:txBody>
      </p:sp>
    </p:spTree>
    <p:extLst>
      <p:ext uri="{BB962C8B-B14F-4D97-AF65-F5344CB8AC3E}">
        <p14:creationId xmlns:p14="http://schemas.microsoft.com/office/powerpoint/2010/main" val="119837974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Lessons from The </a:t>
            </a:r>
            <a:r>
              <a:rPr lang="en-US" sz="4000" b="1" dirty="0" smtClean="0">
                <a:solidFill>
                  <a:schemeClr val="tx1"/>
                </a:solidFill>
                <a:latin typeface="+mn-lt"/>
                <a:cs typeface="Times New Roman" pitchFamily="18" charset="0"/>
              </a:rPr>
              <a:t>Parable of the Hidden Treasure</a:t>
            </a:r>
          </a:p>
          <a:p>
            <a:pPr marL="0" indent="0">
              <a:buNone/>
            </a:pPr>
            <a:r>
              <a:rPr lang="en-US" sz="4000" b="1" dirty="0" smtClean="0"/>
              <a:t>Entrance into the kingdom requires a wholesale forsaking of anything that hinders our walk with him</a:t>
            </a:r>
          </a:p>
          <a:p>
            <a:pPr marL="0" indent="0">
              <a:buNone/>
            </a:pPr>
            <a:r>
              <a:rPr lang="en-US" sz="4000" b="1" dirty="0" smtClean="0"/>
              <a:t>Like Abraham, we are called to leave all behind, even our own families, if need be</a:t>
            </a:r>
            <a:endParaRPr lang="en-US" sz="4000" b="1" dirty="0" smtClean="0"/>
          </a:p>
        </p:txBody>
      </p:sp>
    </p:spTree>
    <p:extLst>
      <p:ext uri="{BB962C8B-B14F-4D97-AF65-F5344CB8AC3E}">
        <p14:creationId xmlns:p14="http://schemas.microsoft.com/office/powerpoint/2010/main" val="159413808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Parable of the Fine Pearls</a:t>
            </a:r>
          </a:p>
          <a:p>
            <a:pPr marL="0" indent="0">
              <a:buNone/>
            </a:pPr>
            <a:r>
              <a:rPr lang="en-US" sz="4000" b="1" dirty="0" smtClean="0"/>
              <a:t>"</a:t>
            </a:r>
            <a:r>
              <a:rPr lang="en-US" sz="4000" b="1" dirty="0"/>
              <a:t>Again, the kingdom of heaven is like a merchant looking for fine pearls.</a:t>
            </a:r>
          </a:p>
          <a:p>
            <a:pPr marL="0" indent="0">
              <a:buNone/>
            </a:pPr>
            <a:r>
              <a:rPr lang="en-US" sz="4000" b="1" dirty="0" smtClean="0"/>
              <a:t>When </a:t>
            </a:r>
            <a:r>
              <a:rPr lang="en-US" sz="4000" b="1" dirty="0"/>
              <a:t>he found one of great value, he went away and sold everything he had and bought it.</a:t>
            </a:r>
          </a:p>
          <a:p>
            <a:pPr marL="0" indent="0">
              <a:buNone/>
            </a:pPr>
            <a:r>
              <a:rPr lang="en-US" sz="4000" b="1" dirty="0" smtClean="0"/>
              <a:t>Matthew 13:45-46</a:t>
            </a:r>
          </a:p>
        </p:txBody>
      </p:sp>
    </p:spTree>
    <p:extLst>
      <p:ext uri="{BB962C8B-B14F-4D97-AF65-F5344CB8AC3E}">
        <p14:creationId xmlns:p14="http://schemas.microsoft.com/office/powerpoint/2010/main" val="31762211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solidFill>
                  <a:schemeClr val="tx1"/>
                </a:solidFill>
                <a:latin typeface="+mn-lt"/>
                <a:cs typeface="Times New Roman" pitchFamily="18" charset="0"/>
              </a:rPr>
              <a:t>The Parable of the Net</a:t>
            </a:r>
          </a:p>
          <a:p>
            <a:pPr marL="0" indent="0">
              <a:buNone/>
            </a:pPr>
            <a:r>
              <a:rPr lang="en-US" sz="4000" b="1" dirty="0"/>
              <a:t>Once again, the kingdom of heaven is like a net that was let down into the lake and caught all kinds of </a:t>
            </a:r>
            <a:r>
              <a:rPr lang="en-US" sz="4000" b="1" dirty="0" smtClean="0"/>
              <a:t>fish. </a:t>
            </a:r>
            <a:r>
              <a:rPr lang="en-US" sz="4000" b="1" dirty="0"/>
              <a:t>When it was full, the fishermen pulled it up on the shore. Then they sat down and collected the good fish in baskets, but threw the bad away.</a:t>
            </a:r>
          </a:p>
          <a:p>
            <a:pPr marL="0" indent="0">
              <a:buNone/>
            </a:pPr>
            <a:r>
              <a:rPr lang="en-US" sz="4000" b="1" dirty="0" smtClean="0"/>
              <a:t>This </a:t>
            </a:r>
            <a:r>
              <a:rPr lang="en-US" sz="4000" b="1" dirty="0"/>
              <a:t>is how it will be at the end of the age. The angels will come and separate the wicked from the </a:t>
            </a:r>
            <a:r>
              <a:rPr lang="en-US" sz="4000" b="1" dirty="0" smtClean="0"/>
              <a:t>righteous and </a:t>
            </a:r>
            <a:r>
              <a:rPr lang="en-US" sz="4000" b="1" dirty="0"/>
              <a:t>throw them into the fiery furnace, where there will be weeping and gnashing of teeth</a:t>
            </a:r>
            <a:r>
              <a:rPr lang="en-US" sz="4000" b="1" dirty="0" smtClean="0"/>
              <a:t>.  Matthew 13:47-50</a:t>
            </a:r>
          </a:p>
        </p:txBody>
      </p:sp>
    </p:spTree>
    <p:extLst>
      <p:ext uri="{BB962C8B-B14F-4D97-AF65-F5344CB8AC3E}">
        <p14:creationId xmlns:p14="http://schemas.microsoft.com/office/powerpoint/2010/main" val="41864446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Mystery Revealed…</a:t>
            </a:r>
            <a:endParaRPr lang="en-US" sz="4000" b="1" dirty="0" smtClean="0">
              <a:solidFill>
                <a:schemeClr val="tx1"/>
              </a:solidFill>
              <a:latin typeface="+mn-lt"/>
              <a:cs typeface="Times New Roman" pitchFamily="18" charset="0"/>
            </a:endParaRPr>
          </a:p>
          <a:p>
            <a:pPr marL="0" indent="0">
              <a:buNone/>
            </a:pPr>
            <a:r>
              <a:rPr lang="en-US" sz="4000" b="1" dirty="0" smtClean="0"/>
              <a:t>In the judgment, there will be a separation of the righteous from the unrighteous</a:t>
            </a:r>
          </a:p>
          <a:p>
            <a:pPr marL="0" indent="0">
              <a:buNone/>
            </a:pPr>
            <a:r>
              <a:rPr lang="en-US" sz="4000" b="1" dirty="0" smtClean="0"/>
              <a:t>The unrighteous will be cast out</a:t>
            </a:r>
          </a:p>
          <a:p>
            <a:pPr marL="0" indent="0">
              <a:buNone/>
            </a:pPr>
            <a:r>
              <a:rPr lang="en-US" sz="4000" b="1" dirty="0" smtClean="0"/>
              <a:t>The righteous will inherit the kingdom</a:t>
            </a:r>
            <a:endParaRPr lang="en-US" sz="4000" b="1" dirty="0" smtClean="0"/>
          </a:p>
        </p:txBody>
      </p:sp>
    </p:spTree>
    <p:extLst>
      <p:ext uri="{BB962C8B-B14F-4D97-AF65-F5344CB8AC3E}">
        <p14:creationId xmlns:p14="http://schemas.microsoft.com/office/powerpoint/2010/main" val="28434142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solidFill>
                  <a:schemeClr val="tx1"/>
                </a:solidFill>
                <a:latin typeface="+mn-lt"/>
                <a:cs typeface="Times New Roman" pitchFamily="18" charset="0"/>
              </a:rPr>
              <a:t>The Parable of the Land </a:t>
            </a:r>
            <a:r>
              <a:rPr lang="en-US" sz="4000" b="1" dirty="0" smtClean="0">
                <a:cs typeface="Times New Roman" pitchFamily="18" charset="0"/>
              </a:rPr>
              <a:t>Owner</a:t>
            </a:r>
            <a:endParaRPr lang="en-US" sz="4000" b="1" dirty="0" smtClean="0">
              <a:solidFill>
                <a:schemeClr val="tx1"/>
              </a:solidFill>
              <a:latin typeface="+mn-lt"/>
              <a:cs typeface="Times New Roman" pitchFamily="18" charset="0"/>
            </a:endParaRPr>
          </a:p>
          <a:p>
            <a:pPr marL="0" indent="0">
              <a:buNone/>
            </a:pPr>
            <a:r>
              <a:rPr lang="en-US" sz="4000" b="1" dirty="0"/>
              <a:t>"Listen to another parable: There was a landowner who planted a vineyard. He put a wall around it, dug a winepress in it and built a watchtower. Then he rented the vineyard to some farmers and went away on a </a:t>
            </a:r>
            <a:r>
              <a:rPr lang="en-US" sz="4000" b="1" dirty="0" smtClean="0"/>
              <a:t>journey.  When </a:t>
            </a:r>
            <a:r>
              <a:rPr lang="en-US" sz="4000" b="1" dirty="0"/>
              <a:t>the harvest time approached, he sent his servants to the tenants to collect his fruit.</a:t>
            </a:r>
          </a:p>
          <a:p>
            <a:pPr marL="0" indent="0">
              <a:buNone/>
            </a:pPr>
            <a:r>
              <a:rPr lang="en-US" sz="4000" b="1" dirty="0" smtClean="0"/>
              <a:t> </a:t>
            </a:r>
            <a:r>
              <a:rPr lang="en-US" sz="4000" b="1" dirty="0"/>
              <a:t>"The tenants seized his servants; they beat one, killed another, and stoned a third.</a:t>
            </a:r>
          </a:p>
          <a:p>
            <a:pPr marL="0" indent="0">
              <a:buNone/>
            </a:pPr>
            <a:r>
              <a:rPr lang="en-US" sz="4000" b="1" dirty="0" smtClean="0"/>
              <a:t>Matthew 21:33-35</a:t>
            </a:r>
          </a:p>
        </p:txBody>
      </p:sp>
    </p:spTree>
    <p:extLst>
      <p:ext uri="{BB962C8B-B14F-4D97-AF65-F5344CB8AC3E}">
        <p14:creationId xmlns:p14="http://schemas.microsoft.com/office/powerpoint/2010/main" val="53960926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Parable of the Land </a:t>
            </a:r>
            <a:r>
              <a:rPr lang="en-US" sz="4000" b="1" dirty="0" smtClean="0">
                <a:cs typeface="Times New Roman" pitchFamily="18" charset="0"/>
              </a:rPr>
              <a:t>Owner</a:t>
            </a:r>
            <a:endParaRPr lang="en-US" sz="4000" b="1" dirty="0" smtClean="0">
              <a:solidFill>
                <a:schemeClr val="tx1"/>
              </a:solidFill>
              <a:latin typeface="+mn-lt"/>
              <a:cs typeface="Times New Roman" pitchFamily="18" charset="0"/>
            </a:endParaRPr>
          </a:p>
          <a:p>
            <a:pPr marL="0" indent="0">
              <a:buNone/>
            </a:pPr>
            <a:r>
              <a:rPr lang="en-US" sz="4000" b="1" dirty="0"/>
              <a:t>Then he sent other servants to them, more than the first time, and the tenants treated them the same way</a:t>
            </a:r>
            <a:r>
              <a:rPr lang="en-US" sz="4000" b="1" dirty="0" smtClean="0"/>
              <a:t>.  </a:t>
            </a:r>
            <a:r>
              <a:rPr lang="en-US" sz="4000" b="1" dirty="0"/>
              <a:t>Last of all, he sent his son to them. 'They will respect my son,' he said</a:t>
            </a:r>
            <a:r>
              <a:rPr lang="en-US" sz="4000" b="1" dirty="0" smtClean="0"/>
              <a:t>.  </a:t>
            </a:r>
            <a:r>
              <a:rPr lang="en-US" sz="4000" b="1" dirty="0"/>
              <a:t>"But when the tenants saw the son, they said to each other, 'This is the heir. Come, let's kill him and take his inheritance</a:t>
            </a:r>
            <a:r>
              <a:rPr lang="en-US" sz="4000" b="1" dirty="0" smtClean="0"/>
              <a:t>.‘  So </a:t>
            </a:r>
            <a:r>
              <a:rPr lang="en-US" sz="4000" b="1" dirty="0"/>
              <a:t>they took him and threw him out of the vineyard and killed him.</a:t>
            </a:r>
          </a:p>
          <a:p>
            <a:pPr marL="0" indent="0">
              <a:buNone/>
            </a:pPr>
            <a:r>
              <a:rPr lang="en-US" sz="4000" b="1" dirty="0" smtClean="0"/>
              <a:t>Matthew 21:36-39</a:t>
            </a:r>
          </a:p>
        </p:txBody>
      </p:sp>
    </p:spTree>
    <p:extLst>
      <p:ext uri="{BB962C8B-B14F-4D97-AF65-F5344CB8AC3E}">
        <p14:creationId xmlns:p14="http://schemas.microsoft.com/office/powerpoint/2010/main" val="429060959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Parable of the Land </a:t>
            </a:r>
            <a:r>
              <a:rPr lang="en-US" sz="4000" b="1" dirty="0" smtClean="0">
                <a:cs typeface="Times New Roman" pitchFamily="18" charset="0"/>
              </a:rPr>
              <a:t>Owner</a:t>
            </a:r>
            <a:endParaRPr lang="en-US" sz="4000" b="1" dirty="0" smtClean="0">
              <a:solidFill>
                <a:schemeClr val="tx1"/>
              </a:solidFill>
              <a:latin typeface="+mn-lt"/>
              <a:cs typeface="Times New Roman" pitchFamily="18" charset="0"/>
            </a:endParaRPr>
          </a:p>
          <a:p>
            <a:pPr marL="0" indent="0">
              <a:buNone/>
            </a:pPr>
            <a:r>
              <a:rPr lang="en-US" sz="4000" b="1" dirty="0"/>
              <a:t>"Therefore, when the owner of the vineyard comes, what will he do to those tenants</a:t>
            </a:r>
            <a:r>
              <a:rPr lang="en-US" sz="4000" b="1" dirty="0" smtClean="0"/>
              <a:t>?" </a:t>
            </a:r>
            <a:r>
              <a:rPr lang="en-US" sz="4000" b="1" dirty="0"/>
              <a:t>"He will bring those wretches to a wretched end," they replied, "and he will rent the vineyard to other tenants, who will give him his share of the crop at harvest time."</a:t>
            </a:r>
          </a:p>
          <a:p>
            <a:pPr marL="0" indent="0">
              <a:buNone/>
            </a:pPr>
            <a:r>
              <a:rPr lang="en-US" sz="4000" b="1" dirty="0" smtClean="0"/>
              <a:t>Matthew 21:40-41</a:t>
            </a:r>
          </a:p>
        </p:txBody>
      </p:sp>
    </p:spTree>
    <p:extLst>
      <p:ext uri="{BB962C8B-B14F-4D97-AF65-F5344CB8AC3E}">
        <p14:creationId xmlns:p14="http://schemas.microsoft.com/office/powerpoint/2010/main" val="374481474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solidFill>
                  <a:schemeClr val="tx1"/>
                </a:solidFill>
                <a:latin typeface="+mn-lt"/>
                <a:cs typeface="Times New Roman" pitchFamily="18" charset="0"/>
              </a:rPr>
              <a:t>The Parable of the Land </a:t>
            </a:r>
            <a:r>
              <a:rPr lang="en-US" sz="4000" b="1" dirty="0" smtClean="0">
                <a:cs typeface="Times New Roman" pitchFamily="18" charset="0"/>
              </a:rPr>
              <a:t>Owner</a:t>
            </a:r>
            <a:endParaRPr lang="en-US" sz="4000" b="1" dirty="0" smtClean="0">
              <a:solidFill>
                <a:schemeClr val="tx1"/>
              </a:solidFill>
              <a:latin typeface="+mn-lt"/>
              <a:cs typeface="Times New Roman" pitchFamily="18" charset="0"/>
            </a:endParaRPr>
          </a:p>
          <a:p>
            <a:pPr marL="0" indent="0">
              <a:buNone/>
            </a:pPr>
            <a:r>
              <a:rPr lang="en-US" sz="4000" b="1" dirty="0" err="1"/>
              <a:t>Yahusha</a:t>
            </a:r>
            <a:r>
              <a:rPr lang="en-US" sz="4000" b="1" dirty="0"/>
              <a:t> said to them, "Have you never read in the Scriptures: "'The stone the builders rejected has become the capstone; Yahuwah has done this, and it is marvelous in our eyes'?</a:t>
            </a:r>
          </a:p>
          <a:p>
            <a:pPr marL="0" indent="0">
              <a:buNone/>
            </a:pPr>
            <a:r>
              <a:rPr lang="en-US" sz="4000" b="1" dirty="0" smtClean="0"/>
              <a:t>"</a:t>
            </a:r>
            <a:r>
              <a:rPr lang="en-US" sz="4000" b="1" dirty="0"/>
              <a:t>Therefore I tell you that the kingdom of Elohim will be taken away from you and given to a people who will produce its fruit.</a:t>
            </a:r>
          </a:p>
          <a:p>
            <a:pPr marL="0" indent="0">
              <a:buNone/>
            </a:pPr>
            <a:r>
              <a:rPr lang="en-US" sz="4000" b="1" dirty="0" smtClean="0"/>
              <a:t>He </a:t>
            </a:r>
            <a:r>
              <a:rPr lang="en-US" sz="4000" b="1" dirty="0"/>
              <a:t>who falls on this stone will be broken to pieces, but he on whom it falls will be crushed."</a:t>
            </a:r>
          </a:p>
          <a:p>
            <a:pPr marL="0" indent="0">
              <a:buNone/>
            </a:pPr>
            <a:r>
              <a:rPr lang="en-US" sz="4000" b="1" dirty="0" smtClean="0"/>
              <a:t>Matthew 21:42-44</a:t>
            </a:r>
          </a:p>
        </p:txBody>
      </p:sp>
    </p:spTree>
    <p:extLst>
      <p:ext uri="{BB962C8B-B14F-4D97-AF65-F5344CB8AC3E}">
        <p14:creationId xmlns:p14="http://schemas.microsoft.com/office/powerpoint/2010/main" val="344420713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solidFill>
                  <a:schemeClr val="tx1"/>
                </a:solidFill>
                <a:latin typeface="+mn-lt"/>
                <a:cs typeface="Times New Roman" pitchFamily="18" charset="0"/>
              </a:rPr>
              <a:t>The Mystery of The </a:t>
            </a:r>
            <a:r>
              <a:rPr lang="en-US" sz="4000" b="1" dirty="0" smtClean="0">
                <a:solidFill>
                  <a:schemeClr val="tx1"/>
                </a:solidFill>
                <a:latin typeface="+mn-lt"/>
                <a:cs typeface="Times New Roman" pitchFamily="18" charset="0"/>
              </a:rPr>
              <a:t>Parable of the Land </a:t>
            </a:r>
            <a:r>
              <a:rPr lang="en-US" sz="4000" b="1" dirty="0" smtClean="0">
                <a:cs typeface="Times New Roman" pitchFamily="18" charset="0"/>
              </a:rPr>
              <a:t>Owner Revealed</a:t>
            </a:r>
            <a:endParaRPr lang="en-US" sz="4000" b="1" dirty="0" smtClean="0">
              <a:solidFill>
                <a:schemeClr val="tx1"/>
              </a:solidFill>
              <a:latin typeface="+mn-lt"/>
              <a:cs typeface="Times New Roman" pitchFamily="18" charset="0"/>
            </a:endParaRPr>
          </a:p>
          <a:p>
            <a:pPr marL="0" indent="0">
              <a:buNone/>
            </a:pPr>
            <a:r>
              <a:rPr lang="en-US" sz="4000" b="1" dirty="0" smtClean="0"/>
              <a:t>Those who inherit the kingdom are not necessarily those who are of genetic or genealogic descent of the sons of Israel</a:t>
            </a:r>
          </a:p>
          <a:p>
            <a:pPr marL="0" indent="0">
              <a:buNone/>
            </a:pPr>
            <a:r>
              <a:rPr lang="en-US" sz="4000" b="1" dirty="0" err="1" smtClean="0"/>
              <a:t>Yahusha</a:t>
            </a:r>
            <a:r>
              <a:rPr lang="en-US" sz="4000" b="1" dirty="0" smtClean="0"/>
              <a:t> is the Stone the Builders Rejected and Seed of Abraham and Son of Inheritance of the Kingdom</a:t>
            </a:r>
          </a:p>
          <a:p>
            <a:pPr marL="0" indent="0">
              <a:buNone/>
            </a:pPr>
            <a:r>
              <a:rPr lang="en-US" sz="4000" b="1" dirty="0"/>
              <a:t>The people that produce the fruit are those attaching themselves to Messiah and are repenting and conforming to </a:t>
            </a:r>
            <a:r>
              <a:rPr lang="en-US" sz="4000" b="1" dirty="0" smtClean="0"/>
              <a:t>obedience</a:t>
            </a:r>
            <a:endParaRPr lang="en-US" sz="4000" b="1" dirty="0"/>
          </a:p>
        </p:txBody>
      </p:sp>
    </p:spTree>
    <p:extLst>
      <p:ext uri="{BB962C8B-B14F-4D97-AF65-F5344CB8AC3E}">
        <p14:creationId xmlns:p14="http://schemas.microsoft.com/office/powerpoint/2010/main" val="44923431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Mystery of the Living and the Dead</a:t>
            </a:r>
            <a:endParaRPr lang="en-US" sz="4000" b="1" dirty="0" smtClean="0">
              <a:solidFill>
                <a:schemeClr val="tx1"/>
              </a:solidFill>
              <a:latin typeface="+mn-lt"/>
              <a:cs typeface="Times New Roman" pitchFamily="18" charset="0"/>
            </a:endParaRPr>
          </a:p>
          <a:p>
            <a:pPr marL="0" indent="0">
              <a:buNone/>
            </a:pPr>
            <a:r>
              <a:rPr lang="en-US" sz="4000" b="1" dirty="0" err="1"/>
              <a:t>Yahusha</a:t>
            </a:r>
            <a:r>
              <a:rPr lang="en-US" sz="4000" b="1" dirty="0"/>
              <a:t> said to her, "I am the resurrection and the life. He who believes in me will live, even though he </a:t>
            </a:r>
            <a:r>
              <a:rPr lang="en-US" sz="4000" b="1" dirty="0" smtClean="0"/>
              <a:t>dies; and </a:t>
            </a:r>
            <a:r>
              <a:rPr lang="en-US" sz="4000" b="1" dirty="0"/>
              <a:t>whoever lives and believes in me will never die. Do you believe this?"</a:t>
            </a:r>
          </a:p>
          <a:p>
            <a:pPr>
              <a:buNone/>
            </a:pPr>
            <a:r>
              <a:rPr lang="en-US" sz="4000" b="1" dirty="0" smtClean="0">
                <a:solidFill>
                  <a:schemeClr val="tx1"/>
                </a:solidFill>
                <a:latin typeface="+mn-lt"/>
                <a:cs typeface="Times New Roman" pitchFamily="18" charset="0"/>
              </a:rPr>
              <a:t>Lazarus 11:25-26</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110700501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Mystery of the Living and the Dead</a:t>
            </a:r>
            <a:endParaRPr lang="en-US" sz="4000" b="1" dirty="0" smtClean="0">
              <a:solidFill>
                <a:schemeClr val="tx1"/>
              </a:solidFill>
              <a:latin typeface="+mn-lt"/>
              <a:cs typeface="Times New Roman" pitchFamily="18" charset="0"/>
            </a:endParaRPr>
          </a:p>
          <a:p>
            <a:pPr marL="0" indent="0">
              <a:buNone/>
            </a:pPr>
            <a:r>
              <a:rPr lang="en-US" sz="4000" b="1" dirty="0" smtClean="0"/>
              <a:t>Listen</a:t>
            </a:r>
            <a:r>
              <a:rPr lang="en-US" sz="4000" b="1" dirty="0"/>
              <a:t>, I tell you </a:t>
            </a:r>
            <a:r>
              <a:rPr lang="en-US" sz="4000" b="1" u="sng" dirty="0"/>
              <a:t>a mystery</a:t>
            </a:r>
            <a:r>
              <a:rPr lang="en-US" sz="4000" b="1" dirty="0"/>
              <a:t>: We will not all sleep, but we will all be changed-</a:t>
            </a:r>
            <a:r>
              <a:rPr lang="en-US" sz="4000" b="1" dirty="0" smtClean="0"/>
              <a:t>- </a:t>
            </a:r>
            <a:r>
              <a:rPr lang="en-US" sz="4000" b="1" dirty="0"/>
              <a:t>in a flash, in the twinkling of an eye, at the last trumpet. For the trumpet will sound, the dead will be raised imperishable, and we will be </a:t>
            </a:r>
            <a:r>
              <a:rPr lang="en-US" sz="4000" b="1" dirty="0" smtClean="0"/>
              <a:t>changed.  For </a:t>
            </a:r>
            <a:r>
              <a:rPr lang="en-US" sz="4000" b="1" dirty="0"/>
              <a:t>the perishable must clothe itself with the imperishable, and the mortal with immortality</a:t>
            </a:r>
            <a:r>
              <a:rPr lang="en-US" sz="4000" b="1" dirty="0" smtClean="0"/>
              <a:t>. 1 Corinthians 15:51-53</a:t>
            </a:r>
            <a:endParaRPr lang="en-US" sz="4000" b="1" dirty="0"/>
          </a:p>
        </p:txBody>
      </p:sp>
    </p:spTree>
    <p:extLst>
      <p:ext uri="{BB962C8B-B14F-4D97-AF65-F5344CB8AC3E}">
        <p14:creationId xmlns:p14="http://schemas.microsoft.com/office/powerpoint/2010/main" val="325608945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Mystery of the Living and the Dead in Paul</a:t>
            </a:r>
            <a:endParaRPr lang="en-US" sz="4000" b="1" dirty="0" smtClean="0">
              <a:solidFill>
                <a:schemeClr val="tx1"/>
              </a:solidFill>
              <a:latin typeface="+mn-lt"/>
              <a:cs typeface="Times New Roman" pitchFamily="18" charset="0"/>
            </a:endParaRPr>
          </a:p>
          <a:p>
            <a:pPr marL="0" indent="0">
              <a:buNone/>
            </a:pPr>
            <a:r>
              <a:rPr lang="en-US" sz="4000" b="1" dirty="0"/>
              <a:t>For the Master himself will come down from heaven, with a loud command, with the voice of the archangel and with the trumpet call of Elohim, and the dead in Messiah will rise first.</a:t>
            </a:r>
          </a:p>
          <a:p>
            <a:pPr marL="0" indent="0">
              <a:buNone/>
            </a:pPr>
            <a:r>
              <a:rPr lang="en-US" sz="4000" b="1" dirty="0" smtClean="0"/>
              <a:t>After </a:t>
            </a:r>
            <a:r>
              <a:rPr lang="en-US" sz="4000" b="1" dirty="0"/>
              <a:t>that, we who are still alive and are left will be caught up together with them in the clouds to meet the Master in the air. And so we will be with Yahuwah forever</a:t>
            </a:r>
            <a:r>
              <a:rPr lang="en-US" sz="4000" b="1" dirty="0" smtClean="0"/>
              <a:t>.  1 Thessalonians 4:16-17</a:t>
            </a:r>
            <a:endParaRPr lang="en-US" sz="4000" b="1" dirty="0"/>
          </a:p>
        </p:txBody>
      </p:sp>
    </p:spTree>
    <p:extLst>
      <p:ext uri="{BB962C8B-B14F-4D97-AF65-F5344CB8AC3E}">
        <p14:creationId xmlns:p14="http://schemas.microsoft.com/office/powerpoint/2010/main" val="388619451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Parable of </a:t>
            </a:r>
            <a:r>
              <a:rPr lang="en-US" sz="4000" b="1" dirty="0" smtClean="0">
                <a:cs typeface="Times New Roman" pitchFamily="18" charset="0"/>
              </a:rPr>
              <a:t>What Makes a Man Unclean</a:t>
            </a:r>
            <a:endParaRPr lang="en-US" sz="4000" b="1" dirty="0" smtClean="0">
              <a:solidFill>
                <a:schemeClr val="tx1"/>
              </a:solidFill>
              <a:latin typeface="+mn-lt"/>
              <a:cs typeface="Times New Roman" pitchFamily="18" charset="0"/>
            </a:endParaRPr>
          </a:p>
          <a:p>
            <a:pPr marL="0" indent="0">
              <a:buNone/>
            </a:pPr>
            <a:r>
              <a:rPr lang="en-US" sz="4000" b="1" dirty="0"/>
              <a:t>Then some Pharisees and teachers of the law came to </a:t>
            </a:r>
            <a:r>
              <a:rPr lang="en-US" sz="4000" b="1" dirty="0" err="1"/>
              <a:t>Yahusha</a:t>
            </a:r>
            <a:r>
              <a:rPr lang="en-US" sz="4000" b="1" dirty="0"/>
              <a:t> from </a:t>
            </a:r>
            <a:r>
              <a:rPr lang="en-US" sz="4000" b="1" dirty="0" err="1"/>
              <a:t>Yerushalayim</a:t>
            </a:r>
            <a:r>
              <a:rPr lang="en-US" sz="4000" b="1" dirty="0"/>
              <a:t> and asked,</a:t>
            </a:r>
          </a:p>
          <a:p>
            <a:pPr marL="0" indent="0">
              <a:buNone/>
            </a:pPr>
            <a:r>
              <a:rPr lang="en-US" sz="4000" b="1" dirty="0" smtClean="0"/>
              <a:t>"</a:t>
            </a:r>
            <a:r>
              <a:rPr lang="en-US" sz="4000" b="1" dirty="0"/>
              <a:t>Why do your disciples break the tradition of the elders? They don't wash their hands before they eat!"</a:t>
            </a:r>
          </a:p>
          <a:p>
            <a:pPr marL="0" indent="0">
              <a:buNone/>
            </a:pPr>
            <a:r>
              <a:rPr lang="en-US" sz="4000" b="1" dirty="0" err="1" smtClean="0"/>
              <a:t>Yahusha</a:t>
            </a:r>
            <a:r>
              <a:rPr lang="en-US" sz="4000" b="1" dirty="0" smtClean="0"/>
              <a:t> </a:t>
            </a:r>
            <a:r>
              <a:rPr lang="en-US" sz="4000" b="1" dirty="0"/>
              <a:t>replied, "And why do you break the command of Elohim for the sake of your tradition</a:t>
            </a:r>
            <a:r>
              <a:rPr lang="en-US" sz="4000" b="1" dirty="0" smtClean="0"/>
              <a:t>?  Matthew 15:1-3</a:t>
            </a:r>
            <a:endParaRPr lang="en-US" sz="4000" b="1" dirty="0"/>
          </a:p>
        </p:txBody>
      </p:sp>
    </p:spTree>
    <p:extLst>
      <p:ext uri="{BB962C8B-B14F-4D97-AF65-F5344CB8AC3E}">
        <p14:creationId xmlns:p14="http://schemas.microsoft.com/office/powerpoint/2010/main" val="208760421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solidFill>
                  <a:schemeClr val="tx1"/>
                </a:solidFill>
                <a:latin typeface="+mn-lt"/>
                <a:cs typeface="Times New Roman" pitchFamily="18" charset="0"/>
              </a:rPr>
              <a:t>The Parable of </a:t>
            </a:r>
            <a:r>
              <a:rPr lang="en-US" sz="4000" b="1" dirty="0" smtClean="0">
                <a:cs typeface="Times New Roman" pitchFamily="18" charset="0"/>
              </a:rPr>
              <a:t>What Makes a Man Unclean</a:t>
            </a:r>
            <a:endParaRPr lang="en-US" sz="4000" b="1" dirty="0" smtClean="0">
              <a:solidFill>
                <a:schemeClr val="tx1"/>
              </a:solidFill>
              <a:latin typeface="+mn-lt"/>
              <a:cs typeface="Times New Roman" pitchFamily="18" charset="0"/>
            </a:endParaRPr>
          </a:p>
          <a:p>
            <a:pPr marL="0" indent="0">
              <a:buNone/>
            </a:pPr>
            <a:r>
              <a:rPr lang="en-US" sz="4000" b="1" dirty="0"/>
              <a:t>For Elohim said, 'Honor your father and mother' and 'Anyone who curses his father or mother must be put to death.'</a:t>
            </a:r>
          </a:p>
          <a:p>
            <a:pPr marL="0" indent="0">
              <a:buNone/>
            </a:pPr>
            <a:r>
              <a:rPr lang="en-US" sz="4000" b="1" dirty="0" smtClean="0"/>
              <a:t>But </a:t>
            </a:r>
            <a:r>
              <a:rPr lang="en-US" sz="4000" b="1" dirty="0"/>
              <a:t>you say that if a man says to his father or mother, 'Whatever help you might otherwise have received from me is a gift devoted to Elohim</a:t>
            </a:r>
            <a:r>
              <a:rPr lang="en-US" sz="4000" b="1" dirty="0" smtClean="0"/>
              <a:t>,' </a:t>
            </a:r>
            <a:r>
              <a:rPr lang="en-US" sz="4000" b="1" dirty="0"/>
              <a:t>he is not to 'honor his father 'with it. Thus you nullify the word of Elohim for the sake of your tradition.</a:t>
            </a:r>
          </a:p>
          <a:p>
            <a:pPr marL="0" indent="0">
              <a:buNone/>
            </a:pPr>
            <a:r>
              <a:rPr lang="en-US" sz="4000" b="1" dirty="0" smtClean="0"/>
              <a:t>Matthew 15:4-6</a:t>
            </a:r>
            <a:endParaRPr lang="en-US" sz="4000" b="1" dirty="0"/>
          </a:p>
        </p:txBody>
      </p:sp>
    </p:spTree>
    <p:extLst>
      <p:ext uri="{BB962C8B-B14F-4D97-AF65-F5344CB8AC3E}">
        <p14:creationId xmlns:p14="http://schemas.microsoft.com/office/powerpoint/2010/main" val="115040705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Parable of </a:t>
            </a:r>
            <a:r>
              <a:rPr lang="en-US" sz="4000" b="1" dirty="0" smtClean="0">
                <a:cs typeface="Times New Roman" pitchFamily="18" charset="0"/>
              </a:rPr>
              <a:t>What Makes a Man Unclean</a:t>
            </a:r>
            <a:endParaRPr lang="en-US" sz="4000" b="1" dirty="0" smtClean="0">
              <a:solidFill>
                <a:schemeClr val="tx1"/>
              </a:solidFill>
              <a:latin typeface="+mn-lt"/>
              <a:cs typeface="Times New Roman" pitchFamily="18" charset="0"/>
            </a:endParaRPr>
          </a:p>
          <a:p>
            <a:pPr marL="0" indent="0">
              <a:buNone/>
            </a:pPr>
            <a:r>
              <a:rPr lang="en-US" sz="4000" b="1" dirty="0"/>
              <a:t>You hypocrites! </a:t>
            </a:r>
            <a:r>
              <a:rPr lang="en-US" sz="4000" b="1" dirty="0" err="1"/>
              <a:t>Yeshayahu</a:t>
            </a:r>
            <a:r>
              <a:rPr lang="en-US" sz="4000" b="1" dirty="0"/>
              <a:t> was right when he prophesied about you:</a:t>
            </a:r>
          </a:p>
          <a:p>
            <a:pPr marL="0" indent="0">
              <a:buNone/>
            </a:pPr>
            <a:r>
              <a:rPr lang="en-US" sz="4000" b="1" dirty="0" smtClean="0"/>
              <a:t>"</a:t>
            </a:r>
            <a:r>
              <a:rPr lang="en-US" sz="4000" b="1" dirty="0"/>
              <a:t>'These people honor me with their lips, but their hearts are far from me.</a:t>
            </a:r>
          </a:p>
          <a:p>
            <a:pPr marL="0" indent="0">
              <a:buNone/>
            </a:pPr>
            <a:r>
              <a:rPr lang="en-US" sz="4000" b="1" dirty="0" smtClean="0"/>
              <a:t>They </a:t>
            </a:r>
            <a:r>
              <a:rPr lang="en-US" sz="4000" b="1" dirty="0"/>
              <a:t>worship me in vain; their teachings are but rules taught by men.'"</a:t>
            </a:r>
          </a:p>
          <a:p>
            <a:pPr marL="0" indent="0">
              <a:buNone/>
            </a:pPr>
            <a:r>
              <a:rPr lang="en-US" sz="4000" b="1" dirty="0" smtClean="0"/>
              <a:t>15:7-9</a:t>
            </a:r>
            <a:endParaRPr lang="en-US" sz="4000" b="1" dirty="0"/>
          </a:p>
        </p:txBody>
      </p:sp>
    </p:spTree>
    <p:extLst>
      <p:ext uri="{BB962C8B-B14F-4D97-AF65-F5344CB8AC3E}">
        <p14:creationId xmlns:p14="http://schemas.microsoft.com/office/powerpoint/2010/main" val="37041939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Parable of </a:t>
            </a:r>
            <a:r>
              <a:rPr lang="en-US" sz="4000" b="1" dirty="0" smtClean="0">
                <a:cs typeface="Times New Roman" pitchFamily="18" charset="0"/>
              </a:rPr>
              <a:t>What Makes a Man Unclean</a:t>
            </a:r>
            <a:endParaRPr lang="en-US" sz="4000" b="1" dirty="0" smtClean="0">
              <a:solidFill>
                <a:schemeClr val="tx1"/>
              </a:solidFill>
              <a:latin typeface="+mn-lt"/>
              <a:cs typeface="Times New Roman" pitchFamily="18" charset="0"/>
            </a:endParaRPr>
          </a:p>
          <a:p>
            <a:pPr marL="0" indent="0">
              <a:buNone/>
            </a:pPr>
            <a:r>
              <a:rPr lang="en-US" sz="4000" b="1" dirty="0" err="1"/>
              <a:t>Yahusha</a:t>
            </a:r>
            <a:r>
              <a:rPr lang="en-US" sz="4000" b="1" dirty="0"/>
              <a:t> called the crowd to him and said, "Listen and understand.</a:t>
            </a:r>
          </a:p>
          <a:p>
            <a:pPr marL="0" indent="0">
              <a:buNone/>
            </a:pPr>
            <a:r>
              <a:rPr lang="en-US" sz="4000" b="1" dirty="0" smtClean="0"/>
              <a:t>What </a:t>
            </a:r>
            <a:r>
              <a:rPr lang="en-US" sz="4000" b="1" dirty="0"/>
              <a:t>goes into a man's mouth does not make him 'unclean,' but what comes out of his mouth, that is what makes him 'unclean.'"</a:t>
            </a:r>
          </a:p>
          <a:p>
            <a:pPr marL="0" indent="0">
              <a:buNone/>
            </a:pPr>
            <a:r>
              <a:rPr lang="en-US" sz="4000" b="1" dirty="0" smtClean="0"/>
              <a:t>Then </a:t>
            </a:r>
            <a:r>
              <a:rPr lang="en-US" sz="4000" b="1" dirty="0"/>
              <a:t>the disciples came to him and asked, "Do you know that the Pharisees were offended when they heard this?"</a:t>
            </a:r>
          </a:p>
          <a:p>
            <a:pPr marL="0" indent="0">
              <a:buNone/>
            </a:pPr>
            <a:r>
              <a:rPr lang="en-US" sz="4000" b="1" dirty="0" smtClean="0"/>
              <a:t>Matthew 15:10-12</a:t>
            </a:r>
            <a:endParaRPr lang="en-US" sz="4000" b="1" dirty="0"/>
          </a:p>
        </p:txBody>
      </p:sp>
    </p:spTree>
    <p:extLst>
      <p:ext uri="{BB962C8B-B14F-4D97-AF65-F5344CB8AC3E}">
        <p14:creationId xmlns:p14="http://schemas.microsoft.com/office/powerpoint/2010/main" val="429133948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Parable of </a:t>
            </a:r>
            <a:r>
              <a:rPr lang="en-US" sz="4000" b="1" dirty="0" smtClean="0">
                <a:cs typeface="Times New Roman" pitchFamily="18" charset="0"/>
              </a:rPr>
              <a:t>What Makes a Man Unclean</a:t>
            </a:r>
            <a:endParaRPr lang="en-US" sz="4000" b="1" dirty="0" smtClean="0">
              <a:solidFill>
                <a:schemeClr val="tx1"/>
              </a:solidFill>
              <a:latin typeface="+mn-lt"/>
              <a:cs typeface="Times New Roman" pitchFamily="18" charset="0"/>
            </a:endParaRPr>
          </a:p>
          <a:p>
            <a:pPr marL="0" indent="0">
              <a:buNone/>
            </a:pPr>
            <a:r>
              <a:rPr lang="en-US" sz="4000" b="1" dirty="0"/>
              <a:t>He replied, "Every plant that my heavenly Father has not planted will be pulled up by the roots.</a:t>
            </a:r>
          </a:p>
          <a:p>
            <a:pPr marL="0" indent="0">
              <a:buNone/>
            </a:pPr>
            <a:r>
              <a:rPr lang="en-US" sz="4000" b="1" dirty="0" smtClean="0"/>
              <a:t>Leave </a:t>
            </a:r>
            <a:r>
              <a:rPr lang="en-US" sz="4000" b="1" dirty="0"/>
              <a:t>them; they are blind guides. If a blind man leads a blind man, both will fall into a pit."</a:t>
            </a:r>
          </a:p>
          <a:p>
            <a:pPr marL="0" indent="0">
              <a:buNone/>
            </a:pPr>
            <a:r>
              <a:rPr lang="en-US" sz="4000" b="1" dirty="0" err="1" smtClean="0"/>
              <a:t>Kepha</a:t>
            </a:r>
            <a:r>
              <a:rPr lang="en-US" sz="4000" b="1" dirty="0" smtClean="0"/>
              <a:t> </a:t>
            </a:r>
            <a:r>
              <a:rPr lang="en-US" sz="4000" b="1" dirty="0"/>
              <a:t>said, "</a:t>
            </a:r>
            <a:r>
              <a:rPr lang="en-US" sz="4000" b="1" u="sng" dirty="0"/>
              <a:t>Explain the parable to us</a:t>
            </a:r>
            <a:r>
              <a:rPr lang="en-US" sz="4000" b="1" dirty="0"/>
              <a:t>."</a:t>
            </a:r>
          </a:p>
          <a:p>
            <a:pPr marL="0" indent="0">
              <a:buNone/>
            </a:pPr>
            <a:r>
              <a:rPr lang="en-US" sz="4000" b="1" dirty="0" smtClean="0"/>
              <a:t>Matthew 15:13-15</a:t>
            </a:r>
            <a:endParaRPr lang="en-US" sz="4000" b="1" dirty="0"/>
          </a:p>
        </p:txBody>
      </p:sp>
    </p:spTree>
    <p:extLst>
      <p:ext uri="{BB962C8B-B14F-4D97-AF65-F5344CB8AC3E}">
        <p14:creationId xmlns:p14="http://schemas.microsoft.com/office/powerpoint/2010/main" val="251933819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Parable of </a:t>
            </a:r>
            <a:r>
              <a:rPr lang="en-US" sz="4000" b="1" dirty="0" smtClean="0">
                <a:cs typeface="Times New Roman" pitchFamily="18" charset="0"/>
              </a:rPr>
              <a:t>What Makes a Man Unclean</a:t>
            </a:r>
            <a:endParaRPr lang="en-US" sz="4000" b="1" dirty="0" smtClean="0">
              <a:solidFill>
                <a:schemeClr val="tx1"/>
              </a:solidFill>
              <a:latin typeface="+mn-lt"/>
              <a:cs typeface="Times New Roman" pitchFamily="18" charset="0"/>
            </a:endParaRPr>
          </a:p>
          <a:p>
            <a:pPr marL="0" indent="0">
              <a:buNone/>
            </a:pPr>
            <a:r>
              <a:rPr lang="en-US" sz="4000" b="1" dirty="0"/>
              <a:t>"Are you still so dull?" </a:t>
            </a:r>
            <a:r>
              <a:rPr lang="en-US" sz="4000" b="1" dirty="0" err="1"/>
              <a:t>Yahusha</a:t>
            </a:r>
            <a:r>
              <a:rPr lang="en-US" sz="4000" b="1" dirty="0"/>
              <a:t> asked them.</a:t>
            </a:r>
          </a:p>
          <a:p>
            <a:pPr marL="0" indent="0">
              <a:buNone/>
            </a:pPr>
            <a:r>
              <a:rPr lang="en-US" sz="4000" b="1" dirty="0" smtClean="0"/>
              <a:t>"</a:t>
            </a:r>
            <a:r>
              <a:rPr lang="en-US" sz="4000" b="1" dirty="0"/>
              <a:t>Don't you see that whatever enters the mouth goes into the stomach and then out of the body?</a:t>
            </a:r>
          </a:p>
          <a:p>
            <a:pPr marL="0" indent="0">
              <a:buNone/>
            </a:pPr>
            <a:r>
              <a:rPr lang="en-US" sz="4000" b="1" dirty="0" smtClean="0"/>
              <a:t>But </a:t>
            </a:r>
            <a:r>
              <a:rPr lang="en-US" sz="4000" b="1" dirty="0"/>
              <a:t>the things that come out of the mouth come from the heart, and these make a man 'unclean.'</a:t>
            </a:r>
          </a:p>
          <a:p>
            <a:pPr marL="0" indent="0">
              <a:buNone/>
            </a:pPr>
            <a:r>
              <a:rPr lang="en-US" sz="4000" b="1" dirty="0" smtClean="0"/>
              <a:t>Matthew 15:16-18</a:t>
            </a:r>
            <a:endParaRPr lang="en-US" sz="4000" b="1" dirty="0"/>
          </a:p>
        </p:txBody>
      </p:sp>
    </p:spTree>
    <p:extLst>
      <p:ext uri="{BB962C8B-B14F-4D97-AF65-F5344CB8AC3E}">
        <p14:creationId xmlns:p14="http://schemas.microsoft.com/office/powerpoint/2010/main" val="308283286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Parable of </a:t>
            </a:r>
            <a:r>
              <a:rPr lang="en-US" sz="4000" b="1" dirty="0" smtClean="0">
                <a:cs typeface="Times New Roman" pitchFamily="18" charset="0"/>
              </a:rPr>
              <a:t>What Makes a Man Unclean</a:t>
            </a:r>
            <a:endParaRPr lang="en-US" sz="4000" b="1" dirty="0" smtClean="0">
              <a:solidFill>
                <a:schemeClr val="tx1"/>
              </a:solidFill>
              <a:latin typeface="+mn-lt"/>
              <a:cs typeface="Times New Roman" pitchFamily="18" charset="0"/>
            </a:endParaRPr>
          </a:p>
          <a:p>
            <a:pPr marL="0" indent="0">
              <a:buNone/>
            </a:pPr>
            <a:r>
              <a:rPr lang="en-US" sz="4000" b="1" dirty="0" smtClean="0"/>
              <a:t>For </a:t>
            </a:r>
            <a:r>
              <a:rPr lang="en-US" sz="4000" b="1" dirty="0"/>
              <a:t>out of the heart come evil thoughts, murder, adultery, sexual immorality, theft, false testimony, slander.</a:t>
            </a:r>
          </a:p>
          <a:p>
            <a:pPr marL="0" indent="0">
              <a:buNone/>
            </a:pPr>
            <a:r>
              <a:rPr lang="en-US" sz="4000" b="1" dirty="0" smtClean="0"/>
              <a:t>These </a:t>
            </a:r>
            <a:r>
              <a:rPr lang="en-US" sz="4000" b="1" dirty="0"/>
              <a:t>are what make a man 'unclean'; but eating with unwashed hands does not make him 'unclean.'"</a:t>
            </a:r>
          </a:p>
          <a:p>
            <a:pPr marL="0" indent="0">
              <a:buNone/>
            </a:pPr>
            <a:r>
              <a:rPr lang="en-US" sz="4000" b="1" dirty="0" smtClean="0"/>
              <a:t>Matthew 15:19-20</a:t>
            </a:r>
            <a:endParaRPr lang="en-US" sz="4000" b="1" dirty="0"/>
          </a:p>
        </p:txBody>
      </p:sp>
    </p:spTree>
    <p:extLst>
      <p:ext uri="{BB962C8B-B14F-4D97-AF65-F5344CB8AC3E}">
        <p14:creationId xmlns:p14="http://schemas.microsoft.com/office/powerpoint/2010/main" val="377025570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Lessons From The Parable of </a:t>
            </a:r>
            <a:r>
              <a:rPr lang="en-US" sz="4000" b="1" dirty="0" smtClean="0">
                <a:cs typeface="Times New Roman" pitchFamily="18" charset="0"/>
              </a:rPr>
              <a:t>What Makes a Man Unclean</a:t>
            </a:r>
            <a:endParaRPr lang="en-US" sz="4000" b="1" dirty="0" smtClean="0">
              <a:solidFill>
                <a:schemeClr val="tx1"/>
              </a:solidFill>
              <a:latin typeface="+mn-lt"/>
              <a:cs typeface="Times New Roman" pitchFamily="18" charset="0"/>
            </a:endParaRPr>
          </a:p>
          <a:p>
            <a:pPr marL="0" indent="0">
              <a:buNone/>
            </a:pPr>
            <a:r>
              <a:rPr lang="en-US" sz="4000" b="1" dirty="0" err="1" smtClean="0"/>
              <a:t>Yahusha</a:t>
            </a:r>
            <a:r>
              <a:rPr lang="en-US" sz="4000" b="1" dirty="0" smtClean="0"/>
              <a:t> was not addressing eating what Father has declared to be unclean</a:t>
            </a:r>
          </a:p>
          <a:p>
            <a:pPr marL="0" indent="0">
              <a:buNone/>
            </a:pPr>
            <a:r>
              <a:rPr lang="en-US" sz="4000" b="1" dirty="0" smtClean="0"/>
              <a:t>People who have hardened their hearts still misinterpret this parable</a:t>
            </a:r>
          </a:p>
          <a:p>
            <a:pPr marL="0" indent="0">
              <a:buNone/>
            </a:pPr>
            <a:r>
              <a:rPr lang="en-US" sz="4000" b="1" dirty="0" smtClean="0"/>
              <a:t>The doctrines men teach make them unclean</a:t>
            </a:r>
            <a:endParaRPr lang="en-US" sz="4000" b="1" dirty="0"/>
          </a:p>
        </p:txBody>
      </p:sp>
    </p:spTree>
    <p:extLst>
      <p:ext uri="{BB962C8B-B14F-4D97-AF65-F5344CB8AC3E}">
        <p14:creationId xmlns:p14="http://schemas.microsoft.com/office/powerpoint/2010/main" val="39081015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22903</TotalTime>
  <Words>3276</Words>
  <Application>Microsoft Office PowerPoint</Application>
  <PresentationFormat>Widescreen</PresentationFormat>
  <Paragraphs>248</Paragraphs>
  <Slides>50</Slides>
  <Notes>50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Arial</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89</cp:revision>
  <dcterms:created xsi:type="dcterms:W3CDTF">2018-11-07T08:55:54Z</dcterms:created>
  <dcterms:modified xsi:type="dcterms:W3CDTF">2019-08-17T13:25:22Z</dcterms:modified>
</cp:coreProperties>
</file>