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64" r:id="rId2"/>
    <p:sldId id="257" r:id="rId3"/>
    <p:sldId id="265" r:id="rId4"/>
    <p:sldId id="296" r:id="rId5"/>
    <p:sldId id="325" r:id="rId6"/>
    <p:sldId id="326" r:id="rId7"/>
    <p:sldId id="327" r:id="rId8"/>
    <p:sldId id="328" r:id="rId9"/>
    <p:sldId id="266" r:id="rId10"/>
    <p:sldId id="267" r:id="rId11"/>
    <p:sldId id="268" r:id="rId12"/>
    <p:sldId id="269" r:id="rId13"/>
    <p:sldId id="297" r:id="rId14"/>
    <p:sldId id="270" r:id="rId15"/>
    <p:sldId id="271" r:id="rId16"/>
    <p:sldId id="272" r:id="rId17"/>
    <p:sldId id="274" r:id="rId18"/>
    <p:sldId id="275" r:id="rId19"/>
    <p:sldId id="298" r:id="rId20"/>
    <p:sldId id="310" r:id="rId21"/>
    <p:sldId id="311" r:id="rId22"/>
    <p:sldId id="312" r:id="rId23"/>
    <p:sldId id="313" r:id="rId24"/>
    <p:sldId id="276" r:id="rId25"/>
    <p:sldId id="299" r:id="rId26"/>
    <p:sldId id="277" r:id="rId27"/>
    <p:sldId id="282" r:id="rId28"/>
    <p:sldId id="286" r:id="rId29"/>
    <p:sldId id="283" r:id="rId30"/>
    <p:sldId id="300" r:id="rId31"/>
    <p:sldId id="284" r:id="rId32"/>
    <p:sldId id="285" r:id="rId33"/>
    <p:sldId id="330" r:id="rId34"/>
    <p:sldId id="314" r:id="rId35"/>
    <p:sldId id="287" r:id="rId36"/>
    <p:sldId id="315" r:id="rId37"/>
    <p:sldId id="288" r:id="rId38"/>
    <p:sldId id="289" r:id="rId39"/>
    <p:sldId id="290" r:id="rId40"/>
    <p:sldId id="301" r:id="rId41"/>
    <p:sldId id="302" r:id="rId42"/>
    <p:sldId id="291" r:id="rId43"/>
    <p:sldId id="292" r:id="rId44"/>
    <p:sldId id="303" r:id="rId45"/>
    <p:sldId id="293" r:id="rId46"/>
    <p:sldId id="294" r:id="rId47"/>
    <p:sldId id="295" r:id="rId48"/>
    <p:sldId id="304" r:id="rId49"/>
    <p:sldId id="305" r:id="rId50"/>
    <p:sldId id="306" r:id="rId51"/>
    <p:sldId id="307" r:id="rId52"/>
    <p:sldId id="308" r:id="rId53"/>
    <p:sldId id="309" r:id="rId54"/>
    <p:sldId id="324" r:id="rId55"/>
    <p:sldId id="316" r:id="rId56"/>
    <p:sldId id="320" r:id="rId57"/>
    <p:sldId id="321" r:id="rId58"/>
    <p:sldId id="322" r:id="rId59"/>
    <p:sldId id="323" r:id="rId60"/>
    <p:sldId id="329" r:id="rId61"/>
    <p:sldId id="317" r:id="rId62"/>
    <p:sldId id="318"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6404" autoAdjust="0"/>
  </p:normalViewPr>
  <p:slideViewPr>
    <p:cSldViewPr snapToGrid="0">
      <p:cViewPr varScale="1">
        <p:scale>
          <a:sx n="111" d="100"/>
          <a:sy n="111" d="100"/>
        </p:scale>
        <p:origin x="480" y="108"/>
      </p:cViewPr>
      <p:guideLst/>
    </p:cSldViewPr>
  </p:slideViewPr>
  <p:outlineViewPr>
    <p:cViewPr>
      <p:scale>
        <a:sx n="33" d="100"/>
        <a:sy n="33" d="100"/>
      </p:scale>
      <p:origin x="0" y="-130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6/17/2019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6/17/2019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6/17/2019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6/17/2019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6/17/2019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6/17/2019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6/17/2019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June 22,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Order in the Body of Messiah, Pt 2</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The Biblical Model for Women at Home and In Assembly</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Our Objectives in this Study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Not to reinforce ancient stereotypes</a:t>
            </a:r>
          </a:p>
          <a:p>
            <a:pPr marL="0" indent="0">
              <a:buNone/>
            </a:pPr>
            <a:r>
              <a:rPr lang="en-US" sz="4000" b="1" dirty="0" smtClean="0"/>
              <a:t>Present a purely biblical perspective on women</a:t>
            </a:r>
          </a:p>
          <a:p>
            <a:pPr marL="0" indent="0">
              <a:buNone/>
            </a:pPr>
            <a:r>
              <a:rPr lang="en-US" sz="4000" b="1" dirty="0" smtClean="0"/>
              <a:t>Restore men and women </a:t>
            </a:r>
            <a:r>
              <a:rPr lang="en-US" sz="4000" b="1" dirty="0" smtClean="0"/>
              <a:t>to their purpose in Messiah so that the Body may be healthy and grow</a:t>
            </a:r>
          </a:p>
          <a:p>
            <a:pPr marL="0" indent="0">
              <a:buNone/>
            </a:pPr>
            <a:r>
              <a:rPr lang="en-US" sz="4000" b="1" dirty="0" smtClean="0"/>
              <a:t>Encourage women find contentment in their roles</a:t>
            </a:r>
          </a:p>
          <a:p>
            <a:pPr marL="0" indent="0">
              <a:buNone/>
            </a:pP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Topics to Cover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Order in Our Homes</a:t>
            </a:r>
          </a:p>
          <a:p>
            <a:pPr marL="0" indent="0">
              <a:buNone/>
            </a:pPr>
            <a:r>
              <a:rPr lang="en-US" sz="4000" b="1" dirty="0" smtClean="0"/>
              <a:t>Order in the </a:t>
            </a:r>
            <a:r>
              <a:rPr lang="en-US" sz="4000" b="1" dirty="0" smtClean="0"/>
              <a:t>Assembly</a:t>
            </a:r>
          </a:p>
          <a:p>
            <a:pPr marL="0" indent="0">
              <a:buNone/>
            </a:pPr>
            <a:r>
              <a:rPr lang="en-US" sz="4000" b="1" dirty="0" smtClean="0"/>
              <a:t>Women are Valued in the Bible</a:t>
            </a:r>
            <a:endParaRPr lang="en-US" sz="4000" b="1" dirty="0" smtClean="0"/>
          </a:p>
          <a:p>
            <a:pPr marL="0" indent="0">
              <a:buNone/>
            </a:pPr>
            <a:r>
              <a:rPr lang="en-US" sz="4000" b="1" dirty="0" smtClean="0"/>
              <a:t>Submission Along Lines of Authority</a:t>
            </a:r>
          </a:p>
          <a:p>
            <a:pPr marL="0" indent="0">
              <a:buNone/>
            </a:pPr>
            <a:r>
              <a:rPr lang="en-US" sz="4000" b="1" dirty="0" smtClean="0"/>
              <a:t>Silence and </a:t>
            </a:r>
            <a:r>
              <a:rPr lang="en-US" sz="4000" b="1" dirty="0" smtClean="0"/>
              <a:t>Submission – What Does That Mean?</a:t>
            </a:r>
          </a:p>
          <a:p>
            <a:pPr marL="0" indent="0">
              <a:buNone/>
            </a:pPr>
            <a:r>
              <a:rPr lang="en-US" sz="4000" b="1" dirty="0" smtClean="0"/>
              <a:t>Role Models from Scripture for Women</a:t>
            </a:r>
          </a:p>
          <a:p>
            <a:pPr marL="0" indent="0">
              <a:buNone/>
            </a:pPr>
            <a:r>
              <a:rPr lang="en-US" sz="4000" b="1" dirty="0" smtClean="0"/>
              <a:t>Exceptions from the Norm  in Unusual Circumstances</a:t>
            </a:r>
            <a:endParaRPr lang="en-US" sz="4000" b="1" dirty="0"/>
          </a:p>
        </p:txBody>
      </p:sp>
    </p:spTree>
    <p:extLst>
      <p:ext uri="{BB962C8B-B14F-4D97-AF65-F5344CB8AC3E}">
        <p14:creationId xmlns:p14="http://schemas.microsoft.com/office/powerpoint/2010/main" val="3706770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Women are People!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Elohim made male and female in his image</a:t>
            </a:r>
          </a:p>
          <a:p>
            <a:pPr marL="0" indent="0">
              <a:buNone/>
            </a:pPr>
            <a:r>
              <a:rPr lang="en-US" sz="4000" b="1" dirty="0" smtClean="0"/>
              <a:t>Rabbis devalued women</a:t>
            </a:r>
          </a:p>
          <a:p>
            <a:pPr marL="0" indent="0">
              <a:buNone/>
            </a:pPr>
            <a:r>
              <a:rPr lang="en-US" sz="4000" b="1" dirty="0" smtClean="0"/>
              <a:t>The Master included women in his following, travelling companions</a:t>
            </a:r>
          </a:p>
          <a:p>
            <a:pPr marL="0" indent="0">
              <a:buNone/>
            </a:pPr>
            <a:r>
              <a:rPr lang="en-US" sz="4000" b="1" dirty="0" smtClean="0"/>
              <a:t>Whoever does the will of my father in heaven is my brother and sister and mother – Matt 12:50</a:t>
            </a:r>
          </a:p>
          <a:p>
            <a:pPr marL="0" indent="0">
              <a:buNone/>
            </a:pPr>
            <a:r>
              <a:rPr lang="en-US" sz="4000" b="1" dirty="0" smtClean="0"/>
              <a:t>There is neither Jew nor Greek, slave nor free, male nor female; you are all one in Messiah Gal 3:28</a:t>
            </a:r>
            <a:endParaRPr lang="en-US" sz="4000" b="1" dirty="0"/>
          </a:p>
        </p:txBody>
      </p:sp>
    </p:spTree>
    <p:extLst>
      <p:ext uri="{BB962C8B-B14F-4D97-AF65-F5344CB8AC3E}">
        <p14:creationId xmlns:p14="http://schemas.microsoft.com/office/powerpoint/2010/main" val="32944593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Women are People!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crippled women was a “daughter of Abraham” Luke 13:16</a:t>
            </a:r>
          </a:p>
          <a:p>
            <a:pPr marL="0" indent="0">
              <a:buNone/>
            </a:pPr>
            <a:r>
              <a:rPr lang="en-US" sz="4000" b="1" dirty="0" smtClean="0"/>
              <a:t>The Samaritan woman – Lazarus 4 intelligence</a:t>
            </a:r>
          </a:p>
          <a:p>
            <a:pPr marL="0" indent="0">
              <a:buNone/>
            </a:pPr>
            <a:r>
              <a:rPr lang="en-US" sz="4000" b="1" dirty="0" smtClean="0"/>
              <a:t>The Canaanite woman – Matt 15 “great faith”</a:t>
            </a:r>
          </a:p>
          <a:p>
            <a:pPr marL="0" indent="0">
              <a:buNone/>
            </a:pPr>
            <a:r>
              <a:rPr lang="en-US" sz="4000" b="1" dirty="0" smtClean="0"/>
              <a:t>Mary at the home of Simon – Luke 7 “sinner”</a:t>
            </a:r>
          </a:p>
          <a:p>
            <a:pPr marL="0" indent="0">
              <a:buNone/>
            </a:pPr>
            <a:r>
              <a:rPr lang="en-US" sz="4000" b="1" dirty="0" smtClean="0"/>
              <a:t>Woman mixing leaven into flour – Matt 13</a:t>
            </a:r>
          </a:p>
          <a:p>
            <a:pPr marL="0" indent="0">
              <a:buNone/>
            </a:pPr>
            <a:r>
              <a:rPr lang="en-US" sz="4000" b="1" dirty="0" smtClean="0"/>
              <a:t>Woman searching lost coin – Luke 15</a:t>
            </a:r>
          </a:p>
          <a:p>
            <a:pPr marL="0" indent="0">
              <a:buNone/>
            </a:pPr>
            <a:r>
              <a:rPr lang="en-US" sz="4000" b="1" dirty="0" smtClean="0"/>
              <a:t>Poor widow – Mark 12</a:t>
            </a:r>
            <a:endParaRPr lang="en-US" sz="4000" b="1" dirty="0"/>
          </a:p>
        </p:txBody>
      </p:sp>
    </p:spTree>
    <p:extLst>
      <p:ext uri="{BB962C8B-B14F-4D97-AF65-F5344CB8AC3E}">
        <p14:creationId xmlns:p14="http://schemas.microsoft.com/office/powerpoint/2010/main" val="13269839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Women are Valued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Mary sitting at his feet – Luke 10</a:t>
            </a:r>
          </a:p>
          <a:p>
            <a:pPr marL="0" indent="0">
              <a:buNone/>
            </a:pPr>
            <a:r>
              <a:rPr lang="en-US" sz="4000" b="1" dirty="0" smtClean="0"/>
              <a:t>Martha’s confession, like Peter’s – Lazarus 11</a:t>
            </a:r>
          </a:p>
          <a:p>
            <a:pPr marL="0" indent="0">
              <a:buNone/>
            </a:pPr>
            <a:r>
              <a:rPr lang="en-US" sz="4000" b="1" dirty="0" smtClean="0"/>
              <a:t>Peter’s mother in law “ministered to them” Matt 8</a:t>
            </a:r>
          </a:p>
          <a:p>
            <a:pPr marL="0" indent="0">
              <a:buNone/>
            </a:pPr>
            <a:r>
              <a:rPr lang="en-US" sz="4000" b="1" dirty="0" smtClean="0"/>
              <a:t>A band of women minister to Messiah – Luke 8</a:t>
            </a:r>
          </a:p>
          <a:p>
            <a:pPr marL="0" indent="0">
              <a:buNone/>
            </a:pPr>
            <a:r>
              <a:rPr lang="en-US" sz="4000" b="1" dirty="0" smtClean="0"/>
              <a:t>Women at crucifixion and </a:t>
            </a:r>
            <a:r>
              <a:rPr lang="en-US" sz="4000" b="1" dirty="0" err="1" smtClean="0"/>
              <a:t>resurection</a:t>
            </a:r>
            <a:endParaRPr lang="en-US" sz="4000" b="1" dirty="0" smtClean="0"/>
          </a:p>
          <a:p>
            <a:pPr marL="0" indent="0">
              <a:buNone/>
            </a:pPr>
            <a:endParaRPr lang="en-US" sz="4000" b="1" dirty="0"/>
          </a:p>
        </p:txBody>
      </p:sp>
    </p:spTree>
    <p:extLst>
      <p:ext uri="{BB962C8B-B14F-4D97-AF65-F5344CB8AC3E}">
        <p14:creationId xmlns:p14="http://schemas.microsoft.com/office/powerpoint/2010/main" val="2208379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But…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Master did not select women to be apostles</a:t>
            </a:r>
          </a:p>
          <a:p>
            <a:pPr marL="0" indent="0">
              <a:buNone/>
            </a:pPr>
            <a:r>
              <a:rPr lang="en-US" sz="4000" b="1" dirty="0" smtClean="0"/>
              <a:t>Why?  Cultural or Biblical reasons?</a:t>
            </a:r>
          </a:p>
          <a:p>
            <a:pPr marL="0" indent="0">
              <a:buNone/>
            </a:pPr>
            <a:r>
              <a:rPr lang="en-US" sz="4000" b="1" dirty="0" err="1" smtClean="0"/>
              <a:t>Yahusha</a:t>
            </a:r>
            <a:r>
              <a:rPr lang="en-US" sz="4000" b="1" dirty="0" smtClean="0"/>
              <a:t> was not persuaded by cultural considerations</a:t>
            </a:r>
          </a:p>
          <a:p>
            <a:pPr marL="0" indent="0">
              <a:buNone/>
            </a:pPr>
            <a:r>
              <a:rPr lang="en-US" sz="4000" b="1" dirty="0" smtClean="0"/>
              <a:t>The Biblical reasons are compelling.  Surely the Master was moved by his Father’s design of men and women as the reason he did not elevate women into leadership roles</a:t>
            </a:r>
            <a:endParaRPr lang="en-US" sz="4000" b="1" dirty="0"/>
          </a:p>
        </p:txBody>
      </p:sp>
    </p:spTree>
    <p:extLst>
      <p:ext uri="{BB962C8B-B14F-4D97-AF65-F5344CB8AC3E}">
        <p14:creationId xmlns:p14="http://schemas.microsoft.com/office/powerpoint/2010/main" val="16216658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Instructions from Ephesians 5</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Read Ephesians 5:21-33</a:t>
            </a:r>
          </a:p>
          <a:p>
            <a:pPr marL="0" indent="0">
              <a:buNone/>
            </a:pPr>
            <a:endParaRPr lang="en-US" sz="4000" b="1" baseline="30000" dirty="0"/>
          </a:p>
          <a:p>
            <a:pPr marL="0" indent="0">
              <a:buNone/>
            </a:pPr>
            <a:r>
              <a:rPr lang="en-US" sz="4000" b="1" baseline="30000" dirty="0" smtClean="0">
                <a:latin typeface="+mn-lt"/>
              </a:rPr>
              <a:t>21</a:t>
            </a:r>
            <a:r>
              <a:rPr lang="en-US" sz="4000" b="1" dirty="0" smtClean="0">
                <a:latin typeface="+mn-lt"/>
              </a:rPr>
              <a:t> </a:t>
            </a:r>
            <a:r>
              <a:rPr lang="en-US" sz="4000" b="1" dirty="0">
                <a:latin typeface="+mn-lt"/>
              </a:rPr>
              <a:t>Submit </a:t>
            </a:r>
            <a:r>
              <a:rPr lang="en-US" sz="4000" b="1" u="sng" dirty="0">
                <a:latin typeface="+mn-lt"/>
              </a:rPr>
              <a:t>to one another</a:t>
            </a:r>
            <a:r>
              <a:rPr lang="en-US" sz="4000" b="1" dirty="0">
                <a:latin typeface="+mn-lt"/>
              </a:rPr>
              <a:t> out of reverence for </a:t>
            </a:r>
            <a:r>
              <a:rPr lang="en-US" sz="4000" b="1" dirty="0" smtClean="0">
                <a:latin typeface="+mn-lt"/>
              </a:rPr>
              <a:t>Christ. (NIV)</a:t>
            </a:r>
          </a:p>
          <a:p>
            <a:pPr marL="0" indent="0">
              <a:buNone/>
            </a:pPr>
            <a:r>
              <a:rPr lang="en-US" sz="4000" b="1" baseline="30000" dirty="0">
                <a:latin typeface="+mn-lt"/>
              </a:rPr>
              <a:t>21</a:t>
            </a:r>
            <a:r>
              <a:rPr lang="en-US" sz="4000" b="1" dirty="0">
                <a:latin typeface="+mn-lt"/>
              </a:rPr>
              <a:t> </a:t>
            </a:r>
            <a:r>
              <a:rPr lang="en-US" sz="4000" b="1" dirty="0" smtClean="0">
                <a:latin typeface="+mn-lt"/>
              </a:rPr>
              <a:t>Submitting </a:t>
            </a:r>
            <a:r>
              <a:rPr lang="en-US" sz="4000" b="1" dirty="0">
                <a:latin typeface="+mn-lt"/>
              </a:rPr>
              <a:t>yourselves </a:t>
            </a:r>
            <a:r>
              <a:rPr lang="en-US" sz="4000" b="1" u="sng" dirty="0">
                <a:latin typeface="+mn-lt"/>
              </a:rPr>
              <a:t>one to another</a:t>
            </a:r>
            <a:r>
              <a:rPr lang="en-US" sz="4000" b="1" dirty="0">
                <a:latin typeface="+mn-lt"/>
              </a:rPr>
              <a:t> in the fear of God</a:t>
            </a:r>
            <a:r>
              <a:rPr lang="en-US" sz="4000" b="1" dirty="0" smtClean="0">
                <a:latin typeface="+mn-lt"/>
              </a:rPr>
              <a:t>. (KJV)</a:t>
            </a:r>
            <a:endParaRPr lang="en-US" sz="4000" b="1" dirty="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29568904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Submit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Greek </a:t>
            </a:r>
            <a:r>
              <a:rPr lang="en-US" sz="4000" b="1" dirty="0" err="1">
                <a:latin typeface="Bwgrkn" panose="00000400000000000000" pitchFamily="2" charset="0"/>
              </a:rPr>
              <a:t>u`pota,ssw</a:t>
            </a:r>
            <a:r>
              <a:rPr lang="en-US" sz="4000" b="1" dirty="0" smtClean="0">
                <a:latin typeface="Bwgrkn" panose="00000400000000000000" pitchFamily="2" charset="0"/>
              </a:rPr>
              <a:t> </a:t>
            </a:r>
            <a:r>
              <a:rPr lang="en-US" sz="4000" b="1" dirty="0" smtClean="0">
                <a:latin typeface="+mn-lt"/>
              </a:rPr>
              <a:t>(</a:t>
            </a:r>
            <a:r>
              <a:rPr lang="en-US" sz="4000" b="1" dirty="0" err="1" smtClean="0">
                <a:latin typeface="+mn-lt"/>
              </a:rPr>
              <a:t>hupo-tasso</a:t>
            </a:r>
            <a:r>
              <a:rPr lang="en-US" sz="4000" b="1" dirty="0" smtClean="0">
                <a:latin typeface="+mn-lt"/>
              </a:rPr>
              <a:t>) - </a:t>
            </a:r>
            <a:r>
              <a:rPr lang="en-US" sz="4000" b="1" i="1" dirty="0">
                <a:latin typeface="+mn-lt"/>
              </a:rPr>
              <a:t>to arrange under, to subordinate; to subject, put in </a:t>
            </a:r>
            <a:r>
              <a:rPr lang="en-US" sz="4000" b="1" i="1" dirty="0" smtClean="0">
                <a:latin typeface="+mn-lt"/>
              </a:rPr>
              <a:t>subjection,</a:t>
            </a:r>
            <a:r>
              <a:rPr lang="en-US" sz="4000" b="1" dirty="0" smtClean="0">
                <a:latin typeface="+mn-lt"/>
              </a:rPr>
              <a:t> </a:t>
            </a:r>
            <a:r>
              <a:rPr lang="en-US" sz="4000" b="1" dirty="0">
                <a:latin typeface="+mn-lt"/>
              </a:rPr>
              <a:t>obey, be under the authority of; take a subordinate </a:t>
            </a:r>
            <a:r>
              <a:rPr lang="en-US" sz="4000" b="1" dirty="0" smtClean="0">
                <a:latin typeface="+mn-lt"/>
              </a:rPr>
              <a:t>place</a:t>
            </a:r>
          </a:p>
          <a:p>
            <a:pPr marL="0" indent="0">
              <a:buNone/>
            </a:pPr>
            <a:endParaRPr lang="en-US" sz="4000" b="1" dirty="0" smtClean="0">
              <a:latin typeface="+mn-lt"/>
            </a:endParaRPr>
          </a:p>
          <a:p>
            <a:pPr marL="0" indent="0">
              <a:buNone/>
            </a:pPr>
            <a:r>
              <a:rPr lang="en-US" sz="4000" b="1" dirty="0" err="1" smtClean="0">
                <a:latin typeface="Bwgrkn" panose="00000400000000000000" pitchFamily="2" charset="0"/>
              </a:rPr>
              <a:t>avllh,loij</a:t>
            </a:r>
            <a:r>
              <a:rPr lang="en-US" sz="4000" b="1" dirty="0" smtClean="0">
                <a:latin typeface="Bwgrkn" panose="00000400000000000000" pitchFamily="2" charset="0"/>
              </a:rPr>
              <a:t> </a:t>
            </a:r>
            <a:r>
              <a:rPr lang="en-US" sz="4000" b="1" dirty="0" smtClean="0">
                <a:latin typeface="+mn-lt"/>
              </a:rPr>
              <a:t>– (</a:t>
            </a:r>
            <a:r>
              <a:rPr lang="en-US" sz="4000" b="1" dirty="0" err="1" smtClean="0">
                <a:latin typeface="+mn-lt"/>
              </a:rPr>
              <a:t>allaylois</a:t>
            </a:r>
            <a:r>
              <a:rPr lang="en-US" sz="4000" b="1" dirty="0" smtClean="0">
                <a:latin typeface="+mn-lt"/>
              </a:rPr>
              <a:t>) - </a:t>
            </a:r>
            <a:r>
              <a:rPr lang="en-US" sz="4000" b="1" i="1" dirty="0">
                <a:latin typeface="+mn-lt"/>
              </a:rPr>
              <a:t>one another; </a:t>
            </a:r>
            <a:endParaRPr lang="en-US" sz="4000" b="1" i="1" dirty="0" smtClean="0">
              <a:latin typeface="+mn-lt"/>
            </a:endParaRPr>
          </a:p>
          <a:p>
            <a:pPr marL="0" indent="0">
              <a:buNone/>
            </a:pPr>
            <a:r>
              <a:rPr lang="en-US" sz="4000" b="1" dirty="0" smtClean="0">
                <a:latin typeface="+mn-lt"/>
              </a:rPr>
              <a:t>reciprocally</a:t>
            </a:r>
            <a:r>
              <a:rPr lang="en-US" sz="4000" b="1" dirty="0">
                <a:latin typeface="+mn-lt"/>
              </a:rPr>
              <a:t>, mutually</a:t>
            </a:r>
            <a:r>
              <a:rPr lang="en-US" sz="4000" b="1" dirty="0" smtClean="0">
                <a:latin typeface="+mn-lt"/>
              </a:rPr>
              <a:t>: </a:t>
            </a:r>
            <a:r>
              <a:rPr lang="en-US" sz="4000" b="1" i="1" dirty="0" smtClean="0">
                <a:latin typeface="+mn-lt"/>
              </a:rPr>
              <a:t>to one </a:t>
            </a:r>
            <a:r>
              <a:rPr lang="en-US" sz="4000" b="1" i="1" dirty="0" smtClean="0">
                <a:latin typeface="+mn-lt"/>
              </a:rPr>
              <a:t>another</a:t>
            </a:r>
            <a:r>
              <a:rPr lang="en-US" sz="4000" b="1" dirty="0" smtClean="0">
                <a:latin typeface="+mn-lt"/>
              </a:rPr>
              <a:t>; </a:t>
            </a:r>
          </a:p>
          <a:p>
            <a:pPr marL="0" indent="0">
              <a:buNone/>
            </a:pPr>
            <a:r>
              <a:rPr lang="en-US" sz="4000" b="1" dirty="0" smtClean="0">
                <a:latin typeface="+mn-lt"/>
              </a:rPr>
              <a:t>not reciprocally, </a:t>
            </a:r>
            <a:r>
              <a:rPr lang="en-US" sz="4000" b="1" i="1" dirty="0" smtClean="0">
                <a:latin typeface="+mn-lt"/>
              </a:rPr>
              <a:t>one to another</a:t>
            </a:r>
            <a:endParaRPr lang="en-US" sz="4000" b="1" i="1" dirty="0">
              <a:latin typeface="+mn-lt"/>
            </a:endParaRPr>
          </a:p>
        </p:txBody>
      </p:sp>
    </p:spTree>
    <p:extLst>
      <p:ext uri="{BB962C8B-B14F-4D97-AF65-F5344CB8AC3E}">
        <p14:creationId xmlns:p14="http://schemas.microsoft.com/office/powerpoint/2010/main" val="29719769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Who Should Submit to Whom?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Ephesians 5</a:t>
            </a:r>
          </a:p>
          <a:p>
            <a:pPr marL="0" indent="0">
              <a:buNone/>
            </a:pPr>
            <a:r>
              <a:rPr lang="en-US" sz="4000" b="1" baseline="30000" dirty="0">
                <a:latin typeface="+mn-lt"/>
              </a:rPr>
              <a:t>21</a:t>
            </a:r>
            <a:r>
              <a:rPr lang="en-US" sz="4000" b="1" dirty="0">
                <a:latin typeface="+mn-lt"/>
              </a:rPr>
              <a:t> Submit </a:t>
            </a:r>
            <a:r>
              <a:rPr lang="en-US" sz="4000" b="1" u="sng" dirty="0">
                <a:latin typeface="+mn-lt"/>
              </a:rPr>
              <a:t>to one another</a:t>
            </a:r>
            <a:r>
              <a:rPr lang="en-US" sz="4000" b="1" dirty="0">
                <a:latin typeface="+mn-lt"/>
              </a:rPr>
              <a:t> out of reverence for </a:t>
            </a:r>
            <a:r>
              <a:rPr lang="en-US" sz="4000" b="1" dirty="0" smtClean="0">
                <a:latin typeface="+mn-lt"/>
              </a:rPr>
              <a:t>Christ. (NIV) (reciprocally)</a:t>
            </a:r>
          </a:p>
          <a:p>
            <a:pPr marL="0" indent="0">
              <a:buNone/>
            </a:pPr>
            <a:r>
              <a:rPr lang="en-US" sz="4000" b="1" baseline="30000" dirty="0">
                <a:latin typeface="+mn-lt"/>
              </a:rPr>
              <a:t>21</a:t>
            </a:r>
            <a:r>
              <a:rPr lang="en-US" sz="4000" b="1" dirty="0">
                <a:latin typeface="+mn-lt"/>
              </a:rPr>
              <a:t> </a:t>
            </a:r>
            <a:r>
              <a:rPr lang="en-US" sz="4000" b="1" dirty="0" smtClean="0">
                <a:latin typeface="+mn-lt"/>
              </a:rPr>
              <a:t>Submitting </a:t>
            </a:r>
            <a:r>
              <a:rPr lang="en-US" sz="4000" b="1" dirty="0">
                <a:latin typeface="+mn-lt"/>
              </a:rPr>
              <a:t>yourselves </a:t>
            </a:r>
            <a:r>
              <a:rPr lang="en-US" sz="4000" b="1" u="sng" dirty="0">
                <a:latin typeface="+mn-lt"/>
              </a:rPr>
              <a:t>one to another</a:t>
            </a:r>
            <a:r>
              <a:rPr lang="en-US" sz="4000" b="1" dirty="0">
                <a:latin typeface="+mn-lt"/>
              </a:rPr>
              <a:t> in the fear of God</a:t>
            </a:r>
            <a:r>
              <a:rPr lang="en-US" sz="4000" b="1" dirty="0" smtClean="0">
                <a:latin typeface="+mn-lt"/>
              </a:rPr>
              <a:t>. (KJV) (not reciprocally)</a:t>
            </a:r>
            <a:endParaRPr lang="en-US" sz="4000" b="1" dirty="0">
              <a:latin typeface="+mn-lt"/>
            </a:endParaRPr>
          </a:p>
          <a:p>
            <a:pPr marL="0" indent="0">
              <a:buNone/>
            </a:pPr>
            <a:r>
              <a:rPr lang="en-US" sz="4000" b="1" baseline="30000" dirty="0" smtClean="0">
                <a:latin typeface="+mn-lt"/>
              </a:rPr>
              <a:t>21 </a:t>
            </a:r>
            <a:r>
              <a:rPr lang="en-US" sz="4000" b="1" dirty="0" smtClean="0">
                <a:latin typeface="+mn-lt"/>
              </a:rPr>
              <a:t>Submit </a:t>
            </a:r>
            <a:r>
              <a:rPr lang="en-US" sz="4000" b="1" u="sng" dirty="0">
                <a:latin typeface="+mn-lt"/>
              </a:rPr>
              <a:t>one to another</a:t>
            </a:r>
            <a:r>
              <a:rPr lang="en-US" sz="4000" b="1" dirty="0">
                <a:latin typeface="+mn-lt"/>
              </a:rPr>
              <a:t> out of reference for Messiah</a:t>
            </a:r>
            <a:r>
              <a:rPr lang="en-US" sz="4000" b="1" dirty="0" smtClean="0">
                <a:latin typeface="+mn-lt"/>
              </a:rPr>
              <a:t>. (Better Translation)</a:t>
            </a:r>
            <a:endParaRPr lang="en-US" sz="4000" b="1" dirty="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6327766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The logic of the text is as follows: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u="sng" dirty="0">
                <a:latin typeface="+mn-lt"/>
              </a:rPr>
              <a:t>Submit one to another</a:t>
            </a:r>
            <a:r>
              <a:rPr lang="en-US" sz="4000" b="1" dirty="0">
                <a:latin typeface="+mn-lt"/>
              </a:rPr>
              <a:t> out of reverence for Messiah.  </a:t>
            </a:r>
          </a:p>
          <a:p>
            <a:pPr marL="0" indent="0">
              <a:buNone/>
            </a:pPr>
            <a:r>
              <a:rPr lang="en-US" sz="4000" b="1" dirty="0">
                <a:latin typeface="+mn-lt"/>
              </a:rPr>
              <a:t> --(Section about wives submitting to husbands)</a:t>
            </a:r>
          </a:p>
          <a:p>
            <a:pPr marL="0" indent="0">
              <a:buNone/>
            </a:pPr>
            <a:r>
              <a:rPr lang="en-US" sz="4000" b="1" u="sng" dirty="0">
                <a:latin typeface="+mn-lt"/>
              </a:rPr>
              <a:t>Wives, </a:t>
            </a:r>
            <a:r>
              <a:rPr lang="en-US" sz="4000" b="1" u="sng" dirty="0" smtClean="0">
                <a:latin typeface="+mn-lt"/>
              </a:rPr>
              <a:t>(submit) </a:t>
            </a:r>
            <a:r>
              <a:rPr lang="en-US" sz="4000" b="1" u="sng" dirty="0">
                <a:latin typeface="+mn-lt"/>
              </a:rPr>
              <a:t>to your </a:t>
            </a:r>
            <a:r>
              <a:rPr lang="en-US" sz="4000" b="1" u="sng" dirty="0" smtClean="0">
                <a:latin typeface="+mn-lt"/>
              </a:rPr>
              <a:t>husbands</a:t>
            </a:r>
          </a:p>
          <a:p>
            <a:pPr marL="0" indent="0">
              <a:buNone/>
            </a:pPr>
            <a:r>
              <a:rPr lang="en-US" sz="4000" b="1" dirty="0"/>
              <a:t>--(Section about children submitting to parents)</a:t>
            </a:r>
          </a:p>
          <a:p>
            <a:pPr marL="0" indent="0">
              <a:buNone/>
            </a:pPr>
            <a:r>
              <a:rPr lang="en-US" sz="4000" b="1" u="sng" dirty="0"/>
              <a:t>Children, obey your </a:t>
            </a:r>
            <a:r>
              <a:rPr lang="en-US" sz="4000" b="1" u="sng" dirty="0" smtClean="0"/>
              <a:t>parents</a:t>
            </a:r>
          </a:p>
          <a:p>
            <a:pPr marL="0" indent="0">
              <a:buNone/>
            </a:pPr>
            <a:r>
              <a:rPr lang="en-US" sz="4000" b="1" dirty="0"/>
              <a:t>--(Section about slaves submitting to masters)</a:t>
            </a:r>
          </a:p>
          <a:p>
            <a:pPr marL="0" indent="0">
              <a:buNone/>
            </a:pPr>
            <a:r>
              <a:rPr lang="en-US" sz="4000" b="1" u="sng" dirty="0"/>
              <a:t>Slaves, obey your earthly masters</a:t>
            </a:r>
            <a:endParaRPr lang="en-US" sz="4000" b="1" dirty="0">
              <a:latin typeface="+mn-lt"/>
            </a:endParaRPr>
          </a:p>
        </p:txBody>
      </p:sp>
    </p:spTree>
    <p:extLst>
      <p:ext uri="{BB962C8B-B14F-4D97-AF65-F5344CB8AC3E}">
        <p14:creationId xmlns:p14="http://schemas.microsoft.com/office/powerpoint/2010/main" val="23872617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Submission of Wives</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u="sng" dirty="0" smtClean="0">
                <a:latin typeface="+mn-lt"/>
              </a:rPr>
              <a:t>Wives</a:t>
            </a:r>
            <a:r>
              <a:rPr lang="en-US" sz="4000" b="1" u="sng" dirty="0">
                <a:latin typeface="+mn-lt"/>
              </a:rPr>
              <a:t>, </a:t>
            </a:r>
            <a:r>
              <a:rPr lang="en-US" sz="4000" b="1" u="sng" dirty="0" smtClean="0">
                <a:latin typeface="+mn-lt"/>
              </a:rPr>
              <a:t>(submit) </a:t>
            </a:r>
            <a:r>
              <a:rPr lang="en-US" sz="4000" b="1" u="sng" dirty="0">
                <a:latin typeface="+mn-lt"/>
              </a:rPr>
              <a:t>to your husbands</a:t>
            </a:r>
            <a:r>
              <a:rPr lang="en-US" sz="4000" b="1" dirty="0">
                <a:latin typeface="+mn-lt"/>
              </a:rPr>
              <a:t> as to </a:t>
            </a:r>
            <a:r>
              <a:rPr lang="en-US" sz="4000" b="1" dirty="0" smtClean="0">
                <a:latin typeface="+mn-lt"/>
              </a:rPr>
              <a:t>the Lord.</a:t>
            </a:r>
            <a:r>
              <a:rPr lang="en-US" sz="4000" b="1" dirty="0">
                <a:latin typeface="+mn-lt"/>
              </a:rPr>
              <a:t>  For the husband is the head of the wife as Messiah is the head of the assembly, his body, of which he is the Savior.  Now as the assembly submits to Messiah, so also wives </a:t>
            </a:r>
            <a:r>
              <a:rPr lang="en-US" sz="4000" b="1" dirty="0" smtClean="0">
                <a:latin typeface="+mn-lt"/>
              </a:rPr>
              <a:t>(should submit) </a:t>
            </a:r>
            <a:r>
              <a:rPr lang="en-US" sz="4000" b="1" dirty="0">
                <a:latin typeface="+mn-lt"/>
              </a:rPr>
              <a:t>to their husbands in everything. </a:t>
            </a:r>
          </a:p>
          <a:p>
            <a:pPr marL="0" indent="0">
              <a:buNone/>
            </a:pPr>
            <a:endParaRPr lang="en-US" sz="4000" b="1" dirty="0">
              <a:latin typeface="+mn-lt"/>
            </a:endParaRPr>
          </a:p>
        </p:txBody>
      </p:sp>
    </p:spTree>
    <p:extLst>
      <p:ext uri="{BB962C8B-B14F-4D97-AF65-F5344CB8AC3E}">
        <p14:creationId xmlns:p14="http://schemas.microsoft.com/office/powerpoint/2010/main" val="30455371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Submit One to Another</a:t>
            </a: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smtClean="0">
                <a:latin typeface="+mn-lt"/>
              </a:rPr>
              <a:t>--(</a:t>
            </a:r>
            <a:r>
              <a:rPr lang="en-US" sz="4000" b="1" dirty="0">
                <a:latin typeface="+mn-lt"/>
              </a:rPr>
              <a:t>Section about children submitting to parents)</a:t>
            </a:r>
          </a:p>
          <a:p>
            <a:pPr marL="0" indent="0">
              <a:buNone/>
            </a:pPr>
            <a:r>
              <a:rPr lang="en-US" sz="4000" b="1" u="sng" dirty="0">
                <a:latin typeface="+mn-lt"/>
              </a:rPr>
              <a:t>Children, obey your parents</a:t>
            </a:r>
            <a:r>
              <a:rPr lang="en-US" sz="4000" b="1" dirty="0">
                <a:latin typeface="+mn-lt"/>
              </a:rPr>
              <a:t> in Yahuwah, for this is right.  "Honor your father and mother"-- which is the first commandment with a promise-- "that it may go well with you and that you may enjoy long life on the earth."  </a:t>
            </a:r>
          </a:p>
          <a:p>
            <a:pPr marL="0" indent="0">
              <a:buNone/>
            </a:pPr>
            <a:r>
              <a:rPr lang="en-US" sz="4000" b="1" dirty="0">
                <a:latin typeface="+mn-lt"/>
              </a:rPr>
              <a:t>--(Section about slaves submitting to masters)</a:t>
            </a:r>
          </a:p>
          <a:p>
            <a:pPr marL="0" indent="0">
              <a:buNone/>
            </a:pPr>
            <a:r>
              <a:rPr lang="en-US" sz="4000" b="1" u="sng" dirty="0">
                <a:latin typeface="+mn-lt"/>
              </a:rPr>
              <a:t>Slaves, obey your earthly masters</a:t>
            </a:r>
            <a:r>
              <a:rPr lang="en-US" sz="4000" b="1" dirty="0">
                <a:latin typeface="+mn-lt"/>
              </a:rPr>
              <a:t> with respect and fear, and with sincerity of heart, just as you would obey Messiah.  Obey them not only to win their favor when their eye is on you, but like slaves of Messiah, doing the will of Elohim from your heart.  Serve wholeheartedly, as if you were serving Yahuwah.</a:t>
            </a:r>
          </a:p>
          <a:p>
            <a:pPr marL="0" indent="0">
              <a:buNone/>
            </a:pPr>
            <a:endParaRPr lang="en-US" sz="4000" b="1" dirty="0">
              <a:latin typeface="+mn-lt"/>
            </a:endParaRPr>
          </a:p>
        </p:txBody>
      </p:sp>
    </p:spTree>
    <p:extLst>
      <p:ext uri="{BB962C8B-B14F-4D97-AF65-F5344CB8AC3E}">
        <p14:creationId xmlns:p14="http://schemas.microsoft.com/office/powerpoint/2010/main" val="18271630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Why Not Reciprocal Submission?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latin typeface="+mn-lt"/>
              </a:rPr>
              <a:t>So when Paul tells us to "submit one to another," what he really has in mind is the we should submit to one another along the lines of the authority structures implemented by Elohim.  Each of the social tiers have their own roles and responsibilities.  And everyone answers (is responsible) to someone above them.  Slaves are accountable to their masters.  Children are accountable to their parents.  And wives are answerable to their husbands.  Even men are responsible for those under their authority and are accountable to Messiah for their actions.</a:t>
            </a:r>
          </a:p>
        </p:txBody>
      </p:sp>
    </p:spTree>
    <p:extLst>
      <p:ext uri="{BB962C8B-B14F-4D97-AF65-F5344CB8AC3E}">
        <p14:creationId xmlns:p14="http://schemas.microsoft.com/office/powerpoint/2010/main" val="32029160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 </a:t>
            </a:r>
            <a:r>
              <a:rPr lang="en-US" sz="4000" b="1" dirty="0">
                <a:latin typeface="+mn-lt"/>
              </a:rPr>
              <a:t>Why Not Reciprocal Submission?</a:t>
            </a:r>
            <a:endParaRPr lang="en-US" sz="4000" b="1" dirty="0">
              <a:latin typeface="+mn-lt"/>
            </a:endParaRPr>
          </a:p>
        </p:txBody>
      </p:sp>
      <p:sp>
        <p:nvSpPr>
          <p:cNvPr id="3" name="Content Placeholder 2"/>
          <p:cNvSpPr>
            <a:spLocks noGrp="1"/>
          </p:cNvSpPr>
          <p:nvPr>
            <p:ph idx="1"/>
          </p:nvPr>
        </p:nvSpPr>
        <p:spPr>
          <a:xfrm>
            <a:off x="609600" y="931653"/>
            <a:ext cx="10972800" cy="5844627"/>
          </a:xfrm>
        </p:spPr>
        <p:txBody>
          <a:bodyPr>
            <a:normAutofit fontScale="92500" lnSpcReduction="20000"/>
          </a:bodyPr>
          <a:lstStyle/>
          <a:p>
            <a:pPr marL="0" indent="0">
              <a:buNone/>
            </a:pPr>
            <a:r>
              <a:rPr lang="en-US" sz="4000" b="1" dirty="0">
                <a:latin typeface="+mn-lt"/>
              </a:rPr>
              <a:t>Now I want you to realize that the </a:t>
            </a:r>
            <a:r>
              <a:rPr lang="en-US" sz="4000" b="1" dirty="0" smtClean="0">
                <a:latin typeface="+mn-lt"/>
              </a:rPr>
              <a:t>head </a:t>
            </a:r>
            <a:r>
              <a:rPr lang="en-US" sz="4000" b="1" dirty="0">
                <a:latin typeface="+mn-lt"/>
              </a:rPr>
              <a:t>of every man is Messiah, and the head of the woman is man, and the head of Messiah is Elohim. (1 Corinthians 11:3)</a:t>
            </a:r>
          </a:p>
          <a:p>
            <a:pPr marL="0" indent="0">
              <a:buNone/>
            </a:pPr>
            <a:r>
              <a:rPr lang="en-US" sz="4000" b="1" dirty="0">
                <a:latin typeface="+mn-lt"/>
              </a:rPr>
              <a:t>Everyone is under the authority of someone and is responsible and answerable to that authority</a:t>
            </a:r>
            <a:r>
              <a:rPr lang="en-US" sz="4000" b="1" dirty="0" smtClean="0">
                <a:latin typeface="+mn-lt"/>
              </a:rPr>
              <a:t>.  So </a:t>
            </a:r>
            <a:r>
              <a:rPr lang="en-US" sz="4000" b="1" dirty="0">
                <a:latin typeface="+mn-lt"/>
              </a:rPr>
              <a:t>at the end of the day, Paul most emphatically does not teach mutual submission in the body of Messiah.  Such a scenario would be absurd.  If this were true, then parents would have to submit to their children and masters would have to submit to their slaves.  It is only if these two are true that husbands should also be submitting to their own wives!  Each of these is emphatically and explicitly excluded by the teaching of Paul in this passage.</a:t>
            </a:r>
          </a:p>
          <a:p>
            <a:pPr marL="0" indent="0">
              <a:buNone/>
            </a:pPr>
            <a:endParaRPr lang="en-US" sz="4000" b="1" dirty="0">
              <a:latin typeface="+mn-lt"/>
            </a:endParaRPr>
          </a:p>
        </p:txBody>
      </p:sp>
    </p:spTree>
    <p:extLst>
      <p:ext uri="{BB962C8B-B14F-4D97-AF65-F5344CB8AC3E}">
        <p14:creationId xmlns:p14="http://schemas.microsoft.com/office/powerpoint/2010/main" val="12086647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Why Should Women Be Submissive?</a:t>
            </a:r>
          </a:p>
        </p:txBody>
      </p:sp>
      <p:sp>
        <p:nvSpPr>
          <p:cNvPr id="3" name="Content Placeholder 2"/>
          <p:cNvSpPr>
            <a:spLocks noGrp="1"/>
          </p:cNvSpPr>
          <p:nvPr>
            <p:ph idx="1"/>
          </p:nvPr>
        </p:nvSpPr>
        <p:spPr>
          <a:xfrm>
            <a:off x="609600" y="1130852"/>
            <a:ext cx="10972800" cy="5645427"/>
          </a:xfrm>
        </p:spPr>
        <p:txBody>
          <a:bodyPr>
            <a:normAutofit fontScale="85000" lnSpcReduction="20000"/>
          </a:bodyPr>
          <a:lstStyle/>
          <a:p>
            <a:pPr marL="0" indent="0">
              <a:buNone/>
            </a:pPr>
            <a:r>
              <a:rPr lang="en-US" sz="4000" b="1" dirty="0">
                <a:latin typeface="+mn-lt"/>
              </a:rPr>
              <a:t>Altogether, Paul rehearses these 6 distinct reasons why women should walk in submission and exercise silence when in congregation and have no authority over a man:</a:t>
            </a:r>
          </a:p>
          <a:p>
            <a:pPr marL="0" indent="0">
              <a:buNone/>
            </a:pPr>
            <a:r>
              <a:rPr lang="en-US" sz="4000" b="1" dirty="0">
                <a:latin typeface="+mn-lt"/>
              </a:rPr>
              <a:t>1. Adam was formed first, then </a:t>
            </a:r>
            <a:r>
              <a:rPr lang="en-US" sz="4000" b="1" dirty="0" err="1" smtClean="0">
                <a:latin typeface="+mn-lt"/>
              </a:rPr>
              <a:t>Chava</a:t>
            </a:r>
            <a:r>
              <a:rPr lang="en-US" sz="4000" b="1" dirty="0" smtClean="0">
                <a:latin typeface="+mn-lt"/>
              </a:rPr>
              <a:t> (Eve).</a:t>
            </a:r>
            <a:endParaRPr lang="en-US" sz="4000" b="1" dirty="0">
              <a:latin typeface="+mn-lt"/>
            </a:endParaRPr>
          </a:p>
          <a:p>
            <a:pPr marL="0" indent="0">
              <a:buNone/>
            </a:pPr>
            <a:r>
              <a:rPr lang="en-US" sz="4000" b="1" dirty="0">
                <a:latin typeface="+mn-lt"/>
              </a:rPr>
              <a:t>2. The woman was deceived and became a sinner.</a:t>
            </a:r>
          </a:p>
          <a:p>
            <a:pPr marL="0" indent="0">
              <a:buNone/>
            </a:pPr>
            <a:r>
              <a:rPr lang="en-US" sz="4000" b="1" dirty="0">
                <a:latin typeface="+mn-lt"/>
              </a:rPr>
              <a:t>3. There is no other practice in all the congregations of the saints but for women to remain silent.</a:t>
            </a:r>
          </a:p>
          <a:p>
            <a:pPr marL="0" indent="0">
              <a:buNone/>
            </a:pPr>
            <a:r>
              <a:rPr lang="en-US" sz="4000" b="1" dirty="0">
                <a:latin typeface="+mn-lt"/>
              </a:rPr>
              <a:t>4. The Torah says that women should be submissive and silent.</a:t>
            </a:r>
          </a:p>
          <a:p>
            <a:pPr marL="0" indent="0">
              <a:buNone/>
            </a:pPr>
            <a:r>
              <a:rPr lang="en-US" sz="4000" b="1" dirty="0">
                <a:latin typeface="+mn-lt"/>
              </a:rPr>
              <a:t>5. It is disgraceful for a woman to speak in the assembly.</a:t>
            </a:r>
          </a:p>
          <a:p>
            <a:pPr marL="0" indent="0">
              <a:buNone/>
            </a:pPr>
            <a:r>
              <a:rPr lang="en-US" sz="4000" b="1" dirty="0">
                <a:latin typeface="+mn-lt"/>
              </a:rPr>
              <a:t>6. What Paul is saying about the role of women is a command from the Master.</a:t>
            </a:r>
          </a:p>
        </p:txBody>
      </p:sp>
    </p:spTree>
    <p:extLst>
      <p:ext uri="{BB962C8B-B14F-4D97-AF65-F5344CB8AC3E}">
        <p14:creationId xmlns:p14="http://schemas.microsoft.com/office/powerpoint/2010/main" val="18185082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Paul Instructs Timothy About </a:t>
            </a:r>
            <a:r>
              <a:rPr lang="en-US" sz="4000" b="1" dirty="0" smtClean="0">
                <a:latin typeface="+mn-lt"/>
              </a:rPr>
              <a:t>Men &amp; Women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 </a:t>
            </a:r>
            <a:r>
              <a:rPr lang="en-US" sz="4000" b="1" dirty="0"/>
              <a:t>want men everywhere to lift up holy hands in prayer, without anger or disputing.</a:t>
            </a:r>
          </a:p>
          <a:p>
            <a:pPr marL="0" indent="0">
              <a:buNone/>
            </a:pPr>
            <a:r>
              <a:rPr lang="en-US" sz="4000" b="1" dirty="0" smtClean="0"/>
              <a:t>I </a:t>
            </a:r>
            <a:r>
              <a:rPr lang="en-US" sz="4000" b="1" dirty="0"/>
              <a:t>also want women to dress modestly, with decency and propriety, not with braided hair or gold or pearls or expensive </a:t>
            </a:r>
            <a:r>
              <a:rPr lang="en-US" sz="4000" b="1" dirty="0" smtClean="0"/>
              <a:t>clothes, but </a:t>
            </a:r>
            <a:r>
              <a:rPr lang="en-US" sz="4000" b="1" dirty="0"/>
              <a:t>with good deeds, appropriate for women who profess to worship Elohim.</a:t>
            </a:r>
          </a:p>
          <a:p>
            <a:pPr marL="0" indent="0">
              <a:buNone/>
            </a:pPr>
            <a:r>
              <a:rPr lang="en-US" sz="4000" b="1" dirty="0" smtClean="0">
                <a:latin typeface="+mn-lt"/>
              </a:rPr>
              <a:t>(</a:t>
            </a:r>
            <a:r>
              <a:rPr lang="en-US" sz="4000" b="1" dirty="0">
                <a:latin typeface="+mn-lt"/>
              </a:rPr>
              <a:t>1 Timothy </a:t>
            </a:r>
            <a:r>
              <a:rPr lang="en-US" sz="4000" b="1" dirty="0" smtClean="0">
                <a:latin typeface="+mn-lt"/>
              </a:rPr>
              <a:t>2:8-10)</a:t>
            </a:r>
            <a:endParaRPr lang="en-US" sz="4000" b="1" dirty="0">
              <a:latin typeface="+mn-lt"/>
            </a:endParaRPr>
          </a:p>
        </p:txBody>
      </p:sp>
    </p:spTree>
    <p:extLst>
      <p:ext uri="{BB962C8B-B14F-4D97-AF65-F5344CB8AC3E}">
        <p14:creationId xmlns:p14="http://schemas.microsoft.com/office/powerpoint/2010/main" val="35125957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Paul Instructs Timothy About Women</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latin typeface="+mn-lt"/>
              </a:rPr>
              <a:t>A </a:t>
            </a:r>
            <a:r>
              <a:rPr lang="en-US" sz="4000" b="1" dirty="0">
                <a:latin typeface="+mn-lt"/>
              </a:rPr>
              <a:t>woman should learn in </a:t>
            </a:r>
            <a:r>
              <a:rPr lang="en-US" sz="4000" b="1" u="sng" dirty="0">
                <a:latin typeface="+mn-lt"/>
              </a:rPr>
              <a:t>quietness</a:t>
            </a:r>
            <a:r>
              <a:rPr lang="en-US" sz="4000" b="1" dirty="0">
                <a:latin typeface="+mn-lt"/>
              </a:rPr>
              <a:t> and full submission.  I do not permit a woman to teach or to have authority over a man; she must be </a:t>
            </a:r>
            <a:r>
              <a:rPr lang="en-US" sz="4000" b="1" u="sng" dirty="0">
                <a:latin typeface="+mn-lt"/>
              </a:rPr>
              <a:t>silent</a:t>
            </a:r>
            <a:r>
              <a:rPr lang="en-US" sz="4000" b="1" dirty="0">
                <a:latin typeface="+mn-lt"/>
              </a:rPr>
              <a:t>.  For </a:t>
            </a:r>
            <a:r>
              <a:rPr lang="en-US" sz="4000" b="1" dirty="0" smtClean="0">
                <a:latin typeface="+mn-lt"/>
              </a:rPr>
              <a:t>(#1) </a:t>
            </a:r>
            <a:r>
              <a:rPr lang="en-US" sz="4000" b="1" u="sng" dirty="0" smtClean="0">
                <a:latin typeface="+mn-lt"/>
              </a:rPr>
              <a:t>Adam </a:t>
            </a:r>
            <a:r>
              <a:rPr lang="en-US" sz="4000" b="1" u="sng" dirty="0">
                <a:latin typeface="+mn-lt"/>
              </a:rPr>
              <a:t>was formed first, then </a:t>
            </a:r>
            <a:r>
              <a:rPr lang="en-US" sz="4000" b="1" u="sng" dirty="0" err="1">
                <a:latin typeface="+mn-lt"/>
              </a:rPr>
              <a:t>Chava</a:t>
            </a:r>
            <a:r>
              <a:rPr lang="en-US" sz="4000" b="1" u="sng" dirty="0">
                <a:latin typeface="+mn-lt"/>
              </a:rPr>
              <a:t> (Eve)</a:t>
            </a:r>
            <a:r>
              <a:rPr lang="en-US" sz="4000" b="1" dirty="0">
                <a:latin typeface="+mn-lt"/>
              </a:rPr>
              <a:t>.  And Adam was not the one deceived; </a:t>
            </a:r>
            <a:r>
              <a:rPr lang="en-US" sz="4000" b="1" dirty="0" smtClean="0">
                <a:latin typeface="+mn-lt"/>
              </a:rPr>
              <a:t>(#2) </a:t>
            </a:r>
            <a:r>
              <a:rPr lang="en-US" sz="4000" b="1" u="sng" dirty="0" smtClean="0">
                <a:latin typeface="+mn-lt"/>
              </a:rPr>
              <a:t>it </a:t>
            </a:r>
            <a:r>
              <a:rPr lang="en-US" sz="4000" b="1" u="sng" dirty="0">
                <a:latin typeface="+mn-lt"/>
              </a:rPr>
              <a:t>was the woman who was deceived and became a sinner</a:t>
            </a:r>
            <a:r>
              <a:rPr lang="en-US" sz="4000" b="1" dirty="0">
                <a:latin typeface="+mn-lt"/>
              </a:rPr>
              <a:t>.  (1 Timothy </a:t>
            </a:r>
            <a:r>
              <a:rPr lang="en-US" sz="4000" b="1" dirty="0" smtClean="0">
                <a:latin typeface="+mn-lt"/>
              </a:rPr>
              <a:t>2:11-14)</a:t>
            </a:r>
          </a:p>
          <a:p>
            <a:pPr marL="0" indent="0">
              <a:buNone/>
            </a:pPr>
            <a:r>
              <a:rPr lang="en-US" b="1" dirty="0"/>
              <a:t> </a:t>
            </a:r>
            <a:r>
              <a:rPr lang="en-US" sz="3600" b="1" dirty="0" err="1">
                <a:latin typeface="Bwgrkn" panose="00000400000000000000" pitchFamily="2" charset="0"/>
              </a:rPr>
              <a:t>h`suci,a</a:t>
            </a:r>
            <a:r>
              <a:rPr lang="en-US" b="1" dirty="0"/>
              <a:t> </a:t>
            </a:r>
            <a:r>
              <a:rPr lang="en-US" b="1" dirty="0" smtClean="0"/>
              <a:t> - </a:t>
            </a:r>
            <a:r>
              <a:rPr lang="en-US" sz="4000" b="1" dirty="0" smtClean="0"/>
              <a:t>Hay-</a:t>
            </a:r>
            <a:r>
              <a:rPr lang="en-US" sz="4000" b="1" dirty="0" err="1" smtClean="0"/>
              <a:t>sukia</a:t>
            </a:r>
            <a:r>
              <a:rPr lang="en-US" sz="4000" b="1" dirty="0" smtClean="0"/>
              <a:t> - </a:t>
            </a:r>
            <a:r>
              <a:rPr lang="en-US" sz="4000" b="1" dirty="0"/>
              <a:t>1</a:t>
            </a:r>
            <a:r>
              <a:rPr lang="en-US" sz="4000" dirty="0"/>
              <a:t>. </a:t>
            </a:r>
            <a:r>
              <a:rPr lang="en-US" sz="4000" b="1" dirty="0"/>
              <a:t>state of quietness without disturbance, </a:t>
            </a:r>
            <a:r>
              <a:rPr lang="en-US" sz="4000" b="1" i="1" dirty="0"/>
              <a:t>quietness, rest </a:t>
            </a:r>
            <a:r>
              <a:rPr lang="en-US" sz="4000" b="1" dirty="0"/>
              <a:t>2</a:t>
            </a:r>
            <a:r>
              <a:rPr lang="en-US" sz="4000" dirty="0"/>
              <a:t>. </a:t>
            </a:r>
            <a:r>
              <a:rPr lang="en-US" sz="4000" b="1" dirty="0"/>
              <a:t>state of saying nothing or very little, </a:t>
            </a:r>
            <a:r>
              <a:rPr lang="en-US" sz="4000" b="1" i="1" dirty="0"/>
              <a:t>silence </a:t>
            </a:r>
            <a:endParaRPr lang="en-US" sz="4000" dirty="0"/>
          </a:p>
          <a:p>
            <a:pPr marL="0" indent="0">
              <a:buNone/>
            </a:pPr>
            <a:endParaRPr lang="en-US" sz="4000" b="1" dirty="0" smtClean="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16014517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Women Created as Man’s “Helper”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latin typeface="+mn-lt"/>
              </a:rPr>
              <a:t>Yahuwah Elohim said, "It is not good for the man to be alone. </a:t>
            </a:r>
            <a:r>
              <a:rPr lang="en-US" sz="4000" b="1" u="sng" dirty="0">
                <a:latin typeface="+mn-lt"/>
              </a:rPr>
              <a:t>I will make a helper suitable for him</a:t>
            </a:r>
            <a:r>
              <a:rPr lang="en-US" sz="4000" b="1" dirty="0">
                <a:latin typeface="+mn-lt"/>
              </a:rPr>
              <a:t>."  Now Yahuwah Elohim had formed out of the ground all the beasts of the field and all the birds of the air. He brought them to the man to see what he would name them; and whatever the man called each living creature, that was its name.  So the man gave names to all the livestock, the birds of the air and all the beasts of the field. </a:t>
            </a:r>
            <a:r>
              <a:rPr lang="en-US" sz="4000" b="1" u="sng" dirty="0">
                <a:latin typeface="+mn-lt"/>
              </a:rPr>
              <a:t>But for Adam no suitable helper was found</a:t>
            </a:r>
            <a:r>
              <a:rPr lang="en-US" sz="4000" b="1" dirty="0">
                <a:latin typeface="+mn-lt"/>
              </a:rPr>
              <a:t>.</a:t>
            </a:r>
          </a:p>
        </p:txBody>
      </p:sp>
    </p:spTree>
    <p:extLst>
      <p:ext uri="{BB962C8B-B14F-4D97-AF65-F5344CB8AC3E}">
        <p14:creationId xmlns:p14="http://schemas.microsoft.com/office/powerpoint/2010/main" val="8899228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Women Created as Man’s “Helper”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latin typeface="+mn-lt"/>
              </a:rPr>
              <a:t>The thrust of the passage is in the phrase "</a:t>
            </a:r>
            <a:r>
              <a:rPr lang="en-US" sz="4000" b="1" u="sng" dirty="0">
                <a:latin typeface="+mn-lt"/>
              </a:rPr>
              <a:t>helper suitable for him</a:t>
            </a:r>
            <a:r>
              <a:rPr lang="en-US" sz="4000" b="1" dirty="0">
                <a:latin typeface="+mn-lt"/>
              </a:rPr>
              <a:t>."  This is a fair translation of the Hebrew </a:t>
            </a:r>
            <a:r>
              <a:rPr lang="en-US" sz="4000" b="1" dirty="0">
                <a:latin typeface="Bwhebb" panose="00000400000000000000" pitchFamily="2" charset="0"/>
              </a:rPr>
              <a:t>AD*g&gt;n&lt;K. </a:t>
            </a:r>
            <a:r>
              <a:rPr lang="en-US" sz="4000" b="1" dirty="0" err="1">
                <a:latin typeface="Bwhebb" panose="00000400000000000000" pitchFamily="2" charset="0"/>
              </a:rPr>
              <a:t>rz</a:t>
            </a:r>
            <a:r>
              <a:rPr lang="en-US" sz="4000" b="1" dirty="0">
                <a:latin typeface="Bwhebb" panose="00000400000000000000" pitchFamily="2" charset="0"/>
              </a:rPr>
              <a:t>&lt;[</a:t>
            </a:r>
            <a:r>
              <a:rPr lang="en-US" sz="4000" b="1" dirty="0" err="1">
                <a:latin typeface="Bwhebb" panose="00000400000000000000" pitchFamily="2" charset="0"/>
              </a:rPr>
              <a:t>Eß</a:t>
            </a:r>
            <a:r>
              <a:rPr lang="en-US" sz="4000" b="1" dirty="0">
                <a:latin typeface="Bwhebb" panose="00000400000000000000" pitchFamily="2" charset="0"/>
              </a:rPr>
              <a:t> </a:t>
            </a:r>
            <a:r>
              <a:rPr lang="en-US" sz="4000" b="1" dirty="0">
                <a:latin typeface="+mn-lt"/>
              </a:rPr>
              <a:t>(</a:t>
            </a:r>
            <a:r>
              <a:rPr lang="en-US" sz="4000" b="1" i="1" dirty="0" err="1">
                <a:latin typeface="+mn-lt"/>
              </a:rPr>
              <a:t>ezer</a:t>
            </a:r>
            <a:r>
              <a:rPr lang="en-US" sz="4000" b="1" i="1" dirty="0">
                <a:latin typeface="+mn-lt"/>
              </a:rPr>
              <a:t> </a:t>
            </a:r>
            <a:r>
              <a:rPr lang="en-US" sz="4000" b="1" i="1" dirty="0" err="1">
                <a:latin typeface="+mn-lt"/>
              </a:rPr>
              <a:t>cenegdo</a:t>
            </a:r>
            <a:r>
              <a:rPr lang="en-US" sz="4000" b="1" dirty="0">
                <a:latin typeface="+mn-lt"/>
              </a:rPr>
              <a:t>).  </a:t>
            </a:r>
            <a:r>
              <a:rPr lang="en-US" sz="4000" b="1" i="1" dirty="0" err="1">
                <a:latin typeface="+mn-lt"/>
              </a:rPr>
              <a:t>Ezer</a:t>
            </a:r>
            <a:r>
              <a:rPr lang="en-US" sz="4000" b="1" dirty="0">
                <a:latin typeface="+mn-lt"/>
              </a:rPr>
              <a:t> means </a:t>
            </a:r>
            <a:r>
              <a:rPr lang="en-US" sz="4000" b="1" i="1" dirty="0">
                <a:latin typeface="+mn-lt"/>
              </a:rPr>
              <a:t>help</a:t>
            </a:r>
            <a:r>
              <a:rPr lang="en-US" sz="4000" b="1" dirty="0">
                <a:latin typeface="+mn-lt"/>
              </a:rPr>
              <a:t>, </a:t>
            </a:r>
            <a:r>
              <a:rPr lang="en-US" sz="4000" b="1" i="1" dirty="0">
                <a:latin typeface="+mn-lt"/>
              </a:rPr>
              <a:t>support</a:t>
            </a:r>
            <a:r>
              <a:rPr lang="en-US" sz="4000" b="1" dirty="0">
                <a:latin typeface="+mn-lt"/>
              </a:rPr>
              <a:t>.  </a:t>
            </a:r>
            <a:r>
              <a:rPr lang="en-US" sz="4000" b="1" i="1" dirty="0" err="1">
                <a:latin typeface="+mn-lt"/>
              </a:rPr>
              <a:t>Neged</a:t>
            </a:r>
            <a:r>
              <a:rPr lang="en-US" sz="4000" b="1" dirty="0">
                <a:latin typeface="+mn-lt"/>
              </a:rPr>
              <a:t> comes from the root word </a:t>
            </a:r>
            <a:r>
              <a:rPr lang="en-US" sz="4000" b="1" i="1" dirty="0" err="1">
                <a:latin typeface="+mn-lt"/>
              </a:rPr>
              <a:t>nagad</a:t>
            </a:r>
            <a:r>
              <a:rPr lang="en-US" sz="4000" b="1" dirty="0">
                <a:latin typeface="+mn-lt"/>
              </a:rPr>
              <a:t> which means </a:t>
            </a:r>
            <a:r>
              <a:rPr lang="en-US" sz="4000" b="1" i="1" dirty="0">
                <a:latin typeface="+mn-lt"/>
              </a:rPr>
              <a:t>to be conspicuous, to declare, to tell, to make known</a:t>
            </a:r>
            <a:r>
              <a:rPr lang="en-US" sz="4000" b="1" dirty="0">
                <a:latin typeface="+mn-lt"/>
              </a:rPr>
              <a:t>.   Thus, </a:t>
            </a:r>
            <a:r>
              <a:rPr lang="en-US" sz="4000" b="1" i="1" dirty="0" err="1">
                <a:latin typeface="+mn-lt"/>
              </a:rPr>
              <a:t>neged</a:t>
            </a:r>
            <a:r>
              <a:rPr lang="en-US" sz="4000" b="1" dirty="0">
                <a:latin typeface="+mn-lt"/>
              </a:rPr>
              <a:t> usually indicates something </a:t>
            </a:r>
            <a:r>
              <a:rPr lang="en-US" sz="4000" b="1" i="1" dirty="0">
                <a:latin typeface="+mn-lt"/>
              </a:rPr>
              <a:t>in front of, before, in sight of</a:t>
            </a:r>
            <a:r>
              <a:rPr lang="en-US" sz="4000" b="1" dirty="0">
                <a:latin typeface="+mn-lt"/>
              </a:rPr>
              <a:t>, or </a:t>
            </a:r>
            <a:r>
              <a:rPr lang="en-US" sz="4000" b="1" i="1" dirty="0">
                <a:latin typeface="+mn-lt"/>
              </a:rPr>
              <a:t>opposite to</a:t>
            </a:r>
            <a:r>
              <a:rPr lang="en-US" sz="4000" b="1" dirty="0" smtClean="0">
                <a:latin typeface="+mn-lt"/>
              </a:rPr>
              <a:t>.  Thus, “helper before him”</a:t>
            </a:r>
            <a:endParaRPr lang="en-US" sz="4000" b="1" dirty="0">
              <a:latin typeface="+mn-lt"/>
            </a:endParaRPr>
          </a:p>
        </p:txBody>
      </p:sp>
    </p:spTree>
    <p:extLst>
      <p:ext uri="{BB962C8B-B14F-4D97-AF65-F5344CB8AC3E}">
        <p14:creationId xmlns:p14="http://schemas.microsoft.com/office/powerpoint/2010/main" val="36117762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Women Created as Man’s “Helper”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latin typeface="+mn-lt"/>
              </a:rPr>
              <a:t>Each of the animals that Adam named had a mate - a complimentary, like creature with whom each of the animals could reproduce its own kind.  But Adam didn't have one of those.  This "helper suitable for him" is clearly a reference </a:t>
            </a:r>
            <a:r>
              <a:rPr lang="en-US" sz="4000" b="1" dirty="0" smtClean="0">
                <a:latin typeface="+mn-lt"/>
              </a:rPr>
              <a:t>primarily to </a:t>
            </a:r>
            <a:r>
              <a:rPr lang="en-US" sz="4000" b="1" dirty="0">
                <a:latin typeface="+mn-lt"/>
              </a:rPr>
              <a:t>a mating partner.  Thus, the </a:t>
            </a:r>
            <a:r>
              <a:rPr lang="en-US" sz="4000" b="1" i="1" dirty="0" err="1">
                <a:latin typeface="+mn-lt"/>
              </a:rPr>
              <a:t>ezer</a:t>
            </a:r>
            <a:r>
              <a:rPr lang="en-US" sz="4000" b="1" i="1" dirty="0">
                <a:latin typeface="+mn-lt"/>
              </a:rPr>
              <a:t> </a:t>
            </a:r>
            <a:r>
              <a:rPr lang="en-US" sz="4000" b="1" i="1" dirty="0" err="1">
                <a:latin typeface="+mn-lt"/>
              </a:rPr>
              <a:t>cenegdo</a:t>
            </a:r>
            <a:r>
              <a:rPr lang="en-US" sz="4000" b="1" dirty="0">
                <a:latin typeface="+mn-lt"/>
              </a:rPr>
              <a:t> is a </a:t>
            </a:r>
            <a:r>
              <a:rPr lang="en-US" sz="4000" b="1" i="1" dirty="0">
                <a:latin typeface="+mn-lt"/>
              </a:rPr>
              <a:t>helper</a:t>
            </a:r>
            <a:r>
              <a:rPr lang="en-US" sz="4000" b="1" dirty="0">
                <a:latin typeface="+mn-lt"/>
              </a:rPr>
              <a:t> who stands </a:t>
            </a:r>
            <a:r>
              <a:rPr lang="en-US" sz="4000" b="1" i="1" dirty="0">
                <a:latin typeface="+mn-lt"/>
              </a:rPr>
              <a:t>in front of</a:t>
            </a:r>
            <a:r>
              <a:rPr lang="en-US" sz="4000" b="1" dirty="0">
                <a:latin typeface="+mn-lt"/>
              </a:rPr>
              <a:t>, or </a:t>
            </a:r>
            <a:r>
              <a:rPr lang="en-US" sz="4000" b="1" i="1" dirty="0">
                <a:latin typeface="+mn-lt"/>
              </a:rPr>
              <a:t>in the sight of</a:t>
            </a:r>
            <a:r>
              <a:rPr lang="en-US" sz="4000" b="1" dirty="0">
                <a:latin typeface="+mn-lt"/>
              </a:rPr>
              <a:t> Adam, as his mate or partner.  An </a:t>
            </a:r>
            <a:r>
              <a:rPr lang="en-US" sz="4000" b="1" i="1" dirty="0" err="1">
                <a:latin typeface="+mn-lt"/>
              </a:rPr>
              <a:t>ezer</a:t>
            </a:r>
            <a:r>
              <a:rPr lang="en-US" sz="4000" b="1" i="1" dirty="0">
                <a:latin typeface="+mn-lt"/>
              </a:rPr>
              <a:t> </a:t>
            </a:r>
            <a:r>
              <a:rPr lang="en-US" sz="4000" b="1" i="1" dirty="0" err="1">
                <a:latin typeface="+mn-lt"/>
              </a:rPr>
              <a:t>cenegdo</a:t>
            </a:r>
            <a:r>
              <a:rPr lang="en-US" sz="4000" b="1" dirty="0">
                <a:latin typeface="+mn-lt"/>
              </a:rPr>
              <a:t> is Adam's completing part.</a:t>
            </a:r>
          </a:p>
        </p:txBody>
      </p:sp>
    </p:spTree>
    <p:extLst>
      <p:ext uri="{BB962C8B-B14F-4D97-AF65-F5344CB8AC3E}">
        <p14:creationId xmlns:p14="http://schemas.microsoft.com/office/powerpoint/2010/main" val="16209399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Women Created as Man’s “Helper”</a:t>
            </a: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a:latin typeface="+mn-lt"/>
              </a:rPr>
              <a:t>As a mating partner, this helper is not Adam's equal.  He did not need an equal.  He needed someone to do for him what he could not do for himself and by himself.  He needed a mating partner.  The helper is not Adam's competition.  His helper is designed to fill in the gaps for Adam.  This helper is Adam's complement - his fulfilling partner - the one who "completes him."  This mate can help him accomplish what Adam cannot accomplish alone - the helper can help Adam reproduce and develop the human race.</a:t>
            </a:r>
          </a:p>
        </p:txBody>
      </p:sp>
    </p:spTree>
    <p:extLst>
      <p:ext uri="{BB962C8B-B14F-4D97-AF65-F5344CB8AC3E}">
        <p14:creationId xmlns:p14="http://schemas.microsoft.com/office/powerpoint/2010/main" val="41204455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More Instructions About Women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As (#3) </a:t>
            </a:r>
            <a:r>
              <a:rPr lang="en-US" sz="4000" b="1" u="sng" dirty="0" smtClean="0">
                <a:latin typeface="+mn-lt"/>
              </a:rPr>
              <a:t>in </a:t>
            </a:r>
            <a:r>
              <a:rPr lang="en-US" sz="4000" b="1" u="sng" dirty="0">
                <a:latin typeface="+mn-lt"/>
              </a:rPr>
              <a:t>all the congregations of the saints</a:t>
            </a:r>
            <a:r>
              <a:rPr lang="en-US" sz="4000" b="1" dirty="0">
                <a:latin typeface="+mn-lt"/>
              </a:rPr>
              <a:t>, women should remain silent in the assemblies. They are not allowed to speak, but must be in submission</a:t>
            </a:r>
            <a:r>
              <a:rPr lang="en-US" sz="4000" b="1" dirty="0" smtClean="0">
                <a:latin typeface="+mn-lt"/>
              </a:rPr>
              <a:t>, (#4) </a:t>
            </a:r>
            <a:r>
              <a:rPr lang="en-US" sz="4000" b="1" u="sng" dirty="0">
                <a:latin typeface="+mn-lt"/>
              </a:rPr>
              <a:t>as the Torah says</a:t>
            </a:r>
            <a:r>
              <a:rPr lang="en-US" sz="4000" b="1" dirty="0">
                <a:latin typeface="+mn-lt"/>
              </a:rPr>
              <a:t>.   (1 Corinthians </a:t>
            </a:r>
            <a:r>
              <a:rPr lang="en-US" sz="4000" b="1" dirty="0" smtClean="0">
                <a:latin typeface="+mn-lt"/>
              </a:rPr>
              <a:t>14:33-34)</a:t>
            </a:r>
          </a:p>
          <a:p>
            <a:pPr marL="0" indent="0">
              <a:buNone/>
            </a:pPr>
            <a:r>
              <a:rPr lang="en-US" sz="4000" b="1" dirty="0" err="1">
                <a:latin typeface="Bwgrkn" panose="00000400000000000000" pitchFamily="2" charset="0"/>
              </a:rPr>
              <a:t>siga,w</a:t>
            </a:r>
            <a:r>
              <a:rPr lang="en-US" sz="4000" b="1" dirty="0"/>
              <a:t> </a:t>
            </a:r>
            <a:r>
              <a:rPr lang="en-US" sz="4000" b="1" dirty="0" smtClean="0"/>
              <a:t> </a:t>
            </a:r>
            <a:r>
              <a:rPr lang="en-US" sz="4000" b="1" dirty="0" err="1" smtClean="0"/>
              <a:t>siga</a:t>
            </a:r>
            <a:r>
              <a:rPr lang="en-US" sz="4000" b="1" dirty="0" smtClean="0"/>
              <a:t>-o - </a:t>
            </a:r>
            <a:r>
              <a:rPr lang="en-US" sz="4000" b="1" dirty="0"/>
              <a:t>1</a:t>
            </a:r>
            <a:r>
              <a:rPr lang="en-US" sz="4000" dirty="0"/>
              <a:t>. </a:t>
            </a:r>
            <a:r>
              <a:rPr lang="en-US" sz="4000" b="1" dirty="0"/>
              <a:t>to be silent, a. </a:t>
            </a:r>
            <a:r>
              <a:rPr lang="en-US" sz="4000" b="1" i="1" dirty="0"/>
              <a:t>say nothing, keep still, keep silent </a:t>
            </a:r>
            <a:r>
              <a:rPr lang="en-US" sz="4000" b="1" dirty="0"/>
              <a:t>b. </a:t>
            </a:r>
            <a:r>
              <a:rPr lang="en-US" sz="4000" b="1" i="1" dirty="0"/>
              <a:t>stop speaking, become silent </a:t>
            </a:r>
            <a:endParaRPr lang="en-US" sz="4000" b="1" i="1" dirty="0" smtClean="0"/>
          </a:p>
          <a:p>
            <a:pPr marL="0" indent="0">
              <a:buNone/>
            </a:pPr>
            <a:r>
              <a:rPr lang="en-US" sz="4000" b="1" dirty="0"/>
              <a:t>2</a:t>
            </a:r>
            <a:r>
              <a:rPr lang="en-US" sz="4000" dirty="0"/>
              <a:t>. </a:t>
            </a:r>
            <a:r>
              <a:rPr lang="en-US" sz="4000" b="1" dirty="0"/>
              <a:t>to keep </a:t>
            </a:r>
            <a:r>
              <a:rPr lang="en-US" sz="4000" b="1" dirty="0" err="1"/>
              <a:t>someth</a:t>
            </a:r>
            <a:r>
              <a:rPr lang="en-US" sz="4000" b="1" dirty="0"/>
              <a:t>. from becoming known, </a:t>
            </a:r>
            <a:r>
              <a:rPr lang="en-US" sz="4000" b="1" i="1" dirty="0"/>
              <a:t>keep secret, conceal, </a:t>
            </a:r>
            <a:endParaRPr lang="en-US" sz="4000" b="1" dirty="0"/>
          </a:p>
        </p:txBody>
      </p:sp>
    </p:spTree>
    <p:extLst>
      <p:ext uri="{BB962C8B-B14F-4D97-AF65-F5344CB8AC3E}">
        <p14:creationId xmlns:p14="http://schemas.microsoft.com/office/powerpoint/2010/main" val="24467306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More Instructions About Women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If </a:t>
            </a:r>
            <a:r>
              <a:rPr lang="en-US" sz="4000" b="1" dirty="0">
                <a:latin typeface="+mn-lt"/>
              </a:rPr>
              <a:t>they want to inquire about something, they should ask their own husbands at home; </a:t>
            </a:r>
            <a:r>
              <a:rPr lang="en-US" sz="4000" b="1" dirty="0" smtClean="0">
                <a:latin typeface="+mn-lt"/>
              </a:rPr>
              <a:t>for (#5) </a:t>
            </a:r>
            <a:r>
              <a:rPr lang="en-US" sz="4000" b="1" u="sng" dirty="0">
                <a:latin typeface="+mn-lt"/>
              </a:rPr>
              <a:t>it is disgraceful for a woman to speak in the assembly</a:t>
            </a:r>
            <a:r>
              <a:rPr lang="en-US" sz="4000" b="1" dirty="0" smtClean="0">
                <a:latin typeface="+mn-lt"/>
              </a:rPr>
              <a:t>.  </a:t>
            </a:r>
            <a:r>
              <a:rPr lang="en-US" sz="4000" b="1" dirty="0">
                <a:latin typeface="+mn-lt"/>
              </a:rPr>
              <a:t> (1 Corinthians </a:t>
            </a:r>
            <a:r>
              <a:rPr lang="en-US" sz="4000" b="1" dirty="0" smtClean="0">
                <a:latin typeface="+mn-lt"/>
              </a:rPr>
              <a:t>14:35)</a:t>
            </a:r>
          </a:p>
          <a:p>
            <a:pPr marL="0" indent="0">
              <a:buNone/>
            </a:pPr>
            <a:r>
              <a:rPr lang="en-US" sz="4000" b="1" dirty="0" err="1">
                <a:latin typeface="Bwgrkn" panose="00000400000000000000" pitchFamily="2" charset="0"/>
              </a:rPr>
              <a:t>aivscro,j</a:t>
            </a:r>
            <a:r>
              <a:rPr lang="en-US" sz="4000" b="1" dirty="0"/>
              <a:t> </a:t>
            </a:r>
            <a:r>
              <a:rPr lang="en-US" sz="4000" b="1" dirty="0" smtClean="0"/>
              <a:t> </a:t>
            </a:r>
            <a:r>
              <a:rPr lang="en-US" sz="4000" b="1" dirty="0" err="1" smtClean="0"/>
              <a:t>aiskros</a:t>
            </a:r>
            <a:r>
              <a:rPr lang="en-US" sz="4000" b="1" dirty="0" smtClean="0"/>
              <a:t> - </a:t>
            </a:r>
            <a:r>
              <a:rPr lang="en-US" sz="4000" dirty="0"/>
              <a:t>1. A term esp. significant in honor-shame oriented society; </a:t>
            </a:r>
            <a:r>
              <a:rPr lang="en-US" sz="4000" dirty="0" err="1"/>
              <a:t>gener</a:t>
            </a:r>
            <a:r>
              <a:rPr lang="en-US" sz="4000" dirty="0"/>
              <a:t>. in ref. to that which fails to meet expected moral and cultural </a:t>
            </a:r>
            <a:r>
              <a:rPr lang="en-US" sz="4000" dirty="0" smtClean="0"/>
              <a:t>standards </a:t>
            </a:r>
            <a:r>
              <a:rPr lang="en-US" sz="4000" b="1" dirty="0"/>
              <a:t>pert. to being socially or morally unacceptable, </a:t>
            </a:r>
            <a:r>
              <a:rPr lang="en-US" sz="4000" b="1" i="1" dirty="0"/>
              <a:t>shameful, </a:t>
            </a:r>
            <a:r>
              <a:rPr lang="en-US" sz="4000" b="1" i="1" dirty="0" smtClean="0"/>
              <a:t>base, obscene</a:t>
            </a:r>
            <a:endParaRPr lang="en-US" sz="5400" b="1" dirty="0">
              <a:latin typeface="+mn-lt"/>
            </a:endParaRPr>
          </a:p>
        </p:txBody>
      </p:sp>
    </p:spTree>
    <p:extLst>
      <p:ext uri="{BB962C8B-B14F-4D97-AF65-F5344CB8AC3E}">
        <p14:creationId xmlns:p14="http://schemas.microsoft.com/office/powerpoint/2010/main" val="28307979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More Instructions About Women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Did </a:t>
            </a:r>
            <a:r>
              <a:rPr lang="en-US" sz="4000" b="1" dirty="0">
                <a:latin typeface="+mn-lt"/>
              </a:rPr>
              <a:t>the word of Elohim originate with you? Or are you the only people it has reached?  If anybody thinks he is a prophet or spiritually gifted, let him acknowledge </a:t>
            </a:r>
            <a:r>
              <a:rPr lang="en-US" sz="4000" b="1" dirty="0" smtClean="0">
                <a:latin typeface="+mn-lt"/>
              </a:rPr>
              <a:t>that (#6) </a:t>
            </a:r>
            <a:r>
              <a:rPr lang="en-US" sz="4000" b="1" u="sng" dirty="0">
                <a:latin typeface="+mn-lt"/>
              </a:rPr>
              <a:t>what I am writing to you is the Master's command</a:t>
            </a:r>
            <a:r>
              <a:rPr lang="en-US" sz="4000" b="1" dirty="0">
                <a:latin typeface="+mn-lt"/>
              </a:rPr>
              <a:t>.  If he ignores this, he himself will be ignored.  (1 Corinthians </a:t>
            </a:r>
            <a:r>
              <a:rPr lang="en-US" sz="4000" b="1" dirty="0" smtClean="0">
                <a:latin typeface="+mn-lt"/>
              </a:rPr>
              <a:t>14:36-38</a:t>
            </a:r>
            <a:r>
              <a:rPr lang="en-US" sz="4000" b="1" dirty="0">
                <a:latin typeface="+mn-lt"/>
              </a:rPr>
              <a:t>)</a:t>
            </a:r>
          </a:p>
        </p:txBody>
      </p:sp>
    </p:spTree>
    <p:extLst>
      <p:ext uri="{BB962C8B-B14F-4D97-AF65-F5344CB8AC3E}">
        <p14:creationId xmlns:p14="http://schemas.microsoft.com/office/powerpoint/2010/main" val="13131844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A Custom or a Law?</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Some say Paul’s </a:t>
            </a:r>
            <a:r>
              <a:rPr lang="en-US" sz="4000" b="1" dirty="0" smtClean="0">
                <a:latin typeface="+mn-lt"/>
              </a:rPr>
              <a:t>“antiquated” </a:t>
            </a:r>
            <a:r>
              <a:rPr lang="en-US" sz="4000" b="1" dirty="0" smtClean="0">
                <a:latin typeface="+mn-lt"/>
              </a:rPr>
              <a:t>teaching about silence and submission was only for the situation at Corinth – a bit of good advice, but not law.</a:t>
            </a:r>
          </a:p>
          <a:p>
            <a:pPr marL="0" indent="0">
              <a:buNone/>
            </a:pPr>
            <a:r>
              <a:rPr lang="en-US" sz="4000" b="1" dirty="0" smtClean="0">
                <a:latin typeface="+mn-lt"/>
              </a:rPr>
              <a:t>But Paul taught </a:t>
            </a:r>
            <a:r>
              <a:rPr lang="en-US" sz="4000" b="1" dirty="0" smtClean="0">
                <a:latin typeface="+mn-lt"/>
              </a:rPr>
              <a:t>Titus and Timothy </a:t>
            </a:r>
            <a:r>
              <a:rPr lang="en-US" sz="4000" b="1" dirty="0" smtClean="0">
                <a:latin typeface="+mn-lt"/>
              </a:rPr>
              <a:t>to teach the </a:t>
            </a:r>
            <a:r>
              <a:rPr lang="en-US" sz="4000" b="1" dirty="0" smtClean="0">
                <a:latin typeface="+mn-lt"/>
              </a:rPr>
              <a:t>same message.  This teaching about women remaining silent was not for the Assembly at Corinth alone.</a:t>
            </a:r>
            <a:endParaRPr lang="en-US" sz="4000" b="1" dirty="0" smtClean="0">
              <a:latin typeface="+mn-lt"/>
            </a:endParaRPr>
          </a:p>
        </p:txBody>
      </p:sp>
    </p:spTree>
    <p:extLst>
      <p:ext uri="{BB962C8B-B14F-4D97-AF65-F5344CB8AC3E}">
        <p14:creationId xmlns:p14="http://schemas.microsoft.com/office/powerpoint/2010/main" val="18755357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Instructions </a:t>
            </a:r>
            <a:r>
              <a:rPr lang="en-US" sz="4000" b="1" dirty="0" smtClean="0">
                <a:latin typeface="+mn-lt"/>
              </a:rPr>
              <a:t>to </a:t>
            </a:r>
            <a:r>
              <a:rPr lang="en-US" sz="4000" b="1" dirty="0">
                <a:latin typeface="+mn-lt"/>
              </a:rPr>
              <a:t>Titus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Likewise</a:t>
            </a:r>
            <a:r>
              <a:rPr lang="en-US" sz="4000" b="1" dirty="0">
                <a:latin typeface="+mn-lt"/>
              </a:rPr>
              <a:t>, teach the older women to be reverent in the way they live, not to be slanderers or addicted to much wine, but to teach what is good.  Then they can train the younger women to love their husbands and children, to be self-controlled and pure, to be busy at home, to be kind, and </a:t>
            </a:r>
            <a:r>
              <a:rPr lang="en-US" sz="4000" b="1" u="sng" dirty="0">
                <a:latin typeface="+mn-lt"/>
              </a:rPr>
              <a:t>to be subject to their husbands</a:t>
            </a:r>
            <a:r>
              <a:rPr lang="en-US" sz="4000" b="1" dirty="0">
                <a:latin typeface="+mn-lt"/>
              </a:rPr>
              <a:t>, so that no one will malign the word of Elohim. (Titus 2:3-5)</a:t>
            </a:r>
          </a:p>
        </p:txBody>
      </p:sp>
    </p:spTree>
    <p:extLst>
      <p:ext uri="{BB962C8B-B14F-4D97-AF65-F5344CB8AC3E}">
        <p14:creationId xmlns:p14="http://schemas.microsoft.com/office/powerpoint/2010/main" val="37067180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Instructions for Women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latin typeface="+mn-lt"/>
              </a:rPr>
              <a:t>I also want women to dress modestly, with decency and propriety, </a:t>
            </a:r>
            <a:r>
              <a:rPr lang="en-US" sz="4000" b="1" u="sng" dirty="0">
                <a:latin typeface="+mn-lt"/>
              </a:rPr>
              <a:t>not with braided hair or gold or pearls or expensive clothes, but with good deeds</a:t>
            </a:r>
            <a:r>
              <a:rPr lang="en-US" sz="4000" b="1" dirty="0">
                <a:latin typeface="+mn-lt"/>
              </a:rPr>
              <a:t>, appropriate for women who profess to worship Elohim.  </a:t>
            </a:r>
            <a:r>
              <a:rPr lang="en-US" sz="4000" b="1" u="sng" dirty="0">
                <a:latin typeface="+mn-lt"/>
              </a:rPr>
              <a:t>A woman should learn in quietness and full submission</a:t>
            </a:r>
            <a:r>
              <a:rPr lang="en-US" sz="4000" b="1" dirty="0">
                <a:latin typeface="+mn-lt"/>
              </a:rPr>
              <a:t>.  </a:t>
            </a:r>
            <a:r>
              <a:rPr lang="en-US" sz="4000" b="1" u="sng" dirty="0">
                <a:latin typeface="+mn-lt"/>
              </a:rPr>
              <a:t>I do not permit a woman to teach or to have authority over a man; she must be silent</a:t>
            </a:r>
            <a:r>
              <a:rPr lang="en-US" sz="4000" b="1" dirty="0">
                <a:latin typeface="+mn-lt"/>
              </a:rPr>
              <a:t>.  For Adam was formed first, then </a:t>
            </a:r>
            <a:r>
              <a:rPr lang="en-US" sz="4000" b="1" dirty="0" err="1">
                <a:latin typeface="+mn-lt"/>
              </a:rPr>
              <a:t>Chava</a:t>
            </a:r>
            <a:r>
              <a:rPr lang="en-US" sz="4000" b="1" dirty="0">
                <a:latin typeface="+mn-lt"/>
              </a:rPr>
              <a:t> (Eve).  And Adam was not the one deceived; it was the woman who was deceived and became a sinner.  But women will be saved through childbearing-- if they continue in faith, love and holiness with propriety. (1 Timothy 2:9-15)</a:t>
            </a:r>
          </a:p>
        </p:txBody>
      </p:sp>
    </p:spTree>
    <p:extLst>
      <p:ext uri="{BB962C8B-B14F-4D97-AF65-F5344CB8AC3E}">
        <p14:creationId xmlns:p14="http://schemas.microsoft.com/office/powerpoint/2010/main" val="19623200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A Custom or a Law?</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The Argument that Paul was speaking to a particular situation in Corinth, or that he was teaching a custom but not law is refuted when we realize that Peter taught the same about the role of women in the Assembly.</a:t>
            </a:r>
            <a:endParaRPr lang="en-US" sz="4000" b="1" dirty="0"/>
          </a:p>
          <a:p>
            <a:pPr marL="0" indent="0">
              <a:buNone/>
            </a:pPr>
            <a:r>
              <a:rPr lang="en-US" sz="4000" b="1" dirty="0" smtClean="0">
                <a:latin typeface="+mn-lt"/>
              </a:rPr>
              <a:t>Peter also teaches </a:t>
            </a:r>
            <a:r>
              <a:rPr lang="en-US" sz="4000" b="1" dirty="0" smtClean="0">
                <a:latin typeface="+mn-lt"/>
              </a:rPr>
              <a:t>that women should have a “gentle and quiet spirit” and be subject to their husbands.</a:t>
            </a:r>
            <a:endParaRPr lang="en-US" sz="4000" b="1" dirty="0">
              <a:latin typeface="+mn-lt"/>
            </a:endParaRPr>
          </a:p>
        </p:txBody>
      </p:sp>
    </p:spTree>
    <p:extLst>
      <p:ext uri="{BB962C8B-B14F-4D97-AF65-F5344CB8AC3E}">
        <p14:creationId xmlns:p14="http://schemas.microsoft.com/office/powerpoint/2010/main" val="17533390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Peter Teaches a Woman to </a:t>
            </a:r>
            <a:r>
              <a:rPr lang="en-US" sz="4000" b="1" dirty="0" smtClean="0">
                <a:latin typeface="+mn-lt"/>
              </a:rPr>
              <a:t>Have a Quiet Spirit</a:t>
            </a:r>
            <a:endParaRPr lang="en-US" sz="4000" b="1" dirty="0">
              <a:latin typeface="+mn-lt"/>
            </a:endParaRPr>
          </a:p>
        </p:txBody>
      </p:sp>
      <p:sp>
        <p:nvSpPr>
          <p:cNvPr id="3" name="Content Placeholder 2"/>
          <p:cNvSpPr>
            <a:spLocks noGrp="1"/>
          </p:cNvSpPr>
          <p:nvPr>
            <p:ph idx="1"/>
          </p:nvPr>
        </p:nvSpPr>
        <p:spPr>
          <a:xfrm>
            <a:off x="609600" y="927652"/>
            <a:ext cx="10972800" cy="5848627"/>
          </a:xfrm>
        </p:spPr>
        <p:txBody>
          <a:bodyPr>
            <a:normAutofit/>
          </a:bodyPr>
          <a:lstStyle/>
          <a:p>
            <a:pPr marL="0" indent="0">
              <a:buNone/>
            </a:pPr>
            <a:r>
              <a:rPr lang="en-US" sz="4000" b="1" dirty="0">
                <a:latin typeface="+mn-lt"/>
              </a:rPr>
              <a:t>Wives, in the same way </a:t>
            </a:r>
            <a:r>
              <a:rPr lang="en-US" sz="4000" b="1" u="sng" dirty="0">
                <a:latin typeface="+mn-lt"/>
              </a:rPr>
              <a:t>be submissive to your husbands</a:t>
            </a:r>
            <a:r>
              <a:rPr lang="en-US" sz="4000" b="1" dirty="0">
                <a:latin typeface="+mn-lt"/>
              </a:rPr>
              <a:t> so that, if any of them do not believe the word, they may be won over without words by the behavior of their wives, when they see the purity and reverence of your lives.  </a:t>
            </a:r>
            <a:r>
              <a:rPr lang="en-US" sz="4000" b="1" u="sng" dirty="0">
                <a:latin typeface="+mn-lt"/>
              </a:rPr>
              <a:t>Your beauty should not come from outward adornment, such as braided hair and the wearing of gold jewelry and fine clothes</a:t>
            </a:r>
            <a:r>
              <a:rPr lang="en-US" sz="4000" b="1" dirty="0">
                <a:latin typeface="+mn-lt"/>
              </a:rPr>
              <a:t>.  </a:t>
            </a:r>
            <a:r>
              <a:rPr lang="en-US" sz="4000" b="1" dirty="0" smtClean="0">
                <a:latin typeface="+mn-lt"/>
              </a:rPr>
              <a:t>(</a:t>
            </a:r>
            <a:r>
              <a:rPr lang="en-US" sz="4000" b="1" dirty="0">
                <a:latin typeface="+mn-lt"/>
              </a:rPr>
              <a:t>1 </a:t>
            </a:r>
            <a:r>
              <a:rPr lang="en-US" sz="4000" b="1" dirty="0" err="1">
                <a:latin typeface="+mn-lt"/>
              </a:rPr>
              <a:t>Kepha</a:t>
            </a:r>
            <a:r>
              <a:rPr lang="en-US" sz="4000" b="1" dirty="0">
                <a:latin typeface="+mn-lt"/>
              </a:rPr>
              <a:t> 3:1-6)</a:t>
            </a:r>
          </a:p>
        </p:txBody>
      </p:sp>
    </p:spTree>
    <p:extLst>
      <p:ext uri="{BB962C8B-B14F-4D97-AF65-F5344CB8AC3E}">
        <p14:creationId xmlns:p14="http://schemas.microsoft.com/office/powerpoint/2010/main" val="27360222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Peter Teaches a Woman to </a:t>
            </a:r>
            <a:r>
              <a:rPr lang="en-US" sz="4000" b="1" dirty="0" smtClean="0">
                <a:latin typeface="+mn-lt"/>
              </a:rPr>
              <a:t>Have a Quiet Spirit</a:t>
            </a:r>
            <a:endParaRPr lang="en-US" sz="4000" b="1" dirty="0">
              <a:latin typeface="+mn-lt"/>
            </a:endParaRPr>
          </a:p>
        </p:txBody>
      </p:sp>
      <p:sp>
        <p:nvSpPr>
          <p:cNvPr id="3" name="Content Placeholder 2"/>
          <p:cNvSpPr>
            <a:spLocks noGrp="1"/>
          </p:cNvSpPr>
          <p:nvPr>
            <p:ph idx="1"/>
          </p:nvPr>
        </p:nvSpPr>
        <p:spPr>
          <a:xfrm>
            <a:off x="609600" y="927652"/>
            <a:ext cx="10972800" cy="5848627"/>
          </a:xfrm>
        </p:spPr>
        <p:txBody>
          <a:bodyPr>
            <a:normAutofit/>
          </a:bodyPr>
          <a:lstStyle/>
          <a:p>
            <a:pPr marL="0" indent="0">
              <a:buNone/>
            </a:pPr>
            <a:r>
              <a:rPr lang="en-US" sz="4000" b="1" u="sng" dirty="0" smtClean="0">
                <a:latin typeface="+mn-lt"/>
              </a:rPr>
              <a:t>Instead</a:t>
            </a:r>
            <a:r>
              <a:rPr lang="en-US" sz="4000" b="1" u="sng" dirty="0">
                <a:latin typeface="+mn-lt"/>
              </a:rPr>
              <a:t>, it should be that of your inner self, the unfading beauty of a gentle and quiet spirit, which is of great worth in Elohim's sight</a:t>
            </a:r>
            <a:r>
              <a:rPr lang="en-US" sz="4000" b="1" dirty="0">
                <a:latin typeface="+mn-lt"/>
              </a:rPr>
              <a:t>.  For this is the way the holy women of the past who put their hope in Elohim used to make themselves beautiful. </a:t>
            </a:r>
            <a:r>
              <a:rPr lang="en-US" sz="4000" b="1" u="sng" dirty="0" smtClean="0">
                <a:latin typeface="+mn-lt"/>
              </a:rPr>
              <a:t>They were submissive to their </a:t>
            </a:r>
            <a:r>
              <a:rPr lang="en-US" sz="4000" b="1" u="sng" dirty="0">
                <a:latin typeface="+mn-lt"/>
              </a:rPr>
              <a:t>own husbands</a:t>
            </a:r>
            <a:r>
              <a:rPr lang="en-US" sz="4000" b="1" dirty="0">
                <a:latin typeface="+mn-lt"/>
              </a:rPr>
              <a:t>, like </a:t>
            </a:r>
            <a:r>
              <a:rPr lang="en-US" sz="4000" b="1" u="sng" dirty="0">
                <a:latin typeface="+mn-lt"/>
              </a:rPr>
              <a:t>Sarah, who obeyed Avraham and called him her </a:t>
            </a:r>
            <a:r>
              <a:rPr lang="en-US" sz="4000" b="1" u="sng" dirty="0" smtClean="0">
                <a:latin typeface="+mn-lt"/>
              </a:rPr>
              <a:t>master</a:t>
            </a:r>
            <a:r>
              <a:rPr lang="en-US" sz="4000" b="1" dirty="0">
                <a:latin typeface="+mn-lt"/>
              </a:rPr>
              <a:t>. You are her daughters if you do what is right and do not give way to fear. (1 </a:t>
            </a:r>
            <a:r>
              <a:rPr lang="en-US" sz="4000" b="1" dirty="0" err="1">
                <a:latin typeface="+mn-lt"/>
              </a:rPr>
              <a:t>Kepha</a:t>
            </a:r>
            <a:r>
              <a:rPr lang="en-US" sz="4000" b="1" dirty="0">
                <a:latin typeface="+mn-lt"/>
              </a:rPr>
              <a:t> 3:1-6)</a:t>
            </a:r>
          </a:p>
        </p:txBody>
      </p:sp>
    </p:spTree>
    <p:extLst>
      <p:ext uri="{BB962C8B-B14F-4D97-AF65-F5344CB8AC3E}">
        <p14:creationId xmlns:p14="http://schemas.microsoft.com/office/powerpoint/2010/main" val="42598735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Peter </a:t>
            </a:r>
            <a:r>
              <a:rPr lang="en-US" sz="4000" b="1" dirty="0" smtClean="0">
                <a:latin typeface="+mn-lt"/>
              </a:rPr>
              <a:t>Wrote What?</a:t>
            </a:r>
            <a:endParaRPr lang="en-US" sz="4000" b="1" dirty="0">
              <a:latin typeface="+mn-lt"/>
            </a:endParaRPr>
          </a:p>
        </p:txBody>
      </p:sp>
      <p:sp>
        <p:nvSpPr>
          <p:cNvPr id="3" name="Content Placeholder 2"/>
          <p:cNvSpPr>
            <a:spLocks noGrp="1"/>
          </p:cNvSpPr>
          <p:nvPr>
            <p:ph idx="1"/>
          </p:nvPr>
        </p:nvSpPr>
        <p:spPr>
          <a:xfrm>
            <a:off x="609600" y="927652"/>
            <a:ext cx="10972800" cy="5848627"/>
          </a:xfrm>
        </p:spPr>
        <p:txBody>
          <a:bodyPr>
            <a:normAutofit/>
          </a:bodyPr>
          <a:lstStyle/>
          <a:p>
            <a:pPr marL="0" indent="0">
              <a:buNone/>
            </a:pPr>
            <a:r>
              <a:rPr lang="en-US" sz="4000" b="1" dirty="0" smtClean="0">
                <a:latin typeface="+mn-lt"/>
              </a:rPr>
              <a:t>That women should have a quiet and gentle spirit</a:t>
            </a:r>
          </a:p>
          <a:p>
            <a:pPr marL="0" indent="0">
              <a:buNone/>
            </a:pPr>
            <a:r>
              <a:rPr lang="en-US" sz="4000" b="1" dirty="0" smtClean="0"/>
              <a:t>Who said that?  Peter who?</a:t>
            </a:r>
          </a:p>
          <a:p>
            <a:pPr marL="0" indent="0">
              <a:buNone/>
            </a:pPr>
            <a:r>
              <a:rPr lang="en-US" sz="4000" b="1" dirty="0" smtClean="0">
                <a:latin typeface="+mn-lt"/>
              </a:rPr>
              <a:t>This is the same Peter who sat under the Master’s teachings for a year or so.</a:t>
            </a:r>
          </a:p>
          <a:p>
            <a:pPr marL="0" indent="0">
              <a:buNone/>
            </a:pPr>
            <a:r>
              <a:rPr lang="en-US" sz="4000" b="1" dirty="0" smtClean="0"/>
              <a:t>Could this understanding Peter had be a reflection of the Messiah’s teaching?  To which Paul said that the Master taught that women should submit?</a:t>
            </a:r>
          </a:p>
          <a:p>
            <a:pPr marL="0" indent="0">
              <a:buNone/>
            </a:pPr>
            <a:r>
              <a:rPr lang="en-US" sz="4000" b="1" smtClean="0">
                <a:latin typeface="+mn-lt"/>
              </a:rPr>
              <a:t>Absolutely!</a:t>
            </a:r>
            <a:endParaRPr lang="en-US" sz="4000" b="1" dirty="0">
              <a:latin typeface="+mn-lt"/>
            </a:endParaRPr>
          </a:p>
        </p:txBody>
      </p:sp>
    </p:spTree>
    <p:extLst>
      <p:ext uri="{BB962C8B-B14F-4D97-AF65-F5344CB8AC3E}">
        <p14:creationId xmlns:p14="http://schemas.microsoft.com/office/powerpoint/2010/main" val="30134028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Quiet and Quiet Spirit</a:t>
            </a:r>
            <a:endParaRPr lang="en-US" sz="4000" b="1" dirty="0">
              <a:latin typeface="+mn-lt"/>
            </a:endParaRPr>
          </a:p>
        </p:txBody>
      </p:sp>
      <p:sp>
        <p:nvSpPr>
          <p:cNvPr id="3" name="Content Placeholder 2"/>
          <p:cNvSpPr>
            <a:spLocks noGrp="1"/>
          </p:cNvSpPr>
          <p:nvPr>
            <p:ph idx="1"/>
          </p:nvPr>
        </p:nvSpPr>
        <p:spPr>
          <a:xfrm>
            <a:off x="609600" y="927652"/>
            <a:ext cx="10972800" cy="5848627"/>
          </a:xfrm>
        </p:spPr>
        <p:txBody>
          <a:bodyPr>
            <a:normAutofit lnSpcReduction="10000"/>
          </a:bodyPr>
          <a:lstStyle/>
          <a:p>
            <a:pPr marL="0" indent="0">
              <a:buNone/>
            </a:pPr>
            <a:r>
              <a:rPr lang="en-US" sz="4000" b="1" dirty="0" smtClean="0">
                <a:latin typeface="+mn-lt"/>
              </a:rPr>
              <a:t>The instruction to be quiet or silent is about having a spirit and attitude of submission.  It is not intended to hold women back or to put them “in their place” but to show respect for Elohim and the authority structure which Yahuwah established for his people.</a:t>
            </a:r>
          </a:p>
          <a:p>
            <a:pPr marL="0" indent="0">
              <a:buNone/>
            </a:pPr>
            <a:r>
              <a:rPr lang="en-US" sz="4000" b="1" dirty="0" smtClean="0"/>
              <a:t>Yahuwah intended that men take the leadership role at Home and in Assembly.  And with that comes the responsibility.  So women are instructed to respect that order and give men their place of leadership without interfering. </a:t>
            </a:r>
            <a:endParaRPr lang="en-US" sz="4000" b="1" dirty="0">
              <a:latin typeface="+mn-lt"/>
            </a:endParaRPr>
          </a:p>
        </p:txBody>
      </p:sp>
    </p:spTree>
    <p:extLst>
      <p:ext uri="{BB962C8B-B14F-4D97-AF65-F5344CB8AC3E}">
        <p14:creationId xmlns:p14="http://schemas.microsoft.com/office/powerpoint/2010/main" val="10398910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Women’s Role Models from Torah - Sarah</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(Abram) said to his wife Sarai, "I know what a beautiful woman you are. (Genesis 12:11)  ...When </a:t>
            </a:r>
            <a:r>
              <a:rPr lang="en-US" sz="4000" b="1" dirty="0" err="1"/>
              <a:t>Avram</a:t>
            </a:r>
            <a:r>
              <a:rPr lang="en-US" sz="4000" b="1" dirty="0"/>
              <a:t> came to </a:t>
            </a:r>
            <a:r>
              <a:rPr lang="en-US" sz="4000" b="1" dirty="0" err="1"/>
              <a:t>Mitzrayim</a:t>
            </a:r>
            <a:r>
              <a:rPr lang="en-US" sz="4000" b="1" dirty="0"/>
              <a:t>, the </a:t>
            </a:r>
            <a:r>
              <a:rPr lang="en-US" sz="4000" b="1" dirty="0" err="1"/>
              <a:t>Mitzrites</a:t>
            </a:r>
            <a:r>
              <a:rPr lang="en-US" sz="4000" b="1" dirty="0"/>
              <a:t> saw that she was a very beautiful woman. (Genesis 12:14</a:t>
            </a:r>
            <a:r>
              <a:rPr lang="en-US" sz="4000" b="1" dirty="0" smtClean="0"/>
              <a:t>)</a:t>
            </a:r>
          </a:p>
          <a:p>
            <a:pPr marL="0" indent="0">
              <a:buNone/>
            </a:pPr>
            <a:r>
              <a:rPr lang="en-US" sz="4000" b="1" dirty="0" smtClean="0"/>
              <a:t>Sarah was beautiful, but this is not what she is commended for…</a:t>
            </a:r>
            <a:endParaRPr lang="en-US" sz="4000" b="1" dirty="0"/>
          </a:p>
        </p:txBody>
      </p:sp>
    </p:spTree>
    <p:extLst>
      <p:ext uri="{BB962C8B-B14F-4D97-AF65-F5344CB8AC3E}">
        <p14:creationId xmlns:p14="http://schemas.microsoft.com/office/powerpoint/2010/main" val="7247664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Where Does Torah Teach Women to Be Submitting</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Men were selected for the leadership roles – Patriarchs, Priests, Genealogies, </a:t>
            </a:r>
            <a:r>
              <a:rPr lang="en-US" sz="4000" b="1" dirty="0" err="1" smtClean="0"/>
              <a:t>etc</a:t>
            </a:r>
            <a:endParaRPr lang="en-US" sz="4000" b="1" dirty="0" smtClean="0"/>
          </a:p>
          <a:p>
            <a:pPr marL="0" indent="0">
              <a:buNone/>
            </a:pPr>
            <a:r>
              <a:rPr lang="en-US" sz="4000" b="1" dirty="0" smtClean="0"/>
              <a:t>Women role models – the Great Women of the Scriptures are portrayed as Submitting to their men and with a servan</a:t>
            </a:r>
            <a:r>
              <a:rPr lang="en-US" sz="4000" b="1" dirty="0" smtClean="0"/>
              <a:t>t’s heart</a:t>
            </a:r>
          </a:p>
          <a:p>
            <a:pPr marL="0" indent="0">
              <a:buNone/>
            </a:pPr>
            <a:endParaRPr lang="en-US" sz="4000" b="1" dirty="0"/>
          </a:p>
        </p:txBody>
      </p:sp>
    </p:spTree>
    <p:extLst>
      <p:ext uri="{BB962C8B-B14F-4D97-AF65-F5344CB8AC3E}">
        <p14:creationId xmlns:p14="http://schemas.microsoft.com/office/powerpoint/2010/main" val="34115070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Sarah – the Submissive Woman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Then Yahuwah said, "I will surely return to you about this time next year, and Sarah your wife will have a son." Now Sarah was listening at the entrance to the tent, which was behind him.</a:t>
            </a:r>
          </a:p>
          <a:p>
            <a:pPr marL="0" indent="0">
              <a:buNone/>
            </a:pPr>
            <a:r>
              <a:rPr lang="en-US" sz="4000" b="1" dirty="0" smtClean="0"/>
              <a:t>Avraham </a:t>
            </a:r>
            <a:r>
              <a:rPr lang="en-US" sz="4000" b="1" dirty="0"/>
              <a:t>and Sarah were already old and well advanced in years, and Sarah was past the age of childbearing.</a:t>
            </a:r>
          </a:p>
          <a:p>
            <a:pPr marL="0" indent="0">
              <a:buNone/>
            </a:pPr>
            <a:r>
              <a:rPr lang="en-US" sz="4000" b="1" dirty="0" smtClean="0"/>
              <a:t>So </a:t>
            </a:r>
            <a:r>
              <a:rPr lang="en-US" sz="4000" b="1" dirty="0"/>
              <a:t>Sarah laughed to herself as she thought, "</a:t>
            </a:r>
            <a:r>
              <a:rPr lang="en-US" sz="4000" b="1" u="sng" dirty="0"/>
              <a:t>After I am worn out and my master is old</a:t>
            </a:r>
            <a:r>
              <a:rPr lang="en-US" sz="4000" b="1" dirty="0"/>
              <a:t>, will I now have this pleasure</a:t>
            </a:r>
            <a:r>
              <a:rPr lang="en-US" sz="4000" b="1" dirty="0" smtClean="0"/>
              <a:t>?”  Genesis 18:10-12</a:t>
            </a:r>
            <a:endParaRPr lang="en-US" dirty="0"/>
          </a:p>
        </p:txBody>
      </p:sp>
    </p:spTree>
    <p:extLst>
      <p:ext uri="{BB962C8B-B14F-4D97-AF65-F5344CB8AC3E}">
        <p14:creationId xmlns:p14="http://schemas.microsoft.com/office/powerpoint/2010/main" val="33705285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Women’s Role Models from Torah - Sarah</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In this same account of Yahuwah and the two messengers appearing to Abraham, we can see another demonstration of Sarah's submissive spirit.  As the three visitors arrived to talk with Abraham, he requested of Sarah to prepare food for the strangers.  She did not whine and complain that her husband tasked her with the preparation of food.  Rather, she quickly complied with his directives and fulfilled his request.</a:t>
            </a:r>
            <a:endParaRPr lang="en-US" sz="4000" b="1" dirty="0"/>
          </a:p>
        </p:txBody>
      </p:sp>
    </p:spTree>
    <p:extLst>
      <p:ext uri="{BB962C8B-B14F-4D97-AF65-F5344CB8AC3E}">
        <p14:creationId xmlns:p14="http://schemas.microsoft.com/office/powerpoint/2010/main" val="3790292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err="1" smtClean="0">
                <a:latin typeface="+mn-lt"/>
              </a:rPr>
              <a:t>Rivqah</a:t>
            </a:r>
            <a:r>
              <a:rPr lang="en-US" sz="4000" b="1" dirty="0" smtClean="0">
                <a:latin typeface="+mn-lt"/>
              </a:rPr>
              <a:t> (Rebekah) - </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Then he prayed, "Yahuwah, Elohim of my master Avraham, give me success today, and show kindness to my master Avraham.  See, I am standing beside this spring, and the daughters of the townspeople are coming out to draw water.  May it be that when I say to a girl, 'Please let down your jar that I may have a drink,' and she says, 'Drink, and I'll water your camels too'-- let her be the one you have chosen for your servant Yitzchak. By this I will know that you have shown kindness to my master." </a:t>
            </a:r>
            <a:r>
              <a:rPr lang="en-US" sz="4000" b="1" dirty="0" smtClean="0"/>
              <a:t>(Genesis 24:12-14</a:t>
            </a:r>
            <a:r>
              <a:rPr lang="en-US" sz="4000" b="1" dirty="0"/>
              <a:t>)</a:t>
            </a:r>
            <a:endParaRPr lang="en-US" sz="4000" b="1" dirty="0"/>
          </a:p>
        </p:txBody>
      </p:sp>
    </p:spTree>
    <p:extLst>
      <p:ext uri="{BB962C8B-B14F-4D97-AF65-F5344CB8AC3E}">
        <p14:creationId xmlns:p14="http://schemas.microsoft.com/office/powerpoint/2010/main" val="21031400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err="1" smtClean="0">
                <a:latin typeface="+mn-lt"/>
              </a:rPr>
              <a:t>Rivqah</a:t>
            </a:r>
            <a:r>
              <a:rPr lang="en-US" sz="4000" b="1" dirty="0" smtClean="0">
                <a:latin typeface="+mn-lt"/>
              </a:rPr>
              <a:t> (Rebekah) - </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a:t>No sooner had he prayed this prayer that </a:t>
            </a:r>
            <a:r>
              <a:rPr lang="en-US" sz="4000" dirty="0" err="1"/>
              <a:t>Rivqah</a:t>
            </a:r>
            <a:r>
              <a:rPr lang="en-US" sz="4000" dirty="0"/>
              <a:t> appeared with her jar on her shoulder.</a:t>
            </a:r>
          </a:p>
          <a:p>
            <a:pPr marL="0" indent="0">
              <a:buNone/>
            </a:pPr>
            <a:r>
              <a:rPr lang="en-US" sz="4000" b="1" dirty="0"/>
              <a:t>The girl was very beautiful, a virgin; no man had ever lain with her. (vs 16)</a:t>
            </a:r>
          </a:p>
          <a:p>
            <a:pPr marL="0" indent="0">
              <a:buNone/>
            </a:pPr>
            <a:r>
              <a:rPr lang="en-US" sz="4000" dirty="0"/>
              <a:t>But her physical beauty is not what is striking about her in this account of </a:t>
            </a:r>
            <a:r>
              <a:rPr lang="en-US" sz="4000" dirty="0" err="1"/>
              <a:t>Rivqah</a:t>
            </a:r>
            <a:r>
              <a:rPr lang="en-US" sz="4000" dirty="0"/>
              <a:t>.  It was her actions that were stunning:</a:t>
            </a:r>
            <a:endParaRPr lang="en-US" sz="4000" dirty="0">
              <a:effectLst/>
            </a:endParaRPr>
          </a:p>
        </p:txBody>
      </p:sp>
    </p:spTree>
    <p:extLst>
      <p:ext uri="{BB962C8B-B14F-4D97-AF65-F5344CB8AC3E}">
        <p14:creationId xmlns:p14="http://schemas.microsoft.com/office/powerpoint/2010/main" val="1262036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err="1" smtClean="0">
                <a:latin typeface="+mn-lt"/>
              </a:rPr>
              <a:t>Rivqah</a:t>
            </a:r>
            <a:r>
              <a:rPr lang="en-US" sz="4000" b="1" dirty="0" smtClean="0">
                <a:latin typeface="+mn-lt"/>
              </a:rPr>
              <a:t> (Rebekah) – Servant’s Heart</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servant hurried to meet her and said, "Please give me a little water from your jar."  "Drink, my master," she said, and quickly lowered the jar to her hands and gave him a drink.  After she had given him a drink, she said, "I'll draw water for your camels too, until they have finished drinking."  So she quickly emptied her jar into the trough, ran back to the well to draw more water, and drew enough for all his camels. (</a:t>
            </a:r>
            <a:r>
              <a:rPr lang="en-US" sz="4000" b="1" dirty="0" err="1"/>
              <a:t>Bereshith</a:t>
            </a:r>
            <a:r>
              <a:rPr lang="en-US" sz="4000" b="1" dirty="0"/>
              <a:t> </a:t>
            </a:r>
            <a:r>
              <a:rPr lang="en-US" sz="4000" b="1" dirty="0" smtClean="0"/>
              <a:t>Genesis 24:17-20</a:t>
            </a:r>
            <a:r>
              <a:rPr lang="en-US" sz="4000" b="1" dirty="0"/>
              <a:t>)</a:t>
            </a:r>
            <a:endParaRPr lang="en-US" sz="4000" b="1" dirty="0">
              <a:effectLst/>
            </a:endParaRPr>
          </a:p>
        </p:txBody>
      </p:sp>
    </p:spTree>
    <p:extLst>
      <p:ext uri="{BB962C8B-B14F-4D97-AF65-F5344CB8AC3E}">
        <p14:creationId xmlns:p14="http://schemas.microsoft.com/office/powerpoint/2010/main" val="18395387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Women’s Role Models from Torah - Deborah</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Deborah, a prophetess, the wife of </a:t>
            </a:r>
            <a:r>
              <a:rPr lang="en-US" sz="4000" b="1" dirty="0" err="1"/>
              <a:t>Lappidoth</a:t>
            </a:r>
            <a:r>
              <a:rPr lang="en-US" sz="4000" b="1" dirty="0"/>
              <a:t>, was judging </a:t>
            </a:r>
            <a:r>
              <a:rPr lang="en-US" sz="4000" b="1" dirty="0" err="1"/>
              <a:t>Yisrael</a:t>
            </a:r>
            <a:r>
              <a:rPr lang="en-US" sz="4000" b="1" dirty="0"/>
              <a:t> at that time.  She held court under the Palm of Deborah between Ramah and Bethel in the hill country of Ephraim, and the sons of </a:t>
            </a:r>
            <a:r>
              <a:rPr lang="en-US" sz="4000" b="1" dirty="0" err="1"/>
              <a:t>Yisrael</a:t>
            </a:r>
            <a:r>
              <a:rPr lang="en-US" sz="4000" b="1" dirty="0"/>
              <a:t> came to her to have their disputes decided. (Judges 4:4-5</a:t>
            </a:r>
            <a:r>
              <a:rPr lang="en-US" sz="4000" b="1" dirty="0" smtClean="0"/>
              <a:t>)</a:t>
            </a:r>
          </a:p>
          <a:p>
            <a:pPr marL="0" indent="0">
              <a:buNone/>
            </a:pPr>
            <a:endParaRPr lang="en-US" sz="4000" b="1" dirty="0" smtClean="0"/>
          </a:p>
          <a:p>
            <a:pPr marL="0" indent="0">
              <a:buNone/>
            </a:pPr>
            <a:r>
              <a:rPr lang="en-US" sz="4000" b="1" dirty="0" smtClean="0"/>
              <a:t>Identified as the wife of </a:t>
            </a:r>
            <a:r>
              <a:rPr lang="en-US" sz="4000" b="1" dirty="0" err="1" smtClean="0"/>
              <a:t>Lappidoth</a:t>
            </a:r>
            <a:r>
              <a:rPr lang="en-US" sz="4000" b="1" dirty="0" smtClean="0"/>
              <a:t>.</a:t>
            </a:r>
            <a:endParaRPr lang="en-US" sz="4000" b="1" dirty="0"/>
          </a:p>
          <a:p>
            <a:pPr marL="0" indent="0">
              <a:buNone/>
            </a:pPr>
            <a:r>
              <a:rPr lang="en-US" sz="4000" b="1" dirty="0" smtClean="0"/>
              <a:t>She was a prophetess and a judge.  Why?</a:t>
            </a:r>
            <a:endParaRPr lang="en-US" sz="4000" b="1" dirty="0"/>
          </a:p>
        </p:txBody>
      </p:sp>
    </p:spTree>
    <p:extLst>
      <p:ext uri="{BB962C8B-B14F-4D97-AF65-F5344CB8AC3E}">
        <p14:creationId xmlns:p14="http://schemas.microsoft.com/office/powerpoint/2010/main" val="845805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Deborah – Going Where No Man Wanted to Go</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She sent for Barak son of </a:t>
            </a:r>
            <a:r>
              <a:rPr lang="en-US" sz="4000" b="1" dirty="0" err="1"/>
              <a:t>Abinoam</a:t>
            </a:r>
            <a:r>
              <a:rPr lang="en-US" sz="4000" b="1" dirty="0"/>
              <a:t> from </a:t>
            </a:r>
            <a:r>
              <a:rPr lang="en-US" sz="4000" b="1" dirty="0" err="1"/>
              <a:t>Kedesh</a:t>
            </a:r>
            <a:r>
              <a:rPr lang="en-US" sz="4000" b="1" dirty="0"/>
              <a:t> in Naphtali and said to him, "Yahuwah, the Elohim of </a:t>
            </a:r>
            <a:r>
              <a:rPr lang="en-US" sz="4000" b="1" dirty="0" err="1"/>
              <a:t>Yisrael</a:t>
            </a:r>
            <a:r>
              <a:rPr lang="en-US" sz="4000" b="1" dirty="0"/>
              <a:t>, commands you: 'Go, take with you ten thousand men of Naphtali and Zebulun and lead the way to Mount Tabor.  I will lure </a:t>
            </a:r>
            <a:r>
              <a:rPr lang="en-US" sz="4000" b="1" dirty="0" err="1"/>
              <a:t>Sisera</a:t>
            </a:r>
            <a:r>
              <a:rPr lang="en-US" sz="4000" b="1" dirty="0"/>
              <a:t>, the commander of </a:t>
            </a:r>
            <a:r>
              <a:rPr lang="en-US" sz="4000" b="1" dirty="0" err="1"/>
              <a:t>Yabin's</a:t>
            </a:r>
            <a:r>
              <a:rPr lang="en-US" sz="4000" b="1" dirty="0"/>
              <a:t> army, with his chariots and his troops to the </a:t>
            </a:r>
            <a:r>
              <a:rPr lang="en-US" sz="4000" b="1" dirty="0" err="1"/>
              <a:t>Kishon</a:t>
            </a:r>
            <a:r>
              <a:rPr lang="en-US" sz="4000" b="1" dirty="0"/>
              <a:t> River and give him into your hands.'" </a:t>
            </a:r>
            <a:r>
              <a:rPr lang="en-US" sz="4000" b="1" dirty="0" smtClean="0"/>
              <a:t>Judges 4:6-7</a:t>
            </a:r>
            <a:endParaRPr lang="en-US" sz="4000" b="1" dirty="0"/>
          </a:p>
        </p:txBody>
      </p:sp>
    </p:spTree>
    <p:extLst>
      <p:ext uri="{BB962C8B-B14F-4D97-AF65-F5344CB8AC3E}">
        <p14:creationId xmlns:p14="http://schemas.microsoft.com/office/powerpoint/2010/main" val="34573526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Deborah – Going Where No Man Wanted to Go</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Barak said to her, </a:t>
            </a:r>
            <a:r>
              <a:rPr lang="en-US" sz="4000" b="1" u="sng" dirty="0"/>
              <a:t>"If you go with me, I will go; but if you don't go with me, I won't go."</a:t>
            </a:r>
            <a:r>
              <a:rPr lang="en-US" sz="4000" b="1" dirty="0"/>
              <a:t>  "Very well," Deborah said, "I will go with you. But because of the way you are going about this, the honor will not be yours, for Yahuwah will hand </a:t>
            </a:r>
            <a:r>
              <a:rPr lang="en-US" sz="4000" b="1" dirty="0" err="1"/>
              <a:t>Sisera</a:t>
            </a:r>
            <a:r>
              <a:rPr lang="en-US" sz="4000" b="1" dirty="0"/>
              <a:t> over to a woman." So Deborah went with Barak to </a:t>
            </a:r>
            <a:r>
              <a:rPr lang="en-US" sz="4000" b="1" dirty="0" err="1"/>
              <a:t>Kedesh</a:t>
            </a:r>
            <a:r>
              <a:rPr lang="en-US" sz="4000" b="1" dirty="0"/>
              <a:t>, where he summoned Zebulun and Naphtali. Ten thousand men followed him, and Deborah also went with him. </a:t>
            </a:r>
            <a:r>
              <a:rPr lang="en-US" sz="4000" b="1" dirty="0" smtClean="0"/>
              <a:t>Judges 4:8-10</a:t>
            </a:r>
            <a:endParaRPr lang="en-US" sz="4000" b="1" dirty="0"/>
          </a:p>
        </p:txBody>
      </p:sp>
    </p:spTree>
    <p:extLst>
      <p:ext uri="{BB962C8B-B14F-4D97-AF65-F5344CB8AC3E}">
        <p14:creationId xmlns:p14="http://schemas.microsoft.com/office/powerpoint/2010/main" val="35973228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Women Can Be Used Outside the Normal Parameters Elohim Has Set</a:t>
            </a:r>
            <a:endParaRPr lang="en-US" sz="4000" b="1" dirty="0">
              <a:latin typeface="+mn-lt"/>
            </a:endParaRPr>
          </a:p>
        </p:txBody>
      </p:sp>
      <p:sp>
        <p:nvSpPr>
          <p:cNvPr id="3" name="Content Placeholder 2"/>
          <p:cNvSpPr>
            <a:spLocks noGrp="1"/>
          </p:cNvSpPr>
          <p:nvPr>
            <p:ph idx="1"/>
          </p:nvPr>
        </p:nvSpPr>
        <p:spPr>
          <a:xfrm>
            <a:off x="448574" y="1302589"/>
            <a:ext cx="11133826" cy="5473690"/>
          </a:xfrm>
        </p:spPr>
        <p:txBody>
          <a:bodyPr>
            <a:normAutofit fontScale="92500" lnSpcReduction="10000"/>
          </a:bodyPr>
          <a:lstStyle/>
          <a:p>
            <a:pPr marL="0" indent="0">
              <a:buNone/>
            </a:pPr>
            <a:r>
              <a:rPr lang="en-US" sz="3600" b="1" dirty="0" smtClean="0"/>
              <a:t>Sometimes</a:t>
            </a:r>
            <a:r>
              <a:rPr lang="en-US" sz="3600" b="1" dirty="0"/>
              <a:t>, women are called into leadership positions, especially when there are no men brave enough to man-up.  So it seems that Deborah had to lead Israel in their defeat of the enemy on the battlefield because the men lacked the courage to do so on their own.</a:t>
            </a:r>
          </a:p>
          <a:p>
            <a:pPr marL="0" indent="0">
              <a:buNone/>
            </a:pPr>
            <a:r>
              <a:rPr lang="en-US" sz="3600" b="1" dirty="0"/>
              <a:t>Deborah was an exceptional woman.  Her role as judge over Israel was unusual and unprecedented.  She was </a:t>
            </a:r>
            <a:r>
              <a:rPr lang="en-US" sz="3600" b="1" dirty="0" smtClean="0"/>
              <a:t>privileged </a:t>
            </a:r>
            <a:r>
              <a:rPr lang="en-US" sz="3600" b="1" dirty="0"/>
              <a:t>to </a:t>
            </a:r>
            <a:r>
              <a:rPr lang="en-US" sz="3600" b="1" dirty="0" smtClean="0"/>
              <a:t>excel </a:t>
            </a:r>
            <a:r>
              <a:rPr lang="en-US" sz="3600" b="1" dirty="0"/>
              <a:t>outside the box of normal, acceptable expectations for women.  Her role and responsibility was </a:t>
            </a:r>
            <a:r>
              <a:rPr lang="en-US" sz="3600" b="1" dirty="0" smtClean="0"/>
              <a:t>not from Elohim's normal </a:t>
            </a:r>
            <a:r>
              <a:rPr lang="en-US" sz="3600" b="1" dirty="0"/>
              <a:t>established authority structure.  But Elohim will always find a willing party to do his will, even if those chosen for the task balk at his bidding.</a:t>
            </a:r>
          </a:p>
          <a:p>
            <a:pPr marL="0" indent="0">
              <a:buNone/>
            </a:pPr>
            <a:endParaRPr lang="en-US" sz="4000" b="1" dirty="0">
              <a:latin typeface="+mn-lt"/>
            </a:endParaRPr>
          </a:p>
        </p:txBody>
      </p:sp>
    </p:spTree>
    <p:extLst>
      <p:ext uri="{BB962C8B-B14F-4D97-AF65-F5344CB8AC3E}">
        <p14:creationId xmlns:p14="http://schemas.microsoft.com/office/powerpoint/2010/main" val="20006104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Women’s Role Models from Torah - Ruth</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So Boaz said to Ruth, "My daughter, listen to me. Don't go and glean in another field and don't go away from here. Stay here with my servant girls.  Watch the field where the men are harvesting, and follow along after the girls. I have told the men not to touch you. And whenever you are thirsty, go and get a drink from the water jars the men have filled."  At this, </a:t>
            </a:r>
            <a:r>
              <a:rPr lang="en-US" sz="4000" b="1" u="sng" dirty="0"/>
              <a:t>she bowed down with her face to the ground</a:t>
            </a:r>
            <a:r>
              <a:rPr lang="en-US" sz="4000" b="1" dirty="0"/>
              <a:t>. She exclaimed, "Why have I found such favor in your eyes that you notice me-- a foreigner?" (Ruth </a:t>
            </a:r>
            <a:r>
              <a:rPr lang="en-US" sz="4000" b="1" dirty="0" smtClean="0"/>
              <a:t>2:8-10)</a:t>
            </a:r>
            <a:endParaRPr lang="en-US" sz="4000" b="1" dirty="0"/>
          </a:p>
        </p:txBody>
      </p:sp>
    </p:spTree>
    <p:extLst>
      <p:ext uri="{BB962C8B-B14F-4D97-AF65-F5344CB8AC3E}">
        <p14:creationId xmlns:p14="http://schemas.microsoft.com/office/powerpoint/2010/main" val="31987017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Women’s Role Models from Torah - Ruth</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Boaz replied, "I've been told all about what you have done for your mother-in-law since the death of your husband-- how you left your father and mother and your homeland and came to live with a people you did not know before.  May Yahuwah repay you for what you have done. May you be richly rewarded by Yahuwah, the Elohim of </a:t>
            </a:r>
            <a:r>
              <a:rPr lang="en-US" sz="4000" b="1" dirty="0" err="1"/>
              <a:t>Yisrael</a:t>
            </a:r>
            <a:r>
              <a:rPr lang="en-US" sz="4000" b="1" dirty="0"/>
              <a:t>, under whose wings you have come to take refuge."  "</a:t>
            </a:r>
            <a:r>
              <a:rPr lang="en-US" sz="4000" b="1" u="sng" dirty="0"/>
              <a:t>May I continue to find favor in your eyes, my master</a:t>
            </a:r>
            <a:r>
              <a:rPr lang="en-US" sz="4000" b="1" dirty="0"/>
              <a:t>," she said. "You have given me comfort and have spoken kindly to your servant-- though I do not have the standing of one of your servant girls." (Ruth </a:t>
            </a:r>
            <a:r>
              <a:rPr lang="en-US" sz="4000" b="1" dirty="0" smtClean="0"/>
              <a:t>2:11-13</a:t>
            </a:r>
            <a:r>
              <a:rPr lang="en-US" sz="4000" b="1" dirty="0"/>
              <a:t>)</a:t>
            </a:r>
            <a:endParaRPr lang="en-US" sz="4000" b="1" dirty="0"/>
          </a:p>
        </p:txBody>
      </p:sp>
    </p:spTree>
    <p:extLst>
      <p:ext uri="{BB962C8B-B14F-4D97-AF65-F5344CB8AC3E}">
        <p14:creationId xmlns:p14="http://schemas.microsoft.com/office/powerpoint/2010/main" val="24107709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Abigail – Yet Another Beautiful Woman Commended For Her Servant’s Attitude</a:t>
            </a:r>
            <a:endParaRPr lang="en-US" sz="4000" b="1" dirty="0">
              <a:latin typeface="+mn-lt"/>
            </a:endParaRPr>
          </a:p>
        </p:txBody>
      </p:sp>
      <p:sp>
        <p:nvSpPr>
          <p:cNvPr id="3" name="Content Placeholder 2"/>
          <p:cNvSpPr>
            <a:spLocks noGrp="1"/>
          </p:cNvSpPr>
          <p:nvPr>
            <p:ph idx="1"/>
          </p:nvPr>
        </p:nvSpPr>
        <p:spPr>
          <a:xfrm>
            <a:off x="609600" y="1483743"/>
            <a:ext cx="10972800" cy="5292536"/>
          </a:xfrm>
        </p:spPr>
        <p:txBody>
          <a:bodyPr>
            <a:normAutofit/>
          </a:bodyPr>
          <a:lstStyle/>
          <a:p>
            <a:pPr marL="0" indent="0">
              <a:buNone/>
            </a:pPr>
            <a:r>
              <a:rPr lang="en-US" sz="4000" b="1" dirty="0"/>
              <a:t>A certain man in </a:t>
            </a:r>
            <a:r>
              <a:rPr lang="en-US" sz="4000" b="1" dirty="0" err="1"/>
              <a:t>Maon</a:t>
            </a:r>
            <a:r>
              <a:rPr lang="en-US" sz="4000" b="1" dirty="0"/>
              <a:t>, who had property there at Carmel, was very wealthy. He had a thousand goats and three thousand sheep, which he was shearing in Carmel.</a:t>
            </a:r>
          </a:p>
          <a:p>
            <a:pPr marL="0" indent="0">
              <a:buNone/>
            </a:pPr>
            <a:r>
              <a:rPr lang="en-US" sz="4000" b="1" dirty="0" smtClean="0"/>
              <a:t>His </a:t>
            </a:r>
            <a:r>
              <a:rPr lang="en-US" sz="4000" b="1" dirty="0"/>
              <a:t>name was </a:t>
            </a:r>
            <a:r>
              <a:rPr lang="en-US" sz="4000" b="1" dirty="0" err="1"/>
              <a:t>Nabal</a:t>
            </a:r>
            <a:r>
              <a:rPr lang="en-US" sz="4000" b="1" dirty="0"/>
              <a:t> and his wife's name was Abigail. </a:t>
            </a:r>
            <a:r>
              <a:rPr lang="en-US" sz="4000" b="1" u="sng" dirty="0"/>
              <a:t>She was an intelligent and beautiful woman</a:t>
            </a:r>
            <a:r>
              <a:rPr lang="en-US" sz="4000" b="1" dirty="0"/>
              <a:t>, but her husband, a </a:t>
            </a:r>
            <a:r>
              <a:rPr lang="en-US" sz="4000" b="1" dirty="0" err="1"/>
              <a:t>Calebite</a:t>
            </a:r>
            <a:r>
              <a:rPr lang="en-US" sz="4000" b="1" dirty="0"/>
              <a:t>, was surly and mean in his dealings</a:t>
            </a:r>
            <a:r>
              <a:rPr lang="en-US" sz="4000" b="1" dirty="0" smtClean="0"/>
              <a:t>.  1 Samuel 25:2-3</a:t>
            </a:r>
            <a:endParaRPr lang="en-US" sz="4000" b="1" dirty="0"/>
          </a:p>
        </p:txBody>
      </p:sp>
    </p:spTree>
    <p:extLst>
      <p:ext uri="{BB962C8B-B14F-4D97-AF65-F5344CB8AC3E}">
        <p14:creationId xmlns:p14="http://schemas.microsoft.com/office/powerpoint/2010/main" val="26541256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Abigail – Another Beautiful Woman Commended For Her Servant’s Attitude</a:t>
            </a:r>
            <a:endParaRPr lang="en-US" sz="4000" b="1" dirty="0">
              <a:latin typeface="+mn-lt"/>
            </a:endParaRPr>
          </a:p>
        </p:txBody>
      </p:sp>
      <p:sp>
        <p:nvSpPr>
          <p:cNvPr id="3" name="Content Placeholder 2"/>
          <p:cNvSpPr>
            <a:spLocks noGrp="1"/>
          </p:cNvSpPr>
          <p:nvPr>
            <p:ph idx="1"/>
          </p:nvPr>
        </p:nvSpPr>
        <p:spPr>
          <a:xfrm>
            <a:off x="609600" y="1483743"/>
            <a:ext cx="10972800" cy="5292536"/>
          </a:xfrm>
        </p:spPr>
        <p:txBody>
          <a:bodyPr>
            <a:normAutofit lnSpcReduction="10000"/>
          </a:bodyPr>
          <a:lstStyle/>
          <a:p>
            <a:pPr marL="0" indent="0">
              <a:buNone/>
            </a:pPr>
            <a:r>
              <a:rPr lang="en-US" sz="4000" b="1" dirty="0"/>
              <a:t>When Abigail saw David, she quickly got off her donkey and bowed down before David with her face to the ground.  She fell at his feet and said: "My master, let the blame be on me alone. Please let your servant speak to you; hear what your servant has to say.  May my master pay no attention to that wicked man </a:t>
            </a:r>
            <a:r>
              <a:rPr lang="en-US" sz="4000" b="1" dirty="0" err="1"/>
              <a:t>Nabal</a:t>
            </a:r>
            <a:r>
              <a:rPr lang="en-US" sz="4000" b="1" dirty="0"/>
              <a:t>. He is just like his name-- his name is Fool, and folly goes with him. But as for me, your servant, I did not see the men my master sent. (1 Samuel 25:23-25)</a:t>
            </a:r>
            <a:endParaRPr lang="en-US" sz="4000" b="1" dirty="0"/>
          </a:p>
        </p:txBody>
      </p:sp>
    </p:spTree>
    <p:extLst>
      <p:ext uri="{BB962C8B-B14F-4D97-AF65-F5344CB8AC3E}">
        <p14:creationId xmlns:p14="http://schemas.microsoft.com/office/powerpoint/2010/main" val="2863305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Abigail – Another Beautiful Woman Commended For Her Servant’s Attitude</a:t>
            </a:r>
            <a:endParaRPr lang="en-US" sz="4000" b="1" dirty="0">
              <a:latin typeface="+mn-lt"/>
            </a:endParaRPr>
          </a:p>
        </p:txBody>
      </p:sp>
      <p:sp>
        <p:nvSpPr>
          <p:cNvPr id="3" name="Content Placeholder 2"/>
          <p:cNvSpPr>
            <a:spLocks noGrp="1"/>
          </p:cNvSpPr>
          <p:nvPr>
            <p:ph idx="1"/>
          </p:nvPr>
        </p:nvSpPr>
        <p:spPr>
          <a:xfrm>
            <a:off x="609600" y="1483743"/>
            <a:ext cx="10972800" cy="5292536"/>
          </a:xfrm>
        </p:spPr>
        <p:txBody>
          <a:bodyPr>
            <a:normAutofit/>
          </a:bodyPr>
          <a:lstStyle/>
          <a:p>
            <a:pPr marL="0" indent="0">
              <a:buNone/>
            </a:pPr>
            <a:r>
              <a:rPr lang="en-US" sz="4000" b="1" dirty="0"/>
              <a:t>Then David sent word to Abigail, asking her to become his wife.  His servants went to Carmel and said to Abigail, "David has sent us to you to take you to become his wife."  </a:t>
            </a:r>
            <a:r>
              <a:rPr lang="en-US" sz="4000" b="1" u="sng" dirty="0"/>
              <a:t>She bowed down with her face to the ground</a:t>
            </a:r>
            <a:r>
              <a:rPr lang="en-US" sz="4000" b="1" dirty="0"/>
              <a:t> and said, "</a:t>
            </a:r>
            <a:r>
              <a:rPr lang="en-US" sz="4000" b="1" u="sng" dirty="0"/>
              <a:t>Here is your maidservant, ready to serve you and wash the feet of my master's servants</a:t>
            </a:r>
            <a:r>
              <a:rPr lang="en-US" sz="4000" b="1" dirty="0"/>
              <a:t>." (1 Samuel 25:39-41)</a:t>
            </a:r>
            <a:endParaRPr lang="en-US" sz="4000" b="1" dirty="0"/>
          </a:p>
        </p:txBody>
      </p:sp>
    </p:spTree>
    <p:extLst>
      <p:ext uri="{BB962C8B-B14F-4D97-AF65-F5344CB8AC3E}">
        <p14:creationId xmlns:p14="http://schemas.microsoft.com/office/powerpoint/2010/main" val="426662928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Anna – Prophetess in Israel</a:t>
            </a:r>
            <a:endParaRPr lang="en-US" sz="4000" b="1" dirty="0">
              <a:latin typeface="+mn-lt"/>
            </a:endParaRPr>
          </a:p>
        </p:txBody>
      </p:sp>
      <p:sp>
        <p:nvSpPr>
          <p:cNvPr id="3" name="Content Placeholder 2"/>
          <p:cNvSpPr>
            <a:spLocks noGrp="1"/>
          </p:cNvSpPr>
          <p:nvPr>
            <p:ph idx="1"/>
          </p:nvPr>
        </p:nvSpPr>
        <p:spPr>
          <a:xfrm>
            <a:off x="609600" y="1483743"/>
            <a:ext cx="10972800" cy="5292536"/>
          </a:xfrm>
        </p:spPr>
        <p:txBody>
          <a:bodyPr>
            <a:normAutofit lnSpcReduction="10000"/>
          </a:bodyPr>
          <a:lstStyle/>
          <a:p>
            <a:pPr marL="0" indent="0">
              <a:buNone/>
            </a:pPr>
            <a:r>
              <a:rPr lang="en-US" sz="4000" b="1" dirty="0" smtClean="0"/>
              <a:t>There </a:t>
            </a:r>
            <a:r>
              <a:rPr lang="en-US" sz="4000" b="1" dirty="0"/>
              <a:t>was also a prophetess, Anna, the daughter of </a:t>
            </a:r>
            <a:r>
              <a:rPr lang="en-US" sz="4000" b="1" dirty="0" err="1"/>
              <a:t>Phanuel</a:t>
            </a:r>
            <a:r>
              <a:rPr lang="en-US" sz="4000" b="1" dirty="0"/>
              <a:t>, of the tribe of Asher. She was very old; she had lived with her husband seven years after her marriage, and then was a widow until she was eighty-four. She never left the temple but worshiped night and day, fasting and praying.  Coming up to them at that very moment, she gave thanks to Elohim and spoke about the child to all who were looking forward to the redemption of </a:t>
            </a:r>
            <a:r>
              <a:rPr lang="en-US" sz="4000" b="1" dirty="0" err="1"/>
              <a:t>Yerushalayim</a:t>
            </a:r>
            <a:r>
              <a:rPr lang="en-US" sz="4000" b="1" dirty="0"/>
              <a:t>. (Luke 2:36-38)</a:t>
            </a:r>
            <a:endParaRPr lang="en-US" sz="4000" b="1" dirty="0"/>
          </a:p>
        </p:txBody>
      </p:sp>
    </p:spTree>
    <p:extLst>
      <p:ext uri="{BB962C8B-B14F-4D97-AF65-F5344CB8AC3E}">
        <p14:creationId xmlns:p14="http://schemas.microsoft.com/office/powerpoint/2010/main" val="33600127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Priscilla – Disciple and Facilitator</a:t>
            </a:r>
            <a:endParaRPr lang="en-US" sz="4000" b="1" dirty="0">
              <a:latin typeface="+mn-lt"/>
            </a:endParaRPr>
          </a:p>
        </p:txBody>
      </p:sp>
      <p:sp>
        <p:nvSpPr>
          <p:cNvPr id="3" name="Content Placeholder 2"/>
          <p:cNvSpPr>
            <a:spLocks noGrp="1"/>
          </p:cNvSpPr>
          <p:nvPr>
            <p:ph idx="1"/>
          </p:nvPr>
        </p:nvSpPr>
        <p:spPr>
          <a:xfrm>
            <a:off x="609600" y="1483743"/>
            <a:ext cx="10972800" cy="5292536"/>
          </a:xfrm>
        </p:spPr>
        <p:txBody>
          <a:bodyPr>
            <a:normAutofit/>
          </a:bodyPr>
          <a:lstStyle/>
          <a:p>
            <a:pPr marL="0" indent="0">
              <a:buNone/>
            </a:pPr>
            <a:r>
              <a:rPr lang="en-US" sz="4000" b="1" dirty="0"/>
              <a:t>The assemblies in the province of Asia send you greetings. Aquila and Priscilla greet you warmly in Yahuwah, and so does the assembly that meets at their house. (1 Corinthians 16:19)</a:t>
            </a:r>
            <a:endParaRPr lang="en-US" sz="4000" b="1" dirty="0"/>
          </a:p>
        </p:txBody>
      </p:sp>
    </p:spTree>
    <p:extLst>
      <p:ext uri="{BB962C8B-B14F-4D97-AF65-F5344CB8AC3E}">
        <p14:creationId xmlns:p14="http://schemas.microsoft.com/office/powerpoint/2010/main" val="12195655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Lydia – Prayer Warrior and Hospitable</a:t>
            </a:r>
            <a:endParaRPr lang="en-US" sz="4000" b="1" dirty="0">
              <a:latin typeface="+mn-lt"/>
            </a:endParaRPr>
          </a:p>
        </p:txBody>
      </p:sp>
      <p:sp>
        <p:nvSpPr>
          <p:cNvPr id="3" name="Content Placeholder 2"/>
          <p:cNvSpPr>
            <a:spLocks noGrp="1"/>
          </p:cNvSpPr>
          <p:nvPr>
            <p:ph idx="1"/>
          </p:nvPr>
        </p:nvSpPr>
        <p:spPr>
          <a:xfrm>
            <a:off x="609600" y="1483743"/>
            <a:ext cx="10972800" cy="5292536"/>
          </a:xfrm>
        </p:spPr>
        <p:txBody>
          <a:bodyPr>
            <a:normAutofit fontScale="92500" lnSpcReduction="10000"/>
          </a:bodyPr>
          <a:lstStyle/>
          <a:p>
            <a:pPr marL="0" indent="0">
              <a:buNone/>
            </a:pPr>
            <a:r>
              <a:rPr lang="en-US" sz="4000" b="1" dirty="0"/>
              <a:t>On the Sabbath we went outside the city gate to the river, where we expected to find a place of prayer. We sat down and began to speak to the women who had gathered there.  One of those listening was a woman named Lydia, a dealer in purple cloth from the city of Thyatira, who was a worshiper of Elohim. Yahuwah opened her heart to respond to Paul's message.  When she and the members of her household were baptized, she invited us to her home. "If you consider me a believer in Yahuwah," she said, "come and stay at my house." And she persuaded us. (Acts 16:13-15)</a:t>
            </a:r>
            <a:endParaRPr lang="en-US" sz="4000" b="1" dirty="0"/>
          </a:p>
        </p:txBody>
      </p:sp>
    </p:spTree>
    <p:extLst>
      <p:ext uri="{BB962C8B-B14F-4D97-AF65-F5344CB8AC3E}">
        <p14:creationId xmlns:p14="http://schemas.microsoft.com/office/powerpoint/2010/main" val="42712917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Other Notable Women</a:t>
            </a:r>
            <a:endParaRPr lang="en-US" sz="4000" b="1" dirty="0">
              <a:latin typeface="+mn-lt"/>
            </a:endParaRPr>
          </a:p>
        </p:txBody>
      </p:sp>
      <p:sp>
        <p:nvSpPr>
          <p:cNvPr id="3" name="Content Placeholder 2"/>
          <p:cNvSpPr>
            <a:spLocks noGrp="1"/>
          </p:cNvSpPr>
          <p:nvPr>
            <p:ph idx="1"/>
          </p:nvPr>
        </p:nvSpPr>
        <p:spPr>
          <a:xfrm>
            <a:off x="609600" y="1483743"/>
            <a:ext cx="10972800" cy="5292536"/>
          </a:xfrm>
        </p:spPr>
        <p:txBody>
          <a:bodyPr>
            <a:normAutofit/>
          </a:bodyPr>
          <a:lstStyle/>
          <a:p>
            <a:pPr marL="0" indent="0">
              <a:buNone/>
            </a:pPr>
            <a:r>
              <a:rPr lang="en-US" sz="4000" b="1" dirty="0" smtClean="0"/>
              <a:t>Phoebe a “helper of many” Romans 16:2</a:t>
            </a:r>
          </a:p>
          <a:p>
            <a:pPr marL="0" indent="0">
              <a:buNone/>
            </a:pPr>
            <a:r>
              <a:rPr lang="en-US" sz="4000" b="1" dirty="0" smtClean="0"/>
              <a:t>Mary, </a:t>
            </a:r>
            <a:r>
              <a:rPr lang="en-US" sz="4000" b="1" dirty="0" err="1" smtClean="0"/>
              <a:t>Tryphaena</a:t>
            </a:r>
            <a:r>
              <a:rPr lang="en-US" sz="4000" b="1" dirty="0" smtClean="0"/>
              <a:t>, Tryphosa “worked hard in the Lord” Rom 16:6, 12</a:t>
            </a:r>
          </a:p>
          <a:p>
            <a:pPr marL="0" indent="0">
              <a:buNone/>
            </a:pPr>
            <a:r>
              <a:rPr lang="en-US" sz="4000" b="1" dirty="0" err="1" smtClean="0"/>
              <a:t>Euodia</a:t>
            </a:r>
            <a:r>
              <a:rPr lang="en-US" sz="4000" b="1" dirty="0" smtClean="0"/>
              <a:t>, </a:t>
            </a:r>
            <a:r>
              <a:rPr lang="en-US" sz="4000" b="1" dirty="0" err="1" smtClean="0"/>
              <a:t>Synteche</a:t>
            </a:r>
            <a:r>
              <a:rPr lang="en-US" sz="4000" b="1" dirty="0"/>
              <a:t> </a:t>
            </a:r>
            <a:r>
              <a:rPr lang="en-US" sz="4000" b="1" dirty="0" smtClean="0"/>
              <a:t>“labored side by side with me” Philippians 4</a:t>
            </a:r>
            <a:endParaRPr lang="en-US" sz="4000" b="1" dirty="0"/>
          </a:p>
        </p:txBody>
      </p:sp>
    </p:spTree>
    <p:extLst>
      <p:ext uri="{BB962C8B-B14F-4D97-AF65-F5344CB8AC3E}">
        <p14:creationId xmlns:p14="http://schemas.microsoft.com/office/powerpoint/2010/main" val="31562279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Virtuous Woman</a:t>
            </a:r>
            <a:endParaRPr lang="en-US" sz="4000" b="1" dirty="0">
              <a:latin typeface="+mn-lt"/>
            </a:endParaRPr>
          </a:p>
        </p:txBody>
      </p:sp>
      <p:sp>
        <p:nvSpPr>
          <p:cNvPr id="3" name="Content Placeholder 2"/>
          <p:cNvSpPr>
            <a:spLocks noGrp="1"/>
          </p:cNvSpPr>
          <p:nvPr>
            <p:ph idx="1"/>
          </p:nvPr>
        </p:nvSpPr>
        <p:spPr>
          <a:xfrm>
            <a:off x="609600" y="1181819"/>
            <a:ext cx="10972800" cy="5594460"/>
          </a:xfrm>
        </p:spPr>
        <p:txBody>
          <a:bodyPr>
            <a:normAutofit/>
          </a:bodyPr>
          <a:lstStyle/>
          <a:p>
            <a:pPr marL="0" indent="0">
              <a:buNone/>
            </a:pPr>
            <a:r>
              <a:rPr lang="en-US" sz="4000" b="1" dirty="0"/>
              <a:t>A wife of noble character who can find? She is worth far more than rubies</a:t>
            </a:r>
            <a:r>
              <a:rPr lang="en-US" sz="4000" b="1" dirty="0" smtClean="0"/>
              <a:t>. Proverbs 31:10</a:t>
            </a:r>
          </a:p>
          <a:p>
            <a:pPr marL="0" indent="0">
              <a:buNone/>
            </a:pPr>
            <a:r>
              <a:rPr lang="en-US" sz="4000" b="1" baseline="30000" dirty="0"/>
              <a:t>11</a:t>
            </a:r>
            <a:r>
              <a:rPr lang="en-US" sz="4000" b="1" dirty="0"/>
              <a:t> Her husband has full confidence in her and lacks nothing of value.</a:t>
            </a:r>
            <a:r>
              <a:rPr lang="en-US" sz="4000" b="1" baseline="30000" dirty="0"/>
              <a:t>  12</a:t>
            </a:r>
            <a:r>
              <a:rPr lang="en-US" sz="4000" b="1" dirty="0"/>
              <a:t> She brings him good, not harm, all the days of her life</a:t>
            </a:r>
            <a:r>
              <a:rPr lang="en-US" sz="4000" b="1" dirty="0" smtClean="0"/>
              <a:t>.</a:t>
            </a:r>
          </a:p>
          <a:p>
            <a:pPr marL="0" indent="0">
              <a:buNone/>
            </a:pPr>
            <a:r>
              <a:rPr lang="en-US" sz="4000" b="1" baseline="30000" dirty="0"/>
              <a:t>23</a:t>
            </a:r>
            <a:r>
              <a:rPr lang="en-US" sz="4000" b="1" dirty="0"/>
              <a:t> Her husband is respected at the city gate, where he takes his seat among the elders of the land.</a:t>
            </a:r>
            <a:endParaRPr lang="en-US" sz="4000" b="1" dirty="0"/>
          </a:p>
        </p:txBody>
      </p:sp>
    </p:spTree>
    <p:extLst>
      <p:ext uri="{BB962C8B-B14F-4D97-AF65-F5344CB8AC3E}">
        <p14:creationId xmlns:p14="http://schemas.microsoft.com/office/powerpoint/2010/main" val="68239394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Virtuous Woman</a:t>
            </a:r>
            <a:endParaRPr lang="en-US" sz="4000" b="1" dirty="0">
              <a:latin typeface="+mn-lt"/>
            </a:endParaRPr>
          </a:p>
        </p:txBody>
      </p:sp>
      <p:sp>
        <p:nvSpPr>
          <p:cNvPr id="3" name="Content Placeholder 2"/>
          <p:cNvSpPr>
            <a:spLocks noGrp="1"/>
          </p:cNvSpPr>
          <p:nvPr>
            <p:ph idx="1"/>
          </p:nvPr>
        </p:nvSpPr>
        <p:spPr>
          <a:xfrm>
            <a:off x="609600" y="1181819"/>
            <a:ext cx="10972800" cy="5594460"/>
          </a:xfrm>
        </p:spPr>
        <p:txBody>
          <a:bodyPr>
            <a:normAutofit/>
          </a:bodyPr>
          <a:lstStyle/>
          <a:p>
            <a:pPr marL="0" indent="0">
              <a:buNone/>
            </a:pPr>
            <a:r>
              <a:rPr lang="en-US" sz="4000" b="1" baseline="30000" dirty="0"/>
              <a:t>13</a:t>
            </a:r>
            <a:r>
              <a:rPr lang="en-US" sz="4000" b="1" dirty="0"/>
              <a:t> She selects wool and flax and works with eager hands.  </a:t>
            </a:r>
            <a:r>
              <a:rPr lang="en-US" sz="4000" b="1" baseline="30000" dirty="0"/>
              <a:t>14</a:t>
            </a:r>
            <a:r>
              <a:rPr lang="en-US" sz="4000" b="1" dirty="0"/>
              <a:t> She is like the merchant ships, bringing her food from afar.  </a:t>
            </a:r>
            <a:r>
              <a:rPr lang="en-US" sz="4000" b="1" baseline="30000" dirty="0"/>
              <a:t>15</a:t>
            </a:r>
            <a:r>
              <a:rPr lang="en-US" sz="4000" b="1" dirty="0"/>
              <a:t> She gets up while it is still dark; she provides food for her family and portions for her servant girls.  </a:t>
            </a:r>
            <a:r>
              <a:rPr lang="en-US" sz="4000" b="1" baseline="30000" dirty="0"/>
              <a:t>16</a:t>
            </a:r>
            <a:r>
              <a:rPr lang="en-US" sz="4000" b="1" dirty="0"/>
              <a:t> She considers a field and buys it; out of her earnings she plants a vineyard.  </a:t>
            </a:r>
            <a:r>
              <a:rPr lang="en-US" sz="4000" b="1" baseline="30000" dirty="0"/>
              <a:t>17</a:t>
            </a:r>
            <a:r>
              <a:rPr lang="en-US" sz="4000" b="1" dirty="0"/>
              <a:t> She sets about her work vigorously; her arms are strong for her tasks. </a:t>
            </a:r>
            <a:endParaRPr lang="en-US" sz="4000" b="1" dirty="0"/>
          </a:p>
        </p:txBody>
      </p:sp>
    </p:spTree>
    <p:extLst>
      <p:ext uri="{BB962C8B-B14F-4D97-AF65-F5344CB8AC3E}">
        <p14:creationId xmlns:p14="http://schemas.microsoft.com/office/powerpoint/2010/main" val="409912411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Virtuous Woman</a:t>
            </a:r>
            <a:endParaRPr lang="en-US" sz="4000" b="1" dirty="0">
              <a:latin typeface="+mn-lt"/>
            </a:endParaRPr>
          </a:p>
        </p:txBody>
      </p:sp>
      <p:sp>
        <p:nvSpPr>
          <p:cNvPr id="3" name="Content Placeholder 2"/>
          <p:cNvSpPr>
            <a:spLocks noGrp="1"/>
          </p:cNvSpPr>
          <p:nvPr>
            <p:ph idx="1"/>
          </p:nvPr>
        </p:nvSpPr>
        <p:spPr>
          <a:xfrm>
            <a:off x="609600" y="1181819"/>
            <a:ext cx="10972800" cy="5594460"/>
          </a:xfrm>
        </p:spPr>
        <p:txBody>
          <a:bodyPr>
            <a:normAutofit/>
          </a:bodyPr>
          <a:lstStyle/>
          <a:p>
            <a:pPr marL="0" indent="0">
              <a:buNone/>
            </a:pPr>
            <a:r>
              <a:rPr lang="en-US" sz="4000" b="1" baseline="30000" dirty="0"/>
              <a:t>18</a:t>
            </a:r>
            <a:r>
              <a:rPr lang="en-US" sz="4000" b="1" dirty="0"/>
              <a:t> She sees that her trading is profitable, and her lamp does not go out at night.  </a:t>
            </a:r>
            <a:r>
              <a:rPr lang="en-US" sz="4000" b="1" baseline="30000" dirty="0"/>
              <a:t>19</a:t>
            </a:r>
            <a:r>
              <a:rPr lang="en-US" sz="4000" b="1" dirty="0"/>
              <a:t> In her hand she holds the distaff and grasps the spindle with her fingers.  </a:t>
            </a:r>
            <a:r>
              <a:rPr lang="en-US" sz="4000" b="1" baseline="30000" dirty="0"/>
              <a:t>20</a:t>
            </a:r>
            <a:r>
              <a:rPr lang="en-US" sz="4000" b="1" dirty="0"/>
              <a:t> She opens her arms to the poor and extends her hands to the needy.  </a:t>
            </a:r>
            <a:r>
              <a:rPr lang="en-US" sz="4000" b="1" baseline="30000" dirty="0"/>
              <a:t>21</a:t>
            </a:r>
            <a:r>
              <a:rPr lang="en-US" sz="4000" b="1" dirty="0"/>
              <a:t> When it snows, she has no fear for her household; for all of them are clothed in scarlet.  </a:t>
            </a:r>
            <a:r>
              <a:rPr lang="en-US" sz="4000" b="1" baseline="30000" dirty="0"/>
              <a:t>22</a:t>
            </a:r>
            <a:r>
              <a:rPr lang="en-US" sz="4000" b="1" dirty="0"/>
              <a:t> She makes coverings for her bed; she is clothed in fine linen and purple. </a:t>
            </a:r>
            <a:endParaRPr lang="en-US" sz="4000" b="1" dirty="0"/>
          </a:p>
        </p:txBody>
      </p:sp>
    </p:spTree>
    <p:extLst>
      <p:ext uri="{BB962C8B-B14F-4D97-AF65-F5344CB8AC3E}">
        <p14:creationId xmlns:p14="http://schemas.microsoft.com/office/powerpoint/2010/main" val="318483336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Virtuous Woman</a:t>
            </a:r>
            <a:endParaRPr lang="en-US" sz="4000" b="1" dirty="0">
              <a:latin typeface="+mn-lt"/>
            </a:endParaRPr>
          </a:p>
        </p:txBody>
      </p:sp>
      <p:sp>
        <p:nvSpPr>
          <p:cNvPr id="3" name="Content Placeholder 2"/>
          <p:cNvSpPr>
            <a:spLocks noGrp="1"/>
          </p:cNvSpPr>
          <p:nvPr>
            <p:ph idx="1"/>
          </p:nvPr>
        </p:nvSpPr>
        <p:spPr>
          <a:xfrm>
            <a:off x="609600" y="1181819"/>
            <a:ext cx="10972800" cy="5594460"/>
          </a:xfrm>
        </p:spPr>
        <p:txBody>
          <a:bodyPr>
            <a:normAutofit/>
          </a:bodyPr>
          <a:lstStyle/>
          <a:p>
            <a:pPr marL="0" indent="0">
              <a:buNone/>
            </a:pPr>
            <a:r>
              <a:rPr lang="en-US" sz="4000" b="1" baseline="30000" dirty="0"/>
              <a:t>24</a:t>
            </a:r>
            <a:r>
              <a:rPr lang="en-US" sz="4000" b="1" dirty="0"/>
              <a:t> She makes linen garments and sells them, and supplies the merchants with sashes.  </a:t>
            </a:r>
            <a:r>
              <a:rPr lang="en-US" sz="4000" b="1" baseline="30000" dirty="0"/>
              <a:t>25</a:t>
            </a:r>
            <a:r>
              <a:rPr lang="en-US" sz="4000" b="1" dirty="0"/>
              <a:t> She is clothed with strength and dignity; she can laugh at the days to come.  </a:t>
            </a:r>
            <a:r>
              <a:rPr lang="en-US" sz="4000" b="1" baseline="30000" dirty="0"/>
              <a:t>26</a:t>
            </a:r>
            <a:r>
              <a:rPr lang="en-US" sz="4000" b="1" dirty="0"/>
              <a:t> She speaks with wisdom, and faithful instruction is on her tongue.  </a:t>
            </a:r>
            <a:r>
              <a:rPr lang="en-US" sz="4000" b="1" baseline="30000" dirty="0"/>
              <a:t>27</a:t>
            </a:r>
            <a:r>
              <a:rPr lang="en-US" sz="4000" b="1" dirty="0"/>
              <a:t> She watches over the affairs of her household and does not eat the bread of idleness.  </a:t>
            </a:r>
            <a:r>
              <a:rPr lang="en-US" sz="4000" b="1" baseline="30000" dirty="0"/>
              <a:t>28</a:t>
            </a:r>
            <a:r>
              <a:rPr lang="en-US" sz="4000" b="1" dirty="0"/>
              <a:t> Her children arise and call her blessed; her husband also, and he praises her:</a:t>
            </a:r>
            <a:endParaRPr lang="en-US" sz="4000" b="1" dirty="0"/>
          </a:p>
        </p:txBody>
      </p:sp>
    </p:spTree>
    <p:extLst>
      <p:ext uri="{BB962C8B-B14F-4D97-AF65-F5344CB8AC3E}">
        <p14:creationId xmlns:p14="http://schemas.microsoft.com/office/powerpoint/2010/main" val="7329884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Virtuous Woman</a:t>
            </a:r>
            <a:endParaRPr lang="en-US" sz="4000" b="1" dirty="0">
              <a:latin typeface="+mn-lt"/>
            </a:endParaRPr>
          </a:p>
        </p:txBody>
      </p:sp>
      <p:sp>
        <p:nvSpPr>
          <p:cNvPr id="3" name="Content Placeholder 2"/>
          <p:cNvSpPr>
            <a:spLocks noGrp="1"/>
          </p:cNvSpPr>
          <p:nvPr>
            <p:ph idx="1"/>
          </p:nvPr>
        </p:nvSpPr>
        <p:spPr>
          <a:xfrm>
            <a:off x="609600" y="1181819"/>
            <a:ext cx="10972800" cy="5594460"/>
          </a:xfrm>
        </p:spPr>
        <p:txBody>
          <a:bodyPr>
            <a:normAutofit/>
          </a:bodyPr>
          <a:lstStyle/>
          <a:p>
            <a:pPr marL="0" indent="0">
              <a:buNone/>
            </a:pPr>
            <a:r>
              <a:rPr lang="en-US" sz="4000" b="1" baseline="30000" dirty="0"/>
              <a:t>30</a:t>
            </a:r>
            <a:r>
              <a:rPr lang="en-US" sz="4000" b="1" dirty="0"/>
              <a:t> Charm is deceptive, and beauty is fleeting; but a woman who fears Yahuwah is to be praised.  </a:t>
            </a:r>
            <a:r>
              <a:rPr lang="en-US" sz="4000" b="1" baseline="30000" dirty="0"/>
              <a:t>31</a:t>
            </a:r>
            <a:r>
              <a:rPr lang="en-US" sz="4000" b="1" dirty="0"/>
              <a:t> Give her the reward she has earned, and let her works bring her praise at the city gate</a:t>
            </a:r>
            <a:r>
              <a:rPr lang="en-US" sz="4000" b="1" dirty="0" smtClean="0"/>
              <a:t>.</a:t>
            </a:r>
          </a:p>
          <a:p>
            <a:pPr marL="0" indent="0">
              <a:buNone/>
            </a:pPr>
            <a:endParaRPr lang="en-US" sz="4000" b="1" dirty="0"/>
          </a:p>
          <a:p>
            <a:pPr marL="0" indent="0">
              <a:buNone/>
            </a:pPr>
            <a:r>
              <a:rPr lang="en-US" sz="4000" b="1" dirty="0" smtClean="0"/>
              <a:t>The reward she has earned: honor, dignity, praise, thanks, to be well treated (not abused), to be appreciated, to be loved</a:t>
            </a:r>
            <a:endParaRPr lang="en-US" sz="4000" b="1" dirty="0"/>
          </a:p>
        </p:txBody>
      </p:sp>
    </p:spTree>
    <p:extLst>
      <p:ext uri="{BB962C8B-B14F-4D97-AF65-F5344CB8AC3E}">
        <p14:creationId xmlns:p14="http://schemas.microsoft.com/office/powerpoint/2010/main" val="419056176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Women in Supportive Roles</a:t>
            </a:r>
            <a:endParaRPr lang="en-US" sz="4000" b="1" dirty="0">
              <a:latin typeface="+mn-lt"/>
            </a:endParaRPr>
          </a:p>
        </p:txBody>
      </p:sp>
      <p:sp>
        <p:nvSpPr>
          <p:cNvPr id="3" name="Content Placeholder 2"/>
          <p:cNvSpPr>
            <a:spLocks noGrp="1"/>
          </p:cNvSpPr>
          <p:nvPr>
            <p:ph idx="1"/>
          </p:nvPr>
        </p:nvSpPr>
        <p:spPr>
          <a:xfrm>
            <a:off x="609600" y="1181819"/>
            <a:ext cx="10972800" cy="5594460"/>
          </a:xfrm>
        </p:spPr>
        <p:txBody>
          <a:bodyPr>
            <a:normAutofit/>
          </a:bodyPr>
          <a:lstStyle/>
          <a:p>
            <a:pPr marL="0" indent="0">
              <a:buNone/>
            </a:pPr>
            <a:r>
              <a:rPr lang="en-US" sz="4000" b="1" dirty="0" smtClean="0"/>
              <a:t>Women working “side by side” toward the goal</a:t>
            </a:r>
          </a:p>
          <a:p>
            <a:pPr marL="0" indent="0">
              <a:buNone/>
            </a:pPr>
            <a:r>
              <a:rPr lang="en-US" sz="4000" b="1" dirty="0" smtClean="0"/>
              <a:t>Older women teaching younger women</a:t>
            </a:r>
          </a:p>
          <a:p>
            <a:pPr marL="0" indent="0">
              <a:buNone/>
            </a:pPr>
            <a:r>
              <a:rPr lang="en-US" sz="4000" b="1" dirty="0" smtClean="0"/>
              <a:t>Women at home with children</a:t>
            </a:r>
          </a:p>
          <a:p>
            <a:pPr marL="0" indent="0">
              <a:buNone/>
            </a:pPr>
            <a:r>
              <a:rPr lang="en-US" sz="4000" b="1" dirty="0" smtClean="0"/>
              <a:t>Prophetesses</a:t>
            </a:r>
          </a:p>
          <a:p>
            <a:pPr marL="0" indent="0">
              <a:buNone/>
            </a:pPr>
            <a:r>
              <a:rPr lang="en-US" sz="4000" b="1" dirty="0" smtClean="0"/>
              <a:t>Witnesses (Mary, Samaritan)</a:t>
            </a:r>
          </a:p>
          <a:p>
            <a:pPr marL="0" indent="0">
              <a:buNone/>
            </a:pPr>
            <a:r>
              <a:rPr lang="en-US" sz="4000" b="1" dirty="0" smtClean="0"/>
              <a:t>Servants (deaconesses), musicians</a:t>
            </a:r>
          </a:p>
          <a:p>
            <a:pPr marL="0" indent="0">
              <a:buNone/>
            </a:pPr>
            <a:r>
              <a:rPr lang="en-US" sz="4000" b="1" dirty="0" smtClean="0"/>
              <a:t>Praying and prophesying</a:t>
            </a:r>
            <a:endParaRPr lang="en-US" sz="4000" b="1" dirty="0"/>
          </a:p>
        </p:txBody>
      </p:sp>
    </p:spTree>
    <p:extLst>
      <p:ext uri="{BB962C8B-B14F-4D97-AF65-F5344CB8AC3E}">
        <p14:creationId xmlns:p14="http://schemas.microsoft.com/office/powerpoint/2010/main" val="136918150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At The </a:t>
            </a:r>
            <a:r>
              <a:rPr lang="en-US" sz="4000" b="1" i="1" dirty="0" err="1" smtClean="0">
                <a:latin typeface="+mn-lt"/>
              </a:rPr>
              <a:t>Miqra</a:t>
            </a:r>
            <a:r>
              <a:rPr lang="en-US" sz="4000" b="1" dirty="0" smtClean="0">
                <a:latin typeface="+mn-lt"/>
              </a:rPr>
              <a:t>…</a:t>
            </a:r>
            <a:endParaRPr lang="en-US" sz="4000" b="1" dirty="0">
              <a:latin typeface="+mn-lt"/>
            </a:endParaRPr>
          </a:p>
        </p:txBody>
      </p:sp>
      <p:sp>
        <p:nvSpPr>
          <p:cNvPr id="3" name="Content Placeholder 2"/>
          <p:cNvSpPr>
            <a:spLocks noGrp="1"/>
          </p:cNvSpPr>
          <p:nvPr>
            <p:ph idx="1"/>
          </p:nvPr>
        </p:nvSpPr>
        <p:spPr>
          <a:xfrm>
            <a:off x="609600" y="1199072"/>
            <a:ext cx="10972800" cy="5577207"/>
          </a:xfrm>
        </p:spPr>
        <p:txBody>
          <a:bodyPr>
            <a:normAutofit/>
          </a:bodyPr>
          <a:lstStyle/>
          <a:p>
            <a:pPr marL="0" indent="0">
              <a:buNone/>
            </a:pPr>
            <a:r>
              <a:rPr lang="en-US" sz="4000" b="1" dirty="0" smtClean="0"/>
              <a:t>I’m asking men to step up into your leadership role</a:t>
            </a:r>
          </a:p>
          <a:p>
            <a:pPr marL="0" indent="0">
              <a:buNone/>
            </a:pPr>
            <a:r>
              <a:rPr lang="en-US" sz="4000" b="1" dirty="0" smtClean="0"/>
              <a:t>I’m asking women to yield congregational leadership and teaching aspirations to the men to whom Yahuwah has assigned them.</a:t>
            </a:r>
          </a:p>
          <a:p>
            <a:pPr marL="0" indent="0">
              <a:buNone/>
            </a:pPr>
            <a:r>
              <a:rPr lang="en-US" sz="4000" b="1" dirty="0" smtClean="0"/>
              <a:t>The Question and Comment portion of our service will remain virtually the same.  This is not an opportunity to bring your own teaching, so stay on point with the Teaching for the day.</a:t>
            </a:r>
          </a:p>
        </p:txBody>
      </p:sp>
    </p:spTree>
    <p:extLst>
      <p:ext uri="{BB962C8B-B14F-4D97-AF65-F5344CB8AC3E}">
        <p14:creationId xmlns:p14="http://schemas.microsoft.com/office/powerpoint/2010/main" val="271167983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At The </a:t>
            </a:r>
            <a:r>
              <a:rPr lang="en-US" sz="4000" b="1" i="1" dirty="0" err="1" smtClean="0">
                <a:latin typeface="+mn-lt"/>
              </a:rPr>
              <a:t>Miqra</a:t>
            </a:r>
            <a:r>
              <a:rPr lang="en-US" sz="4000" b="1" dirty="0" smtClean="0">
                <a:latin typeface="+mn-lt"/>
              </a:rPr>
              <a:t>…</a:t>
            </a:r>
            <a:endParaRPr lang="en-US" sz="4000" b="1" dirty="0">
              <a:latin typeface="+mn-lt"/>
            </a:endParaRPr>
          </a:p>
        </p:txBody>
      </p:sp>
      <p:sp>
        <p:nvSpPr>
          <p:cNvPr id="3" name="Content Placeholder 2"/>
          <p:cNvSpPr>
            <a:spLocks noGrp="1"/>
          </p:cNvSpPr>
          <p:nvPr>
            <p:ph idx="1"/>
          </p:nvPr>
        </p:nvSpPr>
        <p:spPr>
          <a:xfrm>
            <a:off x="609600" y="1199072"/>
            <a:ext cx="10972800" cy="5577207"/>
          </a:xfrm>
        </p:spPr>
        <p:txBody>
          <a:bodyPr>
            <a:normAutofit lnSpcReduction="10000"/>
          </a:bodyPr>
          <a:lstStyle/>
          <a:p>
            <a:pPr marL="0" indent="0">
              <a:buNone/>
            </a:pPr>
            <a:r>
              <a:rPr lang="en-US" sz="4000" b="1" dirty="0"/>
              <a:t>Single women do not have husbands at home to ask questions, so they should ask me those questions after the teaching</a:t>
            </a:r>
            <a:r>
              <a:rPr lang="en-US" sz="4000" b="1" dirty="0" smtClean="0"/>
              <a:t>.</a:t>
            </a:r>
          </a:p>
          <a:p>
            <a:pPr marL="0" indent="0">
              <a:buNone/>
            </a:pPr>
            <a:r>
              <a:rPr lang="en-US" sz="4000" b="1" dirty="0" smtClean="0"/>
              <a:t>Prophets and Prophetesses should share the messages from the Holy Spirit with the Congregation, with the caveat that other Prophets may judge those prophesies.</a:t>
            </a:r>
          </a:p>
          <a:p>
            <a:pPr marL="0" indent="0">
              <a:buNone/>
            </a:pPr>
            <a:r>
              <a:rPr lang="en-US" sz="4000" b="1" dirty="0" smtClean="0"/>
              <a:t>Testimonies are always welcome.  Keep them succinct and on point.</a:t>
            </a:r>
          </a:p>
          <a:p>
            <a:pPr marL="0" indent="0">
              <a:buNone/>
            </a:pPr>
            <a:r>
              <a:rPr lang="en-US" sz="4000" b="1" dirty="0" smtClean="0"/>
              <a:t>Please don’t bring personal agendas to the floor.</a:t>
            </a:r>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3334052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8400</TotalTime>
  <Words>2771</Words>
  <Application>Microsoft Office PowerPoint</Application>
  <PresentationFormat>Widescreen</PresentationFormat>
  <Paragraphs>227</Paragraphs>
  <Slides>62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Arial</vt:lpstr>
      <vt:lpstr>Bwgrkn</vt:lpstr>
      <vt:lpstr>Bwhebb</vt:lpstr>
      <vt:lpstr>Calibri</vt:lpstr>
      <vt:lpstr>Calibri Light</vt:lpstr>
      <vt:lpstr>Helvetica</vt:lpstr>
      <vt:lpstr>Office Theme</vt:lpstr>
      <vt:lpstr>PowerPoint Presentation</vt:lpstr>
      <vt:lpstr>PowerPoint Presentation</vt:lpstr>
      <vt:lpstr>Our Objectives in this Study</vt:lpstr>
      <vt:lpstr>Topics to Cover</vt:lpstr>
      <vt:lpstr>Women are People!</vt:lpstr>
      <vt:lpstr>Women are People!</vt:lpstr>
      <vt:lpstr>Women are Valued</vt:lpstr>
      <vt:lpstr>But…</vt:lpstr>
      <vt:lpstr>Instructions from Ephesians 5</vt:lpstr>
      <vt:lpstr>Submit</vt:lpstr>
      <vt:lpstr>Who Should Submit to Whom?</vt:lpstr>
      <vt:lpstr>The logic of the text is as follows:</vt:lpstr>
      <vt:lpstr>Submission of Wives</vt:lpstr>
      <vt:lpstr>Submit One to Another</vt:lpstr>
      <vt:lpstr>Why Not Reciprocal Submission?</vt:lpstr>
      <vt:lpstr> Why Not Reciprocal Submission?</vt:lpstr>
      <vt:lpstr>Why Should Women Be Submissive?</vt:lpstr>
      <vt:lpstr>Paul Instructs Timothy About Men &amp; Women</vt:lpstr>
      <vt:lpstr>Paul Instructs Timothy About Women</vt:lpstr>
      <vt:lpstr>Women Created as Man’s “Helper”</vt:lpstr>
      <vt:lpstr>Women Created as Man’s “Helper”</vt:lpstr>
      <vt:lpstr>Women Created as Man’s “Helper”</vt:lpstr>
      <vt:lpstr>Women Created as Man’s “Helper”</vt:lpstr>
      <vt:lpstr>More Instructions About Women</vt:lpstr>
      <vt:lpstr>More Instructions About Women</vt:lpstr>
      <vt:lpstr>More Instructions About Women</vt:lpstr>
      <vt:lpstr>A Custom or a Law?</vt:lpstr>
      <vt:lpstr>Instructions to Titus</vt:lpstr>
      <vt:lpstr>Instructions for Women</vt:lpstr>
      <vt:lpstr>A Custom or a Law?</vt:lpstr>
      <vt:lpstr>Peter Teaches a Woman to Have a Quiet Spirit</vt:lpstr>
      <vt:lpstr>Peter Teaches a Woman to Have a Quiet Spirit</vt:lpstr>
      <vt:lpstr>Peter Wrote What?</vt:lpstr>
      <vt:lpstr>Quiet and Quiet Spirit</vt:lpstr>
      <vt:lpstr>Women’s Role Models from Torah - Sarah</vt:lpstr>
      <vt:lpstr>Where Does Torah Teach Women to Be Submitting</vt:lpstr>
      <vt:lpstr>Sarah – the Submissive Woman</vt:lpstr>
      <vt:lpstr>Women’s Role Models from Torah - Sarah</vt:lpstr>
      <vt:lpstr>Rivqah (Rebekah) - </vt:lpstr>
      <vt:lpstr>Rivqah (Rebekah) - </vt:lpstr>
      <vt:lpstr>Rivqah (Rebekah) – Servant’s Heart</vt:lpstr>
      <vt:lpstr>Women’s Role Models from Torah - Deborah</vt:lpstr>
      <vt:lpstr>Deborah – Going Where No Man Wanted to Go</vt:lpstr>
      <vt:lpstr>Deborah – Going Where No Man Wanted to Go</vt:lpstr>
      <vt:lpstr>Women Can Be Used Outside the Normal Parameters Elohim Has Set</vt:lpstr>
      <vt:lpstr>Women’s Role Models from Torah - Ruth</vt:lpstr>
      <vt:lpstr>Women’s Role Models from Torah - Ruth</vt:lpstr>
      <vt:lpstr>Abigail – Yet Another Beautiful Woman Commended For Her Servant’s Attitude</vt:lpstr>
      <vt:lpstr>Abigail – Another Beautiful Woman Commended For Her Servant’s Attitude</vt:lpstr>
      <vt:lpstr>Abigail – Another Beautiful Woman Commended For Her Servant’s Attitude</vt:lpstr>
      <vt:lpstr>Anna – Prophetess in Israel</vt:lpstr>
      <vt:lpstr>Priscilla – Disciple and Facilitator</vt:lpstr>
      <vt:lpstr>Lydia – Prayer Warrior and Hospitable</vt:lpstr>
      <vt:lpstr>Other Notable Women</vt:lpstr>
      <vt:lpstr>The Virtuous Woman</vt:lpstr>
      <vt:lpstr>The Virtuous Woman</vt:lpstr>
      <vt:lpstr>The Virtuous Woman</vt:lpstr>
      <vt:lpstr>The Virtuous Woman</vt:lpstr>
      <vt:lpstr>The Virtuous Woman</vt:lpstr>
      <vt:lpstr>Women in Supportive Roles</vt:lpstr>
      <vt:lpstr>At The Miqra…</vt:lpstr>
      <vt:lpstr>At The Miqra…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62</cp:revision>
  <dcterms:created xsi:type="dcterms:W3CDTF">2018-11-07T08:55:54Z</dcterms:created>
  <dcterms:modified xsi:type="dcterms:W3CDTF">2019-06-23T01:05:40Z</dcterms:modified>
</cp:coreProperties>
</file>