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sldIdLst>
    <p:sldId id="264" r:id="rId2"/>
    <p:sldId id="257" r:id="rId3"/>
    <p:sldId id="265" r:id="rId4"/>
    <p:sldId id="308" r:id="rId5"/>
    <p:sldId id="266" r:id="rId6"/>
    <p:sldId id="276" r:id="rId7"/>
    <p:sldId id="277" r:id="rId8"/>
    <p:sldId id="278" r:id="rId9"/>
    <p:sldId id="279" r:id="rId10"/>
    <p:sldId id="284" r:id="rId11"/>
    <p:sldId id="269" r:id="rId12"/>
    <p:sldId id="268" r:id="rId13"/>
    <p:sldId id="286" r:id="rId14"/>
    <p:sldId id="287" r:id="rId15"/>
    <p:sldId id="288" r:id="rId16"/>
    <p:sldId id="289" r:id="rId17"/>
    <p:sldId id="290" r:id="rId18"/>
    <p:sldId id="291" r:id="rId19"/>
    <p:sldId id="299" r:id="rId20"/>
    <p:sldId id="301" r:id="rId21"/>
    <p:sldId id="302" r:id="rId22"/>
    <p:sldId id="300" r:id="rId23"/>
    <p:sldId id="270" r:id="rId24"/>
    <p:sldId id="280" r:id="rId25"/>
    <p:sldId id="271" r:id="rId26"/>
    <p:sldId id="285" r:id="rId27"/>
    <p:sldId id="292" r:id="rId28"/>
    <p:sldId id="293" r:id="rId29"/>
    <p:sldId id="294" r:id="rId30"/>
    <p:sldId id="295" r:id="rId31"/>
    <p:sldId id="272" r:id="rId32"/>
    <p:sldId id="273" r:id="rId33"/>
    <p:sldId id="274" r:id="rId34"/>
    <p:sldId id="304" r:id="rId35"/>
    <p:sldId id="296" r:id="rId36"/>
    <p:sldId id="275" r:id="rId37"/>
    <p:sldId id="297" r:id="rId38"/>
    <p:sldId id="281" r:id="rId39"/>
    <p:sldId id="310" r:id="rId40"/>
    <p:sldId id="309" r:id="rId41"/>
    <p:sldId id="282" r:id="rId42"/>
    <p:sldId id="283" r:id="rId43"/>
    <p:sldId id="311" r:id="rId44"/>
    <p:sldId id="298" r:id="rId45"/>
    <p:sldId id="303" r:id="rId46"/>
    <p:sldId id="305" r:id="rId47"/>
    <p:sldId id="306" r:id="rId48"/>
    <p:sldId id="307"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08" autoAdjust="0"/>
    <p:restoredTop sz="94655" autoAdjust="0"/>
  </p:normalViewPr>
  <p:slideViewPr>
    <p:cSldViewPr snapToGrid="0">
      <p:cViewPr varScale="1">
        <p:scale>
          <a:sx n="73" d="100"/>
          <a:sy n="73" d="100"/>
        </p:scale>
        <p:origin x="312" y="72"/>
      </p:cViewPr>
      <p:guideLst/>
    </p:cSldViewPr>
  </p:slideViewPr>
  <p:outlineViewPr>
    <p:cViewPr>
      <p:scale>
        <a:sx n="33" d="100"/>
        <a:sy n="33" d="100"/>
      </p:scale>
      <p:origin x="0" y="-9702"/>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6/14/2019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59360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6/14/2019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6/14/2019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6/14/2019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5F47777-84D7-4CF1-B56F-347CA25596FD}" type="datetimeFigureOut">
              <a:rPr lang="en-US" smtClean="0"/>
              <a:t>6/14/2019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5F47777-84D7-4CF1-B56F-347CA25596FD}" type="datetimeFigureOut">
              <a:rPr lang="en-US" smtClean="0"/>
              <a:t>6/14/2019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5F47777-84D7-4CF1-B56F-347CA25596FD}" type="datetimeFigureOut">
              <a:rPr lang="en-US" smtClean="0"/>
              <a:t>6/14/2019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6/14/2019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6/14/2019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6/14/2019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6/14/2019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6/14/2019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6/14/2019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1038115" cy="6030684"/>
          </a:xfrm>
        </p:spPr>
        <p:txBody>
          <a:bodyPr>
            <a:normAutofit lnSpcReduction="10000"/>
          </a:bodyPr>
          <a:lstStyle/>
          <a:p>
            <a:pPr algn="ctr">
              <a:buNone/>
            </a:pPr>
            <a:r>
              <a:rPr lang="en-US" sz="5200" b="1" dirty="0">
                <a:solidFill>
                  <a:schemeClr val="accent1">
                    <a:lumMod val="50000"/>
                  </a:schemeClr>
                </a:solidFill>
                <a:latin typeface="Helvetica" pitchFamily="34" charset="0"/>
                <a:cs typeface="Helvetica" pitchFamily="34" charset="0"/>
              </a:rPr>
              <a:t>Shabbat Shalom</a:t>
            </a:r>
          </a:p>
          <a:p>
            <a:pPr algn="ctr">
              <a:buNone/>
            </a:pPr>
            <a:r>
              <a:rPr lang="en-US" sz="2400" dirty="0">
                <a:solidFill>
                  <a:schemeClr val="tx1">
                    <a:lumMod val="95000"/>
                    <a:lumOff val="5000"/>
                  </a:schemeClr>
                </a:solidFill>
                <a:latin typeface="Helvetica" pitchFamily="34" charset="0"/>
                <a:cs typeface="Helvetica" pitchFamily="34" charset="0"/>
              </a:rPr>
              <a:t>  </a:t>
            </a: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At </a:t>
            </a:r>
            <a:r>
              <a:rPr lang="en-US" sz="5333" b="1" dirty="0">
                <a:solidFill>
                  <a:schemeClr val="tx1">
                    <a:lumMod val="95000"/>
                    <a:lumOff val="5000"/>
                  </a:schemeClr>
                </a:solidFill>
                <a:latin typeface="Helvetica" pitchFamily="34" charset="0"/>
                <a:cs typeface="Helvetica" pitchFamily="34" charset="0"/>
              </a:rPr>
              <a:t>the </a:t>
            </a:r>
            <a:r>
              <a:rPr lang="en-US" sz="5333" b="1" dirty="0" smtClean="0">
                <a:solidFill>
                  <a:schemeClr val="tx1">
                    <a:lumMod val="95000"/>
                    <a:lumOff val="5000"/>
                  </a:schemeClr>
                </a:solidFill>
                <a:latin typeface="Helvetica" pitchFamily="34" charset="0"/>
                <a:cs typeface="Helvetica" pitchFamily="34" charset="0"/>
              </a:rPr>
              <a:t>Upper Room Chapel</a:t>
            </a:r>
            <a:endParaRPr lang="en-US" sz="5333" b="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Fort Mill, SC</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June 15, 2019</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marL="0" indent="0" algn="ctr">
              <a:spcBef>
                <a:spcPts val="0"/>
              </a:spcBef>
              <a:buNone/>
            </a:pPr>
            <a:endParaRPr lang="en-US" sz="6600" b="1" dirty="0" smtClean="0">
              <a:solidFill>
                <a:schemeClr val="accent2">
                  <a:lumMod val="50000"/>
                </a:schemeClr>
              </a:solidFill>
              <a:latin typeface="Helvetica" pitchFamily="34" charset="0"/>
              <a:cs typeface="Helvetica" pitchFamily="34" charset="0"/>
            </a:endParaRPr>
          </a:p>
          <a:p>
            <a:pPr marL="0" indent="0" algn="ctr">
              <a:spcBef>
                <a:spcPts val="0"/>
              </a:spcBef>
              <a:buNone/>
            </a:pPr>
            <a:r>
              <a:rPr lang="en-US" sz="6600" b="1" dirty="0" smtClean="0">
                <a:solidFill>
                  <a:schemeClr val="accent2">
                    <a:lumMod val="50000"/>
                  </a:schemeClr>
                </a:solidFill>
                <a:latin typeface="Helvetica" pitchFamily="34" charset="0"/>
                <a:cs typeface="Helvetica" pitchFamily="34" charset="0"/>
              </a:rPr>
              <a:t>Order in the Body of Messiah, Pt 1</a:t>
            </a:r>
            <a:endParaRPr lang="en-US" sz="6000" b="1" dirty="0">
              <a:solidFill>
                <a:schemeClr val="accent2">
                  <a:lumMod val="50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a:p>
            <a:pPr marL="0" indent="0" algn="ctr">
              <a:buNone/>
            </a:pPr>
            <a:r>
              <a:rPr lang="en-US" sz="4400" b="1" dirty="0" smtClean="0">
                <a:solidFill>
                  <a:schemeClr val="tx1">
                    <a:lumMod val="95000"/>
                    <a:lumOff val="5000"/>
                  </a:schemeClr>
                </a:solidFill>
                <a:latin typeface="Helvetica" pitchFamily="34" charset="0"/>
                <a:cs typeface="Helvetica" pitchFamily="34" charset="0"/>
              </a:rPr>
              <a:t>The Biblical Model for Men at Home and In Assembly</a:t>
            </a:r>
          </a:p>
        </p:txBody>
      </p:sp>
    </p:spTree>
    <p:extLst>
      <p:ext uri="{BB962C8B-B14F-4D97-AF65-F5344CB8AC3E}">
        <p14:creationId xmlns:p14="http://schemas.microsoft.com/office/powerpoint/2010/main" val="39762457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Chaos in Our World and in the Body</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Role reversals, a phenomenon of the world</a:t>
            </a:r>
          </a:p>
          <a:p>
            <a:pPr marL="0" indent="0">
              <a:buNone/>
            </a:pPr>
            <a:r>
              <a:rPr lang="en-US" sz="4000" b="1" dirty="0" smtClean="0"/>
              <a:t>The emasculation and feminization of men, men acting like women and women acting like men</a:t>
            </a:r>
          </a:p>
          <a:p>
            <a:pPr marL="0" indent="0">
              <a:buNone/>
            </a:pPr>
            <a:r>
              <a:rPr lang="en-US" sz="4000" b="1" dirty="0" smtClean="0"/>
              <a:t>In our Assemblies, why are women taking the lead in praying for the saints, in sharing testimonies, in prophesying, in laying on of hands and anointing with oil?  Where are the men?</a:t>
            </a:r>
          </a:p>
          <a:p>
            <a:pPr marL="0" indent="0">
              <a:buNone/>
            </a:pPr>
            <a:endParaRPr lang="en-US" sz="4000" b="1" dirty="0" smtClean="0"/>
          </a:p>
          <a:p>
            <a:pPr marL="0" indent="0">
              <a:buNone/>
            </a:pPr>
            <a:endParaRPr lang="en-US" sz="4000" b="1" dirty="0" smtClean="0"/>
          </a:p>
        </p:txBody>
      </p:sp>
    </p:spTree>
    <p:extLst>
      <p:ext uri="{BB962C8B-B14F-4D97-AF65-F5344CB8AC3E}">
        <p14:creationId xmlns:p14="http://schemas.microsoft.com/office/powerpoint/2010/main" val="29321880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Order of Study</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A Call to Order</a:t>
            </a:r>
          </a:p>
          <a:p>
            <a:pPr marL="0" indent="0">
              <a:buNone/>
            </a:pPr>
            <a:r>
              <a:rPr lang="en-US" sz="4000" b="1" dirty="0" smtClean="0"/>
              <a:t>The Headship of Men in the Home</a:t>
            </a:r>
            <a:endParaRPr lang="en-US" sz="4000" b="1" dirty="0" smtClean="0"/>
          </a:p>
          <a:p>
            <a:pPr marL="0" indent="0">
              <a:buNone/>
            </a:pPr>
            <a:r>
              <a:rPr lang="en-US" sz="4000" b="1" dirty="0" smtClean="0"/>
              <a:t>A Long Biblical History of Headship and Leadership – Patriarchs, Inheritance, Genealogies, Priesthood, Apostles, Elders</a:t>
            </a:r>
          </a:p>
          <a:p>
            <a:pPr marL="0" indent="0">
              <a:buNone/>
            </a:pPr>
            <a:r>
              <a:rPr lang="en-US" sz="4000" b="1" dirty="0" smtClean="0"/>
              <a:t>The Headship of Men in the Assembly</a:t>
            </a:r>
          </a:p>
          <a:p>
            <a:pPr marL="0" indent="0">
              <a:buNone/>
            </a:pPr>
            <a:r>
              <a:rPr lang="en-US" sz="4000" b="1" dirty="0" smtClean="0"/>
              <a:t>Qualifications For Elders and Deacons</a:t>
            </a:r>
            <a:endParaRPr lang="en-US" sz="4000" b="1" dirty="0" smtClean="0"/>
          </a:p>
        </p:txBody>
      </p:sp>
    </p:spTree>
    <p:extLst>
      <p:ext uri="{BB962C8B-B14F-4D97-AF65-F5344CB8AC3E}">
        <p14:creationId xmlns:p14="http://schemas.microsoft.com/office/powerpoint/2010/main" val="5788629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A Call For Order</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Those who have served well gain an excellent standing and great assurance in their faith in Messiah </a:t>
            </a:r>
            <a:r>
              <a:rPr lang="en-US" sz="4000" b="1" dirty="0" err="1"/>
              <a:t>Yahusha</a:t>
            </a:r>
            <a:r>
              <a:rPr lang="en-US" sz="4000" b="1" dirty="0"/>
              <a:t>.  Although I hope to come to you soon, I am writing you these instructions so that, if I am delayed, </a:t>
            </a:r>
            <a:r>
              <a:rPr lang="en-US" sz="4000" b="1" u="sng" dirty="0"/>
              <a:t>you will know how people ought to conduct themselves in Elohim's </a:t>
            </a:r>
            <a:r>
              <a:rPr lang="en-US" sz="4000" b="1" u="sng" dirty="0" smtClean="0"/>
              <a:t>household</a:t>
            </a:r>
            <a:r>
              <a:rPr lang="en-US" sz="4000" b="1" u="sng" dirty="0"/>
              <a:t>, which is the assembly of the living Elohim, the pillar and foundation of the truth</a:t>
            </a:r>
            <a:r>
              <a:rPr lang="en-US" sz="4000" b="1" dirty="0" smtClean="0"/>
              <a:t>. 1 Timothy 3:13-15</a:t>
            </a:r>
            <a:endParaRPr lang="en-US" sz="4000" b="1" dirty="0"/>
          </a:p>
        </p:txBody>
      </p:sp>
    </p:spTree>
    <p:extLst>
      <p:ext uri="{BB962C8B-B14F-4D97-AF65-F5344CB8AC3E}">
        <p14:creationId xmlns:p14="http://schemas.microsoft.com/office/powerpoint/2010/main" val="242830850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A Call For Order</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What then shall we say, brothers? When you come together, everyone has a hymn, or a word of instruction, a revelation, a tongue or an interpretation. All of these must be done for the strengthening of the assembly.  If anyone speaks in a tongue, two-- or at the most three-- should speak, one at a time, and someone must interpret.  If there is no interpreter, the speaker should keep quiet in the assembly and speak to himself and Elohim.  </a:t>
            </a:r>
            <a:r>
              <a:rPr lang="en-US" sz="4000" b="1" dirty="0" smtClean="0"/>
              <a:t>1 Corinthians 14:26-28</a:t>
            </a:r>
            <a:endParaRPr lang="en-US" sz="4000" b="1" dirty="0"/>
          </a:p>
        </p:txBody>
      </p:sp>
    </p:spTree>
    <p:extLst>
      <p:ext uri="{BB962C8B-B14F-4D97-AF65-F5344CB8AC3E}">
        <p14:creationId xmlns:p14="http://schemas.microsoft.com/office/powerpoint/2010/main" val="2646158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A Call For Order</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Two </a:t>
            </a:r>
            <a:r>
              <a:rPr lang="en-US" sz="4000" b="1" dirty="0"/>
              <a:t>or three prophets should speak, and the others should weigh carefully what is said.  And if a revelation comes to someone who is sitting down, the first speaker should stop.  For you can all prophesy in turn so that everyone may be instructed and encouraged.  The spirits of prophets are subject to the control of prophets.  </a:t>
            </a:r>
            <a:r>
              <a:rPr lang="en-US" sz="4000" b="1" u="sng" dirty="0"/>
              <a:t>For Elohim is not a Elohim of disorder but of peace</a:t>
            </a:r>
            <a:r>
              <a:rPr lang="en-US" sz="4000" b="1" dirty="0"/>
              <a:t>. </a:t>
            </a:r>
            <a:r>
              <a:rPr lang="en-US" sz="4000" b="1" dirty="0" smtClean="0"/>
              <a:t> 1 Corinthians 14:29-33</a:t>
            </a:r>
            <a:endParaRPr lang="en-US" sz="4000" b="1" dirty="0"/>
          </a:p>
        </p:txBody>
      </p:sp>
    </p:spTree>
    <p:extLst>
      <p:ext uri="{BB962C8B-B14F-4D97-AF65-F5344CB8AC3E}">
        <p14:creationId xmlns:p14="http://schemas.microsoft.com/office/powerpoint/2010/main" val="14027319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A Call For Order</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Therefore, my brothers, be eager to prophesy, and do not forbid speaking in tongues.  </a:t>
            </a:r>
            <a:r>
              <a:rPr lang="en-US" sz="4000" b="1" u="sng" dirty="0"/>
              <a:t>But everything should be done in a fitting and orderly way</a:t>
            </a:r>
            <a:r>
              <a:rPr lang="en-US" sz="4000" b="1" dirty="0"/>
              <a:t>. </a:t>
            </a:r>
            <a:r>
              <a:rPr lang="en-US" sz="4000" b="1" dirty="0" smtClean="0"/>
              <a:t>1 </a:t>
            </a:r>
            <a:r>
              <a:rPr lang="en-US" sz="4000" b="1" dirty="0"/>
              <a:t>Corinthians </a:t>
            </a:r>
            <a:r>
              <a:rPr lang="en-US" sz="4000" b="1" dirty="0" smtClean="0"/>
              <a:t>14:39-40</a:t>
            </a:r>
            <a:endParaRPr lang="en-US" sz="4000" b="1" dirty="0"/>
          </a:p>
        </p:txBody>
      </p:sp>
    </p:spTree>
    <p:extLst>
      <p:ext uri="{BB962C8B-B14F-4D97-AF65-F5344CB8AC3E}">
        <p14:creationId xmlns:p14="http://schemas.microsoft.com/office/powerpoint/2010/main" val="318449614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b="1" dirty="0" smtClean="0">
                <a:latin typeface="+mn-lt"/>
              </a:rPr>
              <a:t>Headship</a:t>
            </a:r>
            <a:endParaRPr lang="en-US" sz="40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For the husband is the head of the wife as Messiah is the head of the assembly, his body, of which he is the Savior</a:t>
            </a:r>
            <a:r>
              <a:rPr lang="en-US" sz="4000" b="1" dirty="0" smtClean="0"/>
              <a:t>. Ephesians 5:23</a:t>
            </a:r>
            <a:endParaRPr lang="en-US" sz="4000" b="1" dirty="0"/>
          </a:p>
        </p:txBody>
      </p:sp>
    </p:spTree>
    <p:extLst>
      <p:ext uri="{BB962C8B-B14F-4D97-AF65-F5344CB8AC3E}">
        <p14:creationId xmlns:p14="http://schemas.microsoft.com/office/powerpoint/2010/main" val="163435261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b="1" dirty="0" smtClean="0">
                <a:latin typeface="+mn-lt"/>
              </a:rPr>
              <a:t>Headship of Man</a:t>
            </a:r>
            <a:endParaRPr lang="en-US" sz="40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latin typeface="+mn-lt"/>
              </a:rPr>
              <a:t>Now I want you to realize that the head of every man is Messiah, </a:t>
            </a:r>
            <a:r>
              <a:rPr lang="en-US" sz="4000" b="1" u="sng" dirty="0">
                <a:latin typeface="+mn-lt"/>
              </a:rPr>
              <a:t>and the head of the woman is man</a:t>
            </a:r>
            <a:r>
              <a:rPr lang="en-US" sz="4000" b="1" dirty="0">
                <a:latin typeface="+mn-lt"/>
              </a:rPr>
              <a:t>, and the head of Messiah is Elohim. (1 Corinthians 11:3</a:t>
            </a:r>
            <a:r>
              <a:rPr lang="en-US" sz="4000" b="1" dirty="0" smtClean="0">
                <a:latin typeface="+mn-lt"/>
              </a:rPr>
              <a:t>)</a:t>
            </a:r>
          </a:p>
          <a:p>
            <a:pPr marL="0" indent="0">
              <a:buNone/>
            </a:pPr>
            <a:r>
              <a:rPr lang="en-US" sz="4000" b="1" dirty="0" smtClean="0">
                <a:latin typeface="+mn-lt"/>
              </a:rPr>
              <a:t>Headship uses the Body metaphor to describe the relationship the Man has over his surroundings</a:t>
            </a:r>
          </a:p>
          <a:p>
            <a:pPr marL="0" indent="0">
              <a:buNone/>
            </a:pPr>
            <a:r>
              <a:rPr lang="en-US" sz="4000" b="1" dirty="0" smtClean="0">
                <a:latin typeface="+mn-lt"/>
              </a:rPr>
              <a:t>Headship </a:t>
            </a:r>
            <a:r>
              <a:rPr lang="en-US" sz="4000" b="1" dirty="0" smtClean="0">
                <a:latin typeface="+mn-lt"/>
              </a:rPr>
              <a:t>speaks to the issues of </a:t>
            </a:r>
            <a:r>
              <a:rPr lang="en-US" sz="4000" b="1" dirty="0" smtClean="0">
                <a:latin typeface="+mn-lt"/>
              </a:rPr>
              <a:t>authority, leadership </a:t>
            </a:r>
            <a:r>
              <a:rPr lang="en-US" sz="4000" b="1" dirty="0" smtClean="0">
                <a:latin typeface="+mn-lt"/>
              </a:rPr>
              <a:t>and order.</a:t>
            </a:r>
            <a:endParaRPr lang="en-US" sz="4000" b="1" dirty="0">
              <a:latin typeface="+mn-lt"/>
            </a:endParaRPr>
          </a:p>
        </p:txBody>
      </p:sp>
    </p:spTree>
    <p:extLst>
      <p:ext uri="{BB962C8B-B14F-4D97-AF65-F5344CB8AC3E}">
        <p14:creationId xmlns:p14="http://schemas.microsoft.com/office/powerpoint/2010/main" val="419430897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7566" y="274639"/>
            <a:ext cx="11547061" cy="752973"/>
          </a:xfrm>
        </p:spPr>
        <p:txBody>
          <a:bodyPr>
            <a:noAutofit/>
          </a:bodyPr>
          <a:lstStyle/>
          <a:p>
            <a:pPr algn="ctr"/>
            <a:r>
              <a:rPr lang="en-US" sz="4000" b="1" dirty="0">
                <a:latin typeface="+mn-lt"/>
              </a:rPr>
              <a:t>Where Does the Torah Teach Male Headship?</a:t>
            </a: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smtClean="0">
                <a:latin typeface="+mn-lt"/>
              </a:rPr>
              <a:t>The order of creation – man, then woman (cf. creation of man and the Sabbath)</a:t>
            </a:r>
          </a:p>
          <a:p>
            <a:pPr marL="0" indent="0">
              <a:buNone/>
            </a:pPr>
            <a:r>
              <a:rPr lang="en-US" sz="4000" b="1" dirty="0" smtClean="0">
                <a:latin typeface="+mn-lt"/>
              </a:rPr>
              <a:t>Patriarchy – men </a:t>
            </a:r>
            <a:r>
              <a:rPr lang="en-US" sz="4000" b="1" dirty="0" smtClean="0">
                <a:latin typeface="+mn-lt"/>
              </a:rPr>
              <a:t>were </a:t>
            </a:r>
            <a:r>
              <a:rPr lang="en-US" sz="4000" b="1" dirty="0" smtClean="0">
                <a:latin typeface="+mn-lt"/>
              </a:rPr>
              <a:t>heads of </a:t>
            </a:r>
            <a:r>
              <a:rPr lang="en-US" sz="4000" b="1" dirty="0" smtClean="0">
                <a:latin typeface="+mn-lt"/>
              </a:rPr>
              <a:t>family, name</a:t>
            </a:r>
            <a:endParaRPr lang="en-US" sz="4000" b="1" dirty="0" smtClean="0">
              <a:latin typeface="+mn-lt"/>
            </a:endParaRPr>
          </a:p>
          <a:p>
            <a:pPr marL="0" indent="0">
              <a:buNone/>
            </a:pPr>
            <a:r>
              <a:rPr lang="en-US" sz="4000" b="1" dirty="0" smtClean="0">
                <a:latin typeface="+mn-lt"/>
              </a:rPr>
              <a:t>Inheritance – boys always heir of their father’s estate</a:t>
            </a:r>
          </a:p>
          <a:p>
            <a:pPr marL="0" indent="0">
              <a:buNone/>
            </a:pPr>
            <a:r>
              <a:rPr lang="en-US" sz="4000" b="1" dirty="0" smtClean="0">
                <a:latin typeface="+mn-lt"/>
              </a:rPr>
              <a:t>Genealogies</a:t>
            </a:r>
          </a:p>
          <a:p>
            <a:pPr marL="0" indent="0">
              <a:buNone/>
            </a:pPr>
            <a:r>
              <a:rPr lang="en-US" sz="4000" b="1" dirty="0" smtClean="0">
                <a:latin typeface="+mn-lt"/>
              </a:rPr>
              <a:t>Authority of man over the women in his </a:t>
            </a:r>
            <a:r>
              <a:rPr lang="en-US" sz="4000" b="1" dirty="0" smtClean="0">
                <a:latin typeface="+mn-lt"/>
              </a:rPr>
              <a:t>house</a:t>
            </a:r>
          </a:p>
          <a:p>
            <a:pPr marL="0" indent="0">
              <a:buNone/>
            </a:pPr>
            <a:r>
              <a:rPr lang="en-US" sz="4000" b="1" dirty="0" smtClean="0"/>
              <a:t>Instructions for a spirit of jealousy</a:t>
            </a:r>
          </a:p>
          <a:p>
            <a:pPr marL="0" indent="0">
              <a:buNone/>
            </a:pPr>
            <a:r>
              <a:rPr lang="en-US" sz="4000" b="1" dirty="0" smtClean="0">
                <a:latin typeface="+mn-lt"/>
              </a:rPr>
              <a:t>The Miriam event</a:t>
            </a:r>
            <a:endParaRPr lang="en-US" sz="4000" b="1" dirty="0">
              <a:latin typeface="+mn-lt"/>
            </a:endParaRPr>
          </a:p>
        </p:txBody>
      </p:sp>
    </p:spTree>
    <p:extLst>
      <p:ext uri="{BB962C8B-B14F-4D97-AF65-F5344CB8AC3E}">
        <p14:creationId xmlns:p14="http://schemas.microsoft.com/office/powerpoint/2010/main" val="188502140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b="1" dirty="0" smtClean="0">
                <a:latin typeface="+mn-lt"/>
              </a:rPr>
              <a:t>Man Created First, Then Woman</a:t>
            </a:r>
            <a:endParaRPr lang="en-US" sz="40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Then Elohim said, "Let us make man in our image, in our likeness, and let them rule over the fish of the sea and the birds of the air, over the livestock, over all the earth, and over all the creatures that move along the ground."  So Elohim created man in his own image, in the image of Elohim he created him; male and female he created them</a:t>
            </a:r>
            <a:r>
              <a:rPr lang="en-US" sz="4000" b="1" dirty="0" smtClean="0"/>
              <a:t>.  Genesis 1:26-27</a:t>
            </a:r>
            <a:endParaRPr lang="en-US" sz="4000" b="1" dirty="0"/>
          </a:p>
        </p:txBody>
      </p:sp>
    </p:spTree>
    <p:extLst>
      <p:ext uri="{BB962C8B-B14F-4D97-AF65-F5344CB8AC3E}">
        <p14:creationId xmlns:p14="http://schemas.microsoft.com/office/powerpoint/2010/main" val="71940104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b="1" dirty="0" smtClean="0">
                <a:latin typeface="+mn-lt"/>
              </a:rPr>
              <a:t>Man Created First, Then Woman</a:t>
            </a:r>
            <a:endParaRPr lang="en-US" sz="40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a:t>Yahuwah Elohim said, "It is not good for the man to be alone. </a:t>
            </a:r>
            <a:r>
              <a:rPr lang="en-US" sz="4000" b="1" u="sng" dirty="0"/>
              <a:t>I will make a helper suitable for him</a:t>
            </a:r>
            <a:r>
              <a:rPr lang="en-US" sz="4000" b="1" dirty="0"/>
              <a:t>."  Now Yahuwah Elohim had formed out of the ground all the beasts of the field and all the birds of the air. He brought them to the man to see what he would name them; and whatever the man called each living creature, that was its name.  So the man gave names to all the livestock, the birds of the air and all the beasts of the field. </a:t>
            </a:r>
            <a:r>
              <a:rPr lang="en-US" sz="4000" b="1" u="sng" dirty="0"/>
              <a:t>But for Adam no suitable helper was found</a:t>
            </a:r>
            <a:r>
              <a:rPr lang="en-US" sz="4000" b="1" dirty="0" smtClean="0"/>
              <a:t>. Genesis 2:18-20</a:t>
            </a:r>
            <a:endParaRPr lang="en-US" sz="4000" b="1" dirty="0"/>
          </a:p>
        </p:txBody>
      </p:sp>
    </p:spTree>
    <p:extLst>
      <p:ext uri="{BB962C8B-B14F-4D97-AF65-F5344CB8AC3E}">
        <p14:creationId xmlns:p14="http://schemas.microsoft.com/office/powerpoint/2010/main" val="70416671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b="1" dirty="0" smtClean="0">
                <a:latin typeface="+mn-lt"/>
              </a:rPr>
              <a:t>Man Created First, Then Woman</a:t>
            </a:r>
            <a:endParaRPr lang="en-US" sz="40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a:t>So Yahuwah Elohim caused the man to fall into a deep sleep; and while he was sleeping, he took one of the man's ribs and closed up the place with flesh.  </a:t>
            </a:r>
            <a:r>
              <a:rPr lang="en-US" sz="4000" b="1" u="sng" dirty="0"/>
              <a:t>Then Yahuwah Elohim made a woman from the rib he had taken out of the man, and he brought her to the man</a:t>
            </a:r>
            <a:r>
              <a:rPr lang="en-US" sz="4000" b="1" dirty="0"/>
              <a:t>.  The man said, "This is now bone of my bones and flesh of my flesh; she shall be called 'woman, 'for she was taken out of man."  For this reason a man will leave his father and mother and be united to his wife, and they will become one flesh</a:t>
            </a:r>
            <a:r>
              <a:rPr lang="en-US" sz="4000" b="1" dirty="0" smtClean="0"/>
              <a:t>.  Genesis 2:21-24</a:t>
            </a:r>
            <a:endParaRPr lang="en-US" sz="4000" b="1" dirty="0"/>
          </a:p>
        </p:txBody>
      </p:sp>
    </p:spTree>
    <p:extLst>
      <p:ext uri="{BB962C8B-B14F-4D97-AF65-F5344CB8AC3E}">
        <p14:creationId xmlns:p14="http://schemas.microsoft.com/office/powerpoint/2010/main" val="50725171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b="1" dirty="0" smtClean="0">
                <a:latin typeface="+mn-lt"/>
              </a:rPr>
              <a:t>Woman a Member of Man’s Body</a:t>
            </a:r>
            <a:endParaRPr lang="en-US" sz="40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In this same way, husbands ought to love their wives as their own bodies. He who loves his wife loves himself.  After all, no one ever hated his own body, but he feeds and cares for it, just as Messiah does the assembly-- for we are members of his body. (Ephesians 5:28-30)</a:t>
            </a:r>
            <a:endParaRPr lang="en-US" sz="4000" b="1" dirty="0"/>
          </a:p>
        </p:txBody>
      </p:sp>
    </p:spTree>
    <p:extLst>
      <p:ext uri="{BB962C8B-B14F-4D97-AF65-F5344CB8AC3E}">
        <p14:creationId xmlns:p14="http://schemas.microsoft.com/office/powerpoint/2010/main" val="323960984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b="1" dirty="0" smtClean="0">
                <a:latin typeface="+mn-lt"/>
              </a:rPr>
              <a:t>Patriarchy</a:t>
            </a:r>
            <a:endParaRPr lang="en-US" sz="40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Patriarchy is not a bad word, not one of many options</a:t>
            </a:r>
          </a:p>
          <a:p>
            <a:pPr marL="0" indent="0">
              <a:buNone/>
            </a:pPr>
            <a:r>
              <a:rPr lang="en-US" sz="4000" b="1" dirty="0" smtClean="0"/>
              <a:t>In the Bible…</a:t>
            </a:r>
            <a:endParaRPr lang="en-US" sz="4000" b="1" dirty="0" smtClean="0"/>
          </a:p>
          <a:p>
            <a:pPr marL="0" indent="0">
              <a:buNone/>
            </a:pPr>
            <a:r>
              <a:rPr lang="en-US" sz="4000" b="1" dirty="0" smtClean="0"/>
              <a:t>Families were always named after the man</a:t>
            </a:r>
          </a:p>
          <a:p>
            <a:pPr marL="0" indent="0">
              <a:buNone/>
            </a:pPr>
            <a:r>
              <a:rPr lang="en-US" sz="4000" b="1" dirty="0" smtClean="0">
                <a:latin typeface="+mn-lt"/>
              </a:rPr>
              <a:t>Men are the Heads of families</a:t>
            </a:r>
          </a:p>
          <a:p>
            <a:pPr marL="0" indent="0">
              <a:buNone/>
            </a:pPr>
            <a:r>
              <a:rPr lang="en-US" sz="4000" b="1" dirty="0" smtClean="0"/>
              <a:t>This was not a random accident of the Creator</a:t>
            </a:r>
          </a:p>
          <a:p>
            <a:pPr marL="0" indent="0">
              <a:buNone/>
            </a:pPr>
            <a:r>
              <a:rPr lang="en-US" sz="4000" b="1" dirty="0" smtClean="0">
                <a:latin typeface="+mn-lt"/>
              </a:rPr>
              <a:t>This is by design!</a:t>
            </a:r>
            <a:endParaRPr lang="en-US" sz="4000" b="1" dirty="0">
              <a:latin typeface="+mn-lt"/>
            </a:endParaRPr>
          </a:p>
        </p:txBody>
      </p:sp>
    </p:spTree>
    <p:extLst>
      <p:ext uri="{BB962C8B-B14F-4D97-AF65-F5344CB8AC3E}">
        <p14:creationId xmlns:p14="http://schemas.microsoft.com/office/powerpoint/2010/main" val="24280419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b="1" dirty="0" smtClean="0">
                <a:latin typeface="+mn-lt"/>
              </a:rPr>
              <a:t>Inheritance</a:t>
            </a:r>
            <a:endParaRPr lang="en-US" sz="40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Abraham had sons and daughters</a:t>
            </a:r>
          </a:p>
          <a:p>
            <a:pPr marL="0" indent="0">
              <a:buNone/>
            </a:pPr>
            <a:r>
              <a:rPr lang="en-US" sz="4000" b="1" dirty="0" smtClean="0"/>
              <a:t>Isaac had sons and daughters</a:t>
            </a:r>
            <a:endParaRPr lang="en-US" sz="4000" b="1" dirty="0" smtClean="0"/>
          </a:p>
          <a:p>
            <a:pPr marL="0" indent="0">
              <a:buNone/>
            </a:pPr>
            <a:r>
              <a:rPr lang="en-US" sz="4000" b="1" dirty="0" smtClean="0"/>
              <a:t>Jacob had 12 sons and at least one daughter (though probably many more)</a:t>
            </a:r>
          </a:p>
          <a:p>
            <a:pPr marL="0" indent="0">
              <a:buNone/>
            </a:pPr>
            <a:r>
              <a:rPr lang="en-US" sz="4000" b="1" dirty="0" smtClean="0">
                <a:latin typeface="+mn-lt"/>
              </a:rPr>
              <a:t>Israel divided by tribes, offspring of the sons</a:t>
            </a:r>
            <a:endParaRPr lang="en-US" sz="4000" b="1" dirty="0">
              <a:latin typeface="+mn-lt"/>
            </a:endParaRPr>
          </a:p>
        </p:txBody>
      </p:sp>
    </p:spTree>
    <p:extLst>
      <p:ext uri="{BB962C8B-B14F-4D97-AF65-F5344CB8AC3E}">
        <p14:creationId xmlns:p14="http://schemas.microsoft.com/office/powerpoint/2010/main" val="239651407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b="1" dirty="0" smtClean="0">
                <a:latin typeface="+mn-lt"/>
              </a:rPr>
              <a:t>Genealogies</a:t>
            </a:r>
            <a:endParaRPr lang="en-US" sz="40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latin typeface="+mn-lt"/>
              </a:rPr>
              <a:t>There are many genealogies listed in Scripture.  All of them trace the lineage of sons, not daughters</a:t>
            </a:r>
          </a:p>
          <a:p>
            <a:pPr marL="0" indent="0">
              <a:buNone/>
            </a:pPr>
            <a:r>
              <a:rPr lang="en-US" sz="4000" b="1" dirty="0" smtClean="0"/>
              <a:t>Genesis 5 – Adam to Noah</a:t>
            </a:r>
          </a:p>
          <a:p>
            <a:pPr marL="0" indent="0">
              <a:buNone/>
            </a:pPr>
            <a:r>
              <a:rPr lang="en-US" sz="4000" b="1" dirty="0" smtClean="0">
                <a:latin typeface="+mn-lt"/>
              </a:rPr>
              <a:t>Genesis 11 – Noah to Abraham</a:t>
            </a:r>
          </a:p>
          <a:p>
            <a:pPr marL="0" indent="0">
              <a:buNone/>
            </a:pPr>
            <a:r>
              <a:rPr lang="en-US" sz="4000" b="1" dirty="0" smtClean="0"/>
              <a:t>Genesis 12-50 – the Patriarchs</a:t>
            </a:r>
          </a:p>
          <a:p>
            <a:pPr marL="0" indent="0">
              <a:buNone/>
            </a:pPr>
            <a:r>
              <a:rPr lang="en-US" sz="4000" b="1" dirty="0" smtClean="0">
                <a:latin typeface="+mn-lt"/>
              </a:rPr>
              <a:t>Exodus 6 – Levi to Moses</a:t>
            </a:r>
          </a:p>
          <a:p>
            <a:pPr marL="0" indent="0">
              <a:buNone/>
            </a:pPr>
            <a:r>
              <a:rPr lang="en-US" sz="4000" b="1" dirty="0" smtClean="0"/>
              <a:t>Etc. etc.</a:t>
            </a:r>
            <a:endParaRPr lang="en-US" sz="4000" b="1" dirty="0">
              <a:latin typeface="+mn-lt"/>
            </a:endParaRPr>
          </a:p>
        </p:txBody>
      </p:sp>
    </p:spTree>
    <p:extLst>
      <p:ext uri="{BB962C8B-B14F-4D97-AF65-F5344CB8AC3E}">
        <p14:creationId xmlns:p14="http://schemas.microsoft.com/office/powerpoint/2010/main" val="109039047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b="1" dirty="0" smtClean="0">
                <a:latin typeface="+mn-lt"/>
              </a:rPr>
              <a:t>Priesthood</a:t>
            </a:r>
            <a:endParaRPr lang="en-US" sz="40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latin typeface="+mn-lt"/>
              </a:rPr>
              <a:t>Melchizedek was Priest</a:t>
            </a:r>
          </a:p>
          <a:p>
            <a:pPr marL="0" indent="0">
              <a:buNone/>
            </a:pPr>
            <a:r>
              <a:rPr lang="en-US" sz="4000" b="1" dirty="0" err="1" smtClean="0">
                <a:latin typeface="+mn-lt"/>
              </a:rPr>
              <a:t>Aharon</a:t>
            </a:r>
            <a:r>
              <a:rPr lang="en-US" sz="4000" b="1" dirty="0" smtClean="0">
                <a:latin typeface="+mn-lt"/>
              </a:rPr>
              <a:t> and his sons were Priests.  Never his daughters</a:t>
            </a:r>
          </a:p>
        </p:txBody>
      </p:sp>
    </p:spTree>
    <p:extLst>
      <p:ext uri="{BB962C8B-B14F-4D97-AF65-F5344CB8AC3E}">
        <p14:creationId xmlns:p14="http://schemas.microsoft.com/office/powerpoint/2010/main" val="326108126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b="1" dirty="0" smtClean="0">
                <a:latin typeface="+mn-lt"/>
              </a:rPr>
              <a:t>Men Selected as Judges</a:t>
            </a:r>
            <a:endParaRPr lang="en-US" sz="40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u="sng" dirty="0"/>
              <a:t>But select capable men from all the people-- men who fear Elohim, trustworthy men who hate dishonest gain-- and appoint them as officials over thousands, hundreds, fifties and tens.</a:t>
            </a:r>
            <a:r>
              <a:rPr lang="en-US" sz="4000" dirty="0"/>
              <a:t>  Have them serve as judges for the people at all times, but have them bring every difficult case to you; the simple cases they can decide themselves. That will make your load lighter, because they will share it with you.  If you do this and Elohim so commands, you will be able to stand the strain, and all these people will go home satisfied." </a:t>
            </a:r>
            <a:r>
              <a:rPr lang="en-US" sz="4000" dirty="0" smtClean="0"/>
              <a:t> Exodus 18</a:t>
            </a:r>
            <a:endParaRPr lang="en-US" sz="4000" b="1" dirty="0" smtClean="0">
              <a:latin typeface="+mn-lt"/>
            </a:endParaRPr>
          </a:p>
        </p:txBody>
      </p:sp>
    </p:spTree>
    <p:extLst>
      <p:ext uri="{BB962C8B-B14F-4D97-AF65-F5344CB8AC3E}">
        <p14:creationId xmlns:p14="http://schemas.microsoft.com/office/powerpoint/2010/main" val="125346719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b="1" dirty="0" smtClean="0">
                <a:latin typeface="+mn-lt"/>
              </a:rPr>
              <a:t>Men Selected as Judges</a:t>
            </a:r>
            <a:endParaRPr lang="en-US" sz="40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dirty="0" smtClean="0"/>
              <a:t>Mosheh </a:t>
            </a:r>
            <a:r>
              <a:rPr lang="en-US" sz="4000" dirty="0"/>
              <a:t>listened to his father-in-law and did everything he said.  </a:t>
            </a:r>
            <a:r>
              <a:rPr lang="en-US" sz="4000" u="sng" dirty="0"/>
              <a:t>He chose capable men from all </a:t>
            </a:r>
            <a:r>
              <a:rPr lang="en-US" sz="4000" u="sng" dirty="0" err="1"/>
              <a:t>Yisrael</a:t>
            </a:r>
            <a:r>
              <a:rPr lang="en-US" sz="4000" dirty="0"/>
              <a:t> and made them leaders of the people, officials over thousands, hundreds, fifties and tens.  They served as judges for the people at all times. The difficult cases they brought to Mosheh, but the simple ones they decided themselves</a:t>
            </a:r>
            <a:r>
              <a:rPr lang="en-US" sz="4000" dirty="0" smtClean="0"/>
              <a:t>.  Exodus 18</a:t>
            </a:r>
            <a:endParaRPr lang="en-US" sz="4000" b="1" dirty="0" smtClean="0">
              <a:latin typeface="+mn-lt"/>
            </a:endParaRPr>
          </a:p>
        </p:txBody>
      </p:sp>
    </p:spTree>
    <p:extLst>
      <p:ext uri="{BB962C8B-B14F-4D97-AF65-F5344CB8AC3E}">
        <p14:creationId xmlns:p14="http://schemas.microsoft.com/office/powerpoint/2010/main" val="376598276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b="1" dirty="0" smtClean="0">
                <a:latin typeface="+mn-lt"/>
              </a:rPr>
              <a:t>Aaron’s Sons</a:t>
            </a:r>
            <a:endParaRPr lang="en-US" sz="40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smtClean="0"/>
              <a:t>Aharon</a:t>
            </a:r>
            <a:r>
              <a:rPr lang="en-US" sz="4000" b="1" dirty="0" smtClean="0"/>
              <a:t> </a:t>
            </a:r>
            <a:r>
              <a:rPr lang="en-US" sz="4000" b="1" dirty="0"/>
              <a:t>married Elisheba, daughter of </a:t>
            </a:r>
            <a:r>
              <a:rPr lang="en-US" sz="4000" b="1" dirty="0" err="1"/>
              <a:t>Amminadab</a:t>
            </a:r>
            <a:r>
              <a:rPr lang="en-US" sz="4000" b="1" dirty="0"/>
              <a:t> and sister of </a:t>
            </a:r>
            <a:r>
              <a:rPr lang="en-US" sz="4000" b="1" dirty="0" err="1"/>
              <a:t>Nahshon</a:t>
            </a:r>
            <a:r>
              <a:rPr lang="en-US" sz="4000" b="1" dirty="0"/>
              <a:t>, and she bore him </a:t>
            </a:r>
            <a:r>
              <a:rPr lang="en-US" sz="4000" b="1" dirty="0" err="1"/>
              <a:t>Nadab</a:t>
            </a:r>
            <a:r>
              <a:rPr lang="en-US" sz="4000" b="1" dirty="0"/>
              <a:t> and </a:t>
            </a:r>
            <a:r>
              <a:rPr lang="en-US" sz="4000" b="1" dirty="0" err="1"/>
              <a:t>Abihu</a:t>
            </a:r>
            <a:r>
              <a:rPr lang="en-US" sz="4000" b="1" dirty="0"/>
              <a:t>, </a:t>
            </a:r>
            <a:r>
              <a:rPr lang="en-US" sz="4000" b="1" dirty="0" err="1"/>
              <a:t>Eleazar</a:t>
            </a:r>
            <a:r>
              <a:rPr lang="en-US" sz="4000" b="1" dirty="0"/>
              <a:t> and </a:t>
            </a:r>
            <a:r>
              <a:rPr lang="en-US" sz="4000" b="1" dirty="0" err="1"/>
              <a:t>Ithamar</a:t>
            </a:r>
            <a:r>
              <a:rPr lang="en-US" sz="4000" b="1" dirty="0"/>
              <a:t>.</a:t>
            </a:r>
          </a:p>
          <a:p>
            <a:pPr marL="0" indent="0">
              <a:buNone/>
            </a:pPr>
            <a:r>
              <a:rPr lang="en-US" sz="4000" b="1" dirty="0" smtClean="0"/>
              <a:t>The </a:t>
            </a:r>
            <a:r>
              <a:rPr lang="en-US" sz="4000" b="1" dirty="0"/>
              <a:t>sons of </a:t>
            </a:r>
            <a:r>
              <a:rPr lang="en-US" sz="4000" b="1" dirty="0" err="1"/>
              <a:t>Korah</a:t>
            </a:r>
            <a:r>
              <a:rPr lang="en-US" sz="4000" b="1" dirty="0"/>
              <a:t> were </a:t>
            </a:r>
            <a:r>
              <a:rPr lang="en-US" sz="4000" b="1" dirty="0" err="1"/>
              <a:t>Assir</a:t>
            </a:r>
            <a:r>
              <a:rPr lang="en-US" sz="4000" b="1" dirty="0"/>
              <a:t>, </a:t>
            </a:r>
            <a:r>
              <a:rPr lang="en-US" sz="4000" b="1" dirty="0" err="1"/>
              <a:t>Elkanah</a:t>
            </a:r>
            <a:r>
              <a:rPr lang="en-US" sz="4000" b="1" dirty="0"/>
              <a:t> and </a:t>
            </a:r>
            <a:r>
              <a:rPr lang="en-US" sz="4000" b="1" dirty="0" err="1"/>
              <a:t>Abiasaph</a:t>
            </a:r>
            <a:r>
              <a:rPr lang="en-US" sz="4000" b="1" dirty="0"/>
              <a:t>. These were the </a:t>
            </a:r>
            <a:r>
              <a:rPr lang="en-US" sz="4000" b="1" dirty="0" err="1"/>
              <a:t>Korahite</a:t>
            </a:r>
            <a:r>
              <a:rPr lang="en-US" sz="4000" b="1" dirty="0"/>
              <a:t> clans.</a:t>
            </a:r>
          </a:p>
          <a:p>
            <a:pPr marL="0" indent="0">
              <a:buNone/>
            </a:pPr>
            <a:r>
              <a:rPr lang="en-US" sz="4000" b="1" dirty="0" err="1" smtClean="0"/>
              <a:t>Eleazar</a:t>
            </a:r>
            <a:r>
              <a:rPr lang="en-US" sz="4000" b="1" dirty="0" smtClean="0"/>
              <a:t> </a:t>
            </a:r>
            <a:r>
              <a:rPr lang="en-US" sz="4000" b="1" dirty="0"/>
              <a:t>son of </a:t>
            </a:r>
            <a:r>
              <a:rPr lang="en-US" sz="4000" b="1" dirty="0" err="1"/>
              <a:t>Aharon</a:t>
            </a:r>
            <a:r>
              <a:rPr lang="en-US" sz="4000" b="1" dirty="0"/>
              <a:t> married one of the daughters of </a:t>
            </a:r>
            <a:r>
              <a:rPr lang="en-US" sz="4000" b="1" dirty="0" err="1"/>
              <a:t>Putiel</a:t>
            </a:r>
            <a:r>
              <a:rPr lang="en-US" sz="4000" b="1" dirty="0"/>
              <a:t>, and she bore him Phinehas. These were the heads of the Levite families, clan by clan</a:t>
            </a:r>
            <a:r>
              <a:rPr lang="en-US" sz="4000" b="1" dirty="0" smtClean="0"/>
              <a:t>.</a:t>
            </a:r>
            <a:r>
              <a:rPr lang="en-US" sz="4000" b="1" dirty="0"/>
              <a:t> </a:t>
            </a:r>
            <a:r>
              <a:rPr lang="en-US" sz="4000" b="1" dirty="0" smtClean="0"/>
              <a:t>Exodus 6:23-25</a:t>
            </a:r>
            <a:endParaRPr lang="en-US" dirty="0"/>
          </a:p>
        </p:txBody>
      </p:sp>
    </p:spTree>
    <p:extLst>
      <p:ext uri="{BB962C8B-B14F-4D97-AF65-F5344CB8AC3E}">
        <p14:creationId xmlns:p14="http://schemas.microsoft.com/office/powerpoint/2010/main" val="2039196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Authority to Nullify </a:t>
            </a:r>
            <a:r>
              <a:rPr lang="en-US" sz="4000" b="1" dirty="0" smtClean="0">
                <a:latin typeface="+mn-lt"/>
              </a:rPr>
              <a:t>Oaths</a:t>
            </a:r>
            <a:endParaRPr lang="en-US" sz="40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a:t>"When a young woman still living in her father's house makes a vow to Yahuwah or obligates herself by a </a:t>
            </a:r>
            <a:r>
              <a:rPr lang="en-US" sz="4000" b="1" dirty="0" smtClean="0"/>
              <a:t>pledge and </a:t>
            </a:r>
            <a:r>
              <a:rPr lang="en-US" sz="4000" b="1" dirty="0"/>
              <a:t>her father hears about her vow or pledge but says nothing to her, then all her vows and every pledge by which she obligated herself will stand.</a:t>
            </a:r>
          </a:p>
          <a:p>
            <a:pPr marL="0" indent="0">
              <a:buNone/>
            </a:pPr>
            <a:r>
              <a:rPr lang="en-US" sz="4000" b="1" u="sng" dirty="0" smtClean="0"/>
              <a:t>But </a:t>
            </a:r>
            <a:r>
              <a:rPr lang="en-US" sz="4000" b="1" u="sng" dirty="0"/>
              <a:t>if her father forbids her when he hears about it, none of her vows or the pledges by which she obligated herself will stand</a:t>
            </a:r>
            <a:r>
              <a:rPr lang="en-US" sz="4000" b="1" dirty="0"/>
              <a:t>; Yahuwah will release her because her father has forbidden her</a:t>
            </a:r>
            <a:r>
              <a:rPr lang="en-US" sz="4000" b="1" dirty="0" smtClean="0"/>
              <a:t>. </a:t>
            </a:r>
            <a:r>
              <a:rPr lang="en-US" sz="4000" b="1" dirty="0" smtClean="0">
                <a:latin typeface="+mn-lt"/>
              </a:rPr>
              <a:t>Numbers 30:3-5</a:t>
            </a:r>
            <a:endParaRPr lang="en-US" sz="4000" b="1" dirty="0">
              <a:latin typeface="+mn-lt"/>
            </a:endParaRPr>
          </a:p>
        </p:txBody>
      </p:sp>
    </p:spTree>
    <p:extLst>
      <p:ext uri="{BB962C8B-B14F-4D97-AF65-F5344CB8AC3E}">
        <p14:creationId xmlns:p14="http://schemas.microsoft.com/office/powerpoint/2010/main" val="197225975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Authority to Nullify </a:t>
            </a:r>
            <a:r>
              <a:rPr lang="en-US" sz="4000" b="1" dirty="0" smtClean="0">
                <a:latin typeface="+mn-lt"/>
              </a:rPr>
              <a:t>Oaths</a:t>
            </a:r>
            <a:endParaRPr lang="en-US" sz="4000" b="1" dirty="0">
              <a:latin typeface="+mn-lt"/>
            </a:endParaRPr>
          </a:p>
        </p:txBody>
      </p:sp>
      <p:sp>
        <p:nvSpPr>
          <p:cNvPr id="3" name="Content Placeholder 2"/>
          <p:cNvSpPr>
            <a:spLocks noGrp="1"/>
          </p:cNvSpPr>
          <p:nvPr>
            <p:ph idx="1"/>
          </p:nvPr>
        </p:nvSpPr>
        <p:spPr>
          <a:xfrm>
            <a:off x="609600" y="1130852"/>
            <a:ext cx="10972800" cy="5645427"/>
          </a:xfrm>
        </p:spPr>
        <p:txBody>
          <a:bodyPr>
            <a:normAutofit fontScale="92500" lnSpcReduction="10000"/>
          </a:bodyPr>
          <a:lstStyle/>
          <a:p>
            <a:pPr marL="0" indent="0">
              <a:buNone/>
            </a:pPr>
            <a:r>
              <a:rPr lang="en-US" sz="4000" b="1" dirty="0">
                <a:latin typeface="+mn-lt"/>
              </a:rPr>
              <a:t>If a woman living with her husband makes a vow or obligates herself by a pledge under oath  and her husband hears about it but says nothing to her and does not forbid her, then all her vows or the pledges by which she obligated herself will stand.  But if her husband nullifies them when he hears about them, then none of the vows or pledges that came from her lips will stand. Her husband has nullified them, and Yahuwah will release her.  </a:t>
            </a:r>
            <a:r>
              <a:rPr lang="en-US" sz="4000" b="1" u="sng" dirty="0">
                <a:latin typeface="+mn-lt"/>
              </a:rPr>
              <a:t>Her husband may confirm or nullify any vow she makes or any sworn pledge to deny herself</a:t>
            </a:r>
            <a:r>
              <a:rPr lang="en-US" sz="4000" b="1" dirty="0">
                <a:latin typeface="+mn-lt"/>
              </a:rPr>
              <a:t>. </a:t>
            </a:r>
            <a:r>
              <a:rPr lang="en-US" sz="4000" b="1" dirty="0" smtClean="0">
                <a:latin typeface="+mn-lt"/>
              </a:rPr>
              <a:t>Numbers 30:10-13</a:t>
            </a:r>
            <a:endParaRPr lang="en-US" sz="4000" b="1" dirty="0">
              <a:latin typeface="+mn-lt"/>
            </a:endParaRPr>
          </a:p>
        </p:txBody>
      </p:sp>
    </p:spTree>
    <p:extLst>
      <p:ext uri="{BB962C8B-B14F-4D97-AF65-F5344CB8AC3E}">
        <p14:creationId xmlns:p14="http://schemas.microsoft.com/office/powerpoint/2010/main" val="40810832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Authority to Nullify</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latin typeface="+mn-lt"/>
              </a:rPr>
              <a:t>But </a:t>
            </a:r>
            <a:r>
              <a:rPr lang="en-US" sz="4000" b="1" dirty="0">
                <a:latin typeface="+mn-lt"/>
              </a:rPr>
              <a:t>if her husband says nothing to her about it from day to day, then he confirms all her vows or the pledges binding on her. He confirms them by saying nothing to her when he hears about them.  If, however, he nullifies them some time after he hears about them, then he is responsible for her guilt.  These are the regulations Yahuwah gave Mosheh concerning relationships between a man and his wife, and between a father and his young daughter still living in his house</a:t>
            </a:r>
            <a:r>
              <a:rPr lang="en-US" sz="4000" b="1" dirty="0" smtClean="0">
                <a:latin typeface="+mn-lt"/>
              </a:rPr>
              <a:t>. Vss14-16</a:t>
            </a:r>
            <a:endParaRPr lang="en-US" sz="4000" b="1" dirty="0">
              <a:latin typeface="+mn-lt"/>
            </a:endParaRPr>
          </a:p>
        </p:txBody>
      </p:sp>
    </p:spTree>
    <p:extLst>
      <p:ext uri="{BB962C8B-B14F-4D97-AF65-F5344CB8AC3E}">
        <p14:creationId xmlns:p14="http://schemas.microsoft.com/office/powerpoint/2010/main" val="404649830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smtClean="0">
                <a:latin typeface="+mn-lt"/>
              </a:rPr>
              <a:t>The Spirit of Jealousy</a:t>
            </a:r>
            <a:endParaRPr lang="en-US" sz="40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a:t>Then Yahuwah said to Mosheh, "Speak to the sons of </a:t>
            </a:r>
            <a:r>
              <a:rPr lang="en-US" sz="4000" b="1" dirty="0" err="1"/>
              <a:t>Yisrael</a:t>
            </a:r>
            <a:r>
              <a:rPr lang="en-US" sz="4000" b="1" dirty="0"/>
              <a:t> and say to them: 'If a man's wife goes astray and is unfaithful to him by sleeping with another man, and this is hidden from her husband and her impurity is undetected (since there is no witness against her and she has not been caught in the act), and if feelings of jealousy come over her husband and he suspects his wife and she is impure-- or if he is jealous and suspects her even though she is not impure-- then he is to take his wife to the priest.</a:t>
            </a:r>
            <a:endParaRPr lang="en-US" sz="4000" b="1" dirty="0"/>
          </a:p>
        </p:txBody>
      </p:sp>
    </p:spTree>
    <p:extLst>
      <p:ext uri="{BB962C8B-B14F-4D97-AF65-F5344CB8AC3E}">
        <p14:creationId xmlns:p14="http://schemas.microsoft.com/office/powerpoint/2010/main" val="286958837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smtClean="0">
                <a:latin typeface="+mn-lt"/>
              </a:rPr>
              <a:t>The Miriam Event</a:t>
            </a:r>
            <a:endParaRPr lang="en-US" sz="40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Miriam and </a:t>
            </a:r>
            <a:r>
              <a:rPr lang="en-US" sz="4000" b="1" dirty="0" err="1"/>
              <a:t>Aharon</a:t>
            </a:r>
            <a:r>
              <a:rPr lang="en-US" sz="4000" b="1" dirty="0"/>
              <a:t> began to talk against Mosheh because of his Cushite wife, for he had married a Cushite.  "Has Yahuwah spoken only through Mosheh?" they asked. "Hasn't he also spoken through us?" And Yahuwah heard this.  (Now Mosheh was a very humble man, more humble than anyone else on the face of the earth.) At once Yahuwah said to Mosheh, </a:t>
            </a:r>
            <a:r>
              <a:rPr lang="en-US" sz="4000" b="1" dirty="0" err="1"/>
              <a:t>Aharon</a:t>
            </a:r>
            <a:r>
              <a:rPr lang="en-US" sz="4000" b="1" dirty="0"/>
              <a:t> and Miriam, "Come out to the Tent of Appointment, all three of you." </a:t>
            </a:r>
            <a:r>
              <a:rPr lang="en-US" sz="4000" b="1" dirty="0" smtClean="0"/>
              <a:t>Numbers 12:1-4</a:t>
            </a:r>
            <a:endParaRPr lang="en-US" sz="4000" b="1" dirty="0"/>
          </a:p>
        </p:txBody>
      </p:sp>
    </p:spTree>
    <p:extLst>
      <p:ext uri="{BB962C8B-B14F-4D97-AF65-F5344CB8AC3E}">
        <p14:creationId xmlns:p14="http://schemas.microsoft.com/office/powerpoint/2010/main" val="235866146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smtClean="0">
                <a:latin typeface="+mn-lt"/>
              </a:rPr>
              <a:t>The Miriam Event</a:t>
            </a:r>
            <a:endParaRPr lang="en-US" sz="4000" b="1" dirty="0">
              <a:latin typeface="+mn-lt"/>
            </a:endParaRPr>
          </a:p>
        </p:txBody>
      </p:sp>
      <p:sp>
        <p:nvSpPr>
          <p:cNvPr id="3" name="Content Placeholder 2"/>
          <p:cNvSpPr>
            <a:spLocks noGrp="1"/>
          </p:cNvSpPr>
          <p:nvPr>
            <p:ph idx="1"/>
          </p:nvPr>
        </p:nvSpPr>
        <p:spPr>
          <a:xfrm>
            <a:off x="609600" y="1027612"/>
            <a:ext cx="10972800" cy="5748667"/>
          </a:xfrm>
        </p:spPr>
        <p:txBody>
          <a:bodyPr>
            <a:normAutofit fontScale="92500"/>
          </a:bodyPr>
          <a:lstStyle/>
          <a:p>
            <a:pPr marL="0" indent="0">
              <a:buNone/>
            </a:pPr>
            <a:r>
              <a:rPr lang="en-US" sz="4000" b="1" dirty="0"/>
              <a:t>So the three of them came out.  Then Yahuwah came down in a pillar of cloud; he stood at the entrance to the Tent and summoned </a:t>
            </a:r>
            <a:r>
              <a:rPr lang="en-US" sz="4000" b="1" dirty="0" err="1"/>
              <a:t>Aharon</a:t>
            </a:r>
            <a:r>
              <a:rPr lang="en-US" sz="4000" b="1" dirty="0"/>
              <a:t> and Miriam. When both of them stepped forward, he said, "Listen to my words: "When a prophet of Yahuwah is among you, I reveal myself to him in visions, I speak to him in dreams.  But this is not true of my servant Mosheh; he is faithful in all my house.  With him I speak face to face, clearly and not in riddles; he sees the form of Yahuwah. Why then were you not afraid to speak against my servant Mosheh</a:t>
            </a:r>
            <a:r>
              <a:rPr lang="en-US" sz="4000" b="1" dirty="0" smtClean="0"/>
              <a:t>?“  Numbers 12:1-4</a:t>
            </a:r>
            <a:endParaRPr lang="en-US" sz="4000" b="1" dirty="0"/>
          </a:p>
        </p:txBody>
      </p:sp>
    </p:spTree>
    <p:extLst>
      <p:ext uri="{BB962C8B-B14F-4D97-AF65-F5344CB8AC3E}">
        <p14:creationId xmlns:p14="http://schemas.microsoft.com/office/powerpoint/2010/main" val="280668712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smtClean="0">
                <a:latin typeface="+mn-lt"/>
              </a:rPr>
              <a:t>The Miriam Event</a:t>
            </a:r>
            <a:endParaRPr lang="en-US" sz="40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The anger of Yahuwah burned against them, and he left them.  When the cloud lifted from above the Tent, there stood Miriam-- leprous, like snow. </a:t>
            </a:r>
            <a:r>
              <a:rPr lang="en-US" sz="4000" b="1" dirty="0" err="1"/>
              <a:t>Aharon</a:t>
            </a:r>
            <a:r>
              <a:rPr lang="en-US" sz="4000" b="1" dirty="0"/>
              <a:t> turned toward her and saw that she had leprosy; and he said to Mosheh, "Please, my master, do not hold against us the sin we have so foolishly committed.  Do not let her be like a stillborn infant coming from its mother's womb with its flesh half eaten away."  </a:t>
            </a:r>
            <a:r>
              <a:rPr lang="en-US" sz="4000" b="1" dirty="0" smtClean="0"/>
              <a:t> Numbers 12:1-4</a:t>
            </a:r>
            <a:endParaRPr lang="en-US" sz="4000" b="1" dirty="0"/>
          </a:p>
        </p:txBody>
      </p:sp>
    </p:spTree>
    <p:extLst>
      <p:ext uri="{BB962C8B-B14F-4D97-AF65-F5344CB8AC3E}">
        <p14:creationId xmlns:p14="http://schemas.microsoft.com/office/powerpoint/2010/main" val="81422839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smtClean="0">
                <a:latin typeface="+mn-lt"/>
              </a:rPr>
              <a:t>The Miriam Event</a:t>
            </a:r>
            <a:endParaRPr lang="en-US" sz="40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dirty="0"/>
              <a:t> </a:t>
            </a:r>
            <a:r>
              <a:rPr lang="en-US" sz="4000" b="1" dirty="0"/>
              <a:t>So Mosheh cried out to Yahuwah, "O Elohim, please heal her!"  Yahuwah replied to Mosheh, "If her father had spit in her face, would she not have been in disgrace for seven days? Confine her outside the camp for seven days; after that she can be brought back."  So Miriam was confined outside the camp for seven days, and the people did not move on till she was brought back.  After that, the people left </a:t>
            </a:r>
            <a:r>
              <a:rPr lang="en-US" sz="4000" b="1" dirty="0" err="1"/>
              <a:t>Hazeroth</a:t>
            </a:r>
            <a:r>
              <a:rPr lang="en-US" sz="4000" b="1" dirty="0"/>
              <a:t> and encamped in the Desert of </a:t>
            </a:r>
            <a:r>
              <a:rPr lang="en-US" sz="4000" b="1" dirty="0" err="1"/>
              <a:t>Paran</a:t>
            </a:r>
            <a:r>
              <a:rPr lang="en-US" sz="4000" b="1" dirty="0"/>
              <a:t>. (</a:t>
            </a:r>
            <a:r>
              <a:rPr lang="en-US" sz="4000" b="1" dirty="0" err="1"/>
              <a:t>Bamidbar</a:t>
            </a:r>
            <a:r>
              <a:rPr lang="en-US" sz="4000" b="1" dirty="0"/>
              <a:t> [Numbers] 12:1-16) </a:t>
            </a:r>
            <a:endParaRPr lang="en-US" sz="4000" b="1" dirty="0"/>
          </a:p>
        </p:txBody>
      </p:sp>
    </p:spTree>
    <p:extLst>
      <p:ext uri="{BB962C8B-B14F-4D97-AF65-F5344CB8AC3E}">
        <p14:creationId xmlns:p14="http://schemas.microsoft.com/office/powerpoint/2010/main" val="99606982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A Man’s Responsibility to His Wife</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latin typeface="+mn-lt"/>
              </a:rPr>
              <a:t>Ephesians 5</a:t>
            </a:r>
          </a:p>
          <a:p>
            <a:pPr marL="0" indent="0">
              <a:buNone/>
            </a:pPr>
            <a:r>
              <a:rPr lang="en-US" sz="4000" b="1" baseline="30000" dirty="0">
                <a:latin typeface="+mn-lt"/>
              </a:rPr>
              <a:t>25</a:t>
            </a:r>
            <a:r>
              <a:rPr lang="en-US" sz="4000" b="1" dirty="0">
                <a:latin typeface="+mn-lt"/>
              </a:rPr>
              <a:t> Husbands, love your wives, just as Messiah loved the assembly and gave himself up for her</a:t>
            </a:r>
          </a:p>
          <a:p>
            <a:pPr marL="0" indent="0">
              <a:buNone/>
            </a:pPr>
            <a:r>
              <a:rPr lang="en-US" sz="4000" b="1" baseline="30000" dirty="0" smtClean="0">
                <a:latin typeface="+mn-lt"/>
              </a:rPr>
              <a:t>26</a:t>
            </a:r>
            <a:r>
              <a:rPr lang="en-US" sz="4000" b="1" dirty="0" smtClean="0">
                <a:latin typeface="+mn-lt"/>
              </a:rPr>
              <a:t> </a:t>
            </a:r>
            <a:r>
              <a:rPr lang="en-US" sz="4000" b="1" dirty="0">
                <a:latin typeface="+mn-lt"/>
              </a:rPr>
              <a:t>to make her holy, cleansing her by the washing with water through the word,</a:t>
            </a:r>
          </a:p>
          <a:p>
            <a:pPr marL="0" indent="0">
              <a:buNone/>
            </a:pPr>
            <a:r>
              <a:rPr lang="en-US" sz="4000" b="1" baseline="30000" dirty="0" smtClean="0">
                <a:latin typeface="+mn-lt"/>
              </a:rPr>
              <a:t>27</a:t>
            </a:r>
            <a:r>
              <a:rPr lang="en-US" sz="4000" b="1" dirty="0" smtClean="0">
                <a:latin typeface="+mn-lt"/>
              </a:rPr>
              <a:t> </a:t>
            </a:r>
            <a:r>
              <a:rPr lang="en-US" sz="4000" b="1" dirty="0">
                <a:latin typeface="+mn-lt"/>
              </a:rPr>
              <a:t>and to present her to himself as a radiant assembly, without stain or wrinkle or any other blemish, but holy and blameless.</a:t>
            </a:r>
          </a:p>
          <a:p>
            <a:pPr marL="0" indent="0">
              <a:buNone/>
            </a:pPr>
            <a:endParaRPr lang="en-US" sz="4000" b="1" dirty="0">
              <a:latin typeface="+mn-lt"/>
            </a:endParaRPr>
          </a:p>
        </p:txBody>
      </p:sp>
    </p:spTree>
    <p:extLst>
      <p:ext uri="{BB962C8B-B14F-4D97-AF65-F5344CB8AC3E}">
        <p14:creationId xmlns:p14="http://schemas.microsoft.com/office/powerpoint/2010/main" val="273515946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What Kind of Love is That?</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latin typeface="+mn-lt"/>
              </a:rPr>
              <a:t>Ephesians 5</a:t>
            </a:r>
          </a:p>
          <a:p>
            <a:pPr marL="0" indent="0">
              <a:buNone/>
            </a:pPr>
            <a:r>
              <a:rPr lang="en-US" sz="4000" b="1" baseline="30000" dirty="0">
                <a:latin typeface="+mn-lt"/>
              </a:rPr>
              <a:t>28</a:t>
            </a:r>
            <a:r>
              <a:rPr lang="en-US" sz="4000" b="1" dirty="0">
                <a:latin typeface="+mn-lt"/>
              </a:rPr>
              <a:t> In this same way, husbands ought to love their wives as their own bodies. He who loves his wife loves himself.</a:t>
            </a:r>
          </a:p>
          <a:p>
            <a:pPr marL="0" indent="0">
              <a:buNone/>
            </a:pPr>
            <a:r>
              <a:rPr lang="en-US" sz="4000" b="1" baseline="30000" dirty="0" smtClean="0">
                <a:latin typeface="+mn-lt"/>
              </a:rPr>
              <a:t>29</a:t>
            </a:r>
            <a:r>
              <a:rPr lang="en-US" sz="4000" b="1" dirty="0" smtClean="0">
                <a:latin typeface="+mn-lt"/>
              </a:rPr>
              <a:t> </a:t>
            </a:r>
            <a:r>
              <a:rPr lang="en-US" sz="4000" b="1" dirty="0">
                <a:latin typeface="+mn-lt"/>
              </a:rPr>
              <a:t>After all, no one ever hated his own body, but he feeds and cares for it, just as Messiah does the assembly--</a:t>
            </a:r>
          </a:p>
          <a:p>
            <a:pPr marL="0" indent="0">
              <a:buNone/>
            </a:pPr>
            <a:r>
              <a:rPr lang="en-US" sz="4000" b="1" baseline="30000" dirty="0" smtClean="0">
                <a:latin typeface="+mn-lt"/>
              </a:rPr>
              <a:t>30</a:t>
            </a:r>
            <a:r>
              <a:rPr lang="en-US" sz="4000" b="1" dirty="0" smtClean="0">
                <a:latin typeface="+mn-lt"/>
              </a:rPr>
              <a:t> </a:t>
            </a:r>
            <a:r>
              <a:rPr lang="en-US" sz="4000" b="1" dirty="0">
                <a:latin typeface="+mn-lt"/>
              </a:rPr>
              <a:t>for we are members of his body.</a:t>
            </a:r>
          </a:p>
          <a:p>
            <a:pPr marL="0" indent="0">
              <a:buNone/>
            </a:pPr>
            <a:endParaRPr lang="en-US" sz="4000" b="1" dirty="0">
              <a:latin typeface="+mn-lt"/>
            </a:endParaRPr>
          </a:p>
        </p:txBody>
      </p:sp>
    </p:spTree>
    <p:extLst>
      <p:ext uri="{BB962C8B-B14F-4D97-AF65-F5344CB8AC3E}">
        <p14:creationId xmlns:p14="http://schemas.microsoft.com/office/powerpoint/2010/main" val="146438173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Marriage is a Picture</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latin typeface="+mn-lt"/>
              </a:rPr>
              <a:t>Ephesians 5</a:t>
            </a:r>
          </a:p>
          <a:p>
            <a:pPr marL="0" indent="0">
              <a:buNone/>
            </a:pPr>
            <a:r>
              <a:rPr lang="en-US" sz="4000" b="1" baseline="30000" dirty="0">
                <a:latin typeface="+mn-lt"/>
              </a:rPr>
              <a:t>31</a:t>
            </a:r>
            <a:r>
              <a:rPr lang="en-US" sz="4000" b="1" dirty="0">
                <a:latin typeface="+mn-lt"/>
              </a:rPr>
              <a:t> "For this reason a man will leave his father and mother and be united to his wife, and the two will become one flesh."</a:t>
            </a:r>
          </a:p>
          <a:p>
            <a:pPr marL="0" indent="0">
              <a:buNone/>
            </a:pPr>
            <a:r>
              <a:rPr lang="en-US" sz="4000" b="1" baseline="30000" dirty="0" smtClean="0">
                <a:latin typeface="+mn-lt"/>
              </a:rPr>
              <a:t>32</a:t>
            </a:r>
            <a:r>
              <a:rPr lang="en-US" sz="4000" b="1" dirty="0" smtClean="0">
                <a:latin typeface="+mn-lt"/>
              </a:rPr>
              <a:t> </a:t>
            </a:r>
            <a:r>
              <a:rPr lang="en-US" sz="4000" b="1" dirty="0">
                <a:latin typeface="+mn-lt"/>
              </a:rPr>
              <a:t>This is a profound mystery-- but I am talking about Messiah and the assembly.</a:t>
            </a:r>
          </a:p>
          <a:p>
            <a:pPr marL="0" indent="0">
              <a:buNone/>
            </a:pPr>
            <a:r>
              <a:rPr lang="en-US" sz="4000" b="1" baseline="30000" dirty="0" smtClean="0">
                <a:latin typeface="+mn-lt"/>
              </a:rPr>
              <a:t>33</a:t>
            </a:r>
            <a:r>
              <a:rPr lang="en-US" sz="4000" b="1" dirty="0" smtClean="0">
                <a:latin typeface="+mn-lt"/>
              </a:rPr>
              <a:t> </a:t>
            </a:r>
            <a:r>
              <a:rPr lang="en-US" sz="4000" b="1" dirty="0">
                <a:latin typeface="+mn-lt"/>
              </a:rPr>
              <a:t>However, each one of you also must love his wife as he loves himself, and the wife must </a:t>
            </a:r>
            <a:r>
              <a:rPr lang="en-US" sz="4000" b="1" dirty="0" smtClean="0">
                <a:latin typeface="+mn-lt"/>
              </a:rPr>
              <a:t>respect (fear) </a:t>
            </a:r>
            <a:r>
              <a:rPr lang="en-US" sz="4000" b="1" dirty="0">
                <a:latin typeface="+mn-lt"/>
              </a:rPr>
              <a:t>her husband.</a:t>
            </a:r>
          </a:p>
          <a:p>
            <a:pPr marL="0" indent="0">
              <a:buNone/>
            </a:pPr>
            <a:endParaRPr lang="en-US" sz="4000" b="1" dirty="0">
              <a:latin typeface="+mn-lt"/>
            </a:endParaRPr>
          </a:p>
        </p:txBody>
      </p:sp>
    </p:spTree>
    <p:extLst>
      <p:ext uri="{BB962C8B-B14F-4D97-AF65-F5344CB8AC3E}">
        <p14:creationId xmlns:p14="http://schemas.microsoft.com/office/powerpoint/2010/main" val="387586562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smtClean="0">
                <a:latin typeface="+mn-lt"/>
              </a:rPr>
              <a:t>Peter’s Instruction for Men</a:t>
            </a:r>
            <a:endParaRPr lang="en-US" sz="40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Husbands, in the same way </a:t>
            </a:r>
            <a:r>
              <a:rPr lang="en-US" sz="4000" b="1" dirty="0" smtClean="0"/>
              <a:t>live </a:t>
            </a:r>
            <a:r>
              <a:rPr lang="en-US" sz="4000" b="1" dirty="0"/>
              <a:t>with your </a:t>
            </a:r>
            <a:r>
              <a:rPr lang="en-US" sz="4000" b="1" dirty="0" smtClean="0"/>
              <a:t>wife according to wisdom (knowledge), as a delicate vessel showing honor to her </a:t>
            </a:r>
            <a:r>
              <a:rPr lang="en-US" sz="4000" b="1" dirty="0"/>
              <a:t>and as </a:t>
            </a:r>
            <a:r>
              <a:rPr lang="en-US" sz="4000" b="1" dirty="0" smtClean="0"/>
              <a:t>heir </a:t>
            </a:r>
            <a:r>
              <a:rPr lang="en-US" sz="4000" b="1" dirty="0"/>
              <a:t>with you of the gracious gift of life, so that nothing will hinder your prayers</a:t>
            </a:r>
            <a:r>
              <a:rPr lang="en-US" sz="4000" b="1" dirty="0" smtClean="0"/>
              <a:t>.  </a:t>
            </a:r>
            <a:r>
              <a:rPr lang="en-US" sz="4000" b="1" dirty="0" smtClean="0">
                <a:latin typeface="+mn-lt"/>
              </a:rPr>
              <a:t>1 Peter 3:7</a:t>
            </a:r>
            <a:endParaRPr lang="en-US" sz="4000" b="1" dirty="0">
              <a:latin typeface="+mn-lt"/>
            </a:endParaRPr>
          </a:p>
        </p:txBody>
      </p:sp>
    </p:spTree>
    <p:extLst>
      <p:ext uri="{BB962C8B-B14F-4D97-AF65-F5344CB8AC3E}">
        <p14:creationId xmlns:p14="http://schemas.microsoft.com/office/powerpoint/2010/main" val="283426764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Men Need to Heed This Instruction</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latin typeface="+mn-lt"/>
              </a:rPr>
              <a:t>Men are the Head, not the owner</a:t>
            </a:r>
          </a:p>
          <a:p>
            <a:pPr marL="0" indent="0">
              <a:buNone/>
            </a:pPr>
            <a:r>
              <a:rPr lang="en-US" sz="4000" b="1" dirty="0" smtClean="0">
                <a:latin typeface="+mn-lt"/>
              </a:rPr>
              <a:t>Love is expressed through servanthood and self sacrifice</a:t>
            </a:r>
          </a:p>
          <a:p>
            <a:pPr marL="0" indent="0">
              <a:buNone/>
            </a:pPr>
            <a:r>
              <a:rPr lang="en-US" sz="4000" b="1" dirty="0" smtClean="0">
                <a:latin typeface="+mn-lt"/>
              </a:rPr>
              <a:t>Domination has no place in marriage</a:t>
            </a:r>
          </a:p>
          <a:p>
            <a:pPr marL="0" indent="0">
              <a:buNone/>
            </a:pPr>
            <a:r>
              <a:rPr lang="en-US" sz="4000" b="1" dirty="0" smtClean="0">
                <a:latin typeface="+mn-lt"/>
              </a:rPr>
              <a:t>A wise man will listen to his wife’s </a:t>
            </a:r>
            <a:r>
              <a:rPr lang="en-US" sz="4000" b="1" dirty="0" smtClean="0"/>
              <a:t>insights</a:t>
            </a:r>
            <a:endParaRPr lang="en-US" sz="4000" b="1" dirty="0">
              <a:latin typeface="+mn-lt"/>
            </a:endParaRPr>
          </a:p>
          <a:p>
            <a:pPr marL="0" indent="0">
              <a:buNone/>
            </a:pPr>
            <a:endParaRPr lang="en-US" dirty="0"/>
          </a:p>
        </p:txBody>
      </p:sp>
    </p:spTree>
    <p:extLst>
      <p:ext uri="{BB962C8B-B14F-4D97-AF65-F5344CB8AC3E}">
        <p14:creationId xmlns:p14="http://schemas.microsoft.com/office/powerpoint/2010/main" val="412054914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smtClean="0">
                <a:latin typeface="+mn-lt"/>
              </a:rPr>
              <a:t>Headship in the Assembly</a:t>
            </a:r>
            <a:endParaRPr lang="en-US" sz="40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latin typeface="+mn-lt"/>
              </a:rPr>
              <a:t>Apostles of Messiah were all Men</a:t>
            </a:r>
          </a:p>
          <a:p>
            <a:pPr marL="0" indent="0">
              <a:buNone/>
            </a:pPr>
            <a:r>
              <a:rPr lang="en-US" sz="4000" b="1" dirty="0" smtClean="0"/>
              <a:t>Qualifications for Overseers and Deacons speaks to Men</a:t>
            </a:r>
            <a:endParaRPr lang="en-US" sz="4000" b="1" dirty="0">
              <a:latin typeface="+mn-lt"/>
            </a:endParaRPr>
          </a:p>
          <a:p>
            <a:pPr marL="0" indent="0">
              <a:buNone/>
            </a:pPr>
            <a:endParaRPr lang="en-US" dirty="0"/>
          </a:p>
        </p:txBody>
      </p:sp>
    </p:spTree>
    <p:extLst>
      <p:ext uri="{BB962C8B-B14F-4D97-AF65-F5344CB8AC3E}">
        <p14:creationId xmlns:p14="http://schemas.microsoft.com/office/powerpoint/2010/main" val="191176286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smtClean="0">
                <a:latin typeface="+mn-lt"/>
              </a:rPr>
              <a:t>The Apostles (Luke 6:12-16)</a:t>
            </a:r>
            <a:endParaRPr lang="en-US" sz="4000" b="1" dirty="0">
              <a:latin typeface="+mn-lt"/>
            </a:endParaRPr>
          </a:p>
        </p:txBody>
      </p:sp>
      <p:sp>
        <p:nvSpPr>
          <p:cNvPr id="3" name="Content Placeholder 2"/>
          <p:cNvSpPr>
            <a:spLocks noGrp="1"/>
          </p:cNvSpPr>
          <p:nvPr>
            <p:ph idx="1"/>
          </p:nvPr>
        </p:nvSpPr>
        <p:spPr>
          <a:xfrm>
            <a:off x="609599" y="1130852"/>
            <a:ext cx="11316789" cy="5645427"/>
          </a:xfrm>
        </p:spPr>
        <p:txBody>
          <a:bodyPr>
            <a:noAutofit/>
          </a:bodyPr>
          <a:lstStyle/>
          <a:p>
            <a:pPr marL="0" indent="0">
              <a:buNone/>
            </a:pPr>
            <a:r>
              <a:rPr lang="en-US" sz="4000" b="1" dirty="0" smtClean="0"/>
              <a:t>One </a:t>
            </a:r>
            <a:r>
              <a:rPr lang="en-US" sz="4000" b="1" dirty="0"/>
              <a:t>of those days </a:t>
            </a:r>
            <a:r>
              <a:rPr lang="en-US" sz="4000" b="1" dirty="0" err="1"/>
              <a:t>Yahusha</a:t>
            </a:r>
            <a:r>
              <a:rPr lang="en-US" sz="4000" b="1" dirty="0"/>
              <a:t> went out to a mountainside to pray, and spent the night praying to Elohim</a:t>
            </a:r>
            <a:r>
              <a:rPr lang="en-US" sz="4000" b="1" dirty="0" smtClean="0"/>
              <a:t>.  When </a:t>
            </a:r>
            <a:r>
              <a:rPr lang="en-US" sz="4000" b="1" dirty="0"/>
              <a:t>morning came, he called his disciples to him and chose twelve of them, whom he also designated apostles:</a:t>
            </a:r>
          </a:p>
          <a:p>
            <a:pPr marL="0" indent="0">
              <a:buNone/>
            </a:pPr>
            <a:r>
              <a:rPr lang="en-US" sz="4000" b="1" dirty="0" smtClean="0"/>
              <a:t>Shimon </a:t>
            </a:r>
            <a:r>
              <a:rPr lang="en-US" sz="4000" b="1" dirty="0"/>
              <a:t>(whom he named </a:t>
            </a:r>
            <a:r>
              <a:rPr lang="en-US" sz="4000" b="1" dirty="0" err="1"/>
              <a:t>Kepha</a:t>
            </a:r>
            <a:r>
              <a:rPr lang="en-US" sz="4000" b="1" dirty="0"/>
              <a:t>), his brother Andrew, </a:t>
            </a:r>
            <a:r>
              <a:rPr lang="en-US" sz="4000" b="1" dirty="0" err="1"/>
              <a:t>Ya'acov</a:t>
            </a:r>
            <a:r>
              <a:rPr lang="en-US" sz="4000" b="1" dirty="0"/>
              <a:t>, </a:t>
            </a:r>
            <a:r>
              <a:rPr lang="en-US" sz="4000" b="1" dirty="0" err="1"/>
              <a:t>Yochanan</a:t>
            </a:r>
            <a:r>
              <a:rPr lang="en-US" sz="4000" b="1" dirty="0"/>
              <a:t>, Philip, Bartholomew</a:t>
            </a:r>
            <a:r>
              <a:rPr lang="en-US" sz="4000" b="1" dirty="0" smtClean="0"/>
              <a:t>, </a:t>
            </a:r>
            <a:r>
              <a:rPr lang="en-US" sz="4000" b="1" dirty="0" err="1" smtClean="0"/>
              <a:t>Mattityahu</a:t>
            </a:r>
            <a:r>
              <a:rPr lang="en-US" sz="4000" b="1" dirty="0"/>
              <a:t>, Thomas, </a:t>
            </a:r>
            <a:r>
              <a:rPr lang="en-US" sz="4000" b="1" dirty="0" err="1"/>
              <a:t>Ya'acov</a:t>
            </a:r>
            <a:r>
              <a:rPr lang="en-US" sz="4000" b="1" dirty="0"/>
              <a:t> son of </a:t>
            </a:r>
            <a:r>
              <a:rPr lang="en-US" sz="4000" b="1" dirty="0" err="1"/>
              <a:t>Alphaeus</a:t>
            </a:r>
            <a:r>
              <a:rPr lang="en-US" sz="4000" b="1" dirty="0"/>
              <a:t>, Shimon who was called the Zealot</a:t>
            </a:r>
            <a:r>
              <a:rPr lang="en-US" sz="4000" b="1" dirty="0" smtClean="0"/>
              <a:t>, </a:t>
            </a:r>
            <a:r>
              <a:rPr lang="en-US" sz="4000" b="1" dirty="0" err="1" smtClean="0"/>
              <a:t>Yehudah</a:t>
            </a:r>
            <a:r>
              <a:rPr lang="en-US" sz="4000" b="1" dirty="0" smtClean="0"/>
              <a:t> </a:t>
            </a:r>
            <a:r>
              <a:rPr lang="en-US" sz="4000" b="1" dirty="0"/>
              <a:t>son of </a:t>
            </a:r>
            <a:r>
              <a:rPr lang="en-US" sz="4000" b="1" dirty="0" err="1"/>
              <a:t>Ya'acov</a:t>
            </a:r>
            <a:r>
              <a:rPr lang="en-US" sz="4000" b="1" dirty="0"/>
              <a:t>, and </a:t>
            </a:r>
            <a:r>
              <a:rPr lang="en-US" sz="4000" b="1" dirty="0" err="1"/>
              <a:t>Yehudah</a:t>
            </a:r>
            <a:r>
              <a:rPr lang="en-US" sz="4000" b="1" dirty="0"/>
              <a:t> Iscariot, who became a </a:t>
            </a:r>
            <a:r>
              <a:rPr lang="en-US" sz="4000" b="1" dirty="0" smtClean="0"/>
              <a:t>traitor.</a:t>
            </a:r>
            <a:endParaRPr lang="en-US" sz="4000" dirty="0"/>
          </a:p>
        </p:txBody>
      </p:sp>
    </p:spTree>
    <p:extLst>
      <p:ext uri="{BB962C8B-B14F-4D97-AF65-F5344CB8AC3E}">
        <p14:creationId xmlns:p14="http://schemas.microsoft.com/office/powerpoint/2010/main" val="331239770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smtClean="0">
                <a:latin typeface="+mn-lt"/>
              </a:rPr>
              <a:t>The Overseer (Elder)</a:t>
            </a:r>
            <a:endParaRPr lang="en-US" sz="4000" b="1" dirty="0">
              <a:latin typeface="+mn-lt"/>
            </a:endParaRPr>
          </a:p>
        </p:txBody>
      </p:sp>
      <p:sp>
        <p:nvSpPr>
          <p:cNvPr id="3" name="Content Placeholder 2"/>
          <p:cNvSpPr>
            <a:spLocks noGrp="1"/>
          </p:cNvSpPr>
          <p:nvPr>
            <p:ph idx="1"/>
          </p:nvPr>
        </p:nvSpPr>
        <p:spPr>
          <a:xfrm>
            <a:off x="609600" y="1027612"/>
            <a:ext cx="10972800" cy="5748667"/>
          </a:xfrm>
        </p:spPr>
        <p:txBody>
          <a:bodyPr>
            <a:normAutofit/>
          </a:bodyPr>
          <a:lstStyle/>
          <a:p>
            <a:pPr marL="0" indent="0">
              <a:buNone/>
            </a:pPr>
            <a:r>
              <a:rPr lang="en-US" sz="3800" b="1" i="1" dirty="0"/>
              <a:t>overseer</a:t>
            </a:r>
            <a:r>
              <a:rPr lang="en-US" sz="3800" b="1" dirty="0"/>
              <a:t> is </a:t>
            </a:r>
            <a:r>
              <a:rPr lang="en-US" sz="3800" b="1" dirty="0" err="1">
                <a:latin typeface="Bwgrkn" panose="00000400000000000000" pitchFamily="2" charset="0"/>
              </a:rPr>
              <a:t>evpiskoph</a:t>
            </a:r>
            <a:r>
              <a:rPr lang="en-US" sz="3800" b="1" dirty="0"/>
              <a:t>, (pronounced </a:t>
            </a:r>
            <a:r>
              <a:rPr lang="en-US" sz="3800" b="1" i="1" dirty="0"/>
              <a:t>e-</a:t>
            </a:r>
            <a:r>
              <a:rPr lang="en-US" sz="3800" b="1" i="1" dirty="0" err="1"/>
              <a:t>pisko</a:t>
            </a:r>
            <a:r>
              <a:rPr lang="en-US" sz="3800" b="1" i="1" dirty="0"/>
              <a:t>-pay</a:t>
            </a:r>
            <a:r>
              <a:rPr lang="en-US" sz="3800" b="1" dirty="0"/>
              <a:t>).  </a:t>
            </a:r>
            <a:r>
              <a:rPr lang="en-US" sz="3800" b="1" i="1" dirty="0" err="1"/>
              <a:t>Friberg</a:t>
            </a:r>
            <a:r>
              <a:rPr lang="en-US" sz="3800" b="1" i="1" dirty="0"/>
              <a:t> Lexicon</a:t>
            </a:r>
            <a:r>
              <a:rPr lang="en-US" sz="3800" b="1" dirty="0"/>
              <a:t> says this about the meaning of our word:</a:t>
            </a:r>
          </a:p>
          <a:p>
            <a:pPr marL="0" indent="0">
              <a:buNone/>
            </a:pPr>
            <a:r>
              <a:rPr lang="en-US" sz="3800" b="1" dirty="0"/>
              <a:t>(1) as the presence of divine power to benefit or save </a:t>
            </a:r>
            <a:r>
              <a:rPr lang="en-US" sz="3800" b="1" i="1" dirty="0"/>
              <a:t>coming visitation </a:t>
            </a:r>
            <a:r>
              <a:rPr lang="en-US" sz="3800" b="1" dirty="0"/>
              <a:t>(LU 19.44; probably 1P 2.12); (2) as a demonstration of the divine power to punish </a:t>
            </a:r>
            <a:r>
              <a:rPr lang="en-US" sz="3800" b="1" i="1" dirty="0"/>
              <a:t>visitation, reckoning </a:t>
            </a:r>
            <a:r>
              <a:rPr lang="en-US" sz="3800" b="1" dirty="0"/>
              <a:t>(perhaps 1P 2.12); (3) as the position of an overseer </a:t>
            </a:r>
            <a:r>
              <a:rPr lang="en-US" sz="3800" b="1" i="1" dirty="0"/>
              <a:t>office, responsibility </a:t>
            </a:r>
            <a:r>
              <a:rPr lang="en-US" sz="3800" b="1" dirty="0"/>
              <a:t>(AC 1.20) </a:t>
            </a:r>
          </a:p>
        </p:txBody>
      </p:sp>
    </p:spTree>
    <p:extLst>
      <p:ext uri="{BB962C8B-B14F-4D97-AF65-F5344CB8AC3E}">
        <p14:creationId xmlns:p14="http://schemas.microsoft.com/office/powerpoint/2010/main" val="255058278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smtClean="0">
                <a:latin typeface="+mn-lt"/>
              </a:rPr>
              <a:t>The Overseer (Elder)</a:t>
            </a:r>
            <a:endParaRPr lang="en-US" sz="4000" b="1" dirty="0">
              <a:latin typeface="+mn-lt"/>
            </a:endParaRPr>
          </a:p>
        </p:txBody>
      </p:sp>
      <p:sp>
        <p:nvSpPr>
          <p:cNvPr id="3" name="Content Placeholder 2"/>
          <p:cNvSpPr>
            <a:spLocks noGrp="1"/>
          </p:cNvSpPr>
          <p:nvPr>
            <p:ph idx="1"/>
          </p:nvPr>
        </p:nvSpPr>
        <p:spPr>
          <a:xfrm>
            <a:off x="609600" y="1027612"/>
            <a:ext cx="10972800" cy="5748667"/>
          </a:xfrm>
        </p:spPr>
        <p:txBody>
          <a:bodyPr>
            <a:normAutofit lnSpcReduction="10000"/>
          </a:bodyPr>
          <a:lstStyle/>
          <a:p>
            <a:pPr marL="0" indent="0">
              <a:buNone/>
            </a:pPr>
            <a:r>
              <a:rPr lang="en-US" sz="4000" b="1" dirty="0" smtClean="0"/>
              <a:t>Since </a:t>
            </a:r>
            <a:r>
              <a:rPr lang="en-US" sz="4000" b="1" i="1" dirty="0" err="1"/>
              <a:t>episkopay</a:t>
            </a:r>
            <a:r>
              <a:rPr lang="en-US" sz="4000" b="1" dirty="0"/>
              <a:t> means </a:t>
            </a:r>
            <a:r>
              <a:rPr lang="en-US" sz="4000" b="1" i="1" dirty="0"/>
              <a:t>visitation</a:t>
            </a:r>
            <a:r>
              <a:rPr lang="en-US" sz="4000" b="1" dirty="0"/>
              <a:t> or </a:t>
            </a:r>
            <a:r>
              <a:rPr lang="en-US" sz="4000" b="1" i="1" dirty="0"/>
              <a:t>reckoning</a:t>
            </a:r>
            <a:r>
              <a:rPr lang="en-US" sz="4000" b="1" dirty="0"/>
              <a:t>, the person who is an </a:t>
            </a:r>
            <a:r>
              <a:rPr lang="en-US" sz="4000" b="1" i="1" dirty="0" err="1"/>
              <a:t>episkopay</a:t>
            </a:r>
            <a:r>
              <a:rPr lang="en-US" sz="4000" b="1" dirty="0"/>
              <a:t> is the one with the authority to administer judgment in the assembly.  This person is the decision maker and carries the weight of responsibility for the discipline of the congregation.  He is a judge.  The term </a:t>
            </a:r>
            <a:r>
              <a:rPr lang="en-US" sz="4000" b="1" i="1" dirty="0"/>
              <a:t>elder</a:t>
            </a:r>
            <a:r>
              <a:rPr lang="en-US" sz="4000" b="1" dirty="0"/>
              <a:t> is sometimes used to translate this Greek word.  The elders in most congregations are the ones whose purpose is to lead and teach, to decide and be responsible for discipline in the body. </a:t>
            </a:r>
            <a:endParaRPr lang="en-US" sz="4000" b="1" dirty="0">
              <a:effectLst/>
            </a:endParaRPr>
          </a:p>
        </p:txBody>
      </p:sp>
    </p:spTree>
    <p:extLst>
      <p:ext uri="{BB962C8B-B14F-4D97-AF65-F5344CB8AC3E}">
        <p14:creationId xmlns:p14="http://schemas.microsoft.com/office/powerpoint/2010/main" val="278103212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smtClean="0">
                <a:latin typeface="+mn-lt"/>
              </a:rPr>
              <a:t>The Overseer (Elder)</a:t>
            </a:r>
            <a:endParaRPr lang="en-US" sz="4000" b="1" dirty="0">
              <a:latin typeface="+mn-lt"/>
            </a:endParaRPr>
          </a:p>
        </p:txBody>
      </p:sp>
      <p:sp>
        <p:nvSpPr>
          <p:cNvPr id="3" name="Content Placeholder 2"/>
          <p:cNvSpPr>
            <a:spLocks noGrp="1"/>
          </p:cNvSpPr>
          <p:nvPr>
            <p:ph idx="1"/>
          </p:nvPr>
        </p:nvSpPr>
        <p:spPr>
          <a:xfrm>
            <a:off x="609600" y="1027612"/>
            <a:ext cx="10972800" cy="5748667"/>
          </a:xfrm>
        </p:spPr>
        <p:txBody>
          <a:bodyPr>
            <a:normAutofit fontScale="92500"/>
          </a:bodyPr>
          <a:lstStyle/>
          <a:p>
            <a:pPr marL="0" indent="0">
              <a:buNone/>
            </a:pPr>
            <a:r>
              <a:rPr lang="en-US" sz="4000" b="1" dirty="0"/>
              <a:t>Here is a trustworthy saying: If anyone sets his heart on being an overseer, he desires a noble task.  Now the overseer must be above reproach, the </a:t>
            </a:r>
            <a:r>
              <a:rPr lang="en-US" sz="4000" b="1" u="sng" dirty="0"/>
              <a:t>husband</a:t>
            </a:r>
            <a:r>
              <a:rPr lang="en-US" sz="4000" b="1" dirty="0"/>
              <a:t> of but one wife, temperate, self-controlled, respectable, hospitable, able to teach, not given to drunkenness, not violent but gentle, not quarrelsome, not a lover of money.  </a:t>
            </a:r>
            <a:r>
              <a:rPr lang="en-US" sz="4000" b="1" u="sng" dirty="0"/>
              <a:t>He must manage his own family well </a:t>
            </a:r>
            <a:r>
              <a:rPr lang="en-US" sz="4000" b="1" dirty="0"/>
              <a:t>and see that his children obey him with proper respect.  (If anyone does not know how to manage his own family, how can he take care of Elohim's assembly?) </a:t>
            </a:r>
            <a:r>
              <a:rPr lang="en-US" sz="4000" b="1" dirty="0" smtClean="0"/>
              <a:t>1 Timothy 3</a:t>
            </a:r>
            <a:endParaRPr lang="en-US" b="1" dirty="0"/>
          </a:p>
        </p:txBody>
      </p:sp>
    </p:spTree>
    <p:extLst>
      <p:ext uri="{BB962C8B-B14F-4D97-AF65-F5344CB8AC3E}">
        <p14:creationId xmlns:p14="http://schemas.microsoft.com/office/powerpoint/2010/main" val="299416842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smtClean="0">
                <a:latin typeface="+mn-lt"/>
              </a:rPr>
              <a:t>The Overseer (Elder)</a:t>
            </a:r>
            <a:endParaRPr lang="en-US" sz="40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u="sng" dirty="0" smtClean="0"/>
              <a:t>He</a:t>
            </a:r>
            <a:r>
              <a:rPr lang="en-US" sz="4000" b="1" dirty="0" smtClean="0"/>
              <a:t> </a:t>
            </a:r>
            <a:r>
              <a:rPr lang="en-US" sz="4000" b="1" dirty="0"/>
              <a:t>must not be a recent convert, or he may become conceited and fall under the same judgment as the devil.  </a:t>
            </a:r>
            <a:r>
              <a:rPr lang="en-US" sz="4000" b="1" u="sng" dirty="0"/>
              <a:t>He</a:t>
            </a:r>
            <a:r>
              <a:rPr lang="en-US" sz="4000" b="1" dirty="0"/>
              <a:t> must also have a good reputation with outsiders, so that he will not fall into disgrace and into the devil's trap</a:t>
            </a:r>
            <a:r>
              <a:rPr lang="en-US" sz="4000" b="1" dirty="0" smtClean="0"/>
              <a:t>.  1 Timothy 3</a:t>
            </a:r>
            <a:endParaRPr lang="en-US" b="1" dirty="0"/>
          </a:p>
        </p:txBody>
      </p:sp>
    </p:spTree>
    <p:extLst>
      <p:ext uri="{BB962C8B-B14F-4D97-AF65-F5344CB8AC3E}">
        <p14:creationId xmlns:p14="http://schemas.microsoft.com/office/powerpoint/2010/main" val="203471999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smtClean="0">
                <a:latin typeface="+mn-lt"/>
              </a:rPr>
              <a:t>The Deacon</a:t>
            </a:r>
            <a:endParaRPr lang="en-US" sz="40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latin typeface="Bwgrkn" panose="00000400000000000000" pitchFamily="2" charset="0"/>
              </a:rPr>
              <a:t> </a:t>
            </a:r>
            <a:r>
              <a:rPr lang="en-US" sz="4000" b="1" dirty="0" err="1">
                <a:latin typeface="Bwgrkn" panose="00000400000000000000" pitchFamily="2" charset="0"/>
              </a:rPr>
              <a:t>dia,konoj</a:t>
            </a:r>
            <a:r>
              <a:rPr lang="en-US" sz="4000" b="1" dirty="0">
                <a:latin typeface="Bwgrkn" panose="00000400000000000000" pitchFamily="2" charset="0"/>
              </a:rPr>
              <a:t> </a:t>
            </a:r>
            <a:r>
              <a:rPr lang="en-US" sz="4000" b="1" dirty="0"/>
              <a:t>(pronounced </a:t>
            </a:r>
            <a:r>
              <a:rPr lang="en-US" sz="4000" b="1" i="1" dirty="0" err="1"/>
              <a:t>dia-konos</a:t>
            </a:r>
            <a:r>
              <a:rPr lang="en-US" sz="4000" b="1" dirty="0"/>
              <a:t>).  </a:t>
            </a:r>
            <a:r>
              <a:rPr lang="en-US" sz="4000" b="1" i="1" dirty="0"/>
              <a:t>Thayer's Greek Lexicon</a:t>
            </a:r>
            <a:r>
              <a:rPr lang="en-US" sz="4000" b="1" dirty="0"/>
              <a:t> describes this word </a:t>
            </a:r>
            <a:r>
              <a:rPr lang="en-US" sz="4000" b="1" dirty="0" smtClean="0"/>
              <a:t>as one </a:t>
            </a:r>
            <a:r>
              <a:rPr lang="en-US" sz="4000" b="1" dirty="0"/>
              <a:t>who executes the commands of another, especially of a master; a sergeant, attendant, minister.</a:t>
            </a:r>
          </a:p>
          <a:p>
            <a:pPr marL="0" indent="0">
              <a:buNone/>
            </a:pPr>
            <a:r>
              <a:rPr lang="en-US" sz="4000" b="1" dirty="0"/>
              <a:t>The deacon also was an office with some authority.  His authority was to carry out the instructions of the overseer. </a:t>
            </a:r>
          </a:p>
          <a:p>
            <a:pPr marL="0" indent="0">
              <a:buNone/>
            </a:pPr>
            <a:endParaRPr lang="en-US" b="1" dirty="0"/>
          </a:p>
        </p:txBody>
      </p:sp>
    </p:spTree>
    <p:extLst>
      <p:ext uri="{BB962C8B-B14F-4D97-AF65-F5344CB8AC3E}">
        <p14:creationId xmlns:p14="http://schemas.microsoft.com/office/powerpoint/2010/main" val="38943055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smtClean="0">
                <a:latin typeface="+mn-lt"/>
              </a:rPr>
              <a:t>The Deacon</a:t>
            </a:r>
            <a:endParaRPr lang="en-US" sz="40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u="sng" dirty="0"/>
              <a:t>Deacons, likewise, are to be men</a:t>
            </a:r>
            <a:r>
              <a:rPr lang="en-US" sz="4000" b="1" dirty="0"/>
              <a:t> worthy of respect, sincere, not indulging in much wine, and not pursuing dishonest gain.  They must keep hold of the deep truths of the faith with a clear conscience.  They must first be tested; and then if there is nothing against them, let them serve as deacons.  In the same way, </a:t>
            </a:r>
            <a:r>
              <a:rPr lang="en-US" sz="4000" b="1" u="sng" dirty="0"/>
              <a:t>their wives</a:t>
            </a:r>
            <a:r>
              <a:rPr lang="en-US" sz="4000" b="1" dirty="0"/>
              <a:t> are to be women worthy of respect, not malicious talkers but temperate and trustworthy in everything.  </a:t>
            </a:r>
            <a:r>
              <a:rPr lang="en-US" sz="4000" b="1" u="sng" dirty="0"/>
              <a:t>A deacon must be the husband of but one wife</a:t>
            </a:r>
            <a:r>
              <a:rPr lang="en-US" sz="4000" b="1" dirty="0"/>
              <a:t> and must manage his children and his household well. </a:t>
            </a:r>
            <a:endParaRPr lang="en-US" b="1" dirty="0"/>
          </a:p>
        </p:txBody>
      </p:sp>
    </p:spTree>
    <p:extLst>
      <p:ext uri="{BB962C8B-B14F-4D97-AF65-F5344CB8AC3E}">
        <p14:creationId xmlns:p14="http://schemas.microsoft.com/office/powerpoint/2010/main" val="48060582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smtClean="0">
                <a:latin typeface="+mn-lt"/>
              </a:rPr>
              <a:t>Women</a:t>
            </a:r>
            <a:r>
              <a:rPr lang="en-US" sz="4000" b="1" dirty="0" smtClean="0">
                <a:latin typeface="+mn-lt"/>
              </a:rPr>
              <a:t> Deacons?</a:t>
            </a:r>
            <a:endParaRPr lang="en-US" sz="40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There are names deaconesses in the New Testament. What about them?</a:t>
            </a:r>
          </a:p>
          <a:p>
            <a:pPr marL="0" indent="0">
              <a:buNone/>
            </a:pPr>
            <a:r>
              <a:rPr lang="en-US" sz="4000" b="1" dirty="0" smtClean="0"/>
              <a:t>The NT makes a distinction between Deacons with an upper case D and deacons with a lower case d</a:t>
            </a:r>
          </a:p>
          <a:p>
            <a:pPr marL="0" indent="0">
              <a:buNone/>
            </a:pPr>
            <a:r>
              <a:rPr lang="en-US" sz="4000" b="1" dirty="0" smtClean="0"/>
              <a:t>Deacon can refer to servants of the gospel or to the Anointed position of Deacon in an Assembly</a:t>
            </a:r>
          </a:p>
          <a:p>
            <a:pPr marL="0" indent="0">
              <a:buNone/>
            </a:pPr>
            <a:r>
              <a:rPr lang="en-US" sz="4000" b="1" dirty="0" smtClean="0"/>
              <a:t>Women were servants, doing a great deal of work and good for the Body, but not anointed into official capacity in the Assembly</a:t>
            </a:r>
            <a:endParaRPr lang="en-US" b="1" dirty="0"/>
          </a:p>
        </p:txBody>
      </p:sp>
    </p:spTree>
    <p:extLst>
      <p:ext uri="{BB962C8B-B14F-4D97-AF65-F5344CB8AC3E}">
        <p14:creationId xmlns:p14="http://schemas.microsoft.com/office/powerpoint/2010/main" val="403791015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smtClean="0">
                <a:latin typeface="+mn-lt"/>
              </a:rPr>
              <a:t>Responsibilities of Leadership</a:t>
            </a:r>
            <a:endParaRPr lang="en-US" sz="40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To the elders among you, I appeal as a fellow elder, a witness of Messiah's sufferings and one who also will share in the glory to be revealed:</a:t>
            </a:r>
          </a:p>
          <a:p>
            <a:pPr marL="0" indent="0">
              <a:buNone/>
            </a:pPr>
            <a:r>
              <a:rPr lang="en-US" sz="4000" b="1" dirty="0" smtClean="0"/>
              <a:t>Be </a:t>
            </a:r>
            <a:r>
              <a:rPr lang="en-US" sz="4000" b="1" dirty="0"/>
              <a:t>shepherds of Elohim's flock that is under your care, serving as overseers-- not because you must, but because you are willing, as Elohim wants you to be; not greedy for money, but eager to </a:t>
            </a:r>
            <a:r>
              <a:rPr lang="en-US" sz="4000" b="1" dirty="0" smtClean="0"/>
              <a:t>serve; not </a:t>
            </a:r>
            <a:r>
              <a:rPr lang="en-US" sz="4000" b="1" dirty="0"/>
              <a:t>lording it over those entrusted to you, but being examples to the flock</a:t>
            </a:r>
            <a:r>
              <a:rPr lang="en-US" sz="4000" b="1" dirty="0" smtClean="0"/>
              <a:t>.  1 Peter 5:1-3</a:t>
            </a:r>
            <a:endParaRPr lang="en-US" sz="4000" b="1" dirty="0"/>
          </a:p>
        </p:txBody>
      </p:sp>
    </p:spTree>
    <p:extLst>
      <p:ext uri="{BB962C8B-B14F-4D97-AF65-F5344CB8AC3E}">
        <p14:creationId xmlns:p14="http://schemas.microsoft.com/office/powerpoint/2010/main" val="150208972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smtClean="0">
                <a:latin typeface="+mn-lt"/>
              </a:rPr>
              <a:t>Responsibilities of Leadership</a:t>
            </a:r>
            <a:endParaRPr lang="en-US" sz="4000" b="1" dirty="0">
              <a:latin typeface="+mn-lt"/>
            </a:endParaRPr>
          </a:p>
        </p:txBody>
      </p:sp>
      <p:sp>
        <p:nvSpPr>
          <p:cNvPr id="3" name="Content Placeholder 2"/>
          <p:cNvSpPr>
            <a:spLocks noGrp="1"/>
          </p:cNvSpPr>
          <p:nvPr>
            <p:ph idx="1"/>
          </p:nvPr>
        </p:nvSpPr>
        <p:spPr>
          <a:xfrm>
            <a:off x="352697" y="862150"/>
            <a:ext cx="11547565" cy="5914130"/>
          </a:xfrm>
        </p:spPr>
        <p:txBody>
          <a:bodyPr>
            <a:noAutofit/>
          </a:bodyPr>
          <a:lstStyle/>
          <a:p>
            <a:pPr marL="0" indent="0">
              <a:buNone/>
            </a:pPr>
            <a:r>
              <a:rPr lang="en-US" sz="3600" b="1" dirty="0" smtClean="0"/>
              <a:t>Flee </a:t>
            </a:r>
            <a:r>
              <a:rPr lang="en-US" sz="3600" b="1" dirty="0"/>
              <a:t>the evil desires of youth, and pursue righteousness, faith, love and peace, along with those who call on Yahuwah out of a pure </a:t>
            </a:r>
            <a:r>
              <a:rPr lang="en-US" sz="3600" b="1" dirty="0" smtClean="0"/>
              <a:t>heart. Don't </a:t>
            </a:r>
            <a:r>
              <a:rPr lang="en-US" sz="3600" b="1" dirty="0"/>
              <a:t>have anything to do with foolish and stupid arguments, because you know they produce quarrels</a:t>
            </a:r>
            <a:r>
              <a:rPr lang="en-US" sz="3600" b="1" dirty="0" smtClean="0"/>
              <a:t>.  </a:t>
            </a:r>
            <a:r>
              <a:rPr lang="en-US" sz="3600" b="1" dirty="0"/>
              <a:t>And Yahuwah's servant must not quarrel; instead, he must be kind to everyone, able to teach, not resentful</a:t>
            </a:r>
            <a:r>
              <a:rPr lang="en-US" sz="3600" b="1" dirty="0" smtClean="0"/>
              <a:t>. Those </a:t>
            </a:r>
            <a:r>
              <a:rPr lang="en-US" sz="3600" b="1" dirty="0"/>
              <a:t>who oppose him he must gently instruct, in the hope that Elohim will grant them repentance leading them to a knowledge of the </a:t>
            </a:r>
            <a:r>
              <a:rPr lang="en-US" sz="3600" b="1" dirty="0" smtClean="0"/>
              <a:t>truth, and </a:t>
            </a:r>
            <a:r>
              <a:rPr lang="en-US" sz="3600" b="1" dirty="0"/>
              <a:t>that they will come to their senses and escape from the trap of the devil, who has taken them captive to do his will</a:t>
            </a:r>
            <a:r>
              <a:rPr lang="en-US" sz="3600" b="1" dirty="0" smtClean="0"/>
              <a:t>.  2 Timothy 2:22-26</a:t>
            </a:r>
            <a:endParaRPr lang="en-US" sz="3600" b="1" dirty="0"/>
          </a:p>
        </p:txBody>
      </p:sp>
    </p:spTree>
    <p:extLst>
      <p:ext uri="{BB962C8B-B14F-4D97-AF65-F5344CB8AC3E}">
        <p14:creationId xmlns:p14="http://schemas.microsoft.com/office/powerpoint/2010/main" val="87160021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smtClean="0">
                <a:latin typeface="+mn-lt"/>
              </a:rPr>
              <a:t>Responsibilities of Leadership</a:t>
            </a:r>
            <a:endParaRPr lang="en-US" sz="4000" b="1" dirty="0">
              <a:latin typeface="+mn-lt"/>
            </a:endParaRPr>
          </a:p>
        </p:txBody>
      </p:sp>
      <p:sp>
        <p:nvSpPr>
          <p:cNvPr id="3" name="Content Placeholder 2"/>
          <p:cNvSpPr>
            <a:spLocks noGrp="1"/>
          </p:cNvSpPr>
          <p:nvPr>
            <p:ph idx="1"/>
          </p:nvPr>
        </p:nvSpPr>
        <p:spPr>
          <a:xfrm>
            <a:off x="352697" y="1027612"/>
            <a:ext cx="11547565" cy="5748668"/>
          </a:xfrm>
        </p:spPr>
        <p:txBody>
          <a:bodyPr>
            <a:noAutofit/>
          </a:bodyPr>
          <a:lstStyle/>
          <a:p>
            <a:pPr marL="0" indent="0">
              <a:buNone/>
            </a:pPr>
            <a:r>
              <a:rPr lang="en-US" sz="3600" b="1" dirty="0"/>
              <a:t>Preach the Word; be prepared in season and out of season; correct, rebuke and encourage-- with great patience and careful instruction</a:t>
            </a:r>
            <a:r>
              <a:rPr lang="en-US" sz="3600" b="1" dirty="0" smtClean="0"/>
              <a:t>. For </a:t>
            </a:r>
            <a:r>
              <a:rPr lang="en-US" sz="3600" b="1" dirty="0"/>
              <a:t>the time will come when men will not put up with sound doctrine. Instead, to suit their own desires, they will gather around them a great number of teachers to say what their itching ears want to hear</a:t>
            </a:r>
            <a:r>
              <a:rPr lang="en-US" sz="3600" b="1" dirty="0" smtClean="0"/>
              <a:t>. They </a:t>
            </a:r>
            <a:r>
              <a:rPr lang="en-US" sz="3600" b="1" dirty="0"/>
              <a:t>will turn their ears away from the truth and turn aside to myths.</a:t>
            </a:r>
          </a:p>
          <a:p>
            <a:pPr marL="0" indent="0">
              <a:buNone/>
            </a:pPr>
            <a:r>
              <a:rPr lang="en-US" sz="3600" b="1" dirty="0" smtClean="0"/>
              <a:t>But </a:t>
            </a:r>
            <a:r>
              <a:rPr lang="en-US" sz="3600" b="1" dirty="0"/>
              <a:t>you, keep your head in all situations, endure hardship, do the work of an evangelist, discharge all the duties of your ministry</a:t>
            </a:r>
            <a:r>
              <a:rPr lang="en-US" sz="3600" b="1" dirty="0" smtClean="0"/>
              <a:t>. 2 Timothy 4:2-5</a:t>
            </a:r>
            <a:endParaRPr lang="en-US" sz="3600" b="1" dirty="0"/>
          </a:p>
        </p:txBody>
      </p:sp>
    </p:spTree>
    <p:extLst>
      <p:ext uri="{BB962C8B-B14F-4D97-AF65-F5344CB8AC3E}">
        <p14:creationId xmlns:p14="http://schemas.microsoft.com/office/powerpoint/2010/main" val="334221553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smtClean="0">
                <a:latin typeface="+mn-lt"/>
              </a:rPr>
              <a:t>A Final Word For Men</a:t>
            </a:r>
            <a:endParaRPr lang="en-US" sz="4000" b="1" dirty="0">
              <a:latin typeface="+mn-lt"/>
            </a:endParaRPr>
          </a:p>
        </p:txBody>
      </p:sp>
      <p:sp>
        <p:nvSpPr>
          <p:cNvPr id="3" name="Content Placeholder 2"/>
          <p:cNvSpPr>
            <a:spLocks noGrp="1"/>
          </p:cNvSpPr>
          <p:nvPr>
            <p:ph idx="1"/>
          </p:nvPr>
        </p:nvSpPr>
        <p:spPr>
          <a:xfrm>
            <a:off x="352697" y="1027612"/>
            <a:ext cx="11547565" cy="5748668"/>
          </a:xfrm>
        </p:spPr>
        <p:txBody>
          <a:bodyPr>
            <a:noAutofit/>
          </a:bodyPr>
          <a:lstStyle/>
          <a:p>
            <a:pPr marL="0" indent="0">
              <a:buNone/>
            </a:pPr>
            <a:r>
              <a:rPr lang="en-US" sz="4000" b="1" dirty="0" smtClean="0"/>
              <a:t>As Head of your family, do the work of a Priest – Read the Word, Teach the Word, Pray for each family member daily.</a:t>
            </a:r>
          </a:p>
          <a:p>
            <a:pPr marL="0" indent="0">
              <a:buNone/>
            </a:pPr>
            <a:r>
              <a:rPr lang="en-US" sz="4000" b="1" dirty="0" smtClean="0"/>
              <a:t>In the Assembly, do the same.  Share your insights and testimonies with the Assembly.  Pray for the members of the Body of Messiah.</a:t>
            </a:r>
          </a:p>
          <a:p>
            <a:pPr marL="0" indent="0">
              <a:buNone/>
            </a:pPr>
            <a:r>
              <a:rPr lang="en-US" sz="4000" b="1" dirty="0" smtClean="0"/>
              <a:t>Speak up and do not be silent.  As family Head, you have to represent yourself and your family.</a:t>
            </a:r>
          </a:p>
          <a:p>
            <a:pPr marL="0" indent="0">
              <a:buNone/>
            </a:pPr>
            <a:r>
              <a:rPr lang="en-US" sz="4000" b="1" dirty="0" smtClean="0"/>
              <a:t>Be an example to other men of Leadership and Headship in the Assembly.</a:t>
            </a:r>
          </a:p>
          <a:p>
            <a:pPr marL="0" indent="0">
              <a:buNone/>
            </a:pPr>
            <a:endParaRPr lang="en-US" dirty="0"/>
          </a:p>
        </p:txBody>
      </p:sp>
    </p:spTree>
    <p:extLst>
      <p:ext uri="{BB962C8B-B14F-4D97-AF65-F5344CB8AC3E}">
        <p14:creationId xmlns:p14="http://schemas.microsoft.com/office/powerpoint/2010/main" val="317547753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2015</TotalTime>
  <Words>2267</Words>
  <Application>Microsoft Office PowerPoint</Application>
  <PresentationFormat>Widescreen</PresentationFormat>
  <Paragraphs>161</Paragraphs>
  <Slides>48</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48</vt:i4>
      </vt:variant>
    </vt:vector>
  </HeadingPairs>
  <TitlesOfParts>
    <vt:vector size="54" baseType="lpstr">
      <vt:lpstr>Arial</vt:lpstr>
      <vt:lpstr>Bwgrkn</vt:lpstr>
      <vt:lpstr>Calibri</vt:lpstr>
      <vt:lpstr>Calibri Light</vt:lpstr>
      <vt:lpstr>Helvetica</vt:lpstr>
      <vt:lpstr>Office Theme</vt:lpstr>
      <vt:lpstr>PowerPoint Presentation</vt:lpstr>
      <vt:lpstr>PowerPoint Presentation</vt:lpstr>
      <vt:lpstr>Chaos in Our World and in the Body</vt:lpstr>
      <vt:lpstr>Order of Study</vt:lpstr>
      <vt:lpstr>A Call For Order</vt:lpstr>
      <vt:lpstr>A Call For Order</vt:lpstr>
      <vt:lpstr>A Call For Order</vt:lpstr>
      <vt:lpstr>A Call For Order</vt:lpstr>
      <vt:lpstr>Headship</vt:lpstr>
      <vt:lpstr>Headship of Man</vt:lpstr>
      <vt:lpstr>Where Does the Torah Teach Male Headship?</vt:lpstr>
      <vt:lpstr>Man Created First, Then Woman</vt:lpstr>
      <vt:lpstr>Man Created First, Then Woman</vt:lpstr>
      <vt:lpstr>Man Created First, Then Woman</vt:lpstr>
      <vt:lpstr>Woman a Member of Man’s Body</vt:lpstr>
      <vt:lpstr>Patriarchy</vt:lpstr>
      <vt:lpstr>Inheritance</vt:lpstr>
      <vt:lpstr>Genealogies</vt:lpstr>
      <vt:lpstr>Priesthood</vt:lpstr>
      <vt:lpstr>Men Selected as Judges</vt:lpstr>
      <vt:lpstr>Men Selected as Judges</vt:lpstr>
      <vt:lpstr>Aaron’s Sons</vt:lpstr>
      <vt:lpstr>Authority to Nullify Oaths</vt:lpstr>
      <vt:lpstr>Authority to Nullify Oaths</vt:lpstr>
      <vt:lpstr>Authority to Nullify</vt:lpstr>
      <vt:lpstr>The Spirit of Jealousy</vt:lpstr>
      <vt:lpstr>The Miriam Event</vt:lpstr>
      <vt:lpstr>The Miriam Event</vt:lpstr>
      <vt:lpstr>The Miriam Event</vt:lpstr>
      <vt:lpstr>The Miriam Event</vt:lpstr>
      <vt:lpstr>A Man’s Responsibility to His Wife</vt:lpstr>
      <vt:lpstr>What Kind of Love is That?</vt:lpstr>
      <vt:lpstr>Marriage is a Picture</vt:lpstr>
      <vt:lpstr>Peter’s Instruction for Men</vt:lpstr>
      <vt:lpstr>Men Need to Heed This Instruction</vt:lpstr>
      <vt:lpstr>Headship in the Assembly</vt:lpstr>
      <vt:lpstr>The Apostles (Luke 6:12-16)</vt:lpstr>
      <vt:lpstr>The Overseer (Elder)</vt:lpstr>
      <vt:lpstr>The Overseer (Elder)</vt:lpstr>
      <vt:lpstr>The Overseer (Elder)</vt:lpstr>
      <vt:lpstr>The Overseer (Elder)</vt:lpstr>
      <vt:lpstr>The Deacon</vt:lpstr>
      <vt:lpstr>The Deacon</vt:lpstr>
      <vt:lpstr>Women Deacons?</vt:lpstr>
      <vt:lpstr>Responsibilities of Leadership</vt:lpstr>
      <vt:lpstr>Responsibilities of Leadership</vt:lpstr>
      <vt:lpstr>Responsibilities of Leadership</vt:lpstr>
      <vt:lpstr>A Final Word For Men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42</cp:revision>
  <dcterms:created xsi:type="dcterms:W3CDTF">2018-11-07T08:55:54Z</dcterms:created>
  <dcterms:modified xsi:type="dcterms:W3CDTF">2019-06-15T13:16:50Z</dcterms:modified>
</cp:coreProperties>
</file>