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715" r:id="rId3"/>
    <p:sldId id="752" r:id="rId4"/>
    <p:sldId id="753" r:id="rId5"/>
    <p:sldId id="760" r:id="rId6"/>
    <p:sldId id="761" r:id="rId7"/>
    <p:sldId id="754" r:id="rId8"/>
    <p:sldId id="778" r:id="rId9"/>
    <p:sldId id="755" r:id="rId10"/>
    <p:sldId id="756" r:id="rId11"/>
    <p:sldId id="757" r:id="rId12"/>
    <p:sldId id="758" r:id="rId13"/>
    <p:sldId id="759" r:id="rId14"/>
    <p:sldId id="774" r:id="rId15"/>
    <p:sldId id="779" r:id="rId16"/>
    <p:sldId id="772" r:id="rId17"/>
    <p:sldId id="776" r:id="rId18"/>
    <p:sldId id="777" r:id="rId19"/>
    <p:sldId id="782" r:id="rId20"/>
    <p:sldId id="783" r:id="rId21"/>
    <p:sldId id="784" r:id="rId22"/>
    <p:sldId id="780" r:id="rId23"/>
    <p:sldId id="762" r:id="rId24"/>
    <p:sldId id="763" r:id="rId25"/>
    <p:sldId id="764" r:id="rId26"/>
    <p:sldId id="765" r:id="rId27"/>
    <p:sldId id="766" r:id="rId28"/>
    <p:sldId id="767" r:id="rId29"/>
    <p:sldId id="768" r:id="rId30"/>
    <p:sldId id="769" r:id="rId31"/>
    <p:sldId id="770" r:id="rId32"/>
    <p:sldId id="771" r:id="rId33"/>
    <p:sldId id="628" r:id="rId34"/>
    <p:sldId id="78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19" autoAdjust="0"/>
    <p:restoredTop sz="94723" autoAdjust="0"/>
  </p:normalViewPr>
  <p:slideViewPr>
    <p:cSldViewPr snapToGrid="0">
      <p:cViewPr varScale="1">
        <p:scale>
          <a:sx n="72" d="100"/>
          <a:sy n="72" d="100"/>
        </p:scale>
        <p:origin x="96" y="546"/>
      </p:cViewPr>
      <p:guideLst/>
    </p:cSldViewPr>
  </p:slideViewPr>
  <p:outlineViewPr>
    <p:cViewPr>
      <p:scale>
        <a:sx n="33" d="100"/>
        <a:sy n="33" d="100"/>
      </p:scale>
      <p:origin x="0" y="-123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7600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189547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8129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813220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162224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041778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520909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752921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607967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149690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165957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016574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629912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338190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7371070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724308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460437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817440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181309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751722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56333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444226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908802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2/26/2020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Shalom </a:t>
            </a:r>
            <a:r>
              <a:rPr lang="en-US" sz="5200" b="1" dirty="0">
                <a:solidFill>
                  <a:schemeClr val="accent1">
                    <a:lumMod val="50000"/>
                  </a:schemeClr>
                </a:solidFill>
                <a:latin typeface="Helvetica" pitchFamily="34" charset="0"/>
                <a:cs typeface="Helvetica" pitchFamily="34" charset="0"/>
              </a:rPr>
              <a:t>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Be in Good Health</a:t>
            </a:r>
            <a:endParaRPr lang="en-US" sz="4800" b="1" dirty="0">
              <a:solidFill>
                <a:schemeClr val="tx1"/>
              </a:solidFill>
              <a:latin typeface="+mn-lt"/>
              <a:cs typeface="Times New Roman" pitchFamily="18" charset="0"/>
            </a:endParaRPr>
          </a:p>
          <a:p>
            <a:pPr marL="0" indent="0">
              <a:buNone/>
            </a:pPr>
            <a:r>
              <a:rPr lang="en-US" sz="4000" b="1" dirty="0"/>
              <a:t>Beloved, I pray that in all respects you may prosper and be in good health, just as your soul prospers</a:t>
            </a:r>
            <a:r>
              <a:rPr lang="en-US" sz="4000" b="1" dirty="0" smtClean="0"/>
              <a:t>.  3 John 2</a:t>
            </a:r>
            <a:endParaRPr lang="en-US" sz="4000" b="1" dirty="0"/>
          </a:p>
        </p:txBody>
      </p:sp>
    </p:spTree>
    <p:extLst>
      <p:ext uri="{BB962C8B-B14F-4D97-AF65-F5344CB8AC3E}">
        <p14:creationId xmlns:p14="http://schemas.microsoft.com/office/powerpoint/2010/main" val="2040737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a:solidFill>
                  <a:schemeClr val="tx1">
                    <a:lumMod val="95000"/>
                    <a:lumOff val="5000"/>
                  </a:schemeClr>
                </a:solidFill>
                <a:cs typeface="Helvetica" pitchFamily="34" charset="0"/>
              </a:rPr>
              <a:t>Proclaiming the Ancient Paths of Our Biblical </a:t>
            </a:r>
            <a:r>
              <a:rPr lang="en-US" sz="4000" b="1" dirty="0" smtClean="0">
                <a:solidFill>
                  <a:schemeClr val="tx1">
                    <a:lumMod val="95000"/>
                    <a:lumOff val="5000"/>
                  </a:schemeClr>
                </a:solidFill>
                <a:cs typeface="Helvetica" pitchFamily="34" charset="0"/>
              </a:rPr>
              <a:t>Roots</a:t>
            </a:r>
            <a:endParaRPr lang="en-US" sz="4000" b="1" dirty="0" smtClean="0"/>
          </a:p>
          <a:p>
            <a:pPr marL="0" indent="0">
              <a:buNone/>
            </a:pPr>
            <a:r>
              <a:rPr lang="en-US" sz="4000" b="1" dirty="0" smtClean="0"/>
              <a:t>The </a:t>
            </a:r>
            <a:r>
              <a:rPr lang="en-US" sz="4000" b="1" dirty="0" smtClean="0"/>
              <a:t>Sabbath in the Creation Week </a:t>
            </a:r>
            <a:r>
              <a:rPr lang="en-US" sz="4000" b="1" dirty="0" smtClean="0"/>
              <a:t>review</a:t>
            </a:r>
          </a:p>
          <a:p>
            <a:pPr marL="0" indent="0">
              <a:buNone/>
            </a:pPr>
            <a:r>
              <a:rPr lang="en-US" sz="4000" dirty="0"/>
              <a:t>to endue with power for success, prosperity,  </a:t>
            </a:r>
            <a:r>
              <a:rPr lang="en-US" sz="4000" dirty="0" smtClean="0"/>
              <a:t>longevity, life, purpose</a:t>
            </a:r>
          </a:p>
          <a:p>
            <a:pPr marL="0" indent="0">
              <a:buNone/>
            </a:pPr>
            <a:r>
              <a:rPr lang="en-US" sz="4000" b="1" dirty="0" smtClean="0"/>
              <a:t>Separate, set apart for a different purpose</a:t>
            </a:r>
            <a:endParaRPr lang="en-US" sz="4000" b="1" dirty="0" smtClean="0"/>
          </a:p>
          <a:p>
            <a:pPr marL="0" indent="0">
              <a:buNone/>
            </a:pPr>
            <a:endParaRPr lang="en-US" sz="4000" b="1" dirty="0"/>
          </a:p>
        </p:txBody>
      </p:sp>
    </p:spTree>
    <p:extLst>
      <p:ext uri="{BB962C8B-B14F-4D97-AF65-F5344CB8AC3E}">
        <p14:creationId xmlns:p14="http://schemas.microsoft.com/office/powerpoint/2010/main" val="1775603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The Sabbath </a:t>
            </a:r>
            <a:r>
              <a:rPr lang="en-US" sz="6600" b="1" dirty="0" smtClean="0">
                <a:solidFill>
                  <a:schemeClr val="accent2">
                    <a:lumMod val="50000"/>
                  </a:schemeClr>
                </a:solidFill>
                <a:latin typeface="Helvetica" pitchFamily="34" charset="0"/>
                <a:cs typeface="Helvetica" pitchFamily="34" charset="0"/>
              </a:rPr>
              <a:t>in the </a:t>
            </a:r>
            <a:r>
              <a:rPr lang="en-US" sz="6600" b="1" dirty="0" smtClean="0">
                <a:solidFill>
                  <a:schemeClr val="accent2">
                    <a:lumMod val="50000"/>
                  </a:schemeClr>
                </a:solidFill>
                <a:latin typeface="Helvetica" pitchFamily="34" charset="0"/>
                <a:cs typeface="Helvetica" pitchFamily="34" charset="0"/>
              </a:rPr>
              <a:t>Ten Commandments</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Understanding the Sabbath as Way of Life For the </a:t>
            </a:r>
            <a:r>
              <a:rPr lang="en-US" sz="4400" b="1" dirty="0" smtClean="0"/>
              <a:t>People of Faith</a:t>
            </a:r>
            <a:endParaRPr lang="en-US" sz="4400" b="1" dirty="0"/>
          </a:p>
        </p:txBody>
      </p:sp>
    </p:spTree>
    <p:extLst>
      <p:ext uri="{BB962C8B-B14F-4D97-AF65-F5344CB8AC3E}">
        <p14:creationId xmlns:p14="http://schemas.microsoft.com/office/powerpoint/2010/main" val="12216553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 is the Ten Words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Mosheh</a:t>
            </a:r>
            <a:r>
              <a:rPr lang="en-US" sz="4000" b="1" dirty="0" smtClean="0"/>
              <a:t> </a:t>
            </a:r>
            <a:r>
              <a:rPr lang="en-US" sz="4000" b="1" dirty="0"/>
              <a:t>was there with Yahuwah forty days and forty nights without eating bread or drinking water. And he wrote on the tablets the words of the covenant-- the Ten Matters (Hebrew, </a:t>
            </a:r>
            <a:r>
              <a:rPr lang="en-US" sz="4000" b="1" dirty="0">
                <a:latin typeface="Bwhebb" panose="00000400000000000000" pitchFamily="2" charset="0"/>
              </a:rPr>
              <a:t>~</a:t>
            </a:r>
            <a:r>
              <a:rPr lang="en-US" sz="4000" b="1" dirty="0" err="1">
                <a:latin typeface="Bwhebb" panose="00000400000000000000" pitchFamily="2" charset="0"/>
              </a:rPr>
              <a:t>yrI</a:t>
            </a:r>
            <a:r>
              <a:rPr lang="en-US" sz="4000" b="1" dirty="0">
                <a:latin typeface="Bwhebb" panose="00000400000000000000" pitchFamily="2" charset="0"/>
              </a:rPr>
              <a:t>)</a:t>
            </a:r>
            <a:r>
              <a:rPr lang="en-US" sz="4000" b="1" dirty="0" err="1">
                <a:latin typeface="Bwhebb" panose="00000400000000000000" pitchFamily="2" charset="0"/>
              </a:rPr>
              <a:t>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 </a:t>
            </a:r>
            <a:r>
              <a:rPr lang="en-US" sz="4000" b="1" dirty="0"/>
              <a:t>). (</a:t>
            </a:r>
            <a:r>
              <a:rPr lang="en-US" sz="4000" b="1" dirty="0" err="1"/>
              <a:t>Shemot</a:t>
            </a:r>
            <a:r>
              <a:rPr lang="en-US" sz="4000" b="1" dirty="0"/>
              <a:t> [Exodus] 34:28)</a:t>
            </a:r>
          </a:p>
          <a:p>
            <a:pPr marL="0" indent="0">
              <a:buNone/>
            </a:pPr>
            <a:r>
              <a:rPr lang="en-US" sz="4000" b="1" dirty="0"/>
              <a:t>The Hebrew </a:t>
            </a:r>
            <a:r>
              <a:rPr lang="en-US" sz="4000" b="1" dirty="0">
                <a:latin typeface="Bwhebb" panose="00000400000000000000" pitchFamily="2" charset="0"/>
              </a:rPr>
              <a:t>~</a:t>
            </a:r>
            <a:r>
              <a:rPr lang="en-US" sz="4000" b="1" dirty="0" err="1">
                <a:latin typeface="Bwhebb" panose="00000400000000000000" pitchFamily="2" charset="0"/>
              </a:rPr>
              <a:t>yrI</a:t>
            </a:r>
            <a:r>
              <a:rPr lang="en-US" sz="4000" b="1" dirty="0">
                <a:latin typeface="Bwhebb" panose="00000400000000000000" pitchFamily="2" charset="0"/>
              </a:rPr>
              <a:t>)</a:t>
            </a:r>
            <a:r>
              <a:rPr lang="en-US" sz="4000" b="1" dirty="0" err="1">
                <a:latin typeface="Bwhebb" panose="00000400000000000000" pitchFamily="2" charset="0"/>
              </a:rPr>
              <a:t>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means literally, the </a:t>
            </a:r>
            <a:r>
              <a:rPr lang="en-US" sz="4000" b="1" i="1" dirty="0"/>
              <a:t>ten words</a:t>
            </a:r>
            <a:r>
              <a:rPr lang="en-US" sz="4000" b="1" dirty="0"/>
              <a:t>, or the </a:t>
            </a:r>
            <a:r>
              <a:rPr lang="en-US" sz="4000" b="1" i="1" dirty="0"/>
              <a:t>ten things</a:t>
            </a:r>
            <a:r>
              <a:rPr lang="en-US" sz="4000" b="1" dirty="0"/>
              <a:t>, or the </a:t>
            </a:r>
            <a:r>
              <a:rPr lang="en-US" sz="4000" b="1" i="1" dirty="0"/>
              <a:t>ten matters</a:t>
            </a:r>
            <a:r>
              <a:rPr lang="en-US" sz="4000" b="1" dirty="0"/>
              <a:t>.</a:t>
            </a:r>
          </a:p>
          <a:p>
            <a:pPr marL="0" indent="0">
              <a:buNone/>
            </a:pPr>
            <a:endParaRPr lang="en-US" sz="4000" b="1" dirty="0"/>
          </a:p>
        </p:txBody>
      </p:sp>
    </p:spTree>
    <p:extLst>
      <p:ext uri="{BB962C8B-B14F-4D97-AF65-F5344CB8AC3E}">
        <p14:creationId xmlns:p14="http://schemas.microsoft.com/office/powerpoint/2010/main" val="2318739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Ten Words is the Covenant</a:t>
            </a:r>
            <a:endParaRPr lang="en-US" sz="4800" b="1" dirty="0">
              <a:latin typeface="+mn-lt"/>
            </a:endParaRPr>
          </a:p>
        </p:txBody>
      </p:sp>
      <p:sp>
        <p:nvSpPr>
          <p:cNvPr id="3" name="Content Placeholder 2"/>
          <p:cNvSpPr>
            <a:spLocks noGrp="1"/>
          </p:cNvSpPr>
          <p:nvPr>
            <p:ph idx="1"/>
          </p:nvPr>
        </p:nvSpPr>
        <p:spPr>
          <a:xfrm>
            <a:off x="450166" y="1130852"/>
            <a:ext cx="11132234" cy="5645427"/>
          </a:xfrm>
        </p:spPr>
        <p:txBody>
          <a:bodyPr>
            <a:noAutofit/>
          </a:bodyPr>
          <a:lstStyle/>
          <a:p>
            <a:pPr marL="0" indent="0">
              <a:buNone/>
            </a:pPr>
            <a:r>
              <a:rPr lang="en-US" sz="4000" b="1" dirty="0"/>
              <a:t>He declared to you his covenant, the Ten Matters (Hebrew </a:t>
            </a:r>
            <a:r>
              <a:rPr lang="en-US" sz="4000" b="1" dirty="0">
                <a:latin typeface="Bwhebb" panose="00000400000000000000" pitchFamily="2" charset="0"/>
              </a:rPr>
              <a:t>~</a:t>
            </a:r>
            <a:r>
              <a:rPr lang="en-US" sz="4000" b="1" dirty="0" err="1">
                <a:latin typeface="Bwhebb" panose="00000400000000000000" pitchFamily="2" charset="0"/>
              </a:rPr>
              <a:t>yrI+b'D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 which he commanded you to follow and then wrote them on two stone tablets. (</a:t>
            </a:r>
            <a:r>
              <a:rPr lang="en-US" sz="4000" b="1" dirty="0" err="1"/>
              <a:t>Devarim</a:t>
            </a:r>
            <a:r>
              <a:rPr lang="en-US" sz="4000" b="1" dirty="0"/>
              <a:t> [Deuteronomy] 4:13</a:t>
            </a:r>
            <a:r>
              <a:rPr lang="en-US" sz="4000" b="1" dirty="0" smtClean="0"/>
              <a:t>)</a:t>
            </a:r>
            <a:endParaRPr lang="en-US" sz="4000" dirty="0"/>
          </a:p>
          <a:p>
            <a:pPr marL="0" indent="0">
              <a:buNone/>
            </a:pPr>
            <a:r>
              <a:rPr lang="en-US" sz="4000" b="1" dirty="0"/>
              <a:t>Yahuwah wrote on these tablets what he had written before, the Ten Matters </a:t>
            </a:r>
            <a:r>
              <a:rPr lang="en-US" sz="4000" b="1" dirty="0" smtClean="0"/>
              <a:t>(Hebrew </a:t>
            </a:r>
            <a:r>
              <a:rPr lang="en-US" sz="4000" b="1" dirty="0"/>
              <a:t> </a:t>
            </a:r>
            <a:r>
              <a:rPr lang="en-US" sz="4000" b="1" dirty="0">
                <a:latin typeface="Bwhebb" panose="00000400000000000000" pitchFamily="2" charset="0"/>
              </a:rPr>
              <a:t>~</a:t>
            </a:r>
            <a:r>
              <a:rPr lang="en-US" sz="4000" b="1" dirty="0" err="1">
                <a:latin typeface="Bwhebb" panose="00000400000000000000" pitchFamily="2" charset="0"/>
              </a:rPr>
              <a:t>yrIêb'D</a:t>
            </a:r>
            <a:r>
              <a:rPr lang="en-US" sz="4000" b="1" dirty="0">
                <a:latin typeface="Bwhebb" panose="00000400000000000000" pitchFamily="2" charset="0"/>
              </a:rPr>
              <a:t>&gt;h; </a:t>
            </a:r>
            <a:r>
              <a:rPr lang="en-US" sz="4000" b="1" dirty="0" err="1">
                <a:latin typeface="Bwhebb" panose="00000400000000000000" pitchFamily="2" charset="0"/>
              </a:rPr>
              <a:t>tr</a:t>
            </a:r>
            <a:r>
              <a:rPr lang="en-US" sz="4000" b="1" dirty="0">
                <a:latin typeface="Bwhebb" panose="00000400000000000000" pitchFamily="2" charset="0"/>
              </a:rPr>
              <a:t>&lt;</a:t>
            </a:r>
            <a:r>
              <a:rPr lang="en-US" sz="4000" b="1" dirty="0" err="1">
                <a:latin typeface="Bwhebb" panose="00000400000000000000" pitchFamily="2" charset="0"/>
              </a:rPr>
              <a:t>f,Þ</a:t>
            </a:r>
            <a:r>
              <a:rPr lang="en-US" sz="4000" b="1" dirty="0">
                <a:latin typeface="Bwhebb" panose="00000400000000000000" pitchFamily="2" charset="0"/>
              </a:rPr>
              <a:t>[]</a:t>
            </a:r>
            <a:r>
              <a:rPr lang="en-US" sz="4000" b="1" dirty="0"/>
              <a:t> ) he had proclaimed to you on the mountain, out of the fire, on the day of the assembly. And Yahuwah gave them to me. (</a:t>
            </a:r>
            <a:r>
              <a:rPr lang="en-US" sz="4000" b="1" dirty="0" err="1"/>
              <a:t>Devarim</a:t>
            </a:r>
            <a:r>
              <a:rPr lang="en-US" sz="4000" b="1" dirty="0"/>
              <a:t> [Deuteronomy] 10:4</a:t>
            </a:r>
            <a:r>
              <a:rPr lang="en-US" sz="4000" b="1" dirty="0" smtClean="0"/>
              <a:t>)</a:t>
            </a:r>
            <a:endParaRPr lang="en-US" sz="4000" b="1" dirty="0"/>
          </a:p>
        </p:txBody>
      </p:sp>
    </p:spTree>
    <p:extLst>
      <p:ext uri="{BB962C8B-B14F-4D97-AF65-F5344CB8AC3E}">
        <p14:creationId xmlns:p14="http://schemas.microsoft.com/office/powerpoint/2010/main" val="2821327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Third Matter of the Big Ten</a:t>
            </a:r>
            <a:endParaRPr lang="en-US" sz="4800" b="1" dirty="0">
              <a:latin typeface="+mn-lt"/>
            </a:endParaRPr>
          </a:p>
        </p:txBody>
      </p:sp>
      <p:sp>
        <p:nvSpPr>
          <p:cNvPr id="3" name="Content Placeholder 2"/>
          <p:cNvSpPr>
            <a:spLocks noGrp="1"/>
          </p:cNvSpPr>
          <p:nvPr>
            <p:ph idx="1"/>
          </p:nvPr>
        </p:nvSpPr>
        <p:spPr>
          <a:xfrm>
            <a:off x="609599" y="1130852"/>
            <a:ext cx="11171583" cy="5645427"/>
          </a:xfrm>
        </p:spPr>
        <p:txBody>
          <a:bodyPr>
            <a:noAutofit/>
          </a:bodyPr>
          <a:lstStyle/>
          <a:p>
            <a:pPr marL="0" indent="0">
              <a:buNone/>
            </a:pPr>
            <a:r>
              <a:rPr lang="en-US" sz="4000" b="1" dirty="0" smtClean="0"/>
              <a:t>Remember </a:t>
            </a:r>
            <a:r>
              <a:rPr lang="en-US" sz="4000" b="1" dirty="0"/>
              <a:t>the </a:t>
            </a:r>
            <a:r>
              <a:rPr lang="en-US" sz="4000" b="1" dirty="0" err="1"/>
              <a:t>sabbath</a:t>
            </a:r>
            <a:r>
              <a:rPr lang="en-US" sz="4000" b="1" dirty="0"/>
              <a:t> day, to keep it holy</a:t>
            </a:r>
            <a:r>
              <a:rPr lang="en-US" sz="4000" b="1" dirty="0" smtClean="0"/>
              <a:t>. Six </a:t>
            </a:r>
            <a:r>
              <a:rPr lang="en-US" sz="4000" b="1" dirty="0"/>
              <a:t>days you shall labor and do all your work</a:t>
            </a:r>
            <a:r>
              <a:rPr lang="en-US" sz="4000" b="1" dirty="0" smtClean="0"/>
              <a:t>, </a:t>
            </a:r>
            <a:r>
              <a:rPr lang="en-US" sz="4000" b="1" dirty="0"/>
              <a:t>but the seventh day is a </a:t>
            </a:r>
            <a:r>
              <a:rPr lang="en-US" sz="4000" b="1" dirty="0" err="1"/>
              <a:t>sabbath</a:t>
            </a:r>
            <a:r>
              <a:rPr lang="en-US" sz="4000" b="1" dirty="0"/>
              <a:t> of Yahuwah your Elohim; [in it] you shall not do any work, you or your son or your daughter, your male or your female servant or your cattle or your sojourner who stays with you</a:t>
            </a:r>
            <a:r>
              <a:rPr lang="en-US" sz="4000" b="1" dirty="0" smtClean="0"/>
              <a:t>. For </a:t>
            </a:r>
            <a:r>
              <a:rPr lang="en-US" sz="4000" b="1" dirty="0"/>
              <a:t>in six days Yahuwah made the heavens and the earth, the sea and all that is in them, and rested on the seventh day; therefore Yahuwah blessed the </a:t>
            </a:r>
            <a:r>
              <a:rPr lang="en-US" sz="4000" b="1" dirty="0" err="1"/>
              <a:t>sabbath</a:t>
            </a:r>
            <a:r>
              <a:rPr lang="en-US" sz="4000" b="1" dirty="0"/>
              <a:t> day and made it holy</a:t>
            </a:r>
            <a:r>
              <a:rPr lang="en-US" sz="4000" b="1" dirty="0" smtClean="0"/>
              <a:t>. Ex </a:t>
            </a:r>
            <a:r>
              <a:rPr lang="en-US" sz="4000" b="1" dirty="0"/>
              <a:t>20:8-11</a:t>
            </a:r>
          </a:p>
          <a:p>
            <a:pPr marL="0" indent="0">
              <a:buNone/>
            </a:pPr>
            <a:endParaRPr lang="en-US" sz="4000" dirty="0"/>
          </a:p>
        </p:txBody>
      </p:sp>
    </p:spTree>
    <p:extLst>
      <p:ext uri="{BB962C8B-B14F-4D97-AF65-F5344CB8AC3E}">
        <p14:creationId xmlns:p14="http://schemas.microsoft.com/office/powerpoint/2010/main" val="2929846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Third Matter of the Big Ten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200" b="1" dirty="0" err="1"/>
              <a:t>Devarim</a:t>
            </a:r>
            <a:r>
              <a:rPr lang="en-US" sz="3200" b="1" dirty="0"/>
              <a:t> </a:t>
            </a:r>
            <a:r>
              <a:rPr lang="en-US" sz="3200" b="1" dirty="0" smtClean="0"/>
              <a:t>5:12-15  Guard </a:t>
            </a:r>
            <a:r>
              <a:rPr lang="en-US" sz="3200" b="1" dirty="0"/>
              <a:t>the Sabbath day to keep it holy, as Yahuwah your Elohim has commanded you.  Six days you shall labor and do all your work, but the seventh day is a Sabbath to Yahuwah your Elohim. You shall not do any work, neither you, nor your son or daughter, nor your manservant or maidservant, nor your ox, your donkey or any of your animals, nor the alien within your gates, so that your manservant and maidservant may rest, as you do.  Remember that you were slaves in </a:t>
            </a:r>
            <a:r>
              <a:rPr lang="en-US" sz="3200" b="1" dirty="0" err="1"/>
              <a:t>Mitzrayim</a:t>
            </a:r>
            <a:r>
              <a:rPr lang="en-US" sz="3200" b="1" dirty="0"/>
              <a:t> and that Yahuwah your Elohim brought you out of there with a mighty hand and an outstretched arm. Therefore Yahuwah your Elohim has commanded you to observe the Sabbath day</a:t>
            </a:r>
            <a:r>
              <a:rPr lang="en-US" sz="3200" b="1" dirty="0" smtClean="0"/>
              <a:t>.</a:t>
            </a:r>
            <a:endParaRPr lang="en-US" sz="3200" b="1" dirty="0"/>
          </a:p>
        </p:txBody>
      </p:sp>
    </p:spTree>
    <p:extLst>
      <p:ext uri="{BB962C8B-B14F-4D97-AF65-F5344CB8AC3E}">
        <p14:creationId xmlns:p14="http://schemas.microsoft.com/office/powerpoint/2010/main" val="1429824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Why the Seventh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a:t>For in six days Yahuwah made the heavens and the earth, the sea, and all that is in them, but he rested on the seventh day. Therefore Yahuwah blessed the Sabbath day and made it holy. (</a:t>
            </a:r>
            <a:r>
              <a:rPr lang="en-US" sz="3600" b="1" dirty="0" err="1"/>
              <a:t>Shemot</a:t>
            </a:r>
            <a:r>
              <a:rPr lang="en-US" sz="3600" b="1" dirty="0"/>
              <a:t> [Exodus] 20:11)</a:t>
            </a:r>
          </a:p>
          <a:p>
            <a:pPr marL="0" indent="0">
              <a:buNone/>
            </a:pPr>
            <a:r>
              <a:rPr lang="en-US" sz="3600" b="1" dirty="0" smtClean="0"/>
              <a:t>Thus </a:t>
            </a:r>
            <a:r>
              <a:rPr lang="en-US" sz="3600" b="1" dirty="0"/>
              <a:t>the heavens and the earth were completed in all their vast array.  By the seventh day Elohim had finished the work he had been doing; so on the seventh day he rested from all his work.  And Elohim blessed the seventh day and separated it, because on it he rested from all the work of creating that he had done. (</a:t>
            </a:r>
            <a:r>
              <a:rPr lang="en-US" sz="3600" b="1" dirty="0" err="1"/>
              <a:t>Bereshith</a:t>
            </a:r>
            <a:r>
              <a:rPr lang="en-US" sz="3600" b="1" dirty="0"/>
              <a:t> [Genesis] 2:1-3)</a:t>
            </a:r>
            <a:endParaRPr lang="en-US" sz="4800" b="1" dirty="0"/>
          </a:p>
        </p:txBody>
      </p:sp>
    </p:spTree>
    <p:extLst>
      <p:ext uri="{BB962C8B-B14F-4D97-AF65-F5344CB8AC3E}">
        <p14:creationId xmlns:p14="http://schemas.microsoft.com/office/powerpoint/2010/main" val="1216491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274640"/>
            <a:ext cx="10972800" cy="6501640"/>
          </a:xfrm>
        </p:spPr>
        <p:txBody>
          <a:bodyPr>
            <a:normAutofit/>
          </a:bodyPr>
          <a:lstStyle/>
          <a:p>
            <a:pPr marL="0" indent="0">
              <a:buNone/>
            </a:pPr>
            <a:r>
              <a:rPr lang="en-US" sz="4000" b="1" dirty="0"/>
              <a:t>The commandment tells us in </a:t>
            </a:r>
            <a:r>
              <a:rPr lang="en-US" sz="4000" b="1" dirty="0" err="1"/>
              <a:t>Devarim</a:t>
            </a:r>
            <a:r>
              <a:rPr lang="en-US" sz="4000" b="1" dirty="0"/>
              <a:t> 5 to "guard the Sabbath day to keep it holy."  The </a:t>
            </a:r>
            <a:r>
              <a:rPr lang="en-US" sz="4000" b="1" dirty="0" err="1"/>
              <a:t>Shemot</a:t>
            </a:r>
            <a:r>
              <a:rPr lang="en-US" sz="4000" b="1" dirty="0"/>
              <a:t> 20 version tells us to "remember the Sabbath day to keep it holy."  The reason we should be doing this is that Elohim rested on the seventh day after creating heaven and earth.  On the first Sabbath day, Elohim blessed the Sabbath day and made it holy - which is to say, he separated the seventh day from the other six days.  The seventh day was to always have a special and unique </a:t>
            </a:r>
            <a:r>
              <a:rPr lang="en-US" sz="4000" b="1" dirty="0" smtClean="0"/>
              <a:t>purpose </a:t>
            </a:r>
            <a:r>
              <a:rPr lang="en-US" sz="4000" b="1" dirty="0"/>
              <a:t>for mankind made in the image of Elohim</a:t>
            </a:r>
            <a:r>
              <a:rPr lang="en-US" sz="4000" b="1" dirty="0" smtClean="0"/>
              <a:t>.</a:t>
            </a:r>
            <a:endParaRPr lang="en-US" sz="4000" b="1" dirty="0"/>
          </a:p>
        </p:txBody>
      </p:sp>
    </p:spTree>
    <p:extLst>
      <p:ext uri="{BB962C8B-B14F-4D97-AF65-F5344CB8AC3E}">
        <p14:creationId xmlns:p14="http://schemas.microsoft.com/office/powerpoint/2010/main" val="2865893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274640"/>
            <a:ext cx="10972800" cy="6501640"/>
          </a:xfrm>
        </p:spPr>
        <p:txBody>
          <a:bodyPr>
            <a:normAutofit/>
          </a:bodyPr>
          <a:lstStyle/>
          <a:p>
            <a:pPr marL="0" indent="0">
              <a:buNone/>
            </a:pPr>
            <a:r>
              <a:rPr lang="en-US" sz="4000" b="1" dirty="0" smtClean="0"/>
              <a:t>The </a:t>
            </a:r>
            <a:r>
              <a:rPr lang="en-US" sz="4000" b="1" dirty="0"/>
              <a:t>other six days of the week were appointed by the Creator to be days of labor and work.  All vocational and occupational work is to be done on those six days.  But, the seventh day is to be separated from the other six by ceasing from </a:t>
            </a:r>
            <a:r>
              <a:rPr lang="en-US" sz="4000" b="1" dirty="0" smtClean="0"/>
              <a:t>labor and resting </a:t>
            </a:r>
            <a:r>
              <a:rPr lang="en-US" sz="4000" b="1" dirty="0"/>
              <a:t>in order to experience the fellowship with Elohim that he created us for. Elohim himself did this separating of the seventh day from the sixth, and he calls on his people to do the same. </a:t>
            </a:r>
            <a:endParaRPr lang="en-US" sz="5400" b="1" dirty="0"/>
          </a:p>
        </p:txBody>
      </p:sp>
    </p:spTree>
    <p:extLst>
      <p:ext uri="{BB962C8B-B14F-4D97-AF65-F5344CB8AC3E}">
        <p14:creationId xmlns:p14="http://schemas.microsoft.com/office/powerpoint/2010/main" val="823331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40"/>
            <a:ext cx="10972800" cy="386264"/>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660904"/>
            <a:ext cx="10972800" cy="6115375"/>
          </a:xfrm>
        </p:spPr>
        <p:txBody>
          <a:bodyPr>
            <a:normAutofit/>
          </a:bodyPr>
          <a:lstStyle/>
          <a:p>
            <a:pPr marL="0" indent="0">
              <a:buNone/>
            </a:pPr>
            <a:r>
              <a:rPr lang="en-US" sz="4000" b="1" dirty="0"/>
              <a:t>Why does the Creator ask us to do this?  How can he demand it of us?  Everyone has the free will to chose the path he will walk, but those people who seek Elohim and love him with all their heart, soul and strength will obey him in whatever he asks.  Elohim can demand the guarding of the Sabbath day because he created the heavens and the earth.  He owns it all and he owns all of us.  Thus, he has the right to command us in this matter.</a:t>
            </a:r>
          </a:p>
        </p:txBody>
      </p:sp>
    </p:spTree>
    <p:extLst>
      <p:ext uri="{BB962C8B-B14F-4D97-AF65-F5344CB8AC3E}">
        <p14:creationId xmlns:p14="http://schemas.microsoft.com/office/powerpoint/2010/main" val="14166065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660904"/>
            <a:ext cx="10972800" cy="6115376"/>
          </a:xfrm>
        </p:spPr>
        <p:txBody>
          <a:bodyPr>
            <a:normAutofit/>
          </a:bodyPr>
          <a:lstStyle/>
          <a:p>
            <a:pPr marL="0" indent="0">
              <a:buNone/>
            </a:pPr>
            <a:r>
              <a:rPr lang="en-US" sz="4000" b="1" dirty="0"/>
              <a:t>But he gives another reason why he can demand of us to keep the Sabbath day holy.  It is because he ransomed his people from slavery:</a:t>
            </a:r>
          </a:p>
          <a:p>
            <a:pPr marL="0" indent="0">
              <a:buNone/>
            </a:pPr>
            <a:r>
              <a:rPr lang="en-US" sz="4000" b="1" dirty="0"/>
              <a:t>Remember that you were slaves in </a:t>
            </a:r>
            <a:r>
              <a:rPr lang="en-US" sz="4000" b="1" dirty="0" err="1"/>
              <a:t>Mitzrayim</a:t>
            </a:r>
            <a:r>
              <a:rPr lang="en-US" sz="4000" b="1" dirty="0"/>
              <a:t> and that Yahuwah your Elohim brought you out of there with a mighty hand and an outstretched arm. Therefore Yahuwah your Elohim has commanded you to observe the Sabbath day. (</a:t>
            </a:r>
            <a:r>
              <a:rPr lang="en-US" sz="4000" b="1" dirty="0" err="1"/>
              <a:t>Devarim</a:t>
            </a:r>
            <a:r>
              <a:rPr lang="en-US" sz="4000" b="1" dirty="0"/>
              <a:t> 5:15) </a:t>
            </a:r>
            <a:endParaRPr lang="en-US" sz="5400" b="1" dirty="0"/>
          </a:p>
        </p:txBody>
      </p:sp>
    </p:spTree>
    <p:extLst>
      <p:ext uri="{BB962C8B-B14F-4D97-AF65-F5344CB8AC3E}">
        <p14:creationId xmlns:p14="http://schemas.microsoft.com/office/powerpoint/2010/main" val="867747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Objections to Christians Keeping Sabbath</a:t>
            </a:r>
            <a:endParaRPr lang="en-US" sz="4800" b="1" dirty="0">
              <a:solidFill>
                <a:schemeClr val="tx1"/>
              </a:solidFill>
              <a:latin typeface="+mn-lt"/>
              <a:cs typeface="Times New Roman" pitchFamily="18" charset="0"/>
            </a:endParaRPr>
          </a:p>
          <a:p>
            <a:pPr marL="0" indent="0">
              <a:buNone/>
            </a:pPr>
            <a:r>
              <a:rPr lang="en-US" sz="4000" b="1" dirty="0"/>
              <a:t>The Sabbath command was given at Mt </a:t>
            </a:r>
            <a:r>
              <a:rPr lang="en-US" sz="4000" b="1" dirty="0" smtClean="0"/>
              <a:t>Sinai</a:t>
            </a:r>
          </a:p>
          <a:p>
            <a:pPr marL="0" indent="0">
              <a:buNone/>
            </a:pPr>
            <a:r>
              <a:rPr lang="en-US" sz="4000" b="1" dirty="0" smtClean="0"/>
              <a:t>Sabbath is part of Law, we are under Grace</a:t>
            </a:r>
          </a:p>
          <a:p>
            <a:pPr marL="0" indent="0">
              <a:buNone/>
            </a:pPr>
            <a:r>
              <a:rPr lang="en-US" sz="4000" b="1" dirty="0" smtClean="0"/>
              <a:t>Jesus did away with the Law and the Sabbath</a:t>
            </a:r>
            <a:endParaRPr lang="en-US" sz="4000" b="1" dirty="0"/>
          </a:p>
        </p:txBody>
      </p:sp>
    </p:spTree>
    <p:extLst>
      <p:ext uri="{BB962C8B-B14F-4D97-AF65-F5344CB8AC3E}">
        <p14:creationId xmlns:p14="http://schemas.microsoft.com/office/powerpoint/2010/main" val="33161718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Objections to Christians Keeping Sabbath</a:t>
            </a:r>
            <a:endParaRPr lang="en-US" sz="4800" b="1" dirty="0">
              <a:solidFill>
                <a:schemeClr val="tx1"/>
              </a:solidFill>
              <a:latin typeface="+mn-lt"/>
              <a:cs typeface="Times New Roman" pitchFamily="18" charset="0"/>
            </a:endParaRPr>
          </a:p>
          <a:p>
            <a:pPr marL="0" indent="0">
              <a:buNone/>
            </a:pPr>
            <a:r>
              <a:rPr lang="en-US" sz="4000" b="1" dirty="0"/>
              <a:t>The Sabbath command was given at Mt </a:t>
            </a:r>
            <a:r>
              <a:rPr lang="en-US" sz="4000" b="1" dirty="0" smtClean="0"/>
              <a:t>Sinai</a:t>
            </a:r>
            <a:endParaRPr lang="en-US" sz="4000" b="1" dirty="0"/>
          </a:p>
        </p:txBody>
      </p:sp>
    </p:spTree>
    <p:extLst>
      <p:ext uri="{BB962C8B-B14F-4D97-AF65-F5344CB8AC3E}">
        <p14:creationId xmlns:p14="http://schemas.microsoft.com/office/powerpoint/2010/main" val="3849237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Abraham Kept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Ways</a:t>
            </a:r>
            <a:endParaRPr lang="en-US" sz="4800" b="1" dirty="0">
              <a:solidFill>
                <a:schemeClr val="tx1"/>
              </a:solidFill>
              <a:latin typeface="+mn-lt"/>
              <a:cs typeface="Times New Roman" pitchFamily="18" charset="0"/>
            </a:endParaRPr>
          </a:p>
          <a:p>
            <a:pPr marL="0" indent="0">
              <a:buNone/>
            </a:pPr>
            <a:r>
              <a:rPr lang="en-US" sz="4000" b="1" dirty="0"/>
              <a:t>Yahuwah said, "Shall I hide from Abraham what I am about to do</a:t>
            </a:r>
            <a:r>
              <a:rPr lang="en-US" sz="4000" b="1" dirty="0" smtClean="0"/>
              <a:t>, </a:t>
            </a:r>
            <a:r>
              <a:rPr lang="en-US" sz="4000" b="1" dirty="0"/>
              <a:t>since Abraham will surely become a great and mighty nation, and in him all the nations of the earth will be blessed?</a:t>
            </a:r>
          </a:p>
          <a:p>
            <a:pPr marL="0" indent="0">
              <a:buNone/>
            </a:pPr>
            <a:r>
              <a:rPr lang="en-US" sz="4000" b="1" dirty="0" smtClean="0"/>
              <a:t>"</a:t>
            </a:r>
            <a:r>
              <a:rPr lang="en-US" sz="4000" b="1" u="sng" dirty="0" smtClean="0"/>
              <a:t>For I have Know </a:t>
            </a:r>
            <a:r>
              <a:rPr lang="en-US" sz="4000" b="1" u="sng" dirty="0"/>
              <a:t>him, </a:t>
            </a:r>
            <a:r>
              <a:rPr lang="en-US" sz="4000" b="1" u="sng" dirty="0" smtClean="0"/>
              <a:t>that </a:t>
            </a:r>
            <a:r>
              <a:rPr lang="en-US" sz="4000" b="1" u="sng" dirty="0"/>
              <a:t>he </a:t>
            </a:r>
            <a:r>
              <a:rPr lang="en-US" sz="4000" b="1" u="sng" dirty="0" smtClean="0"/>
              <a:t>will </a:t>
            </a:r>
            <a:r>
              <a:rPr lang="en-US" sz="4000" b="1" u="sng" dirty="0"/>
              <a:t>command his </a:t>
            </a:r>
            <a:r>
              <a:rPr lang="en-US" sz="4000" b="1" u="sng" dirty="0" smtClean="0"/>
              <a:t>sons </a:t>
            </a:r>
            <a:r>
              <a:rPr lang="en-US" sz="4000" b="1" u="sng" dirty="0"/>
              <a:t>and his household after him to </a:t>
            </a:r>
            <a:r>
              <a:rPr lang="en-US" sz="4000" b="1" u="sng" dirty="0" smtClean="0"/>
              <a:t>guard </a:t>
            </a:r>
            <a:r>
              <a:rPr lang="en-US" sz="4000" b="1" u="sng" dirty="0"/>
              <a:t>the way of Yahuwah by doing righteousness and justice</a:t>
            </a:r>
            <a:r>
              <a:rPr lang="en-US" sz="4000" b="1" dirty="0"/>
              <a:t>, so that Yahuwah may bring upon Abraham what He has spoken about him."</a:t>
            </a:r>
          </a:p>
          <a:p>
            <a:pPr marL="0" indent="0">
              <a:buNone/>
            </a:pPr>
            <a:r>
              <a:rPr lang="en-US" sz="4000" b="1" dirty="0" smtClean="0"/>
              <a:t>Genesis 18:17-19</a:t>
            </a:r>
            <a:endParaRPr lang="en-US" sz="4000" b="1" dirty="0"/>
          </a:p>
        </p:txBody>
      </p:sp>
    </p:spTree>
    <p:extLst>
      <p:ext uri="{BB962C8B-B14F-4D97-AF65-F5344CB8AC3E}">
        <p14:creationId xmlns:p14="http://schemas.microsoft.com/office/powerpoint/2010/main" val="27115183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800" b="1" dirty="0" smtClean="0">
                <a:solidFill>
                  <a:schemeClr val="tx1"/>
                </a:solidFill>
                <a:latin typeface="+mn-lt"/>
                <a:cs typeface="Times New Roman" pitchFamily="18" charset="0"/>
              </a:rPr>
              <a:t>Abraham Kept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Laws</a:t>
            </a:r>
            <a:endParaRPr lang="en-US" sz="4800" b="1" dirty="0">
              <a:solidFill>
                <a:schemeClr val="tx1"/>
              </a:solidFill>
              <a:latin typeface="+mn-lt"/>
              <a:cs typeface="Times New Roman" pitchFamily="18" charset="0"/>
            </a:endParaRPr>
          </a:p>
          <a:p>
            <a:pPr marL="0" indent="0">
              <a:buNone/>
            </a:pPr>
            <a:r>
              <a:rPr lang="en-US" sz="4000" b="1" dirty="0"/>
              <a:t>Now there was a famine in the land, besides the previous famine that had occurred in the days of Abraham. So Yitzchak went to </a:t>
            </a:r>
            <a:r>
              <a:rPr lang="en-US" sz="4000" b="1" dirty="0" err="1"/>
              <a:t>Gerar</a:t>
            </a:r>
            <a:r>
              <a:rPr lang="en-US" sz="4000" b="1" dirty="0"/>
              <a:t>, to Abimelech king of the </a:t>
            </a:r>
            <a:r>
              <a:rPr lang="en-US" sz="4000" b="1" dirty="0" smtClean="0"/>
              <a:t>Philistines. Yahuwah </a:t>
            </a:r>
            <a:r>
              <a:rPr lang="en-US" sz="4000" b="1" dirty="0"/>
              <a:t>appeared to him and said, "Do not go down to </a:t>
            </a:r>
            <a:r>
              <a:rPr lang="en-US" sz="4000" b="1" dirty="0" err="1"/>
              <a:t>Mitzrayim</a:t>
            </a:r>
            <a:r>
              <a:rPr lang="en-US" sz="4000" b="1" dirty="0"/>
              <a:t>; stay in the land of which I shall tell you.</a:t>
            </a:r>
          </a:p>
          <a:p>
            <a:pPr marL="0" indent="0">
              <a:buNone/>
            </a:pPr>
            <a:r>
              <a:rPr lang="en-US" sz="4000" b="1" dirty="0" smtClean="0"/>
              <a:t>"Sojourn </a:t>
            </a:r>
            <a:r>
              <a:rPr lang="en-US" sz="4000" b="1" dirty="0"/>
              <a:t>in this land and I will be with you and bless you, for to you and to your descendants I will give all these lands, and I will establish the oath which I swore to your father Abraham</a:t>
            </a:r>
            <a:r>
              <a:rPr lang="en-US" sz="4000" b="1" dirty="0" smtClean="0"/>
              <a:t>.  Genesis 26:1-3</a:t>
            </a:r>
            <a:endParaRPr lang="en-US" sz="4000" b="1" dirty="0"/>
          </a:p>
        </p:txBody>
      </p:sp>
    </p:spTree>
    <p:extLst>
      <p:ext uri="{BB962C8B-B14F-4D97-AF65-F5344CB8AC3E}">
        <p14:creationId xmlns:p14="http://schemas.microsoft.com/office/powerpoint/2010/main" val="24083545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Abraham Kept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Laws</a:t>
            </a:r>
            <a:endParaRPr lang="en-US" sz="4800" b="1" dirty="0">
              <a:solidFill>
                <a:schemeClr val="tx1"/>
              </a:solidFill>
              <a:latin typeface="+mn-lt"/>
              <a:cs typeface="Times New Roman" pitchFamily="18" charset="0"/>
            </a:endParaRPr>
          </a:p>
          <a:p>
            <a:pPr marL="0" indent="0">
              <a:buNone/>
            </a:pPr>
            <a:r>
              <a:rPr lang="en-US" sz="4000" b="1" dirty="0"/>
              <a:t>I will multiply your descendants as the stars of heaven, and will give your descendants all these lands; and by your descendants all the nations of the earth shall be </a:t>
            </a:r>
            <a:r>
              <a:rPr lang="en-US" sz="4000" b="1" dirty="0" smtClean="0"/>
              <a:t>blessed; because </a:t>
            </a:r>
            <a:r>
              <a:rPr lang="en-US" sz="4000" b="1" dirty="0"/>
              <a:t>Abraham obeyed </a:t>
            </a:r>
            <a:r>
              <a:rPr lang="en-US" sz="4000" b="1" dirty="0" smtClean="0"/>
              <a:t>My voice </a:t>
            </a:r>
            <a:r>
              <a:rPr lang="en-US" sz="4000" b="1" dirty="0"/>
              <a:t>and kept My charge, My commandments, My statutes and My </a:t>
            </a:r>
            <a:r>
              <a:rPr lang="en-US" sz="4000" b="1" dirty="0" smtClean="0"/>
              <a:t>Instructions (</a:t>
            </a:r>
            <a:r>
              <a:rPr lang="en-US" sz="4000" b="1" dirty="0" err="1" smtClean="0"/>
              <a:t>Torahs</a:t>
            </a:r>
            <a:r>
              <a:rPr lang="en-US" sz="4000" b="1" dirty="0" smtClean="0"/>
              <a:t>)."</a:t>
            </a:r>
            <a:endParaRPr lang="en-US" sz="4000" b="1" dirty="0"/>
          </a:p>
          <a:p>
            <a:pPr marL="0" indent="0">
              <a:buNone/>
            </a:pPr>
            <a:r>
              <a:rPr lang="en-US" sz="4000" b="1" dirty="0" smtClean="0"/>
              <a:t>Genesis 26:4-5</a:t>
            </a:r>
            <a:endParaRPr lang="en-US" sz="4000" b="1" dirty="0"/>
          </a:p>
        </p:txBody>
      </p:sp>
    </p:spTree>
    <p:extLst>
      <p:ext uri="{BB962C8B-B14F-4D97-AF65-F5344CB8AC3E}">
        <p14:creationId xmlns:p14="http://schemas.microsoft.com/office/powerpoint/2010/main" val="2901952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Objections to Christians Keeping Sabbath</a:t>
            </a:r>
            <a:endParaRPr lang="en-US" sz="4800" b="1" dirty="0">
              <a:solidFill>
                <a:schemeClr val="tx1"/>
              </a:solidFill>
              <a:latin typeface="+mn-lt"/>
              <a:cs typeface="Times New Roman" pitchFamily="18" charset="0"/>
            </a:endParaRPr>
          </a:p>
          <a:p>
            <a:pPr marL="0" indent="0">
              <a:buNone/>
            </a:pPr>
            <a:r>
              <a:rPr lang="en-US" sz="4000" b="1" dirty="0" smtClean="0"/>
              <a:t>Sabbath is part of Law, we are under Grace</a:t>
            </a:r>
          </a:p>
        </p:txBody>
      </p:sp>
    </p:spTree>
    <p:extLst>
      <p:ext uri="{BB962C8B-B14F-4D97-AF65-F5344CB8AC3E}">
        <p14:creationId xmlns:p14="http://schemas.microsoft.com/office/powerpoint/2010/main" val="28059383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Holy Spirit Teaches Law</a:t>
            </a:r>
            <a:endParaRPr lang="en-US" sz="4800" b="1" dirty="0">
              <a:solidFill>
                <a:schemeClr val="tx1"/>
              </a:solidFill>
              <a:latin typeface="+mn-lt"/>
              <a:cs typeface="Times New Roman" pitchFamily="18" charset="0"/>
            </a:endParaRPr>
          </a:p>
          <a:p>
            <a:pPr marL="0" indent="0">
              <a:buNone/>
            </a:pPr>
            <a:r>
              <a:rPr lang="en-US" sz="4000" b="1" dirty="0"/>
              <a:t>For I will take you out of the nations; I will gather you from all the countries and bring you back into your own land</a:t>
            </a:r>
            <a:r>
              <a:rPr lang="en-US" sz="4000" b="1" dirty="0" smtClean="0"/>
              <a:t>. </a:t>
            </a:r>
            <a:r>
              <a:rPr lang="en-US" sz="4000" b="1" dirty="0"/>
              <a:t>I will sprinkle clean water on you, and you will be clean; I will cleanse you from all your impurities and from all your idols.</a:t>
            </a:r>
          </a:p>
          <a:p>
            <a:pPr marL="0" indent="0">
              <a:buNone/>
            </a:pPr>
            <a:r>
              <a:rPr lang="en-US" sz="4000" b="1" dirty="0" smtClean="0"/>
              <a:t> </a:t>
            </a:r>
            <a:r>
              <a:rPr lang="en-US" sz="4000" b="1" dirty="0"/>
              <a:t>I will give you a new heart and put a new spirit in you; I will remove from you your heart of stone and give you a heart of flesh</a:t>
            </a:r>
            <a:r>
              <a:rPr lang="en-US" sz="4000" b="1" dirty="0" smtClean="0"/>
              <a:t>. </a:t>
            </a:r>
            <a:r>
              <a:rPr lang="en-US" sz="4000" b="1" u="sng" dirty="0"/>
              <a:t>And I will put my Spirit in you and move you to </a:t>
            </a:r>
            <a:r>
              <a:rPr lang="en-US" sz="4000" b="1" u="sng" dirty="0" smtClean="0"/>
              <a:t>walk in my statutes and guard my judgments to do them</a:t>
            </a:r>
            <a:r>
              <a:rPr lang="en-US" sz="4000" b="1" dirty="0" smtClean="0"/>
              <a:t>.</a:t>
            </a:r>
            <a:endParaRPr lang="en-US" sz="4000" b="1" dirty="0"/>
          </a:p>
          <a:p>
            <a:pPr marL="0" indent="0">
              <a:buNone/>
            </a:pPr>
            <a:r>
              <a:rPr lang="en-US" sz="4000" b="1" dirty="0" smtClean="0"/>
              <a:t>Ezekiel 36:24-27</a:t>
            </a:r>
          </a:p>
        </p:txBody>
      </p:sp>
    </p:spTree>
    <p:extLst>
      <p:ext uri="{BB962C8B-B14F-4D97-AF65-F5344CB8AC3E}">
        <p14:creationId xmlns:p14="http://schemas.microsoft.com/office/powerpoint/2010/main" val="4696374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Christians Are Supposed to Keep Law</a:t>
            </a:r>
            <a:endParaRPr lang="en-US" sz="4800" b="1" dirty="0">
              <a:solidFill>
                <a:schemeClr val="tx1"/>
              </a:solidFill>
              <a:latin typeface="+mn-lt"/>
              <a:cs typeface="Times New Roman" pitchFamily="18" charset="0"/>
            </a:endParaRPr>
          </a:p>
          <a:p>
            <a:pPr marL="0" indent="0">
              <a:buNone/>
            </a:pPr>
            <a:r>
              <a:rPr lang="en-US" sz="4000" b="1" dirty="0" smtClean="0"/>
              <a:t>Do </a:t>
            </a:r>
            <a:r>
              <a:rPr lang="en-US" sz="4000" b="1" dirty="0"/>
              <a:t>we, then, nullify the law by this faith? Not at all! Rather, we uphold the law.</a:t>
            </a:r>
          </a:p>
          <a:p>
            <a:pPr marL="0" indent="0">
              <a:buNone/>
            </a:pPr>
            <a:r>
              <a:rPr lang="en-US" sz="4000" b="1" dirty="0" smtClean="0"/>
              <a:t>Romans 3:31</a:t>
            </a:r>
          </a:p>
          <a:p>
            <a:pPr marL="0" indent="0">
              <a:buNone/>
            </a:pPr>
            <a:r>
              <a:rPr lang="en-US" sz="4000" b="1" dirty="0"/>
              <a:t>What shall we say, then? Shall we go on sinning so that grace may increase</a:t>
            </a:r>
            <a:r>
              <a:rPr lang="en-US" sz="4000" b="1" dirty="0" smtClean="0"/>
              <a:t>? </a:t>
            </a:r>
            <a:r>
              <a:rPr lang="en-US" sz="4000" b="1" dirty="0"/>
              <a:t>By no means! We died to sin; how can we live in it any longer?</a:t>
            </a:r>
          </a:p>
          <a:p>
            <a:pPr marL="0" indent="0">
              <a:buNone/>
            </a:pPr>
            <a:r>
              <a:rPr lang="en-US" sz="4000" b="1" dirty="0" smtClean="0"/>
              <a:t>Romans 6:1-2</a:t>
            </a:r>
          </a:p>
        </p:txBody>
      </p:sp>
    </p:spTree>
    <p:extLst>
      <p:ext uri="{BB962C8B-B14F-4D97-AF65-F5344CB8AC3E}">
        <p14:creationId xmlns:p14="http://schemas.microsoft.com/office/powerpoint/2010/main" val="24023545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Objections to Christians Keeping Sabbath</a:t>
            </a:r>
            <a:endParaRPr lang="en-US" sz="4800" b="1" dirty="0">
              <a:solidFill>
                <a:schemeClr val="tx1"/>
              </a:solidFill>
              <a:latin typeface="+mn-lt"/>
              <a:cs typeface="Times New Roman" pitchFamily="18" charset="0"/>
            </a:endParaRPr>
          </a:p>
          <a:p>
            <a:pPr marL="0" indent="0">
              <a:buNone/>
            </a:pPr>
            <a:r>
              <a:rPr lang="en-US" sz="4000" b="1" dirty="0" smtClean="0"/>
              <a:t>Jesus did away with the Law and the Sabbath</a:t>
            </a:r>
            <a:endParaRPr lang="en-US" sz="4000" b="1" dirty="0"/>
          </a:p>
        </p:txBody>
      </p:sp>
    </p:spTree>
    <p:extLst>
      <p:ext uri="{BB962C8B-B14F-4D97-AF65-F5344CB8AC3E}">
        <p14:creationId xmlns:p14="http://schemas.microsoft.com/office/powerpoint/2010/main" val="21511297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6104" y="544286"/>
            <a:ext cx="10370563" cy="5976257"/>
          </a:xfrm>
        </p:spPr>
        <p:txBody>
          <a:bodyPr>
            <a:normAutofit/>
          </a:bodyPr>
          <a:lstStyle/>
          <a:p>
            <a:pPr algn="ctr">
              <a:buNone/>
            </a:pPr>
            <a:r>
              <a:rPr lang="en-US" sz="4000" b="1" dirty="0">
                <a:solidFill>
                  <a:schemeClr val="tx1"/>
                </a:solidFill>
              </a:rPr>
              <a:t>The Test of a True Prophet – </a:t>
            </a:r>
            <a:r>
              <a:rPr lang="en-US" sz="4000" b="1" dirty="0" err="1">
                <a:solidFill>
                  <a:schemeClr val="tx1"/>
                </a:solidFill>
              </a:rPr>
              <a:t>Deut</a:t>
            </a:r>
            <a:r>
              <a:rPr lang="en-US" sz="4000" b="1" dirty="0">
                <a:solidFill>
                  <a:schemeClr val="tx1"/>
                </a:solidFill>
              </a:rPr>
              <a:t> 13:1-2</a:t>
            </a:r>
          </a:p>
          <a:p>
            <a:pPr algn="l">
              <a:buNone/>
            </a:pPr>
            <a:r>
              <a:rPr lang="en-US" sz="4000" b="1" dirty="0">
                <a:solidFill>
                  <a:schemeClr val="tx1"/>
                </a:solidFill>
              </a:rPr>
              <a:t>Suppose a prophet or one who foretells by dreams should appear among you and show you a sign or wonder, and the sign or wonder should come to pass concerning what he said to you, namely, "Let us follow other </a:t>
            </a:r>
            <a:r>
              <a:rPr lang="en-US" sz="4000" b="1" dirty="0" err="1">
                <a:solidFill>
                  <a:schemeClr val="tx1"/>
                </a:solidFill>
              </a:rPr>
              <a:t>elohim</a:t>
            </a:r>
            <a:r>
              <a:rPr lang="en-US" sz="4000" b="1" dirty="0">
                <a:solidFill>
                  <a:schemeClr val="tx1"/>
                </a:solidFill>
              </a:rPr>
              <a:t> (gods or mighty ones) - </a:t>
            </a:r>
            <a:r>
              <a:rPr lang="en-US" sz="4000" b="1" dirty="0" err="1">
                <a:solidFill>
                  <a:schemeClr val="tx1"/>
                </a:solidFill>
              </a:rPr>
              <a:t>elohim</a:t>
            </a:r>
            <a:r>
              <a:rPr lang="en-US" sz="4000" b="1" dirty="0">
                <a:solidFill>
                  <a:schemeClr val="tx1"/>
                </a:solidFill>
              </a:rPr>
              <a:t> whom you have not previously known - and let us serve them."</a:t>
            </a:r>
            <a:r>
              <a:rPr lang="en-US" sz="4000" b="1" baseline="30000" dirty="0">
                <a:solidFill>
                  <a:schemeClr val="tx1"/>
                </a:solidFill>
              </a:rPr>
              <a:t> </a:t>
            </a:r>
            <a:r>
              <a:rPr lang="en-US" sz="4000" b="1" dirty="0">
                <a:solidFill>
                  <a:schemeClr val="tx1"/>
                </a:solidFill>
              </a:rPr>
              <a:t>  </a:t>
            </a:r>
            <a:endParaRPr lang="en-US" sz="4800" b="1" i="1" dirty="0">
              <a:solidFill>
                <a:schemeClr val="tx1"/>
              </a:solidFill>
            </a:endParaRPr>
          </a:p>
        </p:txBody>
      </p:sp>
    </p:spTree>
    <p:extLst>
      <p:ext uri="{BB962C8B-B14F-4D97-AF65-F5344CB8AC3E}">
        <p14:creationId xmlns:p14="http://schemas.microsoft.com/office/powerpoint/2010/main" val="6735099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3339" y="402772"/>
            <a:ext cx="10463328" cy="6193971"/>
          </a:xfrm>
        </p:spPr>
        <p:txBody>
          <a:bodyPr>
            <a:noAutofit/>
          </a:bodyPr>
          <a:lstStyle/>
          <a:p>
            <a:pPr algn="ctr">
              <a:buNone/>
            </a:pPr>
            <a:r>
              <a:rPr lang="en-US" sz="4000" b="1" dirty="0" err="1">
                <a:solidFill>
                  <a:schemeClr val="tx1"/>
                </a:solidFill>
              </a:rPr>
              <a:t>Deut</a:t>
            </a:r>
            <a:r>
              <a:rPr lang="en-US" sz="4000" b="1" dirty="0">
                <a:solidFill>
                  <a:schemeClr val="tx1"/>
                </a:solidFill>
              </a:rPr>
              <a:t> 13:3-4</a:t>
            </a:r>
          </a:p>
          <a:p>
            <a:pPr algn="l">
              <a:buNone/>
            </a:pPr>
            <a:r>
              <a:rPr lang="en-US" sz="4000" b="1" dirty="0">
                <a:solidFill>
                  <a:schemeClr val="tx1"/>
                </a:solidFill>
              </a:rPr>
              <a:t>You must not listen to the words of that prophet or dreamer, for </a:t>
            </a:r>
            <a:r>
              <a:rPr lang="en-US" sz="4000" b="1" dirty="0" smtClean="0">
                <a:solidFill>
                  <a:schemeClr val="tx1"/>
                </a:solidFill>
              </a:rPr>
              <a:t>Yahuwah </a:t>
            </a:r>
            <a:r>
              <a:rPr lang="en-US" sz="4000" b="1" dirty="0">
                <a:solidFill>
                  <a:schemeClr val="tx1"/>
                </a:solidFill>
              </a:rPr>
              <a:t>your Elohim will be testing you to see if you love him with all your mind and being.  </a:t>
            </a:r>
            <a:r>
              <a:rPr lang="en-US" sz="4000" b="1" u="sng" dirty="0">
                <a:solidFill>
                  <a:schemeClr val="tx1"/>
                </a:solidFill>
              </a:rPr>
              <a:t>You must follow </a:t>
            </a:r>
            <a:r>
              <a:rPr lang="en-US" sz="4000" b="1" u="sng" dirty="0" smtClean="0">
                <a:solidFill>
                  <a:schemeClr val="tx1"/>
                </a:solidFill>
              </a:rPr>
              <a:t>Yahuwah </a:t>
            </a:r>
            <a:r>
              <a:rPr lang="en-US" sz="4000" b="1" u="sng" dirty="0">
                <a:solidFill>
                  <a:schemeClr val="tx1"/>
                </a:solidFill>
              </a:rPr>
              <a:t>your Elohim and revere only him; and you must do his commandments, obey him, serve him, and remain loyal to him.</a:t>
            </a:r>
            <a:endParaRPr lang="en-US" sz="2400" b="1" dirty="0">
              <a:solidFill>
                <a:schemeClr val="tx1"/>
              </a:solidFill>
            </a:endParaRPr>
          </a:p>
        </p:txBody>
      </p:sp>
    </p:spTree>
    <p:extLst>
      <p:ext uri="{BB962C8B-B14F-4D97-AF65-F5344CB8AC3E}">
        <p14:creationId xmlns:p14="http://schemas.microsoft.com/office/powerpoint/2010/main" val="2297028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078" y="413658"/>
            <a:ext cx="10529589" cy="6074228"/>
          </a:xfrm>
        </p:spPr>
        <p:txBody>
          <a:bodyPr>
            <a:normAutofit/>
          </a:bodyPr>
          <a:lstStyle/>
          <a:p>
            <a:pPr algn="l">
              <a:buNone/>
            </a:pPr>
            <a:r>
              <a:rPr lang="en-US" sz="4000" dirty="0">
                <a:solidFill>
                  <a:schemeClr val="tx1"/>
                </a:solidFill>
              </a:rPr>
              <a:t>As for that prophet or dreamer, </a:t>
            </a:r>
            <a:r>
              <a:rPr lang="en-US" sz="4000" b="1" dirty="0">
                <a:solidFill>
                  <a:schemeClr val="tx1"/>
                </a:solidFill>
              </a:rPr>
              <a:t>he must be executed </a:t>
            </a:r>
            <a:r>
              <a:rPr lang="en-US" sz="4000" dirty="0">
                <a:solidFill>
                  <a:schemeClr val="tx1"/>
                </a:solidFill>
              </a:rPr>
              <a:t>because </a:t>
            </a:r>
            <a:r>
              <a:rPr lang="en-US" sz="4000" b="1" dirty="0">
                <a:solidFill>
                  <a:schemeClr val="tx1"/>
                </a:solidFill>
              </a:rPr>
              <a:t>he encouraged rebellion (apostasy) against </a:t>
            </a:r>
            <a:r>
              <a:rPr lang="en-US" sz="4000" b="1" dirty="0" smtClean="0">
                <a:solidFill>
                  <a:schemeClr val="tx1"/>
                </a:solidFill>
              </a:rPr>
              <a:t>Yahuwah</a:t>
            </a:r>
            <a:r>
              <a:rPr lang="en-US" sz="4000" dirty="0" smtClean="0">
                <a:solidFill>
                  <a:schemeClr val="tx1"/>
                </a:solidFill>
              </a:rPr>
              <a:t> </a:t>
            </a:r>
            <a:r>
              <a:rPr lang="en-US" sz="4000" dirty="0">
                <a:solidFill>
                  <a:schemeClr val="tx1"/>
                </a:solidFill>
              </a:rPr>
              <a:t>your Elohim who brought you from the land of Egypt, redeeming you from the place of slavery, and because he has tried to entice you </a:t>
            </a:r>
            <a:r>
              <a:rPr lang="en-US" sz="4000" b="1" dirty="0">
                <a:solidFill>
                  <a:schemeClr val="tx1"/>
                </a:solidFill>
              </a:rPr>
              <a:t>from the way</a:t>
            </a:r>
            <a:r>
              <a:rPr lang="en-US" sz="4000" dirty="0">
                <a:solidFill>
                  <a:schemeClr val="tx1"/>
                </a:solidFill>
              </a:rPr>
              <a:t> </a:t>
            </a:r>
            <a:r>
              <a:rPr lang="en-US" sz="4000" dirty="0" smtClean="0">
                <a:solidFill>
                  <a:schemeClr val="tx1"/>
                </a:solidFill>
              </a:rPr>
              <a:t>Yahuwah </a:t>
            </a:r>
            <a:r>
              <a:rPr lang="en-US" sz="4000" dirty="0">
                <a:solidFill>
                  <a:schemeClr val="tx1"/>
                </a:solidFill>
              </a:rPr>
              <a:t>your Elohim has commanded you to go. </a:t>
            </a:r>
            <a:r>
              <a:rPr lang="en-US" sz="4000" b="1" dirty="0">
                <a:solidFill>
                  <a:schemeClr val="tx1"/>
                </a:solidFill>
              </a:rPr>
              <a:t>In this way you must purge out evil from within</a:t>
            </a:r>
            <a:r>
              <a:rPr lang="en-US" sz="4000" dirty="0">
                <a:solidFill>
                  <a:schemeClr val="tx1"/>
                </a:solidFill>
              </a:rPr>
              <a:t> (</a:t>
            </a:r>
            <a:r>
              <a:rPr lang="en-US" sz="4000" dirty="0" err="1">
                <a:solidFill>
                  <a:schemeClr val="tx1"/>
                </a:solidFill>
              </a:rPr>
              <a:t>Devarim</a:t>
            </a:r>
            <a:r>
              <a:rPr lang="en-US" sz="4000" dirty="0">
                <a:solidFill>
                  <a:schemeClr val="tx1"/>
                </a:solidFill>
              </a:rPr>
              <a:t> [Deuteronomy] 13:5).</a:t>
            </a:r>
            <a:endParaRPr lang="en-US" sz="4400" b="1" i="1" dirty="0">
              <a:solidFill>
                <a:schemeClr val="tx1"/>
              </a:solidFill>
            </a:endParaRPr>
          </a:p>
        </p:txBody>
      </p:sp>
    </p:spTree>
    <p:extLst>
      <p:ext uri="{BB962C8B-B14F-4D97-AF65-F5344CB8AC3E}">
        <p14:creationId xmlns:p14="http://schemas.microsoft.com/office/powerpoint/2010/main" val="29848817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55172"/>
            <a:ext cx="10397067" cy="6030685"/>
          </a:xfrm>
        </p:spPr>
        <p:txBody>
          <a:bodyPr>
            <a:normAutofit/>
          </a:bodyPr>
          <a:lstStyle/>
          <a:p>
            <a:pPr algn="l">
              <a:buNone/>
            </a:pPr>
            <a:r>
              <a:rPr lang="en-US" sz="4000" b="1" u="sng" dirty="0">
                <a:solidFill>
                  <a:schemeClr val="tx1"/>
                </a:solidFill>
                <a:latin typeface="Times New Roman" pitchFamily="18" charset="0"/>
                <a:cs typeface="Times New Roman" pitchFamily="18" charset="0"/>
              </a:rPr>
              <a:t>If</a:t>
            </a:r>
            <a:r>
              <a:rPr lang="en-US" sz="4000" b="1" dirty="0">
                <a:solidFill>
                  <a:schemeClr val="tx1"/>
                </a:solidFill>
                <a:latin typeface="Times New Roman" pitchFamily="18" charset="0"/>
                <a:cs typeface="Times New Roman" pitchFamily="18" charset="0"/>
              </a:rPr>
              <a:t> </a:t>
            </a:r>
            <a:r>
              <a:rPr lang="en-US" sz="4000" b="1" dirty="0" smtClean="0">
                <a:solidFill>
                  <a:schemeClr val="tx1"/>
                </a:solidFill>
                <a:latin typeface="Times New Roman" pitchFamily="18" charset="0"/>
                <a:cs typeface="Times New Roman" pitchFamily="18" charset="0"/>
              </a:rPr>
              <a:t>Yahusha </a:t>
            </a:r>
            <a:r>
              <a:rPr lang="en-US" sz="4000" b="1" dirty="0">
                <a:solidFill>
                  <a:schemeClr val="tx1"/>
                </a:solidFill>
                <a:latin typeface="Times New Roman" pitchFamily="18" charset="0"/>
                <a:cs typeface="Times New Roman" pitchFamily="18" charset="0"/>
              </a:rPr>
              <a:t>(Jesus) came to do away with his Father’s commandments to introduce a </a:t>
            </a:r>
            <a:r>
              <a:rPr lang="en-US" sz="4000" b="1" u="sng" dirty="0">
                <a:solidFill>
                  <a:schemeClr val="tx1"/>
                </a:solidFill>
                <a:latin typeface="Times New Roman" pitchFamily="18" charset="0"/>
                <a:cs typeface="Times New Roman" pitchFamily="18" charset="0"/>
              </a:rPr>
              <a:t>new</a:t>
            </a:r>
            <a:r>
              <a:rPr lang="en-US" sz="4000" b="1" dirty="0">
                <a:solidFill>
                  <a:schemeClr val="tx1"/>
                </a:solidFill>
                <a:latin typeface="Times New Roman" pitchFamily="18" charset="0"/>
                <a:cs typeface="Times New Roman" pitchFamily="18" charset="0"/>
              </a:rPr>
              <a:t> Law of Love to his disciples, then he is without a doubt a FALSE prophet</a:t>
            </a:r>
            <a:r>
              <a:rPr lang="en-US" sz="4000" b="1" dirty="0" smtClean="0">
                <a:solidFill>
                  <a:schemeClr val="tx1"/>
                </a:solidFill>
                <a:latin typeface="Times New Roman" pitchFamily="18" charset="0"/>
                <a:cs typeface="Times New Roman" pitchFamily="18" charset="0"/>
              </a:rPr>
              <a:t>! And he should be executed for his own sin!</a:t>
            </a:r>
            <a:endParaRPr lang="en-US" sz="5333" b="1" dirty="0">
              <a:solidFill>
                <a:schemeClr val="tx1"/>
              </a:solidFill>
              <a:latin typeface="Times New Roman" pitchFamily="18" charset="0"/>
              <a:cs typeface="Times New Roman" pitchFamily="18" charset="0"/>
            </a:endParaRPr>
          </a:p>
          <a:p>
            <a:pPr algn="l">
              <a:buNone/>
            </a:pPr>
            <a:endParaRPr lang="en-US" sz="5333" dirty="0">
              <a:solidFill>
                <a:schemeClr val="tx1"/>
              </a:solidFill>
            </a:endParaRPr>
          </a:p>
        </p:txBody>
      </p:sp>
    </p:spTree>
    <p:extLst>
      <p:ext uri="{BB962C8B-B14F-4D97-AF65-F5344CB8AC3E}">
        <p14:creationId xmlns:p14="http://schemas.microsoft.com/office/powerpoint/2010/main" val="32324471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6835" y="876303"/>
            <a:ext cx="10489832" cy="5807525"/>
          </a:xfrm>
        </p:spPr>
        <p:txBody>
          <a:bodyPr>
            <a:normAutofit lnSpcReduction="10000"/>
          </a:bodyPr>
          <a:lstStyle/>
          <a:p>
            <a:pPr algn="ctr">
              <a:buNone/>
            </a:pPr>
            <a:r>
              <a:rPr lang="en-US" sz="4800" b="1" dirty="0">
                <a:solidFill>
                  <a:schemeClr val="tx1"/>
                </a:solidFill>
              </a:rPr>
              <a:t>The Prophet</a:t>
            </a:r>
          </a:p>
          <a:p>
            <a:pPr algn="l">
              <a:buNone/>
            </a:pPr>
            <a:r>
              <a:rPr lang="en-US" sz="3600" b="1" dirty="0" smtClean="0">
                <a:solidFill>
                  <a:schemeClr val="tx1"/>
                </a:solidFill>
              </a:rPr>
              <a:t>“Yahuwah </a:t>
            </a:r>
            <a:r>
              <a:rPr lang="en-US" sz="3600" b="1" dirty="0">
                <a:solidFill>
                  <a:schemeClr val="tx1"/>
                </a:solidFill>
              </a:rPr>
              <a:t>your Elohim will raise up for you a prophet like me from among you--from your fellow sons of </a:t>
            </a:r>
            <a:r>
              <a:rPr lang="en-US" sz="3600" b="1" dirty="0" err="1">
                <a:solidFill>
                  <a:schemeClr val="tx1"/>
                </a:solidFill>
              </a:rPr>
              <a:t>Yisrael</a:t>
            </a:r>
            <a:r>
              <a:rPr lang="en-US" sz="3600" b="1" dirty="0">
                <a:solidFill>
                  <a:schemeClr val="tx1"/>
                </a:solidFill>
              </a:rPr>
              <a:t>; </a:t>
            </a:r>
            <a:r>
              <a:rPr lang="en-US" sz="3600" b="1" u="sng" dirty="0">
                <a:solidFill>
                  <a:schemeClr val="tx1"/>
                </a:solidFill>
              </a:rPr>
              <a:t>you must listen to </a:t>
            </a:r>
            <a:r>
              <a:rPr lang="en-US" sz="3600" b="1" u="sng" dirty="0" smtClean="0">
                <a:solidFill>
                  <a:schemeClr val="tx1"/>
                </a:solidFill>
              </a:rPr>
              <a:t>him</a:t>
            </a:r>
            <a:r>
              <a:rPr lang="en-US" sz="3600" b="1" dirty="0" smtClean="0">
                <a:solidFill>
                  <a:schemeClr val="tx1"/>
                </a:solidFill>
              </a:rPr>
              <a:t>”</a:t>
            </a:r>
          </a:p>
          <a:p>
            <a:pPr algn="l">
              <a:buNone/>
            </a:pPr>
            <a:r>
              <a:rPr lang="en-US" sz="3600" b="1" dirty="0" smtClean="0">
                <a:solidFill>
                  <a:schemeClr val="tx1"/>
                </a:solidFill>
              </a:rPr>
              <a:t>“I </a:t>
            </a:r>
            <a:r>
              <a:rPr lang="en-US" sz="3600" b="1" dirty="0">
                <a:solidFill>
                  <a:schemeClr val="tx1"/>
                </a:solidFill>
              </a:rPr>
              <a:t>will raise up a prophet like you for them from among their fellow sons of </a:t>
            </a:r>
            <a:r>
              <a:rPr lang="en-US" sz="3600" b="1" dirty="0" err="1">
                <a:solidFill>
                  <a:schemeClr val="tx1"/>
                </a:solidFill>
              </a:rPr>
              <a:t>Yisrael</a:t>
            </a:r>
            <a:r>
              <a:rPr lang="en-US" sz="3600" b="1" dirty="0">
                <a:solidFill>
                  <a:schemeClr val="tx1"/>
                </a:solidFill>
              </a:rPr>
              <a:t>.  </a:t>
            </a:r>
            <a:r>
              <a:rPr lang="en-US" sz="3600" b="1" u="sng" dirty="0">
                <a:solidFill>
                  <a:schemeClr val="tx1"/>
                </a:solidFill>
              </a:rPr>
              <a:t>I will put my words in his mouth and he will speak to them whatever I command</a:t>
            </a:r>
            <a:r>
              <a:rPr lang="en-US" sz="3600" b="1" dirty="0">
                <a:solidFill>
                  <a:schemeClr val="tx1"/>
                </a:solidFill>
              </a:rPr>
              <a:t>.  </a:t>
            </a:r>
            <a:r>
              <a:rPr lang="en-US" sz="3600" b="1" u="sng" dirty="0">
                <a:solidFill>
                  <a:schemeClr val="tx1"/>
                </a:solidFill>
              </a:rPr>
              <a:t>I will personally hold responsible anyone who then pays no attention to the words that prophet speaks in my </a:t>
            </a:r>
            <a:r>
              <a:rPr lang="en-US" sz="3600" b="1" u="sng" dirty="0" smtClean="0">
                <a:solidFill>
                  <a:schemeClr val="tx1"/>
                </a:solidFill>
              </a:rPr>
              <a:t>name</a:t>
            </a:r>
            <a:r>
              <a:rPr lang="en-US" sz="3600" b="1" dirty="0" smtClean="0">
                <a:solidFill>
                  <a:schemeClr val="tx1"/>
                </a:solidFill>
              </a:rPr>
              <a:t>” </a:t>
            </a:r>
            <a:r>
              <a:rPr lang="en-US" sz="3600" b="1" dirty="0">
                <a:solidFill>
                  <a:schemeClr val="tx1"/>
                </a:solidFill>
              </a:rPr>
              <a:t>(</a:t>
            </a:r>
            <a:r>
              <a:rPr lang="en-US" sz="3600" b="1" dirty="0" err="1">
                <a:solidFill>
                  <a:schemeClr val="tx1"/>
                </a:solidFill>
              </a:rPr>
              <a:t>Devarim</a:t>
            </a:r>
            <a:r>
              <a:rPr lang="en-US" sz="3600" b="1" dirty="0">
                <a:solidFill>
                  <a:schemeClr val="tx1"/>
                </a:solidFill>
              </a:rPr>
              <a:t> [Deuteronomy] 18:15,18,19).</a:t>
            </a:r>
          </a:p>
        </p:txBody>
      </p:sp>
    </p:spTree>
    <p:extLst>
      <p:ext uri="{BB962C8B-B14F-4D97-AF65-F5344CB8AC3E}">
        <p14:creationId xmlns:p14="http://schemas.microsoft.com/office/powerpoint/2010/main" val="39357788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3096" y="876303"/>
            <a:ext cx="10423571" cy="5143500"/>
          </a:xfrm>
        </p:spPr>
        <p:txBody>
          <a:bodyPr>
            <a:normAutofit/>
          </a:bodyPr>
          <a:lstStyle/>
          <a:p>
            <a:pPr algn="l">
              <a:buNone/>
            </a:pPr>
            <a:r>
              <a:rPr lang="en-US" sz="4000" b="1" dirty="0">
                <a:solidFill>
                  <a:schemeClr val="tx1"/>
                </a:solidFill>
              </a:rPr>
              <a:t>The Prophet like Moses who was to come will speak and teach all the words, commandments and instructions that have proceeded from the mouth of the </a:t>
            </a:r>
            <a:r>
              <a:rPr lang="en-US" sz="4000" b="1" dirty="0" smtClean="0">
                <a:solidFill>
                  <a:schemeClr val="tx1"/>
                </a:solidFill>
              </a:rPr>
              <a:t>Father</a:t>
            </a:r>
          </a:p>
          <a:p>
            <a:pPr algn="l">
              <a:buNone/>
            </a:pPr>
            <a:r>
              <a:rPr lang="en-US" sz="4000" b="1" dirty="0" smtClean="0"/>
              <a:t>We must listen to and obey what he says</a:t>
            </a:r>
            <a:endParaRPr lang="en-US" sz="4000" b="1" dirty="0">
              <a:solidFill>
                <a:schemeClr val="tx1"/>
              </a:solidFill>
            </a:endParaRPr>
          </a:p>
        </p:txBody>
      </p:sp>
    </p:spTree>
    <p:extLst>
      <p:ext uri="{BB962C8B-B14F-4D97-AF65-F5344CB8AC3E}">
        <p14:creationId xmlns:p14="http://schemas.microsoft.com/office/powerpoint/2010/main" val="8528726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502" y="446050"/>
            <a:ext cx="11251581" cy="6226894"/>
          </a:xfrm>
        </p:spPr>
        <p:txBody>
          <a:bodyPr>
            <a:normAutofit fontScale="70000" lnSpcReduction="20000"/>
          </a:bodyPr>
          <a:lstStyle/>
          <a:p>
            <a:pPr algn="ctr">
              <a:buNone/>
            </a:pPr>
            <a:r>
              <a:rPr lang="en-US" sz="6900" b="1" dirty="0" smtClean="0">
                <a:solidFill>
                  <a:schemeClr val="tx1"/>
                </a:solidFill>
              </a:rPr>
              <a:t>Messiah’s Declaration of Purpose</a:t>
            </a:r>
            <a:endParaRPr lang="en-US" sz="6900" b="1" dirty="0">
              <a:solidFill>
                <a:schemeClr val="tx1"/>
              </a:solidFill>
            </a:endParaRPr>
          </a:p>
          <a:p>
            <a:pPr>
              <a:buNone/>
            </a:pPr>
            <a:r>
              <a:rPr lang="en-US" sz="5333" b="1" dirty="0" smtClean="0">
                <a:solidFill>
                  <a:schemeClr val="tx1"/>
                </a:solidFill>
              </a:rPr>
              <a:t>Do </a:t>
            </a:r>
            <a:r>
              <a:rPr lang="en-US" sz="5333" b="1" dirty="0" smtClean="0"/>
              <a:t>not think </a:t>
            </a:r>
            <a:r>
              <a:rPr lang="en-US" sz="5333" b="1" dirty="0" smtClean="0">
                <a:solidFill>
                  <a:schemeClr val="tx1"/>
                </a:solidFill>
              </a:rPr>
              <a:t>that </a:t>
            </a:r>
            <a:r>
              <a:rPr lang="en-US" sz="5333" b="1" dirty="0">
                <a:solidFill>
                  <a:schemeClr val="tx1"/>
                </a:solidFill>
              </a:rPr>
              <a:t>I came to destroy the Torah or the Prophets.  I did not come to destroy but </a:t>
            </a:r>
            <a:r>
              <a:rPr lang="en-US" sz="5333" b="1" u="sng" dirty="0">
                <a:solidFill>
                  <a:schemeClr val="tx1"/>
                </a:solidFill>
              </a:rPr>
              <a:t>to fulfill</a:t>
            </a:r>
            <a:r>
              <a:rPr lang="en-US" sz="5333" b="1" dirty="0">
                <a:solidFill>
                  <a:schemeClr val="tx1"/>
                </a:solidFill>
              </a:rPr>
              <a:t>.  For truly, I say to you, till the heaven and the earth pass away, one jot or one tittle shall by no means pass from the Torah till all be done.  Whoever, then, breaks one of the least of these commands, and teaches men so, shall be called least in the reign of the heavens; but whoever does and teaches them, he shall be called great in the reign of the heavens.  For I say to you, that unless your righteousness exceeds that of the scribes and Pharisees, you shall by no means enter into the reign of the heavens (</a:t>
            </a:r>
            <a:r>
              <a:rPr lang="en-US" sz="5333" b="1" dirty="0" err="1">
                <a:solidFill>
                  <a:schemeClr val="tx1"/>
                </a:solidFill>
              </a:rPr>
              <a:t>Mattityahu</a:t>
            </a:r>
            <a:r>
              <a:rPr lang="en-US" sz="5333" b="1" dirty="0">
                <a:solidFill>
                  <a:schemeClr val="tx1"/>
                </a:solidFill>
              </a:rPr>
              <a:t> 5:17-20).</a:t>
            </a:r>
          </a:p>
        </p:txBody>
      </p:sp>
    </p:spTree>
    <p:extLst>
      <p:ext uri="{BB962C8B-B14F-4D97-AF65-F5344CB8AC3E}">
        <p14:creationId xmlns:p14="http://schemas.microsoft.com/office/powerpoint/2010/main" val="24090703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6409" y="820547"/>
            <a:ext cx="10983951" cy="5687783"/>
          </a:xfrm>
        </p:spPr>
        <p:txBody>
          <a:bodyPr>
            <a:normAutofit/>
          </a:bodyPr>
          <a:lstStyle/>
          <a:p>
            <a:pPr algn="ctr">
              <a:buNone/>
            </a:pPr>
            <a:r>
              <a:rPr lang="en-US" sz="4800" b="1" dirty="0" err="1">
                <a:solidFill>
                  <a:schemeClr val="tx1"/>
                </a:solidFill>
                <a:latin typeface="Times New Roman" pitchFamily="18" charset="0"/>
                <a:cs typeface="Times New Roman" pitchFamily="18" charset="0"/>
              </a:rPr>
              <a:t>Pleero</a:t>
            </a:r>
            <a:r>
              <a:rPr lang="en-US" sz="4800" b="1" dirty="0">
                <a:solidFill>
                  <a:schemeClr val="tx1"/>
                </a:solidFill>
                <a:latin typeface="Times New Roman" pitchFamily="18" charset="0"/>
                <a:cs typeface="Times New Roman" pitchFamily="18" charset="0"/>
              </a:rPr>
              <a:t>-o</a:t>
            </a:r>
          </a:p>
          <a:p>
            <a:pPr>
              <a:buNone/>
            </a:pPr>
            <a:r>
              <a:rPr lang="en-US" sz="4000" b="1" dirty="0">
                <a:solidFill>
                  <a:schemeClr val="tx1"/>
                </a:solidFill>
              </a:rPr>
              <a:t>Depending on how one prefers to interpret the context, (</a:t>
            </a:r>
            <a:r>
              <a:rPr lang="en-US" sz="4000" b="1" dirty="0" err="1">
                <a:solidFill>
                  <a:schemeClr val="tx1"/>
                </a:solidFill>
              </a:rPr>
              <a:t>pleeroo</a:t>
            </a:r>
            <a:r>
              <a:rPr lang="en-US" sz="4000" b="1" dirty="0">
                <a:solidFill>
                  <a:schemeClr val="tx1"/>
                </a:solidFill>
              </a:rPr>
              <a:t>) is understood here either as </a:t>
            </a:r>
            <a:r>
              <a:rPr lang="en-US" sz="4000" b="1" u="sng" dirty="0">
                <a:solidFill>
                  <a:schemeClr val="tx1"/>
                </a:solidFill>
              </a:rPr>
              <a:t>fulfill</a:t>
            </a:r>
            <a:r>
              <a:rPr lang="en-US" sz="4000" b="1" dirty="0">
                <a:solidFill>
                  <a:schemeClr val="tx1"/>
                </a:solidFill>
              </a:rPr>
              <a:t>=do, carry out, or as </a:t>
            </a:r>
            <a:r>
              <a:rPr lang="en-US" sz="4000" b="1" u="sng" dirty="0">
                <a:solidFill>
                  <a:schemeClr val="tx1"/>
                </a:solidFill>
              </a:rPr>
              <a:t>bring to full expression</a:t>
            </a:r>
            <a:r>
              <a:rPr lang="en-US" sz="4000" b="1" dirty="0">
                <a:solidFill>
                  <a:schemeClr val="tx1"/>
                </a:solidFill>
              </a:rPr>
              <a:t>=show it forth in its true </a:t>
            </a:r>
            <a:r>
              <a:rPr lang="en-US" sz="4000" b="1" dirty="0" err="1">
                <a:solidFill>
                  <a:schemeClr val="tx1"/>
                </a:solidFill>
              </a:rPr>
              <a:t>mng</a:t>
            </a:r>
            <a:r>
              <a:rPr lang="en-US" sz="4000" b="1" dirty="0">
                <a:solidFill>
                  <a:schemeClr val="tx1"/>
                </a:solidFill>
              </a:rPr>
              <a:t>., or as </a:t>
            </a:r>
            <a:r>
              <a:rPr lang="en-US" sz="4000" b="1" u="sng" dirty="0">
                <a:solidFill>
                  <a:schemeClr val="tx1"/>
                </a:solidFill>
              </a:rPr>
              <a:t>fill up </a:t>
            </a:r>
            <a:r>
              <a:rPr lang="en-US" sz="4000" b="1" dirty="0">
                <a:solidFill>
                  <a:schemeClr val="tx1"/>
                </a:solidFill>
              </a:rPr>
              <a:t>=complete...(</a:t>
            </a:r>
            <a:r>
              <a:rPr lang="en-US" sz="4000" b="1" i="1" dirty="0">
                <a:solidFill>
                  <a:schemeClr val="tx1"/>
                </a:solidFill>
              </a:rPr>
              <a:t>Greek-English Lexicon of the New Testament and Other Early Christian Literature</a:t>
            </a:r>
            <a:r>
              <a:rPr lang="en-US" sz="4000" b="1" dirty="0">
                <a:solidFill>
                  <a:schemeClr val="tx1"/>
                </a:solidFill>
              </a:rPr>
              <a:t>, p.671)</a:t>
            </a:r>
            <a:endParaRPr lang="en-US" sz="4400" b="1" dirty="0">
              <a:solidFill>
                <a:schemeClr val="tx1"/>
              </a:solidFill>
            </a:endParaRPr>
          </a:p>
        </p:txBody>
      </p:sp>
    </p:spTree>
    <p:extLst>
      <p:ext uri="{BB962C8B-B14F-4D97-AF65-F5344CB8AC3E}">
        <p14:creationId xmlns:p14="http://schemas.microsoft.com/office/powerpoint/2010/main" val="37783836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804" y="620486"/>
            <a:ext cx="11162371" cy="6063343"/>
          </a:xfrm>
        </p:spPr>
        <p:txBody>
          <a:bodyPr>
            <a:normAutofit/>
          </a:bodyPr>
          <a:lstStyle/>
          <a:p>
            <a:pPr marL="0" indent="0">
              <a:buNone/>
            </a:pPr>
            <a:r>
              <a:rPr lang="en-US" sz="4400" b="1" dirty="0">
                <a:solidFill>
                  <a:schemeClr val="tx1"/>
                </a:solidFill>
              </a:rPr>
              <a:t>What Does the </a:t>
            </a:r>
            <a:r>
              <a:rPr lang="en-US" sz="4400" b="1" dirty="0" err="1">
                <a:solidFill>
                  <a:schemeClr val="tx1"/>
                </a:solidFill>
              </a:rPr>
              <a:t>TaNaCH</a:t>
            </a:r>
            <a:r>
              <a:rPr lang="en-US" sz="4400" b="1" dirty="0">
                <a:solidFill>
                  <a:schemeClr val="tx1"/>
                </a:solidFill>
              </a:rPr>
              <a:t> say about Messiah?</a:t>
            </a:r>
            <a:endParaRPr lang="en-US" sz="4400" b="1" baseline="30000" dirty="0">
              <a:solidFill>
                <a:schemeClr val="tx1"/>
              </a:solidFill>
            </a:endParaRPr>
          </a:p>
          <a:p>
            <a:pPr marL="0" indent="0">
              <a:buNone/>
            </a:pPr>
            <a:r>
              <a:rPr lang="en-US" sz="4000" b="1" baseline="30000" dirty="0">
                <a:solidFill>
                  <a:schemeClr val="tx1"/>
                </a:solidFill>
              </a:rPr>
              <a:t>6</a:t>
            </a:r>
            <a:r>
              <a:rPr lang="en-US" sz="4000" b="1" dirty="0">
                <a:solidFill>
                  <a:schemeClr val="tx1"/>
                </a:solidFill>
              </a:rPr>
              <a:t> Sacrifice and offering you did not desire, but my ears you have pierced; burnt offerings and sin offerings you did not require.</a:t>
            </a:r>
          </a:p>
          <a:p>
            <a:pPr marL="0" indent="0">
              <a:buNone/>
            </a:pPr>
            <a:r>
              <a:rPr lang="en-US" sz="4000" b="1" baseline="30000" dirty="0">
                <a:solidFill>
                  <a:schemeClr val="tx1"/>
                </a:solidFill>
              </a:rPr>
              <a:t>7</a:t>
            </a:r>
            <a:r>
              <a:rPr lang="en-US" sz="4000" b="1" dirty="0">
                <a:solidFill>
                  <a:schemeClr val="tx1"/>
                </a:solidFill>
              </a:rPr>
              <a:t> Then I said, "Here I am, I have come-- it is written about me in the scroll.</a:t>
            </a:r>
          </a:p>
          <a:p>
            <a:pPr marL="0" indent="0">
              <a:buNone/>
            </a:pPr>
            <a:r>
              <a:rPr lang="en-US" sz="4000" b="1" baseline="30000" dirty="0">
                <a:solidFill>
                  <a:schemeClr val="tx1"/>
                </a:solidFill>
              </a:rPr>
              <a:t>8</a:t>
            </a:r>
            <a:r>
              <a:rPr lang="en-US" sz="4000" b="1" dirty="0">
                <a:solidFill>
                  <a:schemeClr val="tx1"/>
                </a:solidFill>
              </a:rPr>
              <a:t> I desire to do your will, O my </a:t>
            </a:r>
            <a:r>
              <a:rPr lang="en-US" sz="4000" b="1" dirty="0" err="1">
                <a:solidFill>
                  <a:schemeClr val="tx1"/>
                </a:solidFill>
              </a:rPr>
              <a:t>Elohim</a:t>
            </a:r>
            <a:r>
              <a:rPr lang="en-US" sz="4000" b="1" dirty="0">
                <a:solidFill>
                  <a:schemeClr val="tx1"/>
                </a:solidFill>
              </a:rPr>
              <a:t>; your law (Torah) is within my heart.“ (Psalm 40:6-8)</a:t>
            </a:r>
          </a:p>
          <a:p>
            <a:pPr marL="0" indent="0">
              <a:spcBef>
                <a:spcPts val="0"/>
              </a:spcBef>
              <a:buNone/>
            </a:pPr>
            <a:endParaRPr lang="en-US" sz="5333" dirty="0">
              <a:solidFill>
                <a:schemeClr val="tx1"/>
              </a:solidFill>
            </a:endParaRPr>
          </a:p>
        </p:txBody>
      </p:sp>
    </p:spTree>
    <p:extLst>
      <p:ext uri="{BB962C8B-B14F-4D97-AF65-F5344CB8AC3E}">
        <p14:creationId xmlns:p14="http://schemas.microsoft.com/office/powerpoint/2010/main" val="5725454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654" y="620486"/>
            <a:ext cx="10972800" cy="6063343"/>
          </a:xfrm>
        </p:spPr>
        <p:txBody>
          <a:bodyPr>
            <a:normAutofit/>
          </a:bodyPr>
          <a:lstStyle/>
          <a:p>
            <a:pPr marL="0" indent="0" algn="ctr">
              <a:spcBef>
                <a:spcPts val="0"/>
              </a:spcBef>
              <a:buNone/>
            </a:pPr>
            <a:r>
              <a:rPr lang="en-US" sz="3733" b="1" dirty="0">
                <a:solidFill>
                  <a:schemeClr val="tx1"/>
                </a:solidFill>
              </a:rPr>
              <a:t>When He Comes, Will Messiah Teach the Torah?</a:t>
            </a:r>
          </a:p>
          <a:p>
            <a:pPr marL="0" indent="0">
              <a:buNone/>
            </a:pPr>
            <a:r>
              <a:rPr lang="en-US" sz="3733" b="1" baseline="30000" dirty="0">
                <a:solidFill>
                  <a:schemeClr val="tx1"/>
                </a:solidFill>
              </a:rPr>
              <a:t>2</a:t>
            </a:r>
            <a:r>
              <a:rPr lang="en-US" sz="3733" b="1" dirty="0">
                <a:solidFill>
                  <a:schemeClr val="tx1"/>
                </a:solidFill>
              </a:rPr>
              <a:t> In the last days the mountain of </a:t>
            </a:r>
            <a:r>
              <a:rPr lang="en-US" sz="3733" b="1" dirty="0" smtClean="0">
                <a:solidFill>
                  <a:schemeClr val="tx1"/>
                </a:solidFill>
              </a:rPr>
              <a:t>Yahuwah's </a:t>
            </a:r>
            <a:r>
              <a:rPr lang="en-US" sz="3733" b="1" dirty="0">
                <a:solidFill>
                  <a:schemeClr val="tx1"/>
                </a:solidFill>
              </a:rPr>
              <a:t>temple will be established as chief among the mountains; it will be raised above the hills, and all nations will stream to it.</a:t>
            </a:r>
          </a:p>
          <a:p>
            <a:pPr marL="0" indent="0">
              <a:buNone/>
            </a:pPr>
            <a:r>
              <a:rPr lang="en-US" sz="3733" b="1" baseline="30000" dirty="0">
                <a:solidFill>
                  <a:schemeClr val="tx1"/>
                </a:solidFill>
              </a:rPr>
              <a:t>3</a:t>
            </a:r>
            <a:r>
              <a:rPr lang="en-US" sz="3733" b="1" dirty="0">
                <a:solidFill>
                  <a:schemeClr val="tx1"/>
                </a:solidFill>
              </a:rPr>
              <a:t> Many peoples will come and say, "Come, let us go up to the mountain of </a:t>
            </a:r>
            <a:r>
              <a:rPr lang="en-US" sz="3733" b="1" dirty="0" smtClean="0">
                <a:solidFill>
                  <a:schemeClr val="tx1"/>
                </a:solidFill>
              </a:rPr>
              <a:t>Yahuwah, </a:t>
            </a:r>
            <a:r>
              <a:rPr lang="en-US" sz="3733" b="1" dirty="0">
                <a:solidFill>
                  <a:schemeClr val="tx1"/>
                </a:solidFill>
              </a:rPr>
              <a:t>to the house of the Elohim of </a:t>
            </a:r>
            <a:r>
              <a:rPr lang="en-US" sz="3733" b="1" dirty="0" err="1">
                <a:solidFill>
                  <a:schemeClr val="tx1"/>
                </a:solidFill>
              </a:rPr>
              <a:t>Ya'acov</a:t>
            </a:r>
            <a:r>
              <a:rPr lang="en-US" sz="3733" b="1" dirty="0">
                <a:solidFill>
                  <a:schemeClr val="tx1"/>
                </a:solidFill>
              </a:rPr>
              <a:t>. He will teach us his ways, so that we may walk in his paths." The Torah will go out from Zion, the word of </a:t>
            </a:r>
            <a:r>
              <a:rPr lang="en-US" sz="3733" b="1" dirty="0" smtClean="0">
                <a:solidFill>
                  <a:schemeClr val="tx1"/>
                </a:solidFill>
              </a:rPr>
              <a:t>Yahuwah </a:t>
            </a:r>
            <a:r>
              <a:rPr lang="en-US" sz="3733" b="1" dirty="0">
                <a:solidFill>
                  <a:schemeClr val="tx1"/>
                </a:solidFill>
              </a:rPr>
              <a:t>from </a:t>
            </a:r>
            <a:r>
              <a:rPr lang="en-US" sz="3733" b="1" dirty="0" err="1">
                <a:solidFill>
                  <a:schemeClr val="tx1"/>
                </a:solidFill>
              </a:rPr>
              <a:t>Yerushalayim</a:t>
            </a:r>
            <a:r>
              <a:rPr lang="en-US" sz="3733" b="1" dirty="0">
                <a:solidFill>
                  <a:schemeClr val="tx1"/>
                </a:solidFill>
              </a:rPr>
              <a:t>. (Isaiah 2:2-3)</a:t>
            </a:r>
          </a:p>
        </p:txBody>
      </p:sp>
    </p:spTree>
    <p:extLst>
      <p:ext uri="{BB962C8B-B14F-4D97-AF65-F5344CB8AC3E}">
        <p14:creationId xmlns:p14="http://schemas.microsoft.com/office/powerpoint/2010/main" val="39574745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Summary</a:t>
            </a:r>
            <a:endParaRPr lang="en-US" sz="4800" b="1" dirty="0">
              <a:solidFill>
                <a:schemeClr val="tx1"/>
              </a:solidFill>
              <a:latin typeface="+mn-lt"/>
              <a:cs typeface="Times New Roman" pitchFamily="18" charset="0"/>
            </a:endParaRPr>
          </a:p>
          <a:p>
            <a:pPr marL="0" indent="0">
              <a:buNone/>
            </a:pPr>
            <a:r>
              <a:rPr lang="en-US" sz="4000" b="1" dirty="0" smtClean="0"/>
              <a:t>Sabbath given to mankind at creation</a:t>
            </a:r>
          </a:p>
          <a:p>
            <a:pPr marL="0" indent="0">
              <a:buNone/>
            </a:pPr>
            <a:r>
              <a:rPr lang="en-US" sz="4000" b="1" dirty="0" smtClean="0"/>
              <a:t>Sabbath reiterated to the sons of Israel at Sinai</a:t>
            </a:r>
          </a:p>
          <a:p>
            <a:pPr marL="0" indent="0">
              <a:buNone/>
            </a:pPr>
            <a:r>
              <a:rPr lang="en-US" sz="4000" b="1" dirty="0" smtClean="0"/>
              <a:t>Why? Because Yahuwah is the Creator and Redeemer</a:t>
            </a:r>
          </a:p>
          <a:p>
            <a:pPr marL="0" indent="0">
              <a:buNone/>
            </a:pPr>
            <a:r>
              <a:rPr lang="en-US" sz="4000" b="1" dirty="0" smtClean="0"/>
              <a:t>Messiah is a true Prophet and therefore upholds all the Father’s commands</a:t>
            </a:r>
          </a:p>
          <a:p>
            <a:pPr marL="0" indent="0">
              <a:buNone/>
            </a:pPr>
            <a:r>
              <a:rPr lang="en-US" sz="4000" b="1" dirty="0" smtClean="0"/>
              <a:t>Messiah came to establish the Law</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17287181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84182</TotalTime>
  <Words>1634</Words>
  <Application>Microsoft Office PowerPoint</Application>
  <PresentationFormat>Widescreen</PresentationFormat>
  <Paragraphs>126</Paragraphs>
  <Slides>34</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The Covenant is the Ten Words</vt:lpstr>
      <vt:lpstr>The Ten Words is the Covenant</vt:lpstr>
      <vt:lpstr>The Third Matter of the Big Ten</vt:lpstr>
      <vt:lpstr>The Third Matter of the Big Ten</vt:lpstr>
      <vt:lpstr>Why the Seventh Day?</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712</cp:revision>
  <dcterms:created xsi:type="dcterms:W3CDTF">2018-11-07T08:55:54Z</dcterms:created>
  <dcterms:modified xsi:type="dcterms:W3CDTF">2020-02-27T16:22:36Z</dcterms:modified>
</cp:coreProperties>
</file>