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4" r:id="rId2"/>
    <p:sldId id="715" r:id="rId3"/>
    <p:sldId id="765" r:id="rId4"/>
    <p:sldId id="753" r:id="rId5"/>
    <p:sldId id="766" r:id="rId6"/>
    <p:sldId id="767" r:id="rId7"/>
    <p:sldId id="777" r:id="rId8"/>
    <p:sldId id="791" r:id="rId9"/>
    <p:sldId id="768" r:id="rId10"/>
    <p:sldId id="776" r:id="rId11"/>
    <p:sldId id="769" r:id="rId12"/>
    <p:sldId id="770" r:id="rId13"/>
    <p:sldId id="771" r:id="rId14"/>
    <p:sldId id="755" r:id="rId15"/>
    <p:sldId id="756" r:id="rId16"/>
    <p:sldId id="757" r:id="rId17"/>
    <p:sldId id="760" r:id="rId18"/>
    <p:sldId id="782" r:id="rId19"/>
    <p:sldId id="772" r:id="rId20"/>
    <p:sldId id="773" r:id="rId21"/>
    <p:sldId id="781" r:id="rId22"/>
    <p:sldId id="774" r:id="rId23"/>
    <p:sldId id="775" r:id="rId24"/>
    <p:sldId id="792" r:id="rId25"/>
    <p:sldId id="783" r:id="rId26"/>
    <p:sldId id="784" r:id="rId27"/>
    <p:sldId id="785" r:id="rId28"/>
    <p:sldId id="786" r:id="rId29"/>
    <p:sldId id="787" r:id="rId30"/>
    <p:sldId id="788" r:id="rId31"/>
    <p:sldId id="778" r:id="rId32"/>
    <p:sldId id="779" r:id="rId33"/>
    <p:sldId id="780" r:id="rId34"/>
    <p:sldId id="789" r:id="rId35"/>
    <p:sldId id="790" r:id="rId36"/>
    <p:sldId id="793" r:id="rId37"/>
    <p:sldId id="62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2" d="100"/>
          <a:sy n="72" d="100"/>
        </p:scale>
        <p:origin x="96"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7600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887972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8129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841468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295427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343888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084592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817505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59478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67970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845240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476463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288203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018072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591575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123722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955906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832867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841151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055926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669463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482514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848147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47879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901203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064034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0146656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242820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424061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719505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7678243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703220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8451754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752956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005344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remnantofgod.org/sabhist.ht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Shalom </a:t>
            </a:r>
            <a:r>
              <a:rPr lang="en-US" sz="5200" b="1" dirty="0">
                <a:solidFill>
                  <a:schemeClr val="accent1">
                    <a:lumMod val="50000"/>
                  </a:schemeClr>
                </a:solidFill>
                <a:latin typeface="Helvetica" pitchFamily="34" charset="0"/>
                <a:cs typeface="Helvetica" pitchFamily="34" charset="0"/>
              </a:rPr>
              <a:t>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Be in Good Health</a:t>
            </a:r>
            <a:endParaRPr lang="en-US" sz="4800" b="1" dirty="0">
              <a:solidFill>
                <a:schemeClr val="tx1"/>
              </a:solidFill>
              <a:latin typeface="+mn-lt"/>
              <a:cs typeface="Times New Roman" pitchFamily="18" charset="0"/>
            </a:endParaRPr>
          </a:p>
          <a:p>
            <a:pPr marL="0" indent="0">
              <a:buNone/>
            </a:pPr>
            <a:r>
              <a:rPr lang="en-US" sz="4000" b="1" dirty="0"/>
              <a:t>Beloved, I pray that in all respects you may prosper and be in good health, just as your soul prospers</a:t>
            </a:r>
            <a:r>
              <a:rPr lang="en-US" sz="4000" b="1" dirty="0" smtClean="0"/>
              <a:t>.  3 John 2</a:t>
            </a:r>
            <a:endParaRPr lang="en-US" sz="4000" b="1" dirty="0"/>
          </a:p>
        </p:txBody>
      </p:sp>
    </p:spTree>
    <p:extLst>
      <p:ext uri="{BB962C8B-B14F-4D97-AF65-F5344CB8AC3E}">
        <p14:creationId xmlns:p14="http://schemas.microsoft.com/office/powerpoint/2010/main" val="2040737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The </a:t>
            </a:r>
            <a:r>
              <a:rPr lang="en-US" sz="4000" b="1" dirty="0" err="1" smtClean="0"/>
              <a:t>Miqra</a:t>
            </a:r>
            <a:r>
              <a:rPr lang="en-US" sz="4000" b="1" dirty="0" smtClean="0"/>
              <a:t> and </a:t>
            </a:r>
            <a:r>
              <a:rPr lang="en-US" sz="4000" b="1" dirty="0">
                <a:solidFill>
                  <a:schemeClr val="tx1">
                    <a:lumMod val="95000"/>
                    <a:lumOff val="5000"/>
                  </a:schemeClr>
                </a:solidFill>
                <a:cs typeface="Helvetica" pitchFamily="34" charset="0"/>
              </a:rPr>
              <a:t>Proclaiming the Ancient Paths of Our Biblical </a:t>
            </a:r>
            <a:r>
              <a:rPr lang="en-US" sz="4000" b="1" dirty="0" smtClean="0">
                <a:solidFill>
                  <a:schemeClr val="tx1">
                    <a:lumMod val="95000"/>
                    <a:lumOff val="5000"/>
                  </a:schemeClr>
                </a:solidFill>
                <a:cs typeface="Helvetica" pitchFamily="34" charset="0"/>
              </a:rPr>
              <a:t>Roots</a:t>
            </a:r>
            <a:endParaRPr lang="en-US" sz="4000" b="1" dirty="0" smtClean="0"/>
          </a:p>
          <a:p>
            <a:pPr marL="0" indent="0">
              <a:buNone/>
            </a:pPr>
            <a:r>
              <a:rPr lang="en-US" sz="4000" b="1" dirty="0" smtClean="0"/>
              <a:t>Seventh </a:t>
            </a:r>
            <a:r>
              <a:rPr lang="en-US" sz="4000" b="1" dirty="0" smtClean="0"/>
              <a:t>day Sabbath was created for </a:t>
            </a:r>
            <a:r>
              <a:rPr lang="en-US" sz="4000" b="1" dirty="0" smtClean="0"/>
              <a:t>man</a:t>
            </a:r>
          </a:p>
          <a:p>
            <a:pPr marL="0" indent="0">
              <a:buNone/>
            </a:pPr>
            <a:r>
              <a:rPr lang="en-US" sz="4000" b="1" dirty="0" smtClean="0"/>
              <a:t>God rested, blessed and separated the 7</a:t>
            </a:r>
            <a:r>
              <a:rPr lang="en-US" sz="4000" b="1" baseline="30000" dirty="0" smtClean="0"/>
              <a:t>th</a:t>
            </a:r>
            <a:r>
              <a:rPr lang="en-US" sz="4000" b="1" dirty="0" smtClean="0"/>
              <a:t> day</a:t>
            </a:r>
            <a:endParaRPr lang="en-US" sz="4000" b="1" dirty="0" smtClean="0"/>
          </a:p>
          <a:p>
            <a:pPr marL="0" indent="0">
              <a:buNone/>
            </a:pPr>
            <a:r>
              <a:rPr lang="en-US" sz="4000" b="1" dirty="0" smtClean="0"/>
              <a:t>The commandment is given to Israel because God himself rested – he is the Creator (Lord) and redeemer (Savior) and has the right to command his people</a:t>
            </a:r>
            <a:endParaRPr lang="en-US" sz="4000" b="1" dirty="0"/>
          </a:p>
        </p:txBody>
      </p:sp>
    </p:spTree>
    <p:extLst>
      <p:ext uri="{BB962C8B-B14F-4D97-AF65-F5344CB8AC3E}">
        <p14:creationId xmlns:p14="http://schemas.microsoft.com/office/powerpoint/2010/main" val="2453988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The Sabbath </a:t>
            </a:r>
            <a:r>
              <a:rPr lang="en-US" sz="6600" b="1" dirty="0" smtClean="0">
                <a:solidFill>
                  <a:schemeClr val="accent2">
                    <a:lumMod val="50000"/>
                  </a:schemeClr>
                </a:solidFill>
                <a:latin typeface="Helvetica" pitchFamily="34" charset="0"/>
                <a:cs typeface="Helvetica" pitchFamily="34" charset="0"/>
              </a:rPr>
              <a:t>as a Sign of God’s </a:t>
            </a:r>
            <a:r>
              <a:rPr lang="en-US" sz="6600" b="1" dirty="0" smtClean="0">
                <a:solidFill>
                  <a:schemeClr val="accent2">
                    <a:lumMod val="50000"/>
                  </a:schemeClr>
                </a:solidFill>
                <a:latin typeface="Helvetica" pitchFamily="34" charset="0"/>
                <a:cs typeface="Helvetica" pitchFamily="34" charset="0"/>
              </a:rPr>
              <a:t>True Covenant People</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Understanding the Sabbath as Way of Life For the </a:t>
            </a:r>
            <a:r>
              <a:rPr lang="en-US" sz="4400" b="1" dirty="0" smtClean="0"/>
              <a:t>All of Abraham’s </a:t>
            </a:r>
            <a:r>
              <a:rPr lang="en-US" sz="4400" b="1" dirty="0" smtClean="0"/>
              <a:t>Offspring</a:t>
            </a:r>
            <a:endParaRPr lang="en-US" sz="4400" b="1" dirty="0"/>
          </a:p>
        </p:txBody>
      </p:sp>
    </p:spTree>
    <p:extLst>
      <p:ext uri="{BB962C8B-B14F-4D97-AF65-F5344CB8AC3E}">
        <p14:creationId xmlns:p14="http://schemas.microsoft.com/office/powerpoint/2010/main" val="1221655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What is a Sign in the Bible?</a:t>
            </a:r>
            <a:endParaRPr lang="en-US" sz="4800" b="1" dirty="0">
              <a:solidFill>
                <a:schemeClr val="tx1"/>
              </a:solidFill>
              <a:latin typeface="+mn-lt"/>
              <a:cs typeface="Times New Roman" pitchFamily="18" charset="0"/>
            </a:endParaRPr>
          </a:p>
          <a:p>
            <a:pPr marL="0" indent="0">
              <a:buNone/>
            </a:pPr>
            <a:r>
              <a:rPr lang="en-US" sz="4000" b="1" dirty="0" smtClean="0"/>
              <a:t>Sign </a:t>
            </a:r>
            <a:r>
              <a:rPr lang="en-US" sz="4000" b="1" dirty="0"/>
              <a:t>– Hebrew </a:t>
            </a:r>
            <a:r>
              <a:rPr lang="en-US" sz="4000" b="1" dirty="0" err="1">
                <a:latin typeface="Bwhebb" panose="00000400000000000000" pitchFamily="2" charset="0"/>
              </a:rPr>
              <a:t>tAa</a:t>
            </a:r>
            <a:r>
              <a:rPr lang="en-US" sz="4000" b="1" dirty="0"/>
              <a:t> (</a:t>
            </a:r>
            <a:r>
              <a:rPr lang="en-US" sz="4000" b="1" dirty="0" err="1"/>
              <a:t>owt</a:t>
            </a:r>
            <a:r>
              <a:rPr lang="en-US" sz="4000" b="1" dirty="0"/>
              <a:t>) </a:t>
            </a:r>
          </a:p>
          <a:p>
            <a:pPr marL="0" indent="0">
              <a:buNone/>
            </a:pPr>
            <a:r>
              <a:rPr lang="en-US" sz="4000" b="1" dirty="0"/>
              <a:t>HALOT: </a:t>
            </a:r>
            <a:r>
              <a:rPr lang="en-US" sz="4000" b="1" i="1" dirty="0"/>
              <a:t>sign, distinguishing mark</a:t>
            </a:r>
          </a:p>
          <a:p>
            <a:pPr marL="0" indent="0">
              <a:buNone/>
            </a:pPr>
            <a:r>
              <a:rPr lang="en-US" sz="4000" b="1" dirty="0"/>
              <a:t>TWOT:  </a:t>
            </a:r>
            <a:r>
              <a:rPr lang="en-US" sz="4000" b="1" i="1" dirty="0"/>
              <a:t>sign, mark, token, ensign, standard, miracle, miraculous sign, proof, warning. </a:t>
            </a:r>
          </a:p>
          <a:p>
            <a:pPr marL="0" indent="0">
              <a:buNone/>
            </a:pPr>
            <a:endParaRPr lang="en-US" sz="4000" b="1" dirty="0"/>
          </a:p>
        </p:txBody>
      </p:sp>
    </p:spTree>
    <p:extLst>
      <p:ext uri="{BB962C8B-B14F-4D97-AF65-F5344CB8AC3E}">
        <p14:creationId xmlns:p14="http://schemas.microsoft.com/office/powerpoint/2010/main" val="8667414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Heavenly Bodies as Signs</a:t>
            </a:r>
            <a:endParaRPr lang="en-US" sz="4800" b="1" dirty="0">
              <a:solidFill>
                <a:schemeClr val="tx1"/>
              </a:solidFill>
              <a:latin typeface="+mn-lt"/>
              <a:cs typeface="Times New Roman" pitchFamily="18" charset="0"/>
            </a:endParaRPr>
          </a:p>
          <a:p>
            <a:pPr marL="0" indent="0">
              <a:buNone/>
            </a:pPr>
            <a:r>
              <a:rPr lang="en-US" sz="4000" b="1" dirty="0"/>
              <a:t>Then Elohim said, "Let there be lights in the expanse of the heavens to separate the day from the night, and let them be for </a:t>
            </a:r>
            <a:r>
              <a:rPr lang="en-US" sz="4000" b="1" u="sng" dirty="0"/>
              <a:t>signs</a:t>
            </a:r>
            <a:r>
              <a:rPr lang="en-US" sz="4000" b="1" dirty="0"/>
              <a:t> and for </a:t>
            </a:r>
            <a:r>
              <a:rPr lang="en-US" sz="4000" b="1" dirty="0" smtClean="0"/>
              <a:t>seasons (appointed times) </a:t>
            </a:r>
            <a:r>
              <a:rPr lang="en-US" sz="4000" b="1" dirty="0"/>
              <a:t>and for days and years</a:t>
            </a:r>
            <a:r>
              <a:rPr lang="en-US" sz="4000" b="1" dirty="0" smtClean="0"/>
              <a:t>;  </a:t>
            </a:r>
            <a:r>
              <a:rPr lang="en-US" sz="4000" b="1" dirty="0"/>
              <a:t>and let them be for lights in the expanse of the heavens to give light on the earth"; and it was so.</a:t>
            </a:r>
          </a:p>
          <a:p>
            <a:pPr marL="0" indent="0">
              <a:buNone/>
            </a:pPr>
            <a:r>
              <a:rPr lang="en-US" sz="4000" b="1" dirty="0" smtClean="0"/>
              <a:t>Genesis 1:14-15</a:t>
            </a:r>
            <a:endParaRPr lang="en-US" sz="4000" b="1" dirty="0"/>
          </a:p>
        </p:txBody>
      </p:sp>
    </p:spTree>
    <p:extLst>
      <p:ext uri="{BB962C8B-B14F-4D97-AF65-F5344CB8AC3E}">
        <p14:creationId xmlns:p14="http://schemas.microsoft.com/office/powerpoint/2010/main" val="24322914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Heavenly Bodies as Signs</a:t>
            </a:r>
            <a:endParaRPr lang="en-US" sz="4800" b="1" dirty="0">
              <a:solidFill>
                <a:schemeClr val="tx1"/>
              </a:solidFill>
              <a:latin typeface="+mn-lt"/>
              <a:cs typeface="Times New Roman" pitchFamily="18" charset="0"/>
            </a:endParaRPr>
          </a:p>
          <a:p>
            <a:pPr marL="0" indent="0">
              <a:buNone/>
            </a:pPr>
            <a:r>
              <a:rPr lang="en-US" sz="4000" b="1" dirty="0" smtClean="0"/>
              <a:t>Elohim </a:t>
            </a:r>
            <a:r>
              <a:rPr lang="en-US" sz="4000" b="1" dirty="0"/>
              <a:t>made the two great lights, the greater light to govern the day, and the lesser light to govern the night; [He made] the stars also</a:t>
            </a:r>
            <a:r>
              <a:rPr lang="en-US" sz="4000" b="1" dirty="0" smtClean="0"/>
              <a:t>. </a:t>
            </a:r>
            <a:r>
              <a:rPr lang="en-US" sz="4000" b="1" dirty="0"/>
              <a:t>Elohim placed them in the expanse of the heavens to give light on the </a:t>
            </a:r>
            <a:r>
              <a:rPr lang="en-US" sz="4000" b="1" dirty="0" smtClean="0"/>
              <a:t>earth, </a:t>
            </a:r>
            <a:r>
              <a:rPr lang="en-US" sz="4000" b="1" dirty="0"/>
              <a:t>and to govern the day and the night, and to separate the light from the darkness; and Elohim saw that it was good.</a:t>
            </a:r>
          </a:p>
          <a:p>
            <a:pPr marL="0" indent="0">
              <a:buNone/>
            </a:pPr>
            <a:r>
              <a:rPr lang="en-US" sz="4000" b="1" dirty="0" smtClean="0"/>
              <a:t>Genesis 1:16-18</a:t>
            </a:r>
            <a:endParaRPr lang="en-US" sz="4000" b="1" dirty="0"/>
          </a:p>
        </p:txBody>
      </p:sp>
    </p:spTree>
    <p:extLst>
      <p:ext uri="{BB962C8B-B14F-4D97-AF65-F5344CB8AC3E}">
        <p14:creationId xmlns:p14="http://schemas.microsoft.com/office/powerpoint/2010/main" val="2925035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Greater and Lesser Lights</a:t>
            </a:r>
            <a:endParaRPr lang="en-US" sz="4800" b="1" dirty="0">
              <a:solidFill>
                <a:schemeClr val="tx1"/>
              </a:solidFill>
              <a:latin typeface="+mn-lt"/>
              <a:cs typeface="Times New Roman" pitchFamily="18" charset="0"/>
            </a:endParaRPr>
          </a:p>
          <a:p>
            <a:pPr marL="0" indent="0">
              <a:buNone/>
            </a:pPr>
            <a:r>
              <a:rPr lang="en-US" sz="4000" b="1" dirty="0"/>
              <a:t>Thus says Yahuwah, Who gives the sun for light by day And the </a:t>
            </a:r>
            <a:r>
              <a:rPr lang="en-US" sz="4000" b="1" dirty="0" smtClean="0"/>
              <a:t>statute of </a:t>
            </a:r>
            <a:r>
              <a:rPr lang="en-US" sz="4000" b="1" dirty="0"/>
              <a:t>the moon and the stars for light by </a:t>
            </a:r>
            <a:r>
              <a:rPr lang="en-US" sz="4000" b="1" dirty="0" smtClean="0"/>
              <a:t>night…  Jeremiah 31:35</a:t>
            </a:r>
          </a:p>
          <a:p>
            <a:pPr marL="0" indent="0">
              <a:buNone/>
            </a:pPr>
            <a:r>
              <a:rPr lang="en-US" sz="4000" b="1" dirty="0"/>
              <a:t>He made the moon for the seasons; The sun knows the place of its </a:t>
            </a:r>
            <a:r>
              <a:rPr lang="en-US" sz="4000" b="1" dirty="0" smtClean="0"/>
              <a:t>setting.  Psalm 104:19</a:t>
            </a:r>
            <a:endParaRPr lang="en-US" sz="4000" b="1" dirty="0"/>
          </a:p>
        </p:txBody>
      </p:sp>
    </p:spTree>
    <p:extLst>
      <p:ext uri="{BB962C8B-B14F-4D97-AF65-F5344CB8AC3E}">
        <p14:creationId xmlns:p14="http://schemas.microsoft.com/office/powerpoint/2010/main" val="19855896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Rainbow as a Sign</a:t>
            </a:r>
            <a:endParaRPr lang="en-US" sz="4800" b="1" dirty="0">
              <a:solidFill>
                <a:schemeClr val="tx1"/>
              </a:solidFill>
              <a:latin typeface="+mn-lt"/>
              <a:cs typeface="Times New Roman" pitchFamily="18" charset="0"/>
            </a:endParaRPr>
          </a:p>
          <a:p>
            <a:pPr marL="0" indent="0">
              <a:buNone/>
            </a:pPr>
            <a:r>
              <a:rPr lang="en-US" sz="4000" b="1" dirty="0"/>
              <a:t>"I establish My covenant with you; and all flesh shall never again be cut off by the water of the flood, neither shall there again be a flood to destroy the earth</a:t>
            </a:r>
            <a:r>
              <a:rPr lang="en-US" sz="4000" b="1" dirty="0" smtClean="0"/>
              <a:t>.“ Elohim </a:t>
            </a:r>
            <a:r>
              <a:rPr lang="en-US" sz="4000" b="1" dirty="0"/>
              <a:t>said, "This is the sign of the covenant which I am making between Me and you and every living creature that is with you, for all successive generations</a:t>
            </a:r>
            <a:r>
              <a:rPr lang="en-US" sz="4000" b="1" dirty="0" smtClean="0"/>
              <a:t>; I </a:t>
            </a:r>
            <a:r>
              <a:rPr lang="en-US" sz="4000" b="1" dirty="0"/>
              <a:t>set My bow in the cloud, and it shall be </a:t>
            </a:r>
            <a:r>
              <a:rPr lang="en-US" sz="4000" b="1" u="sng" dirty="0"/>
              <a:t>for a sign of a covenant</a:t>
            </a:r>
            <a:r>
              <a:rPr lang="en-US" sz="4000" b="1" dirty="0"/>
              <a:t> between Me and the earth.</a:t>
            </a:r>
          </a:p>
          <a:p>
            <a:pPr marL="0" indent="0">
              <a:buNone/>
            </a:pPr>
            <a:r>
              <a:rPr lang="en-US" sz="4000" b="1" dirty="0" smtClean="0"/>
              <a:t>Genesis 9:11-13</a:t>
            </a:r>
            <a:endParaRPr lang="en-US" sz="4000" b="1" dirty="0"/>
          </a:p>
        </p:txBody>
      </p:sp>
    </p:spTree>
    <p:extLst>
      <p:ext uri="{BB962C8B-B14F-4D97-AF65-F5344CB8AC3E}">
        <p14:creationId xmlns:p14="http://schemas.microsoft.com/office/powerpoint/2010/main" val="2625485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Rainbow as a Sign</a:t>
            </a:r>
            <a:endParaRPr lang="en-US" sz="4800" b="1" dirty="0">
              <a:solidFill>
                <a:schemeClr val="tx1"/>
              </a:solidFill>
              <a:latin typeface="+mn-lt"/>
              <a:cs typeface="Times New Roman" pitchFamily="18" charset="0"/>
            </a:endParaRPr>
          </a:p>
          <a:p>
            <a:pPr marL="0" indent="0">
              <a:buNone/>
            </a:pPr>
            <a:r>
              <a:rPr lang="en-US" sz="3600" b="1" dirty="0" smtClean="0"/>
              <a:t>It </a:t>
            </a:r>
            <a:r>
              <a:rPr lang="en-US" sz="3600" b="1" dirty="0"/>
              <a:t>shall come about, when I bring a cloud over the earth, that the bow will be seen in the </a:t>
            </a:r>
            <a:r>
              <a:rPr lang="en-US" sz="3600" b="1" dirty="0" smtClean="0"/>
              <a:t>cloud, </a:t>
            </a:r>
            <a:r>
              <a:rPr lang="en-US" sz="3600" b="1" dirty="0"/>
              <a:t>and I will remember My covenant, which is between Me and you and every living creature of all flesh; and never again shall the water become a flood to destroy all flesh.</a:t>
            </a:r>
          </a:p>
          <a:p>
            <a:pPr marL="0" indent="0">
              <a:buNone/>
            </a:pPr>
            <a:r>
              <a:rPr lang="en-US" sz="3600" b="1" dirty="0" smtClean="0"/>
              <a:t>When </a:t>
            </a:r>
            <a:r>
              <a:rPr lang="en-US" sz="3600" b="1" dirty="0"/>
              <a:t>the bow is in the cloud, then I will look upon it, to remember the everlasting covenant between Elohim and every living creature of all flesh that is on the earth</a:t>
            </a:r>
            <a:r>
              <a:rPr lang="en-US" sz="3600" b="1" dirty="0" smtClean="0"/>
              <a:t>.“  </a:t>
            </a:r>
            <a:r>
              <a:rPr lang="en-US" sz="3600" b="1" dirty="0"/>
              <a:t>And Elohim said to </a:t>
            </a:r>
            <a:r>
              <a:rPr lang="en-US" sz="3600" b="1" dirty="0" err="1"/>
              <a:t>Noach</a:t>
            </a:r>
            <a:r>
              <a:rPr lang="en-US" sz="3600" b="1" dirty="0"/>
              <a:t>, "</a:t>
            </a:r>
            <a:r>
              <a:rPr lang="en-US" sz="3600" b="1" u="sng" dirty="0"/>
              <a:t>This is the sign of the covenant which I have established between Me and all flesh that is on the earth</a:t>
            </a:r>
            <a:r>
              <a:rPr lang="en-US" sz="3600" b="1" dirty="0" smtClean="0"/>
              <a:t>.“  </a:t>
            </a:r>
            <a:r>
              <a:rPr lang="en-US" sz="4000" b="1" dirty="0" smtClean="0"/>
              <a:t>Genesis 9:11-13</a:t>
            </a:r>
            <a:endParaRPr lang="en-US" sz="4000" b="1" dirty="0"/>
          </a:p>
        </p:txBody>
      </p:sp>
    </p:spTree>
    <p:extLst>
      <p:ext uri="{BB962C8B-B14F-4D97-AF65-F5344CB8AC3E}">
        <p14:creationId xmlns:p14="http://schemas.microsoft.com/office/powerpoint/2010/main" val="821614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000" b="1" dirty="0"/>
              <a:t>The Torah is a </a:t>
            </a:r>
            <a:r>
              <a:rPr lang="en-US" sz="4000" b="1" dirty="0" smtClean="0"/>
              <a:t>Mark (Sign)</a:t>
            </a:r>
            <a:endParaRPr lang="en-US" sz="4000" b="1" dirty="0"/>
          </a:p>
          <a:p>
            <a:pPr marL="0" indent="0">
              <a:buNone/>
            </a:pPr>
            <a:r>
              <a:rPr lang="en-US" sz="4000" b="1" dirty="0"/>
              <a:t>Love the Yahuwah your Elohim with all your heart and with all your soul and with all your strength. These commandments that I give you today are to be upon your hearts... </a:t>
            </a:r>
            <a:r>
              <a:rPr lang="en-US" sz="4000" b="1" dirty="0"/>
              <a:t>Tie them as a </a:t>
            </a:r>
            <a:r>
              <a:rPr lang="en-US" sz="4000" b="1" u="sng" dirty="0"/>
              <a:t>sign</a:t>
            </a:r>
            <a:r>
              <a:rPr lang="en-US" sz="4000" b="1" dirty="0"/>
              <a:t> (</a:t>
            </a:r>
            <a:r>
              <a:rPr lang="en-US" sz="4000" b="1" dirty="0" err="1"/>
              <a:t>Heb</a:t>
            </a:r>
            <a:r>
              <a:rPr lang="en-US" sz="4000" b="1" dirty="0"/>
              <a:t> </a:t>
            </a:r>
            <a:r>
              <a:rPr lang="en-US" sz="4000" b="1" dirty="0" err="1"/>
              <a:t>oth</a:t>
            </a:r>
            <a:r>
              <a:rPr lang="en-US" sz="4000" b="1" dirty="0"/>
              <a:t>) on your hands and have them as a </a:t>
            </a:r>
            <a:r>
              <a:rPr lang="en-US" sz="4000" b="1" u="sng" dirty="0"/>
              <a:t>mark</a:t>
            </a:r>
            <a:r>
              <a:rPr lang="en-US" sz="4000" b="1" dirty="0"/>
              <a:t> (</a:t>
            </a:r>
            <a:r>
              <a:rPr lang="en-US" sz="4000" b="1" dirty="0" err="1"/>
              <a:t>Heb</a:t>
            </a:r>
            <a:r>
              <a:rPr lang="en-US" sz="4000" b="1" dirty="0"/>
              <a:t> </a:t>
            </a:r>
            <a:r>
              <a:rPr lang="en-US" sz="4000" b="1" dirty="0" err="1"/>
              <a:t>totaphoth</a:t>
            </a:r>
            <a:r>
              <a:rPr lang="en-US" sz="4000" b="1" dirty="0"/>
              <a:t>, frontlets, band) on your foreheads (</a:t>
            </a:r>
            <a:r>
              <a:rPr lang="en-US" sz="4000" b="1" dirty="0"/>
              <a:t>Deuteronomy 6:5,6,8).</a:t>
            </a:r>
          </a:p>
        </p:txBody>
      </p:sp>
    </p:spTree>
    <p:extLst>
      <p:ext uri="{BB962C8B-B14F-4D97-AF65-F5344CB8AC3E}">
        <p14:creationId xmlns:p14="http://schemas.microsoft.com/office/powerpoint/2010/main" val="17275204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buNone/>
            </a:pPr>
            <a:r>
              <a:rPr lang="en-US" sz="4000" b="1" dirty="0"/>
              <a:t>Fix these words of mine in your hearts and minds; </a:t>
            </a:r>
            <a:r>
              <a:rPr lang="en-US" sz="4000" b="1" dirty="0"/>
              <a:t>Tie them as a </a:t>
            </a:r>
            <a:r>
              <a:rPr lang="en-US" sz="4000" b="1" u="sng" dirty="0"/>
              <a:t>sign</a:t>
            </a:r>
            <a:r>
              <a:rPr lang="en-US" sz="4000" b="1" dirty="0"/>
              <a:t> </a:t>
            </a:r>
            <a:r>
              <a:rPr lang="en-US" sz="4000" b="1" dirty="0" smtClean="0"/>
              <a:t>(</a:t>
            </a:r>
            <a:r>
              <a:rPr lang="en-US" sz="4000" b="1" dirty="0" err="1" smtClean="0"/>
              <a:t>Heb</a:t>
            </a:r>
            <a:r>
              <a:rPr lang="en-US" sz="4000" b="1" dirty="0" smtClean="0"/>
              <a:t> </a:t>
            </a:r>
            <a:r>
              <a:rPr lang="en-US" sz="4000" b="1" dirty="0" err="1" smtClean="0"/>
              <a:t>oth</a:t>
            </a:r>
            <a:r>
              <a:rPr lang="en-US" sz="4000" b="1" dirty="0" smtClean="0"/>
              <a:t>) on </a:t>
            </a:r>
            <a:r>
              <a:rPr lang="en-US" sz="4000" b="1" dirty="0"/>
              <a:t>your hands and have them as a </a:t>
            </a:r>
            <a:r>
              <a:rPr lang="en-US" sz="4000" b="1" u="sng" dirty="0"/>
              <a:t>mark</a:t>
            </a:r>
            <a:r>
              <a:rPr lang="en-US" sz="4000" b="1" dirty="0"/>
              <a:t> </a:t>
            </a:r>
            <a:r>
              <a:rPr lang="en-US" sz="4000" b="1" dirty="0" smtClean="0"/>
              <a:t>(</a:t>
            </a:r>
            <a:r>
              <a:rPr lang="en-US" sz="4000" b="1" dirty="0" err="1" smtClean="0"/>
              <a:t>Heb</a:t>
            </a:r>
            <a:r>
              <a:rPr lang="en-US" sz="4000" b="1" dirty="0" smtClean="0"/>
              <a:t> </a:t>
            </a:r>
            <a:r>
              <a:rPr lang="en-US" sz="4000" b="1" dirty="0" err="1" smtClean="0"/>
              <a:t>totaphoth</a:t>
            </a:r>
            <a:r>
              <a:rPr lang="en-US" sz="4000" b="1" dirty="0" smtClean="0"/>
              <a:t>, frontlets, band) on </a:t>
            </a:r>
            <a:r>
              <a:rPr lang="en-US" sz="4000" b="1" dirty="0"/>
              <a:t>your foreheads ... </a:t>
            </a:r>
            <a:r>
              <a:rPr lang="en-US" sz="4000" b="1" dirty="0"/>
              <a:t>Observe all these commands I am giving you to follow--to love the Yahuwah your Elohim, to walk in all his ways and to hold fast to him" (Deuteronomy 11:18,22</a:t>
            </a:r>
            <a:r>
              <a:rPr lang="en-US" sz="4000" b="1" dirty="0" smtClean="0"/>
              <a:t>).</a:t>
            </a:r>
          </a:p>
          <a:p>
            <a:pPr marL="0" indent="0">
              <a:buNone/>
            </a:pPr>
            <a:r>
              <a:rPr lang="en-US" sz="4000" b="1" dirty="0"/>
              <a:t>Jews wore phylacteries on their foreheads.</a:t>
            </a:r>
          </a:p>
          <a:p>
            <a:pPr marL="0" indent="0">
              <a:buNone/>
            </a:pPr>
            <a:r>
              <a:rPr lang="en-US" sz="4000" b="1" dirty="0"/>
              <a:t>But they do all their deeds to be noticed by men; for they broaden their phylacteries and lengthen the tassels [of their garments].  Matthew </a:t>
            </a:r>
            <a:r>
              <a:rPr lang="en-US" sz="4000" b="1" dirty="0" smtClean="0"/>
              <a:t>23:5</a:t>
            </a:r>
            <a:endParaRPr lang="en-US" sz="5400" b="1" dirty="0"/>
          </a:p>
        </p:txBody>
      </p:sp>
    </p:spTree>
    <p:extLst>
      <p:ext uri="{BB962C8B-B14F-4D97-AF65-F5344CB8AC3E}">
        <p14:creationId xmlns:p14="http://schemas.microsoft.com/office/powerpoint/2010/main" val="42555103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dirty="0"/>
              <a:t>Keeping Feast of Unleavened</a:t>
            </a:r>
          </a:p>
          <a:p>
            <a:pPr marL="0" indent="0">
              <a:buNone/>
            </a:pPr>
            <a:r>
              <a:rPr lang="en-US" sz="4000" b="1" dirty="0" smtClean="0">
                <a:solidFill>
                  <a:schemeClr val="tx1"/>
                </a:solidFill>
              </a:rPr>
              <a:t>This </a:t>
            </a:r>
            <a:r>
              <a:rPr lang="en-US" sz="4000" b="1" dirty="0">
                <a:solidFill>
                  <a:schemeClr val="tx1"/>
                </a:solidFill>
              </a:rPr>
              <a:t>observance will be for you like a </a:t>
            </a:r>
            <a:r>
              <a:rPr lang="en-US" sz="4000" b="1" u="sng" dirty="0">
                <a:solidFill>
                  <a:schemeClr val="tx1"/>
                </a:solidFill>
              </a:rPr>
              <a:t>sign on your hand</a:t>
            </a:r>
            <a:r>
              <a:rPr lang="en-US" sz="4000" b="1" dirty="0">
                <a:solidFill>
                  <a:schemeClr val="tx1"/>
                </a:solidFill>
              </a:rPr>
              <a:t> and a </a:t>
            </a:r>
            <a:r>
              <a:rPr lang="en-US" sz="4000" b="1" u="sng" dirty="0">
                <a:solidFill>
                  <a:schemeClr val="tx1"/>
                </a:solidFill>
              </a:rPr>
              <a:t>reminder on your forehead</a:t>
            </a:r>
            <a:r>
              <a:rPr lang="en-US" sz="4000" b="1" dirty="0">
                <a:solidFill>
                  <a:schemeClr val="tx1"/>
                </a:solidFill>
              </a:rPr>
              <a:t> that the law of </a:t>
            </a:r>
            <a:r>
              <a:rPr lang="en-US" sz="4000" b="1" dirty="0" smtClean="0">
                <a:solidFill>
                  <a:schemeClr val="tx1"/>
                </a:solidFill>
              </a:rPr>
              <a:t>Yahuwah </a:t>
            </a:r>
            <a:r>
              <a:rPr lang="en-US" sz="4000" b="1" dirty="0">
                <a:solidFill>
                  <a:schemeClr val="tx1"/>
                </a:solidFill>
              </a:rPr>
              <a:t>is to be on your lips. For </a:t>
            </a:r>
            <a:r>
              <a:rPr lang="en-US" sz="4000" b="1" dirty="0" smtClean="0">
                <a:solidFill>
                  <a:schemeClr val="tx1"/>
                </a:solidFill>
              </a:rPr>
              <a:t>Yahuwah </a:t>
            </a:r>
            <a:r>
              <a:rPr lang="en-US" sz="4000" b="1" dirty="0">
                <a:solidFill>
                  <a:schemeClr val="tx1"/>
                </a:solidFill>
              </a:rPr>
              <a:t>brought you out of </a:t>
            </a:r>
            <a:r>
              <a:rPr lang="en-US" sz="4000" b="1" dirty="0" err="1">
                <a:solidFill>
                  <a:schemeClr val="tx1"/>
                </a:solidFill>
              </a:rPr>
              <a:t>Mitzrayim</a:t>
            </a:r>
            <a:r>
              <a:rPr lang="en-US" sz="4000" b="1" dirty="0">
                <a:solidFill>
                  <a:schemeClr val="tx1"/>
                </a:solidFill>
              </a:rPr>
              <a:t> with his mighty hand</a:t>
            </a:r>
            <a:r>
              <a:rPr lang="en-US" sz="4000" b="1" dirty="0" smtClean="0">
                <a:solidFill>
                  <a:schemeClr val="tx1"/>
                </a:solidFill>
              </a:rPr>
              <a:t>. (Exodus 13:9</a:t>
            </a:r>
            <a:r>
              <a:rPr lang="en-US" sz="4000" b="1" dirty="0" smtClean="0">
                <a:solidFill>
                  <a:schemeClr val="tx1"/>
                </a:solidFill>
              </a:rPr>
              <a:t>)</a:t>
            </a:r>
            <a:endParaRPr lang="en-US" sz="4000" b="1" dirty="0"/>
          </a:p>
        </p:txBody>
      </p:sp>
    </p:spTree>
    <p:extLst>
      <p:ext uri="{BB962C8B-B14F-4D97-AF65-F5344CB8AC3E}">
        <p14:creationId xmlns:p14="http://schemas.microsoft.com/office/powerpoint/2010/main" val="867186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3826" y="876304"/>
            <a:ext cx="10542841" cy="5676897"/>
          </a:xfrm>
        </p:spPr>
        <p:txBody>
          <a:bodyPr>
            <a:normAutofit/>
          </a:bodyPr>
          <a:lstStyle/>
          <a:p>
            <a:pPr marL="0" indent="0" algn="ctr">
              <a:buNone/>
            </a:pPr>
            <a:r>
              <a:rPr lang="en-US" sz="4800" b="1" dirty="0" smtClean="0"/>
              <a:t>The Sabbath is Also a Sign</a:t>
            </a:r>
          </a:p>
          <a:p>
            <a:pPr marL="0" indent="0">
              <a:buNone/>
            </a:pPr>
            <a:r>
              <a:rPr lang="en-US" sz="4000" b="1" dirty="0" smtClean="0"/>
              <a:t>What </a:t>
            </a:r>
            <a:r>
              <a:rPr lang="en-US" sz="4000" b="1" dirty="0"/>
              <a:t>Does it Mean that the Sabbath is a Sign?</a:t>
            </a:r>
          </a:p>
          <a:p>
            <a:pPr marL="0" indent="0">
              <a:buNone/>
            </a:pPr>
            <a:r>
              <a:rPr lang="en-US" sz="4000" b="1" dirty="0"/>
              <a:t>What Does Sabbath-Keeping Signify?</a:t>
            </a:r>
          </a:p>
          <a:p>
            <a:pPr marL="0" indent="0">
              <a:buNone/>
            </a:pPr>
            <a:r>
              <a:rPr lang="en-US" sz="4000" b="1" dirty="0"/>
              <a:t>Can You be in Good Standing with the Creator While Ignoring the Sabbath?</a:t>
            </a:r>
          </a:p>
        </p:txBody>
      </p:sp>
    </p:spTree>
    <p:extLst>
      <p:ext uri="{BB962C8B-B14F-4D97-AF65-F5344CB8AC3E}">
        <p14:creationId xmlns:p14="http://schemas.microsoft.com/office/powerpoint/2010/main" val="3073156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119270"/>
            <a:ext cx="11492947" cy="6531903"/>
          </a:xfrm>
        </p:spPr>
        <p:txBody>
          <a:bodyPr>
            <a:noAutofit/>
          </a:bodyPr>
          <a:lstStyle/>
          <a:p>
            <a:pPr>
              <a:buNone/>
            </a:pPr>
            <a:r>
              <a:rPr lang="en-US" sz="4000" b="1" dirty="0">
                <a:solidFill>
                  <a:schemeClr val="tx1"/>
                </a:solidFill>
              </a:rPr>
              <a:t>Tell the sons of Yisrael, 'Surely you </a:t>
            </a:r>
            <a:r>
              <a:rPr lang="en-US" sz="4000" b="1" dirty="0" smtClean="0">
                <a:solidFill>
                  <a:schemeClr val="tx1"/>
                </a:solidFill>
              </a:rPr>
              <a:t>shall </a:t>
            </a:r>
            <a:r>
              <a:rPr lang="en-US" sz="4000" b="1" dirty="0">
                <a:solidFill>
                  <a:schemeClr val="tx1"/>
                </a:solidFill>
              </a:rPr>
              <a:t>keep my Sabbaths, </a:t>
            </a:r>
            <a:r>
              <a:rPr lang="en-US" sz="4000" b="1" u="sng" dirty="0">
                <a:solidFill>
                  <a:schemeClr val="tx1"/>
                </a:solidFill>
              </a:rPr>
              <a:t>for it is a sign between me and you throughout your generations</a:t>
            </a:r>
            <a:r>
              <a:rPr lang="en-US" sz="4000" b="1" dirty="0">
                <a:solidFill>
                  <a:schemeClr val="tx1"/>
                </a:solidFill>
              </a:rPr>
              <a:t>, </a:t>
            </a:r>
            <a:r>
              <a:rPr lang="en-US" sz="4000" b="1" u="sng" dirty="0">
                <a:solidFill>
                  <a:schemeClr val="tx1"/>
                </a:solidFill>
              </a:rPr>
              <a:t>that you may know that I am </a:t>
            </a:r>
            <a:r>
              <a:rPr lang="en-US" sz="4000" b="1" u="sng" dirty="0" smtClean="0">
                <a:solidFill>
                  <a:schemeClr val="tx1"/>
                </a:solidFill>
              </a:rPr>
              <a:t>Yahuwah </a:t>
            </a:r>
            <a:r>
              <a:rPr lang="en-US" sz="4000" b="1" u="sng" dirty="0">
                <a:solidFill>
                  <a:schemeClr val="tx1"/>
                </a:solidFill>
              </a:rPr>
              <a:t>who </a:t>
            </a:r>
            <a:r>
              <a:rPr lang="en-US" sz="4000" b="1" u="sng" dirty="0" smtClean="0">
                <a:solidFill>
                  <a:schemeClr val="tx1"/>
                </a:solidFill>
              </a:rPr>
              <a:t>sets you apart</a:t>
            </a:r>
            <a:r>
              <a:rPr lang="en-US" sz="4000" b="1" dirty="0" smtClean="0">
                <a:solidFill>
                  <a:schemeClr val="tx1"/>
                </a:solidFill>
              </a:rPr>
              <a:t>.</a:t>
            </a:r>
            <a:r>
              <a:rPr lang="en-US" sz="4000" b="1" dirty="0">
                <a:solidFill>
                  <a:schemeClr val="tx1"/>
                </a:solidFill>
              </a:rPr>
              <a:t>  So you must keep the Sabbath, for it is set-apart for you. Everyone who defiles it must surely be put to death; indeed, anyone who does any work on it, then that life will be cut off from among his people.  Six days work may be done, but on the seventh day is a Sabbath of complete rest, set-apart to </a:t>
            </a:r>
            <a:r>
              <a:rPr lang="en-US" sz="4000" b="1" dirty="0" smtClean="0">
                <a:solidFill>
                  <a:schemeClr val="tx1"/>
                </a:solidFill>
              </a:rPr>
              <a:t>Yahuwah; </a:t>
            </a:r>
            <a:r>
              <a:rPr lang="en-US" sz="4000" b="1" dirty="0">
                <a:solidFill>
                  <a:schemeClr val="tx1"/>
                </a:solidFill>
              </a:rPr>
              <a:t>anyone who does work on the seventh day must surely be put to death.  </a:t>
            </a:r>
            <a:r>
              <a:rPr lang="en-US" sz="4000" b="1" dirty="0" smtClean="0">
                <a:solidFill>
                  <a:schemeClr val="tx1"/>
                </a:solidFill>
              </a:rPr>
              <a:t>(Exodus 31:13-15)</a:t>
            </a:r>
            <a:endParaRPr lang="en-US" sz="4000" b="1" dirty="0">
              <a:solidFill>
                <a:schemeClr val="tx1"/>
              </a:solidFill>
            </a:endParaRPr>
          </a:p>
        </p:txBody>
      </p:sp>
    </p:spTree>
    <p:extLst>
      <p:ext uri="{BB962C8B-B14F-4D97-AF65-F5344CB8AC3E}">
        <p14:creationId xmlns:p14="http://schemas.microsoft.com/office/powerpoint/2010/main" val="13049494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876303"/>
            <a:ext cx="10831285" cy="5143500"/>
          </a:xfrm>
        </p:spPr>
        <p:txBody>
          <a:bodyPr>
            <a:normAutofit/>
          </a:bodyPr>
          <a:lstStyle/>
          <a:p>
            <a:pPr>
              <a:buNone/>
            </a:pPr>
            <a:r>
              <a:rPr lang="en-US" sz="4000" b="1" dirty="0" smtClean="0">
                <a:solidFill>
                  <a:schemeClr val="tx1"/>
                </a:solidFill>
              </a:rPr>
              <a:t>And </a:t>
            </a:r>
            <a:r>
              <a:rPr lang="en-US" sz="4000" b="1" dirty="0">
                <a:solidFill>
                  <a:schemeClr val="tx1"/>
                </a:solidFill>
              </a:rPr>
              <a:t>the sons of Yisrael must keep the Sabbath to observe the Sabbath </a:t>
            </a:r>
            <a:r>
              <a:rPr lang="en-US" sz="4000" b="1" u="sng" dirty="0">
                <a:solidFill>
                  <a:schemeClr val="tx1"/>
                </a:solidFill>
              </a:rPr>
              <a:t>throughout their generations as a perpetual covenant</a:t>
            </a:r>
            <a:r>
              <a:rPr lang="en-US" sz="4000" b="1" dirty="0">
                <a:solidFill>
                  <a:schemeClr val="tx1"/>
                </a:solidFill>
              </a:rPr>
              <a:t>.  </a:t>
            </a:r>
            <a:r>
              <a:rPr lang="en-US" sz="4000" b="1" u="sng" dirty="0">
                <a:solidFill>
                  <a:schemeClr val="tx1"/>
                </a:solidFill>
              </a:rPr>
              <a:t>It is a sign between me and the sons of Yisrael forever</a:t>
            </a:r>
            <a:r>
              <a:rPr lang="en-US" sz="4000" b="1" dirty="0">
                <a:solidFill>
                  <a:schemeClr val="tx1"/>
                </a:solidFill>
              </a:rPr>
              <a:t>; for in six days </a:t>
            </a:r>
            <a:r>
              <a:rPr lang="en-US" sz="4000" b="1" dirty="0" smtClean="0">
                <a:solidFill>
                  <a:schemeClr val="tx1"/>
                </a:solidFill>
              </a:rPr>
              <a:t>Yahuwah </a:t>
            </a:r>
            <a:r>
              <a:rPr lang="en-US" sz="4000" b="1" dirty="0">
                <a:solidFill>
                  <a:schemeClr val="tx1"/>
                </a:solidFill>
              </a:rPr>
              <a:t>made the heavens and the earth, and on the seventh day he rested and was </a:t>
            </a:r>
            <a:r>
              <a:rPr lang="en-US" sz="4000" b="1" dirty="0" smtClean="0">
                <a:solidFill>
                  <a:schemeClr val="tx1"/>
                </a:solidFill>
              </a:rPr>
              <a:t>refreshed (Exodus 31:16-17)</a:t>
            </a:r>
            <a:endParaRPr lang="en-US" sz="4000" b="1" dirty="0">
              <a:solidFill>
                <a:schemeClr val="tx1"/>
              </a:solidFill>
            </a:endParaRPr>
          </a:p>
        </p:txBody>
      </p:sp>
    </p:spTree>
    <p:extLst>
      <p:ext uri="{BB962C8B-B14F-4D97-AF65-F5344CB8AC3E}">
        <p14:creationId xmlns:p14="http://schemas.microsoft.com/office/powerpoint/2010/main" val="96268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Penalty for not keeping Sabbath holy</a:t>
            </a:r>
          </a:p>
          <a:p>
            <a:pPr marL="0" indent="0">
              <a:buNone/>
            </a:pPr>
            <a:r>
              <a:rPr lang="en-US" sz="4000" b="1" dirty="0" smtClean="0">
                <a:solidFill>
                  <a:schemeClr val="tx1"/>
                </a:solidFill>
              </a:rPr>
              <a:t>“</a:t>
            </a:r>
            <a:r>
              <a:rPr lang="en-US" sz="4000" b="1" dirty="0" smtClean="0">
                <a:solidFill>
                  <a:schemeClr val="tx1"/>
                </a:solidFill>
              </a:rPr>
              <a:t>Everyone </a:t>
            </a:r>
            <a:r>
              <a:rPr lang="en-US" sz="4000" b="1" dirty="0">
                <a:solidFill>
                  <a:schemeClr val="tx1"/>
                </a:solidFill>
              </a:rPr>
              <a:t>who defiles it must </a:t>
            </a:r>
            <a:r>
              <a:rPr lang="en-US" sz="4000" b="1" u="sng" dirty="0">
                <a:solidFill>
                  <a:schemeClr val="tx1"/>
                </a:solidFill>
              </a:rPr>
              <a:t>surely be put to death</a:t>
            </a:r>
            <a:r>
              <a:rPr lang="en-US" sz="4000" b="1" dirty="0">
                <a:solidFill>
                  <a:schemeClr val="tx1"/>
                </a:solidFill>
              </a:rPr>
              <a:t>; indeed, anyone who does any work on it, then </a:t>
            </a:r>
            <a:r>
              <a:rPr lang="en-US" sz="4000" b="1" u="sng" dirty="0">
                <a:solidFill>
                  <a:schemeClr val="tx1"/>
                </a:solidFill>
              </a:rPr>
              <a:t>that life will be cut off </a:t>
            </a:r>
            <a:r>
              <a:rPr lang="en-US" sz="4000" b="1" dirty="0">
                <a:solidFill>
                  <a:schemeClr val="tx1"/>
                </a:solidFill>
              </a:rPr>
              <a:t>from among his people</a:t>
            </a:r>
            <a:r>
              <a:rPr lang="en-US" sz="4000" b="1" dirty="0"/>
              <a:t>.” (Exodus </a:t>
            </a:r>
            <a:r>
              <a:rPr lang="en-US" sz="4000" b="1" dirty="0" smtClean="0"/>
              <a:t>31:14)</a:t>
            </a:r>
            <a:endParaRPr lang="en-US" sz="4000" b="1" dirty="0" smtClean="0">
              <a:solidFill>
                <a:schemeClr val="tx1"/>
              </a:solidFill>
            </a:endParaRPr>
          </a:p>
          <a:p>
            <a:pPr marL="0" indent="0">
              <a:buNone/>
            </a:pPr>
            <a:r>
              <a:rPr lang="en-US" sz="4000" b="1" dirty="0" smtClean="0">
                <a:solidFill>
                  <a:schemeClr val="tx1"/>
                </a:solidFill>
              </a:rPr>
              <a:t>When does this occur</a:t>
            </a:r>
            <a:r>
              <a:rPr lang="en-US" sz="4000" b="1" dirty="0" smtClean="0">
                <a:solidFill>
                  <a:schemeClr val="tx1"/>
                </a:solidFill>
              </a:rPr>
              <a:t>?</a:t>
            </a:r>
          </a:p>
          <a:p>
            <a:pPr marL="0" indent="0">
              <a:buNone/>
            </a:pPr>
            <a:r>
              <a:rPr lang="en-US" sz="4000" b="1" dirty="0" smtClean="0"/>
              <a:t>As a sign, the Sabbath is meant to separate those who are in personal, covenant relationship with God and those who aren’t</a:t>
            </a:r>
            <a:endParaRPr lang="en-US" b="1" dirty="0">
              <a:solidFill>
                <a:schemeClr val="tx1"/>
              </a:solidFill>
            </a:endParaRPr>
          </a:p>
        </p:txBody>
      </p:sp>
    </p:spTree>
    <p:extLst>
      <p:ext uri="{BB962C8B-B14F-4D97-AF65-F5344CB8AC3E}">
        <p14:creationId xmlns:p14="http://schemas.microsoft.com/office/powerpoint/2010/main" val="13689770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Exile, Scattering, Diaspora</a:t>
            </a:r>
            <a:endParaRPr lang="en-US" sz="4800" b="1" dirty="0"/>
          </a:p>
          <a:p>
            <a:pPr marL="0" indent="0">
              <a:buNone/>
            </a:pPr>
            <a:r>
              <a:rPr lang="en-US" sz="4000" b="1" dirty="0" smtClean="0"/>
              <a:t>The historical Diaspora of Israel was on account of the disobedience of Israel.</a:t>
            </a:r>
            <a:endParaRPr lang="en-US" b="1" dirty="0"/>
          </a:p>
          <a:p>
            <a:pPr marL="0" indent="0">
              <a:buNone/>
            </a:pPr>
            <a:r>
              <a:rPr lang="en-US" sz="4000" b="1" dirty="0" smtClean="0"/>
              <a:t>Ezekiel 20:10-26</a:t>
            </a:r>
          </a:p>
          <a:p>
            <a:pPr marL="0" indent="0">
              <a:buNone/>
            </a:pPr>
            <a:r>
              <a:rPr lang="en-US" sz="4000" b="1" dirty="0" smtClean="0"/>
              <a:t>Sabbath was to be a sign for Israel that they belong to Yahuwah.</a:t>
            </a:r>
          </a:p>
        </p:txBody>
      </p:sp>
    </p:spTree>
    <p:extLst>
      <p:ext uri="{BB962C8B-B14F-4D97-AF65-F5344CB8AC3E}">
        <p14:creationId xmlns:p14="http://schemas.microsoft.com/office/powerpoint/2010/main" val="4128016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A Distinguishing Mark of Israel</a:t>
            </a:r>
            <a:endParaRPr lang="en-US" sz="4800" b="1" dirty="0"/>
          </a:p>
          <a:p>
            <a:pPr marL="0" indent="0">
              <a:buNone/>
            </a:pPr>
            <a:r>
              <a:rPr lang="en-US" sz="4000" b="1" dirty="0" smtClean="0"/>
              <a:t>The Keeping of the seventh day Sabbath is a mark that distinguishes the nation of Israel from all other people throughout their history</a:t>
            </a:r>
          </a:p>
          <a:p>
            <a:pPr marL="0" indent="0">
              <a:buNone/>
            </a:pPr>
            <a:r>
              <a:rPr lang="en-US" sz="4000" b="1" dirty="0" smtClean="0">
                <a:solidFill>
                  <a:schemeClr val="tx1"/>
                </a:solidFill>
              </a:rPr>
              <a:t>And it is a distinguishing identifier of Jews today</a:t>
            </a:r>
          </a:p>
          <a:p>
            <a:pPr marL="0" indent="0">
              <a:buNone/>
            </a:pPr>
            <a:r>
              <a:rPr lang="en-US" sz="4000" b="1" dirty="0" smtClean="0"/>
              <a:t>It is also a distinguishing mark of Messianic believers who have the testimony of </a:t>
            </a:r>
            <a:r>
              <a:rPr lang="en-US" sz="4000" b="1" dirty="0" err="1" smtClean="0"/>
              <a:t>Yeshua</a:t>
            </a:r>
            <a:r>
              <a:rPr lang="en-US" sz="4000" b="1" dirty="0" smtClean="0"/>
              <a:t> and keep the commandments of God</a:t>
            </a:r>
            <a:endParaRPr lang="en-US" sz="4000" b="1" dirty="0" smtClean="0">
              <a:solidFill>
                <a:schemeClr val="tx1"/>
              </a:solidFill>
            </a:endParaRPr>
          </a:p>
          <a:p>
            <a:pPr marL="0" indent="0">
              <a:buNone/>
            </a:pPr>
            <a:r>
              <a:rPr lang="en-US" sz="4000" b="1" dirty="0" smtClean="0"/>
              <a:t>No other religious group in the world keeps the seventh day as a Sabbath or religious holiday</a:t>
            </a:r>
            <a:endParaRPr lang="en-US" b="1" dirty="0">
              <a:solidFill>
                <a:schemeClr val="tx1"/>
              </a:solidFill>
            </a:endParaRPr>
          </a:p>
        </p:txBody>
      </p:sp>
    </p:spTree>
    <p:extLst>
      <p:ext uri="{BB962C8B-B14F-4D97-AF65-F5344CB8AC3E}">
        <p14:creationId xmlns:p14="http://schemas.microsoft.com/office/powerpoint/2010/main" val="565632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Is the Sabbath a Distinguishing Mark of Followers of Messiah?</a:t>
            </a:r>
            <a:endParaRPr lang="en-US" sz="4800" b="1" dirty="0"/>
          </a:p>
          <a:p>
            <a:pPr marL="0" indent="0">
              <a:buNone/>
            </a:pPr>
            <a:r>
              <a:rPr lang="en-US" sz="4000" b="1" dirty="0" smtClean="0"/>
              <a:t>The Sabbath has not been an identifier of Christians throughout most of the history of the church</a:t>
            </a:r>
          </a:p>
          <a:p>
            <a:pPr marL="0" indent="0">
              <a:buNone/>
            </a:pPr>
            <a:r>
              <a:rPr lang="en-US" sz="4000" b="1" dirty="0" smtClean="0"/>
              <a:t>But the faithful ones, even a remnant throughout this same history, have kept the Sabbath as a Mark of their identity of those who are Faithful to the Commands of Yahuwah</a:t>
            </a:r>
            <a:endParaRPr lang="en-US" b="1" dirty="0">
              <a:solidFill>
                <a:schemeClr val="tx1"/>
              </a:solidFill>
            </a:endParaRPr>
          </a:p>
        </p:txBody>
      </p:sp>
    </p:spTree>
    <p:extLst>
      <p:ext uri="{BB962C8B-B14F-4D97-AF65-F5344CB8AC3E}">
        <p14:creationId xmlns:p14="http://schemas.microsoft.com/office/powerpoint/2010/main" val="554489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Remnant</a:t>
            </a:r>
            <a:endParaRPr lang="en-US" sz="4800" b="1" dirty="0"/>
          </a:p>
          <a:p>
            <a:pPr marL="0" indent="0">
              <a:buNone/>
            </a:pPr>
            <a:r>
              <a:rPr lang="en-US" sz="4000" b="1" dirty="0" smtClean="0"/>
              <a:t>There has been throughout the past 2 millennia a remnant of followers of Messiah who have also been obedient to the commands of God and guardians of the Sabbath.</a:t>
            </a:r>
          </a:p>
          <a:p>
            <a:pPr marL="0" indent="0">
              <a:buNone/>
            </a:pPr>
            <a:r>
              <a:rPr lang="en-US" sz="4000" b="1" dirty="0" smtClean="0">
                <a:solidFill>
                  <a:schemeClr val="tx1"/>
                </a:solidFill>
              </a:rPr>
              <a:t>These have largely been persecuted and often martyred by the universal, catholic church who do not tolerate anyone who does not come into compliance with their ways.</a:t>
            </a:r>
          </a:p>
          <a:p>
            <a:pPr marL="0" indent="0">
              <a:buNone/>
            </a:pPr>
            <a:r>
              <a:rPr lang="en-US" sz="4000" b="1" dirty="0" smtClean="0"/>
              <a:t>The historical record is clear.</a:t>
            </a:r>
            <a:endParaRPr lang="en-US" b="1" dirty="0">
              <a:solidFill>
                <a:schemeClr val="tx1"/>
              </a:solidFill>
            </a:endParaRPr>
          </a:p>
        </p:txBody>
      </p:sp>
    </p:spTree>
    <p:extLst>
      <p:ext uri="{BB962C8B-B14F-4D97-AF65-F5344CB8AC3E}">
        <p14:creationId xmlns:p14="http://schemas.microsoft.com/office/powerpoint/2010/main" val="165120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Sabbath as Kept Historically By Followers of Messiah</a:t>
            </a:r>
            <a:endParaRPr lang="en-US" sz="4800" b="1" dirty="0"/>
          </a:p>
          <a:p>
            <a:pPr marL="0" indent="0">
              <a:buNone/>
            </a:pPr>
            <a:r>
              <a:rPr lang="en-US" sz="4000" b="1" dirty="0" smtClean="0"/>
              <a:t>For a comprehensive list of resources citing the knowledge of the true seventh day Sabbath, see</a:t>
            </a:r>
          </a:p>
          <a:p>
            <a:pPr marL="0" indent="0">
              <a:buNone/>
            </a:pPr>
            <a:r>
              <a:rPr lang="en-US" sz="4000" b="1" dirty="0">
                <a:hlinkClick r:id="rId3"/>
              </a:rPr>
              <a:t>https://</a:t>
            </a:r>
            <a:r>
              <a:rPr lang="en-US" sz="4000" b="1" dirty="0" smtClean="0">
                <a:hlinkClick r:id="rId3"/>
              </a:rPr>
              <a:t>www.remnantofgod.org/sabhist.htm</a:t>
            </a:r>
            <a:endParaRPr lang="en-US" sz="4000" b="1" dirty="0" smtClean="0"/>
          </a:p>
          <a:p>
            <a:pPr marL="0" indent="0">
              <a:buNone/>
            </a:pPr>
            <a:endParaRPr lang="en-US" b="1" dirty="0">
              <a:solidFill>
                <a:schemeClr val="tx1"/>
              </a:solidFill>
            </a:endParaRPr>
          </a:p>
        </p:txBody>
      </p:sp>
    </p:spTree>
    <p:extLst>
      <p:ext uri="{BB962C8B-B14F-4D97-AF65-F5344CB8AC3E}">
        <p14:creationId xmlns:p14="http://schemas.microsoft.com/office/powerpoint/2010/main" val="23337151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What Does Book the New Testament Say About Sabbath Keeping?</a:t>
            </a:r>
            <a:endParaRPr lang="en-US" sz="4800" b="1" dirty="0"/>
          </a:p>
          <a:p>
            <a:pPr marL="0" indent="0">
              <a:buNone/>
            </a:pPr>
            <a:r>
              <a:rPr lang="en-US" sz="4000" b="1" dirty="0" smtClean="0"/>
              <a:t>Messiah kept the Sabbath – he obeyed all the commandments perfectly</a:t>
            </a:r>
          </a:p>
          <a:p>
            <a:pPr marL="0" indent="0">
              <a:buNone/>
            </a:pPr>
            <a:r>
              <a:rPr lang="en-US" sz="4000" b="1" dirty="0" smtClean="0">
                <a:solidFill>
                  <a:schemeClr val="tx1"/>
                </a:solidFill>
              </a:rPr>
              <a:t>The Book of Acts shows that the early followers of Messiah met on the Sabbath day regularly</a:t>
            </a:r>
          </a:p>
          <a:p>
            <a:pPr marL="0" indent="0">
              <a:buNone/>
            </a:pPr>
            <a:r>
              <a:rPr lang="en-US" sz="4000" b="1" dirty="0" smtClean="0"/>
              <a:t>Almost nothing is said about Sabbath keeping in the epistles except for in Hebrews</a:t>
            </a:r>
          </a:p>
          <a:p>
            <a:pPr marL="0" indent="0">
              <a:buNone/>
            </a:pPr>
            <a:r>
              <a:rPr lang="en-US" sz="4000" b="1" dirty="0" smtClean="0">
                <a:solidFill>
                  <a:schemeClr val="tx1"/>
                </a:solidFill>
              </a:rPr>
              <a:t>Revelation hints about the Sabbath</a:t>
            </a:r>
            <a:endParaRPr lang="en-US" b="1" dirty="0">
              <a:solidFill>
                <a:schemeClr val="tx1"/>
              </a:solidFill>
            </a:endParaRPr>
          </a:p>
        </p:txBody>
      </p:sp>
    </p:spTree>
    <p:extLst>
      <p:ext uri="{BB962C8B-B14F-4D97-AF65-F5344CB8AC3E}">
        <p14:creationId xmlns:p14="http://schemas.microsoft.com/office/powerpoint/2010/main" val="4122444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What Does Book of Revelation Say About Sabbath Keeping in the End Times?</a:t>
            </a:r>
            <a:endParaRPr lang="en-US" sz="4800" b="1" dirty="0"/>
          </a:p>
          <a:p>
            <a:pPr marL="0" indent="0">
              <a:buNone/>
            </a:pPr>
            <a:r>
              <a:rPr lang="en-US" sz="4000" b="1" dirty="0" smtClean="0"/>
              <a:t>There are several clues in Revelation about Sabbath keeping</a:t>
            </a:r>
          </a:p>
          <a:p>
            <a:pPr marL="0" indent="0">
              <a:buNone/>
            </a:pPr>
            <a:r>
              <a:rPr lang="en-US" sz="4000" b="1" dirty="0" smtClean="0">
                <a:solidFill>
                  <a:schemeClr val="tx1"/>
                </a:solidFill>
              </a:rPr>
              <a:t>Not explicitly revealed, but hidden in plain sight</a:t>
            </a:r>
          </a:p>
          <a:p>
            <a:pPr marL="0" indent="0">
              <a:buNone/>
            </a:pPr>
            <a:r>
              <a:rPr lang="en-US" sz="4000" b="1" dirty="0" smtClean="0"/>
              <a:t>Look for creation themes</a:t>
            </a:r>
          </a:p>
          <a:p>
            <a:pPr marL="0" indent="0">
              <a:buNone/>
            </a:pPr>
            <a:r>
              <a:rPr lang="en-US" sz="4000" b="1" dirty="0" smtClean="0">
                <a:solidFill>
                  <a:schemeClr val="tx1"/>
                </a:solidFill>
              </a:rPr>
              <a:t>Contrast believers with those who have the Mark of the Beast</a:t>
            </a:r>
            <a:endParaRPr lang="en-US" b="1" dirty="0">
              <a:solidFill>
                <a:schemeClr val="tx1"/>
              </a:solidFill>
            </a:endParaRPr>
          </a:p>
        </p:txBody>
      </p:sp>
    </p:spTree>
    <p:extLst>
      <p:ext uri="{BB962C8B-B14F-4D97-AF65-F5344CB8AC3E}">
        <p14:creationId xmlns:p14="http://schemas.microsoft.com/office/powerpoint/2010/main" val="26786218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Who Are the Faithful Followers of Messiah in the Last Days?</a:t>
            </a:r>
            <a:endParaRPr lang="en-US" sz="4800" b="1" dirty="0"/>
          </a:p>
          <a:p>
            <a:pPr marL="0" indent="0">
              <a:buNone/>
            </a:pPr>
            <a:r>
              <a:rPr lang="en-US" sz="4000" b="1" dirty="0"/>
              <a:t>So the dragon was enraged with the woman, and went off to make war with the rest of her children, who keep the commandments of Elohim and hold to the testimony of </a:t>
            </a:r>
            <a:r>
              <a:rPr lang="en-US" sz="4000" b="1" dirty="0" smtClean="0"/>
              <a:t>Jesus/</a:t>
            </a:r>
            <a:r>
              <a:rPr lang="en-US" sz="4000" b="1" dirty="0" err="1" smtClean="0"/>
              <a:t>Yeshua</a:t>
            </a:r>
            <a:r>
              <a:rPr lang="en-US" sz="4000" b="1" dirty="0" smtClean="0"/>
              <a:t>.  </a:t>
            </a:r>
            <a:r>
              <a:rPr lang="en-US" sz="4000" b="1" dirty="0" smtClean="0">
                <a:solidFill>
                  <a:schemeClr val="tx1"/>
                </a:solidFill>
              </a:rPr>
              <a:t>Revelation 12:17</a:t>
            </a:r>
          </a:p>
          <a:p>
            <a:pPr marL="0" indent="0">
              <a:buNone/>
            </a:pPr>
            <a:r>
              <a:rPr lang="en-US" sz="4000" b="1" dirty="0"/>
              <a:t>Here is the perseverance of the saints who keep the commandments of Elohim and their faith in </a:t>
            </a:r>
            <a:r>
              <a:rPr lang="en-US" sz="4000" b="1" dirty="0" err="1" smtClean="0"/>
              <a:t>Yeshua</a:t>
            </a:r>
            <a:r>
              <a:rPr lang="en-US" sz="4000" b="1" dirty="0" smtClean="0"/>
              <a:t>. 14:12</a:t>
            </a:r>
            <a:endParaRPr lang="en-US" sz="4000" b="1" dirty="0"/>
          </a:p>
        </p:txBody>
      </p:sp>
    </p:spTree>
    <p:extLst>
      <p:ext uri="{BB962C8B-B14F-4D97-AF65-F5344CB8AC3E}">
        <p14:creationId xmlns:p14="http://schemas.microsoft.com/office/powerpoint/2010/main" val="15922157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True Worship of Elohim</a:t>
            </a:r>
            <a:endParaRPr lang="en-US" sz="4800" b="1" dirty="0"/>
          </a:p>
          <a:p>
            <a:pPr marL="0" indent="0">
              <a:buNone/>
            </a:pPr>
            <a:r>
              <a:rPr lang="en-US" sz="4000" b="1" dirty="0"/>
              <a:t>And I saw another angel flying in </a:t>
            </a:r>
            <a:r>
              <a:rPr lang="en-US" sz="4000" b="1" dirty="0" err="1"/>
              <a:t>midheaven</a:t>
            </a:r>
            <a:r>
              <a:rPr lang="en-US" sz="4000" b="1" dirty="0"/>
              <a:t>, having an eternal gospel to preach to those who live on the earth, and to every nation and tribe and tongue and </a:t>
            </a:r>
            <a:r>
              <a:rPr lang="en-US" sz="4000" b="1" dirty="0" smtClean="0"/>
              <a:t>people; </a:t>
            </a:r>
            <a:r>
              <a:rPr lang="en-US" sz="4000" b="1" dirty="0"/>
              <a:t>and he said with a loud voice, "Fear Elohim, and give Him glory, because the hour of His judgment has come; </a:t>
            </a:r>
            <a:r>
              <a:rPr lang="en-US" sz="4000" b="1" u="sng" dirty="0"/>
              <a:t>worship Him who made the heaven and the earth and sea and springs of waters</a:t>
            </a:r>
            <a:r>
              <a:rPr lang="en-US" sz="4000" b="1" dirty="0" smtClean="0"/>
              <a:t>.“  </a:t>
            </a:r>
            <a:r>
              <a:rPr lang="en-US" sz="4000" b="1" dirty="0" smtClean="0">
                <a:solidFill>
                  <a:schemeClr val="tx1"/>
                </a:solidFill>
              </a:rPr>
              <a:t>Revelation 14:6-7</a:t>
            </a:r>
          </a:p>
          <a:p>
            <a:pPr marL="0" indent="0">
              <a:buNone/>
            </a:pPr>
            <a:r>
              <a:rPr lang="en-US" sz="4000" b="1" dirty="0" smtClean="0"/>
              <a:t>Very clearly an allusion to the Creation Sabbath and the Law of Sabbath based on creation week</a:t>
            </a:r>
            <a:endParaRPr lang="en-US" sz="4000" b="1" dirty="0" smtClean="0">
              <a:solidFill>
                <a:schemeClr val="tx1"/>
              </a:solidFill>
            </a:endParaRPr>
          </a:p>
        </p:txBody>
      </p:sp>
    </p:spTree>
    <p:extLst>
      <p:ext uri="{BB962C8B-B14F-4D97-AF65-F5344CB8AC3E}">
        <p14:creationId xmlns:p14="http://schemas.microsoft.com/office/powerpoint/2010/main" val="33192444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Worship of the Beast</a:t>
            </a:r>
            <a:endParaRPr lang="en-US" sz="4800" b="1" dirty="0"/>
          </a:p>
          <a:p>
            <a:pPr marL="0" indent="0">
              <a:buNone/>
            </a:pPr>
            <a:r>
              <a:rPr lang="en-US" sz="3500" b="1" dirty="0"/>
              <a:t>There was given to him a mouth speaking arrogant words and blasphemies, and authority to act for forty-two months was given to him</a:t>
            </a:r>
            <a:r>
              <a:rPr lang="en-US" sz="3500" b="1" dirty="0" smtClean="0"/>
              <a:t>. </a:t>
            </a:r>
            <a:r>
              <a:rPr lang="en-US" sz="3500" b="1" dirty="0"/>
              <a:t>And he opened his mouth in blasphemies against Elohim, to blaspheme His name and His tabernacle, [that is], those who dwell in </a:t>
            </a:r>
            <a:r>
              <a:rPr lang="en-US" sz="3500" b="1" dirty="0" smtClean="0"/>
              <a:t>heaven. </a:t>
            </a:r>
            <a:r>
              <a:rPr lang="en-US" sz="3500" b="1" dirty="0"/>
              <a:t>It was also given to him to make war with the saints and to overcome them, and authority over every tribe and people and tongue and nation was given to </a:t>
            </a:r>
            <a:r>
              <a:rPr lang="en-US" sz="3500" b="1" dirty="0" smtClean="0"/>
              <a:t>him. </a:t>
            </a:r>
            <a:r>
              <a:rPr lang="en-US" sz="3500" b="1" u="sng" dirty="0"/>
              <a:t>All who dwell on the earth will worship him</a:t>
            </a:r>
            <a:r>
              <a:rPr lang="en-US" sz="3500" b="1" dirty="0"/>
              <a:t>, [everyone] whose name has not been written from the foundation of the world in the book of life of the Lamb who has been </a:t>
            </a:r>
            <a:r>
              <a:rPr lang="en-US" sz="3500" b="1" dirty="0" smtClean="0"/>
              <a:t>slain. </a:t>
            </a:r>
            <a:r>
              <a:rPr lang="en-US" sz="3500" b="1" dirty="0"/>
              <a:t>If anyone has an ear, let him hear</a:t>
            </a:r>
            <a:r>
              <a:rPr lang="en-US" sz="3500" b="1" dirty="0" smtClean="0"/>
              <a:t>. </a:t>
            </a:r>
            <a:r>
              <a:rPr lang="en-US" sz="3500" b="1" dirty="0" smtClean="0">
                <a:solidFill>
                  <a:schemeClr val="tx1"/>
                </a:solidFill>
              </a:rPr>
              <a:t>Revelation 13:5-9</a:t>
            </a:r>
          </a:p>
        </p:txBody>
      </p:sp>
    </p:spTree>
    <p:extLst>
      <p:ext uri="{BB962C8B-B14F-4D97-AF65-F5344CB8AC3E}">
        <p14:creationId xmlns:p14="http://schemas.microsoft.com/office/powerpoint/2010/main" val="38177601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Worship of the Beast</a:t>
            </a:r>
            <a:endParaRPr lang="en-US" sz="4800" b="1" dirty="0"/>
          </a:p>
          <a:p>
            <a:pPr marL="0" indent="0">
              <a:buNone/>
            </a:pPr>
            <a:r>
              <a:rPr lang="en-US" sz="3200" b="1" dirty="0" smtClean="0"/>
              <a:t>If </a:t>
            </a:r>
            <a:r>
              <a:rPr lang="en-US" sz="3200" b="1" dirty="0"/>
              <a:t>anyone [is destined] for captivity, to captivity he goes; if anyone kills with the sword, with the sword he must be killed. Here is the perseverance and the faith of the </a:t>
            </a:r>
            <a:r>
              <a:rPr lang="en-US" sz="3200" b="1" dirty="0" smtClean="0"/>
              <a:t>saints.  Then </a:t>
            </a:r>
            <a:r>
              <a:rPr lang="en-US" sz="3200" b="1" dirty="0"/>
              <a:t>I saw another beast coming up out of the earth; and he had two horns like a lamb and he spoke as a dragon.</a:t>
            </a:r>
          </a:p>
          <a:p>
            <a:pPr marL="0" indent="0">
              <a:buNone/>
            </a:pPr>
            <a:r>
              <a:rPr lang="en-US" sz="3200" b="1" dirty="0" smtClean="0"/>
              <a:t>He </a:t>
            </a:r>
            <a:r>
              <a:rPr lang="en-US" sz="3200" b="1" dirty="0"/>
              <a:t>exercises all the authority of the first beast in his presence. And he makes the earth and those who dwell in it to </a:t>
            </a:r>
            <a:r>
              <a:rPr lang="en-US" sz="3200" b="1" u="sng" dirty="0"/>
              <a:t>worship the first beast</a:t>
            </a:r>
            <a:r>
              <a:rPr lang="en-US" sz="3200" b="1" dirty="0"/>
              <a:t>, whose fatal wound was </a:t>
            </a:r>
            <a:r>
              <a:rPr lang="en-US" sz="3200" b="1" dirty="0" smtClean="0"/>
              <a:t>healed.  </a:t>
            </a:r>
            <a:r>
              <a:rPr lang="en-US" sz="3200" b="1" u="sng" dirty="0" smtClean="0"/>
              <a:t>He </a:t>
            </a:r>
            <a:r>
              <a:rPr lang="en-US" sz="3200" b="1" u="sng" dirty="0"/>
              <a:t>performs great signs</a:t>
            </a:r>
            <a:r>
              <a:rPr lang="en-US" sz="3200" b="1" dirty="0"/>
              <a:t>, so that he even makes fire come down out of heaven to the earth in the presence of men</a:t>
            </a:r>
            <a:r>
              <a:rPr lang="en-US" sz="3200" b="1" dirty="0" smtClean="0"/>
              <a:t>. </a:t>
            </a:r>
            <a:r>
              <a:rPr lang="en-US" sz="3200" b="1" dirty="0" smtClean="0">
                <a:solidFill>
                  <a:schemeClr val="tx1"/>
                </a:solidFill>
              </a:rPr>
              <a:t>Revelation 13:10-13</a:t>
            </a:r>
          </a:p>
        </p:txBody>
      </p:sp>
    </p:spTree>
    <p:extLst>
      <p:ext uri="{BB962C8B-B14F-4D97-AF65-F5344CB8AC3E}">
        <p14:creationId xmlns:p14="http://schemas.microsoft.com/office/powerpoint/2010/main" val="11620483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Worship of the Beast</a:t>
            </a:r>
            <a:endParaRPr lang="en-US" sz="4800" b="1" dirty="0"/>
          </a:p>
          <a:p>
            <a:pPr marL="0" indent="0">
              <a:buNone/>
            </a:pPr>
            <a:r>
              <a:rPr lang="en-US" sz="4000" b="1" dirty="0"/>
              <a:t>And he deceives those who dwell on the earth because of </a:t>
            </a:r>
            <a:r>
              <a:rPr lang="en-US" sz="4000" b="1" u="sng" dirty="0"/>
              <a:t>the signs</a:t>
            </a:r>
            <a:r>
              <a:rPr lang="en-US" sz="4000" b="1" dirty="0"/>
              <a:t> which it was given him to perform in the presence of the beast, telling those who dwell on the earth to make an image to the beast who had the wound of the sword and has come to life.</a:t>
            </a:r>
          </a:p>
          <a:p>
            <a:pPr marL="0" indent="0">
              <a:buNone/>
            </a:pPr>
            <a:r>
              <a:rPr lang="en-US" sz="4000" b="1" dirty="0" smtClean="0"/>
              <a:t>And </a:t>
            </a:r>
            <a:r>
              <a:rPr lang="en-US" sz="4000" b="1" dirty="0"/>
              <a:t>it was given to him to give breath to the image of the beast, so that the image of the beast would even speak and cause </a:t>
            </a:r>
            <a:r>
              <a:rPr lang="en-US" sz="4000" b="1" u="sng" dirty="0"/>
              <a:t>as many as do not worship the image of the beast to be killed</a:t>
            </a:r>
            <a:r>
              <a:rPr lang="en-US" sz="4000" b="1" dirty="0"/>
              <a:t>.</a:t>
            </a:r>
          </a:p>
          <a:p>
            <a:pPr marL="0" indent="0">
              <a:buNone/>
            </a:pPr>
            <a:r>
              <a:rPr lang="en-US" sz="3200" b="1" dirty="0" smtClean="0">
                <a:solidFill>
                  <a:schemeClr val="tx1"/>
                </a:solidFill>
              </a:rPr>
              <a:t>Revelation 13:14-15</a:t>
            </a:r>
          </a:p>
        </p:txBody>
      </p:sp>
    </p:spTree>
    <p:extLst>
      <p:ext uri="{BB962C8B-B14F-4D97-AF65-F5344CB8AC3E}">
        <p14:creationId xmlns:p14="http://schemas.microsoft.com/office/powerpoint/2010/main" val="33418385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Mark of the Beast</a:t>
            </a:r>
            <a:endParaRPr lang="en-US" sz="4800" b="1" dirty="0"/>
          </a:p>
          <a:p>
            <a:pPr marL="0" indent="0">
              <a:buNone/>
            </a:pPr>
            <a:r>
              <a:rPr lang="en-US" sz="4000" b="1" dirty="0" smtClean="0"/>
              <a:t>And </a:t>
            </a:r>
            <a:r>
              <a:rPr lang="en-US" sz="4000" b="1" dirty="0"/>
              <a:t>he causes all, the small and the great, and the rich and the poor, and the free men and the slaves, </a:t>
            </a:r>
            <a:r>
              <a:rPr lang="en-US" sz="4000" b="1" u="sng" dirty="0"/>
              <a:t>to be given a mark on their right hand or on their </a:t>
            </a:r>
            <a:r>
              <a:rPr lang="en-US" sz="4000" b="1" u="sng" dirty="0" smtClean="0"/>
              <a:t>forehead</a:t>
            </a:r>
            <a:r>
              <a:rPr lang="en-US" sz="4000" b="1" dirty="0" smtClean="0"/>
              <a:t>, </a:t>
            </a:r>
            <a:r>
              <a:rPr lang="en-US" sz="4000" b="1" dirty="0"/>
              <a:t>and [he provides] that no one will be able to buy or to sell, except the one who has the mark, [either] the name of the beast or the number of his name</a:t>
            </a:r>
            <a:r>
              <a:rPr lang="en-US" sz="4000" b="1" dirty="0" smtClean="0"/>
              <a:t>.</a:t>
            </a:r>
          </a:p>
          <a:p>
            <a:pPr marL="0" indent="0">
              <a:buNone/>
            </a:pPr>
            <a:r>
              <a:rPr lang="en-US" sz="4000" b="1" dirty="0" smtClean="0">
                <a:solidFill>
                  <a:schemeClr val="tx1"/>
                </a:solidFill>
              </a:rPr>
              <a:t>Revelation 13:16-17</a:t>
            </a:r>
          </a:p>
        </p:txBody>
      </p:sp>
    </p:spTree>
    <p:extLst>
      <p:ext uri="{BB962C8B-B14F-4D97-AF65-F5344CB8AC3E}">
        <p14:creationId xmlns:p14="http://schemas.microsoft.com/office/powerpoint/2010/main" val="8128925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000" b="1" dirty="0"/>
              <a:t>The </a:t>
            </a:r>
            <a:r>
              <a:rPr lang="en-US" sz="4000" b="1" dirty="0" smtClean="0"/>
              <a:t>Commandments are </a:t>
            </a:r>
            <a:r>
              <a:rPr lang="en-US" sz="4000" b="1" dirty="0"/>
              <a:t>a </a:t>
            </a:r>
            <a:r>
              <a:rPr lang="en-US" sz="4000" b="1" dirty="0" smtClean="0"/>
              <a:t>Mark (Sign)</a:t>
            </a:r>
            <a:endParaRPr lang="en-US" sz="4000" b="1" dirty="0"/>
          </a:p>
          <a:p>
            <a:pPr marL="0" indent="0">
              <a:buNone/>
            </a:pPr>
            <a:r>
              <a:rPr lang="en-US" sz="4000" b="1" dirty="0"/>
              <a:t>Love the Yahuwah your Elohim with all your heart and with all your soul and with all your strength. These commandments that I give you today are to be upon your hearts... </a:t>
            </a:r>
            <a:r>
              <a:rPr lang="en-US" sz="4000" b="1" dirty="0"/>
              <a:t>Tie them as a </a:t>
            </a:r>
            <a:r>
              <a:rPr lang="en-US" sz="4000" b="1" u="sng" dirty="0"/>
              <a:t>sign</a:t>
            </a:r>
            <a:r>
              <a:rPr lang="en-US" sz="4000" b="1" dirty="0"/>
              <a:t> (</a:t>
            </a:r>
            <a:r>
              <a:rPr lang="en-US" sz="4000" b="1" dirty="0" err="1"/>
              <a:t>Heb</a:t>
            </a:r>
            <a:r>
              <a:rPr lang="en-US" sz="4000" b="1" dirty="0"/>
              <a:t> </a:t>
            </a:r>
            <a:r>
              <a:rPr lang="en-US" sz="4000" b="1" dirty="0" err="1"/>
              <a:t>oth</a:t>
            </a:r>
            <a:r>
              <a:rPr lang="en-US" sz="4000" b="1" dirty="0"/>
              <a:t>) on your </a:t>
            </a:r>
            <a:r>
              <a:rPr lang="en-US" sz="4000" b="1" u="sng" dirty="0"/>
              <a:t>hands</a:t>
            </a:r>
            <a:r>
              <a:rPr lang="en-US" sz="4000" b="1" dirty="0"/>
              <a:t> and have them as a </a:t>
            </a:r>
            <a:r>
              <a:rPr lang="en-US" sz="4000" b="1" u="sng" dirty="0"/>
              <a:t>mark</a:t>
            </a:r>
            <a:r>
              <a:rPr lang="en-US" sz="4000" b="1" dirty="0"/>
              <a:t> (</a:t>
            </a:r>
            <a:r>
              <a:rPr lang="en-US" sz="4000" b="1" dirty="0" err="1"/>
              <a:t>Heb</a:t>
            </a:r>
            <a:r>
              <a:rPr lang="en-US" sz="4000" b="1" dirty="0"/>
              <a:t> </a:t>
            </a:r>
            <a:r>
              <a:rPr lang="en-US" sz="4000" b="1" dirty="0" err="1"/>
              <a:t>totaphoth</a:t>
            </a:r>
            <a:r>
              <a:rPr lang="en-US" sz="4000" b="1" dirty="0"/>
              <a:t>, frontlets, band) on your </a:t>
            </a:r>
            <a:r>
              <a:rPr lang="en-US" sz="4000" b="1" u="sng" dirty="0"/>
              <a:t>foreheads</a:t>
            </a:r>
            <a:r>
              <a:rPr lang="en-US" sz="4000" b="1" dirty="0"/>
              <a:t> (</a:t>
            </a:r>
            <a:r>
              <a:rPr lang="en-US" sz="4000" b="1" dirty="0"/>
              <a:t>Deuteronomy 6:5,6,8).</a:t>
            </a:r>
          </a:p>
        </p:txBody>
      </p:sp>
    </p:spTree>
    <p:extLst>
      <p:ext uri="{BB962C8B-B14F-4D97-AF65-F5344CB8AC3E}">
        <p14:creationId xmlns:p14="http://schemas.microsoft.com/office/powerpoint/2010/main" val="29396977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buNone/>
            </a:pPr>
            <a:r>
              <a:rPr lang="en-US" sz="4000" b="1" dirty="0"/>
              <a:t>Fix these words of mine in your hearts and minds; </a:t>
            </a:r>
            <a:r>
              <a:rPr lang="en-US" sz="4000" b="1" dirty="0"/>
              <a:t>Tie them as a </a:t>
            </a:r>
            <a:r>
              <a:rPr lang="en-US" sz="4000" b="1" u="sng" dirty="0"/>
              <a:t>sign</a:t>
            </a:r>
            <a:r>
              <a:rPr lang="en-US" sz="4000" b="1" dirty="0"/>
              <a:t> </a:t>
            </a:r>
            <a:r>
              <a:rPr lang="en-US" sz="4000" b="1" dirty="0" smtClean="0"/>
              <a:t>(</a:t>
            </a:r>
            <a:r>
              <a:rPr lang="en-US" sz="4000" b="1" dirty="0" err="1" smtClean="0"/>
              <a:t>Heb</a:t>
            </a:r>
            <a:r>
              <a:rPr lang="en-US" sz="4000" b="1" dirty="0" smtClean="0"/>
              <a:t> </a:t>
            </a:r>
            <a:r>
              <a:rPr lang="en-US" sz="4000" b="1" dirty="0" err="1" smtClean="0"/>
              <a:t>oth</a:t>
            </a:r>
            <a:r>
              <a:rPr lang="en-US" sz="4000" b="1" dirty="0" smtClean="0"/>
              <a:t>) on </a:t>
            </a:r>
            <a:r>
              <a:rPr lang="en-US" sz="4000" b="1" dirty="0"/>
              <a:t>your hands and have them as a </a:t>
            </a:r>
            <a:r>
              <a:rPr lang="en-US" sz="4000" b="1" u="sng" dirty="0"/>
              <a:t>mark</a:t>
            </a:r>
            <a:r>
              <a:rPr lang="en-US" sz="4000" b="1" dirty="0"/>
              <a:t> </a:t>
            </a:r>
            <a:r>
              <a:rPr lang="en-US" sz="4000" b="1" dirty="0" smtClean="0"/>
              <a:t>(</a:t>
            </a:r>
            <a:r>
              <a:rPr lang="en-US" sz="4000" b="1" dirty="0" err="1" smtClean="0"/>
              <a:t>Heb</a:t>
            </a:r>
            <a:r>
              <a:rPr lang="en-US" sz="4000" b="1" dirty="0" smtClean="0"/>
              <a:t> </a:t>
            </a:r>
            <a:r>
              <a:rPr lang="en-US" sz="4000" b="1" dirty="0" err="1" smtClean="0"/>
              <a:t>totaphoth</a:t>
            </a:r>
            <a:r>
              <a:rPr lang="en-US" sz="4000" b="1" dirty="0" smtClean="0"/>
              <a:t>, frontlets, band) on </a:t>
            </a:r>
            <a:r>
              <a:rPr lang="en-US" sz="4000" b="1" dirty="0"/>
              <a:t>your foreheads ... </a:t>
            </a:r>
            <a:r>
              <a:rPr lang="en-US" sz="4000" b="1" dirty="0"/>
              <a:t>Observe all these commands I am giving you to follow--to love the Yahuwah your Elohim, to walk in all his ways and to hold fast to him" (Deuteronomy 11:18,22).</a:t>
            </a:r>
          </a:p>
        </p:txBody>
      </p:sp>
    </p:spTree>
    <p:extLst>
      <p:ext uri="{BB962C8B-B14F-4D97-AF65-F5344CB8AC3E}">
        <p14:creationId xmlns:p14="http://schemas.microsoft.com/office/powerpoint/2010/main" val="23065820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a:t>Keeping Feast of Unleavened</a:t>
            </a:r>
          </a:p>
          <a:p>
            <a:pPr marL="0" indent="0">
              <a:buNone/>
            </a:pPr>
            <a:r>
              <a:rPr lang="en-US" sz="4000" b="1" dirty="0" smtClean="0">
                <a:solidFill>
                  <a:schemeClr val="tx1"/>
                </a:solidFill>
              </a:rPr>
              <a:t>This </a:t>
            </a:r>
            <a:r>
              <a:rPr lang="en-US" sz="4000" b="1" dirty="0">
                <a:solidFill>
                  <a:schemeClr val="tx1"/>
                </a:solidFill>
              </a:rPr>
              <a:t>observance will be for you like a </a:t>
            </a:r>
            <a:r>
              <a:rPr lang="en-US" sz="4000" b="1" u="sng" dirty="0">
                <a:solidFill>
                  <a:schemeClr val="tx1"/>
                </a:solidFill>
              </a:rPr>
              <a:t>sign on your hand</a:t>
            </a:r>
            <a:r>
              <a:rPr lang="en-US" sz="4000" b="1" dirty="0">
                <a:solidFill>
                  <a:schemeClr val="tx1"/>
                </a:solidFill>
              </a:rPr>
              <a:t> and a </a:t>
            </a:r>
            <a:r>
              <a:rPr lang="en-US" sz="4000" b="1" u="sng" dirty="0">
                <a:solidFill>
                  <a:schemeClr val="tx1"/>
                </a:solidFill>
              </a:rPr>
              <a:t>reminder on your forehead</a:t>
            </a:r>
            <a:r>
              <a:rPr lang="en-US" sz="4000" b="1" dirty="0">
                <a:solidFill>
                  <a:schemeClr val="tx1"/>
                </a:solidFill>
              </a:rPr>
              <a:t> that the law of </a:t>
            </a:r>
            <a:r>
              <a:rPr lang="en-US" sz="4000" b="1" dirty="0" smtClean="0">
                <a:solidFill>
                  <a:schemeClr val="tx1"/>
                </a:solidFill>
              </a:rPr>
              <a:t>Yahuwah </a:t>
            </a:r>
            <a:r>
              <a:rPr lang="en-US" sz="4000" b="1" dirty="0">
                <a:solidFill>
                  <a:schemeClr val="tx1"/>
                </a:solidFill>
              </a:rPr>
              <a:t>is to be on your lips. For </a:t>
            </a:r>
            <a:r>
              <a:rPr lang="en-US" sz="4000" b="1" dirty="0" smtClean="0">
                <a:solidFill>
                  <a:schemeClr val="tx1"/>
                </a:solidFill>
              </a:rPr>
              <a:t>Yahuwah </a:t>
            </a:r>
            <a:r>
              <a:rPr lang="en-US" sz="4000" b="1" dirty="0">
                <a:solidFill>
                  <a:schemeClr val="tx1"/>
                </a:solidFill>
              </a:rPr>
              <a:t>brought you out of </a:t>
            </a:r>
            <a:r>
              <a:rPr lang="en-US" sz="4000" b="1" dirty="0" err="1">
                <a:solidFill>
                  <a:schemeClr val="tx1"/>
                </a:solidFill>
              </a:rPr>
              <a:t>Mitzrayim</a:t>
            </a:r>
            <a:r>
              <a:rPr lang="en-US" sz="4000" b="1" dirty="0">
                <a:solidFill>
                  <a:schemeClr val="tx1"/>
                </a:solidFill>
              </a:rPr>
              <a:t> with his mighty hand</a:t>
            </a:r>
            <a:r>
              <a:rPr lang="en-US" sz="4000" b="1" dirty="0" smtClean="0">
                <a:solidFill>
                  <a:schemeClr val="tx1"/>
                </a:solidFill>
              </a:rPr>
              <a:t>. (Exodus 13:9)</a:t>
            </a:r>
            <a:endParaRPr lang="en-US" sz="4000" b="1" dirty="0">
              <a:solidFill>
                <a:schemeClr val="tx1"/>
              </a:solidFill>
            </a:endParaRPr>
          </a:p>
        </p:txBody>
      </p:sp>
    </p:spTree>
    <p:extLst>
      <p:ext uri="{BB962C8B-B14F-4D97-AF65-F5344CB8AC3E}">
        <p14:creationId xmlns:p14="http://schemas.microsoft.com/office/powerpoint/2010/main" val="11332001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No Rest For Worshippers of Beast</a:t>
            </a:r>
            <a:endParaRPr lang="en-US" sz="4800" b="1" dirty="0"/>
          </a:p>
          <a:p>
            <a:pPr marL="0" indent="0">
              <a:buNone/>
            </a:pPr>
            <a:r>
              <a:rPr lang="en-US" sz="3600" b="1" dirty="0"/>
              <a:t>And another angel, a second one, followed, saying, "Fallen, fallen is Babylon the great, she who has made all the nations drink of the wine of the passion of her immorality</a:t>
            </a:r>
            <a:r>
              <a:rPr lang="en-US" sz="3600" b="1" dirty="0" smtClean="0"/>
              <a:t>." </a:t>
            </a:r>
            <a:r>
              <a:rPr lang="en-US" sz="3600" b="1" dirty="0"/>
              <a:t>Then another angel, a third one, followed them, saying with a loud voice, "</a:t>
            </a:r>
            <a:r>
              <a:rPr lang="en-US" sz="3600" b="1" u="sng" dirty="0"/>
              <a:t>If anyone worships the beast and his image, and receives a mark on his forehead or on his hand</a:t>
            </a:r>
            <a:r>
              <a:rPr lang="en-US" sz="3600" b="1" dirty="0" smtClean="0"/>
              <a:t>, </a:t>
            </a:r>
            <a:r>
              <a:rPr lang="en-US" sz="3600" b="1" dirty="0"/>
              <a:t>he also will drink of the wine of the wrath of Elohim, which is mixed in full strength in the cup of His anger; and he will be tormented with fire and brimstone in the presence of the holy angels and in the presence of the Lamb</a:t>
            </a:r>
            <a:r>
              <a:rPr lang="en-US" sz="3600" b="1" dirty="0" smtClean="0"/>
              <a:t>.  </a:t>
            </a:r>
            <a:r>
              <a:rPr lang="en-US" sz="4000" b="1" dirty="0" smtClean="0">
                <a:solidFill>
                  <a:schemeClr val="tx1"/>
                </a:solidFill>
              </a:rPr>
              <a:t>Revelation 14:8-10</a:t>
            </a:r>
          </a:p>
        </p:txBody>
      </p:sp>
    </p:spTree>
    <p:extLst>
      <p:ext uri="{BB962C8B-B14F-4D97-AF65-F5344CB8AC3E}">
        <p14:creationId xmlns:p14="http://schemas.microsoft.com/office/powerpoint/2010/main" val="15204954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No Rest For Worshippers of Beast</a:t>
            </a:r>
            <a:endParaRPr lang="en-US" sz="4800" b="1" dirty="0"/>
          </a:p>
          <a:p>
            <a:pPr marL="0" indent="0">
              <a:buNone/>
            </a:pPr>
            <a:r>
              <a:rPr lang="en-US" sz="3600" b="1" dirty="0"/>
              <a:t>And the smoke of their torment goes up forever and ever; </a:t>
            </a:r>
            <a:r>
              <a:rPr lang="en-US" sz="3600" b="1" u="sng" dirty="0"/>
              <a:t>they have no rest day and night, those who worship the beast and his image, and whoever receives the mark of his name</a:t>
            </a:r>
            <a:r>
              <a:rPr lang="en-US" sz="3600" b="1" dirty="0" smtClean="0"/>
              <a:t>." </a:t>
            </a:r>
            <a:r>
              <a:rPr lang="en-US" sz="3600" b="1" dirty="0"/>
              <a:t>Here is the perseverance of the saints who keep the commandments of Elohim and their faith in Yahusha</a:t>
            </a:r>
            <a:r>
              <a:rPr lang="en-US" sz="3600" b="1" dirty="0" smtClean="0"/>
              <a:t>.   </a:t>
            </a:r>
            <a:r>
              <a:rPr lang="en-US" sz="3600" b="1" dirty="0"/>
              <a:t>And I heard a voice from heaven, saying, "Write, 'Blessed are the dead who die in the Lord from now on!'" "Yes," says the Spirit, "so </a:t>
            </a:r>
            <a:r>
              <a:rPr lang="en-US" sz="3600" b="1" u="sng" dirty="0"/>
              <a:t>that they may rest from their labors</a:t>
            </a:r>
            <a:r>
              <a:rPr lang="en-US" sz="3600" b="1" dirty="0"/>
              <a:t>, </a:t>
            </a:r>
            <a:r>
              <a:rPr lang="en-US" sz="3600" b="1" u="sng" dirty="0"/>
              <a:t>for their deeds follow with them</a:t>
            </a:r>
            <a:r>
              <a:rPr lang="en-US" sz="3600" b="1" dirty="0"/>
              <a:t>."</a:t>
            </a:r>
          </a:p>
          <a:p>
            <a:pPr marL="0" indent="0">
              <a:buNone/>
            </a:pPr>
            <a:r>
              <a:rPr lang="en-US" sz="4000" b="1" dirty="0" smtClean="0">
                <a:solidFill>
                  <a:schemeClr val="tx1"/>
                </a:solidFill>
              </a:rPr>
              <a:t>Revelation 14:11-13</a:t>
            </a:r>
          </a:p>
        </p:txBody>
      </p:sp>
    </p:spTree>
    <p:extLst>
      <p:ext uri="{BB962C8B-B14F-4D97-AF65-F5344CB8AC3E}">
        <p14:creationId xmlns:p14="http://schemas.microsoft.com/office/powerpoint/2010/main" val="3940677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Summary</a:t>
            </a:r>
            <a:endParaRPr lang="en-US" sz="4800" b="1" dirty="0"/>
          </a:p>
          <a:p>
            <a:pPr marL="0" indent="0">
              <a:buNone/>
            </a:pPr>
            <a:r>
              <a:rPr lang="en-US" sz="3600" b="1" dirty="0" smtClean="0"/>
              <a:t>Sabbath is a sign indicating who God’s faithful ones are and to solidify their confidence that He makes them holy</a:t>
            </a:r>
          </a:p>
          <a:p>
            <a:pPr marL="0" indent="0">
              <a:buNone/>
            </a:pPr>
            <a:r>
              <a:rPr lang="en-US" sz="3600" b="1" dirty="0" smtClean="0">
                <a:solidFill>
                  <a:schemeClr val="tx1"/>
                </a:solidFill>
              </a:rPr>
              <a:t>Keeping the laws of God acts as a sign of who we are</a:t>
            </a:r>
          </a:p>
          <a:p>
            <a:pPr marL="0" indent="0">
              <a:buNone/>
            </a:pPr>
            <a:r>
              <a:rPr lang="en-US" sz="3600" b="1" dirty="0" smtClean="0"/>
              <a:t>The enemy and his rule in the world also calls people to worship and has a sign/mark for them</a:t>
            </a:r>
          </a:p>
          <a:p>
            <a:pPr marL="0" indent="0">
              <a:buNone/>
            </a:pPr>
            <a:r>
              <a:rPr lang="en-US" sz="3600" b="1" dirty="0" smtClean="0">
                <a:solidFill>
                  <a:schemeClr val="tx1"/>
                </a:solidFill>
              </a:rPr>
              <a:t>The true, faithful worshippers keep the Sabbath because it is God’s sign for them</a:t>
            </a:r>
            <a:endParaRPr lang="en-US" sz="4000" b="1" dirty="0" smtClean="0">
              <a:solidFill>
                <a:schemeClr val="tx1"/>
              </a:solidFill>
            </a:endParaRPr>
          </a:p>
        </p:txBody>
      </p:sp>
    </p:spTree>
    <p:extLst>
      <p:ext uri="{BB962C8B-B14F-4D97-AF65-F5344CB8AC3E}">
        <p14:creationId xmlns:p14="http://schemas.microsoft.com/office/powerpoint/2010/main" val="3817772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smtClean="0"/>
              <a:t>Send Questions and Comments to:</a:t>
            </a:r>
          </a:p>
          <a:p>
            <a:pPr marL="0" indent="0">
              <a:buNone/>
            </a:pPr>
            <a:r>
              <a:rPr lang="en-US" sz="4000" b="1" dirty="0" smtClean="0"/>
              <a:t>david@bibletruth.cc</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85249</TotalTime>
  <Words>2594</Words>
  <Application>Microsoft Office PowerPoint</Application>
  <PresentationFormat>Widescreen</PresentationFormat>
  <Paragraphs>154</Paragraphs>
  <Slides>37</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729</cp:revision>
  <dcterms:created xsi:type="dcterms:W3CDTF">2018-11-07T08:55:54Z</dcterms:created>
  <dcterms:modified xsi:type="dcterms:W3CDTF">2020-03-05T17:28:42Z</dcterms:modified>
</cp:coreProperties>
</file>