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715" r:id="rId3"/>
    <p:sldId id="765" r:id="rId4"/>
    <p:sldId id="855" r:id="rId5"/>
    <p:sldId id="753" r:id="rId6"/>
    <p:sldId id="851" r:id="rId7"/>
    <p:sldId id="852" r:id="rId8"/>
    <p:sldId id="857" r:id="rId9"/>
    <p:sldId id="858" r:id="rId10"/>
    <p:sldId id="856" r:id="rId11"/>
    <p:sldId id="854" r:id="rId12"/>
    <p:sldId id="853" r:id="rId13"/>
    <p:sldId id="846" r:id="rId14"/>
    <p:sldId id="847" r:id="rId15"/>
    <p:sldId id="825" r:id="rId16"/>
    <p:sldId id="860" r:id="rId17"/>
    <p:sldId id="848" r:id="rId18"/>
    <p:sldId id="826" r:id="rId19"/>
    <p:sldId id="849" r:id="rId20"/>
    <p:sldId id="827" r:id="rId21"/>
    <p:sldId id="859" r:id="rId22"/>
    <p:sldId id="828" r:id="rId23"/>
    <p:sldId id="850" r:id="rId24"/>
    <p:sldId id="829" r:id="rId25"/>
    <p:sldId id="831" r:id="rId26"/>
    <p:sldId id="833" r:id="rId27"/>
    <p:sldId id="835" r:id="rId28"/>
    <p:sldId id="836" r:id="rId29"/>
    <p:sldId id="837" r:id="rId30"/>
    <p:sldId id="838" r:id="rId31"/>
    <p:sldId id="839" r:id="rId32"/>
    <p:sldId id="840" r:id="rId33"/>
    <p:sldId id="841" r:id="rId34"/>
    <p:sldId id="842" r:id="rId35"/>
    <p:sldId id="844" r:id="rId36"/>
    <p:sldId id="793" r:id="rId37"/>
    <p:sldId id="62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55" autoAdjust="0"/>
  </p:normalViewPr>
  <p:slideViewPr>
    <p:cSldViewPr snapToGrid="0">
      <p:cViewPr varScale="1">
        <p:scale>
          <a:sx n="76" d="100"/>
          <a:sy n="76" d="100"/>
        </p:scale>
        <p:origin x="114" y="600"/>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87972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90810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2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27042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719234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36991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747112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793293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806819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572937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82136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110860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1338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40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15381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3409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5618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4879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8565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2565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5347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87521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39894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8639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0293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79008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97074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410222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08262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646681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312408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994805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31242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00534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Shalom </a:t>
            </a:r>
            <a:r>
              <a:rPr lang="en-US" sz="5200" b="1" dirty="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420756"/>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err="1" smtClean="0"/>
              <a:t>Miqra</a:t>
            </a:r>
            <a:r>
              <a:rPr lang="en-US" sz="4000" b="1" dirty="0" smtClean="0"/>
              <a:t> and </a:t>
            </a:r>
            <a:r>
              <a:rPr lang="en-US" sz="4000" b="1" dirty="0">
                <a:solidFill>
                  <a:schemeClr val="tx1">
                    <a:lumMod val="95000"/>
                    <a:lumOff val="5000"/>
                  </a:schemeClr>
                </a:solidFill>
                <a:cs typeface="Helvetica" pitchFamily="34" charset="0"/>
              </a:rPr>
              <a:t>Proclaiming the Ancient Paths of Our Biblical </a:t>
            </a:r>
            <a:r>
              <a:rPr lang="en-US" sz="4000" b="1" dirty="0" smtClean="0">
                <a:solidFill>
                  <a:schemeClr val="tx1">
                    <a:lumMod val="95000"/>
                    <a:lumOff val="5000"/>
                  </a:schemeClr>
                </a:solidFill>
                <a:cs typeface="Helvetica" pitchFamily="34" charset="0"/>
              </a:rPr>
              <a:t>Roots</a:t>
            </a:r>
            <a:endParaRPr lang="en-US" sz="4000" b="1" dirty="0" smtClean="0"/>
          </a:p>
          <a:p>
            <a:pPr marL="0" indent="0">
              <a:buNone/>
            </a:pPr>
            <a:r>
              <a:rPr lang="en-US" sz="4000" b="1" dirty="0" smtClean="0"/>
              <a:t>Seventh day Sabbath was created for man</a:t>
            </a:r>
          </a:p>
          <a:p>
            <a:pPr marL="0" indent="0">
              <a:buNone/>
            </a:pPr>
            <a:r>
              <a:rPr lang="en-US" sz="4000" b="1" dirty="0" smtClean="0"/>
              <a:t>God rested, blessed and separated the 7</a:t>
            </a:r>
            <a:r>
              <a:rPr lang="en-US" sz="4000" b="1" baseline="30000" dirty="0" smtClean="0"/>
              <a:t>th</a:t>
            </a:r>
            <a:r>
              <a:rPr lang="en-US" sz="4000" b="1" dirty="0" smtClean="0"/>
              <a:t> day</a:t>
            </a:r>
          </a:p>
          <a:p>
            <a:pPr marL="0" indent="0">
              <a:buNone/>
            </a:pPr>
            <a:r>
              <a:rPr lang="en-US" sz="4000" b="1" dirty="0" smtClean="0"/>
              <a:t>The commandment is given to Israel because God himself rested – he is the Creator (Lord) and redeemer (Savior) and has the right to command his </a:t>
            </a:r>
            <a:r>
              <a:rPr lang="en-US" sz="4000" b="1" dirty="0" smtClean="0"/>
              <a:t>people</a:t>
            </a:r>
          </a:p>
          <a:p>
            <a:pPr marL="0" indent="0">
              <a:buNone/>
            </a:pPr>
            <a:r>
              <a:rPr lang="en-US" sz="4000" b="1" dirty="0" smtClean="0"/>
              <a:t>As a sign.  For the Gentiles grafted in.</a:t>
            </a:r>
            <a:endParaRPr lang="en-US" sz="4000" b="1" dirty="0" smtClean="0"/>
          </a:p>
        </p:txBody>
      </p:sp>
    </p:spTree>
    <p:extLst>
      <p:ext uri="{BB962C8B-B14F-4D97-AF65-F5344CB8AC3E}">
        <p14:creationId xmlns:p14="http://schemas.microsoft.com/office/powerpoint/2010/main" val="2453988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420756"/>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What about Jesus?</a:t>
            </a:r>
          </a:p>
          <a:p>
            <a:pPr marL="0" indent="0">
              <a:buNone/>
            </a:pPr>
            <a:r>
              <a:rPr lang="en-US" sz="4000" b="1" dirty="0" smtClean="0"/>
              <a:t>Our relationship with God is based in Jesus work</a:t>
            </a:r>
          </a:p>
          <a:p>
            <a:pPr marL="0" indent="0">
              <a:buNone/>
            </a:pPr>
            <a:r>
              <a:rPr lang="en-US" sz="4000" b="1" dirty="0" smtClean="0"/>
              <a:t>What did </a:t>
            </a:r>
            <a:r>
              <a:rPr lang="en-US" sz="4000" b="1" dirty="0" err="1" smtClean="0"/>
              <a:t>Yeshua</a:t>
            </a:r>
            <a:r>
              <a:rPr lang="en-US" sz="4000" b="1" dirty="0" smtClean="0"/>
              <a:t> do on the Sabbath?</a:t>
            </a:r>
          </a:p>
          <a:p>
            <a:pPr marL="0" indent="0">
              <a:buNone/>
            </a:pPr>
            <a:r>
              <a:rPr lang="en-US" sz="4000" b="1" dirty="0" smtClean="0"/>
              <a:t>What did </a:t>
            </a:r>
            <a:r>
              <a:rPr lang="en-US" sz="4000" b="1" dirty="0" err="1" smtClean="0"/>
              <a:t>Yeshua</a:t>
            </a:r>
            <a:r>
              <a:rPr lang="en-US" sz="4000" b="1" dirty="0" smtClean="0"/>
              <a:t> say about the Sabbath?</a:t>
            </a:r>
          </a:p>
          <a:p>
            <a:pPr marL="0" indent="0">
              <a:buNone/>
            </a:pPr>
            <a:r>
              <a:rPr lang="en-US" sz="4000" b="1" dirty="0" smtClean="0"/>
              <a:t>Did </a:t>
            </a:r>
            <a:r>
              <a:rPr lang="en-US" sz="4000" b="1" dirty="0" err="1" smtClean="0"/>
              <a:t>Yeshua</a:t>
            </a:r>
            <a:r>
              <a:rPr lang="en-US" sz="4000" b="1" dirty="0" smtClean="0"/>
              <a:t> do work on the Sabbath?</a:t>
            </a:r>
          </a:p>
          <a:p>
            <a:pPr marL="0" indent="0">
              <a:buNone/>
            </a:pPr>
            <a:r>
              <a:rPr lang="en-US" sz="4000" b="1" dirty="0" smtClean="0"/>
              <a:t>Was Jesus indicating in any way that the Sabbath was about to be done away with for his New Testament followers?</a:t>
            </a:r>
          </a:p>
        </p:txBody>
      </p:sp>
    </p:spTree>
    <p:extLst>
      <p:ext uri="{BB962C8B-B14F-4D97-AF65-F5344CB8AC3E}">
        <p14:creationId xmlns:p14="http://schemas.microsoft.com/office/powerpoint/2010/main" val="1284736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a:t>
            </a:r>
            <a:r>
              <a:rPr lang="en-US" sz="6600" b="1" dirty="0" smtClean="0">
                <a:solidFill>
                  <a:schemeClr val="accent2">
                    <a:lumMod val="50000"/>
                  </a:schemeClr>
                </a:solidFill>
                <a:latin typeface="Helvetica" pitchFamily="34" charset="0"/>
                <a:cs typeface="Helvetica" pitchFamily="34" charset="0"/>
              </a:rPr>
              <a:t>Sabbath </a:t>
            </a:r>
            <a:r>
              <a:rPr lang="en-US" sz="6600" b="1" dirty="0" smtClean="0">
                <a:solidFill>
                  <a:schemeClr val="accent2">
                    <a:lumMod val="50000"/>
                  </a:schemeClr>
                </a:solidFill>
                <a:latin typeface="Helvetica" pitchFamily="34" charset="0"/>
                <a:cs typeface="Helvetica" pitchFamily="34" charset="0"/>
              </a:rPr>
              <a:t>As </a:t>
            </a:r>
            <a:r>
              <a:rPr lang="en-US" sz="6600" b="1" dirty="0" err="1" smtClean="0">
                <a:solidFill>
                  <a:schemeClr val="accent2">
                    <a:lumMod val="50000"/>
                  </a:schemeClr>
                </a:solidFill>
                <a:latin typeface="Helvetica" pitchFamily="34" charset="0"/>
                <a:cs typeface="Helvetica" pitchFamily="34" charset="0"/>
              </a:rPr>
              <a:t>Yeshua</a:t>
            </a:r>
            <a:r>
              <a:rPr lang="en-US" sz="6600" b="1" dirty="0" smtClean="0">
                <a:solidFill>
                  <a:schemeClr val="accent2">
                    <a:lumMod val="50000"/>
                  </a:schemeClr>
                </a:solidFill>
                <a:latin typeface="Helvetica" pitchFamily="34" charset="0"/>
                <a:cs typeface="Helvetica" pitchFamily="34" charset="0"/>
              </a:rPr>
              <a:t>/Jesus Taught </a:t>
            </a:r>
            <a:r>
              <a:rPr lang="en-US" sz="6600" b="1" dirty="0" smtClean="0">
                <a:solidFill>
                  <a:schemeClr val="accent2">
                    <a:lumMod val="50000"/>
                  </a:schemeClr>
                </a:solidFill>
                <a:latin typeface="Helvetica" pitchFamily="34" charset="0"/>
                <a:cs typeface="Helvetica" pitchFamily="34" charset="0"/>
              </a:rPr>
              <a:t>It and Lived It</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Understanding the Sabbath as Way of Life For the All of Abraham’s Offspring</a:t>
            </a:r>
            <a:endParaRPr lang="en-US" sz="4400" b="1" dirty="0"/>
          </a:p>
        </p:txBody>
      </p:sp>
    </p:spTree>
    <p:extLst>
      <p:ext uri="{BB962C8B-B14F-4D97-AF65-F5344CB8AC3E}">
        <p14:creationId xmlns:p14="http://schemas.microsoft.com/office/powerpoint/2010/main" val="1221655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a:t>Messiah is Our Example</a:t>
            </a:r>
          </a:p>
          <a:p>
            <a:pPr marL="0" indent="0">
              <a:buNone/>
            </a:pPr>
            <a:r>
              <a:rPr lang="en-US" sz="4000" b="1" dirty="0"/>
              <a:t>The one who says, "I have come to know Him," and does not keep His commandments, is a liar, and the truth is not in him</a:t>
            </a:r>
            <a:r>
              <a:rPr lang="en-US" sz="4000" b="1" dirty="0" smtClean="0"/>
              <a:t>; </a:t>
            </a:r>
            <a:r>
              <a:rPr lang="en-US" sz="4000" b="1" dirty="0"/>
              <a:t>but whoever keeps His word, in him the love of Elohim has truly been perfected. By this we know that we are in </a:t>
            </a:r>
            <a:r>
              <a:rPr lang="en-US" sz="4000" b="1" dirty="0" smtClean="0"/>
              <a:t>Him: </a:t>
            </a:r>
            <a:r>
              <a:rPr lang="en-US" sz="4000" b="1" u="sng" dirty="0"/>
              <a:t>the one who says he abides in Him ought himself to walk in the same manner as He walked</a:t>
            </a:r>
            <a:r>
              <a:rPr lang="en-US" sz="4000" b="1" dirty="0"/>
              <a:t>.</a:t>
            </a:r>
          </a:p>
          <a:p>
            <a:pPr marL="0" indent="0">
              <a:buNone/>
            </a:pPr>
            <a:r>
              <a:rPr lang="en-US" sz="4000" b="1" dirty="0" smtClean="0"/>
              <a:t>1 John 2:4-6</a:t>
            </a:r>
            <a:endParaRPr lang="en-US" sz="4000" b="1" dirty="0"/>
          </a:p>
        </p:txBody>
      </p:sp>
    </p:spTree>
    <p:extLst>
      <p:ext uri="{BB962C8B-B14F-4D97-AF65-F5344CB8AC3E}">
        <p14:creationId xmlns:p14="http://schemas.microsoft.com/office/powerpoint/2010/main" val="1041310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a:t>Messiah is Our Example</a:t>
            </a:r>
          </a:p>
          <a:p>
            <a:pPr marL="0" indent="0">
              <a:buNone/>
            </a:pPr>
            <a:r>
              <a:rPr lang="en-US" sz="4000" b="1" dirty="0"/>
              <a:t>Now I ask you, lady, not as though [I were] writing to you a new commandment, but the one which we have had from the beginning, that we love one another</a:t>
            </a:r>
            <a:r>
              <a:rPr lang="en-US" sz="4000" b="1" dirty="0" smtClean="0"/>
              <a:t>. </a:t>
            </a:r>
            <a:r>
              <a:rPr lang="en-US" sz="4000" b="1" dirty="0"/>
              <a:t>And </a:t>
            </a:r>
            <a:r>
              <a:rPr lang="en-US" sz="4000" b="1" u="sng" dirty="0"/>
              <a:t>this is love, that we walk according to His commandments</a:t>
            </a:r>
            <a:r>
              <a:rPr lang="en-US" sz="4000" b="1" dirty="0"/>
              <a:t>. </a:t>
            </a:r>
            <a:r>
              <a:rPr lang="en-US" sz="4000" b="1" u="sng" dirty="0"/>
              <a:t>This is the commandment, just as you have heard from the beginning, that you should walk in it</a:t>
            </a:r>
            <a:r>
              <a:rPr lang="en-US" sz="4000" b="1" dirty="0"/>
              <a:t>.</a:t>
            </a:r>
          </a:p>
          <a:p>
            <a:pPr marL="0" indent="0">
              <a:buNone/>
            </a:pPr>
            <a:r>
              <a:rPr lang="en-US" sz="4000" b="1" dirty="0" smtClean="0"/>
              <a:t>2 John 1:5-6</a:t>
            </a:r>
          </a:p>
          <a:p>
            <a:pPr marL="0" indent="0">
              <a:buNone/>
            </a:pPr>
            <a:r>
              <a:rPr lang="en-US" sz="4000" b="1" dirty="0" smtClean="0"/>
              <a:t>What commands from the beginning? Love, </a:t>
            </a:r>
            <a:r>
              <a:rPr lang="en-US" sz="4000" b="1" dirty="0" err="1" smtClean="0"/>
              <a:t>sabb</a:t>
            </a:r>
            <a:endParaRPr lang="en-US" sz="4000" b="1" dirty="0"/>
          </a:p>
        </p:txBody>
      </p:sp>
    </p:spTree>
    <p:extLst>
      <p:ext uri="{BB962C8B-B14F-4D97-AF65-F5344CB8AC3E}">
        <p14:creationId xmlns:p14="http://schemas.microsoft.com/office/powerpoint/2010/main" val="2807172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t>Following in the Steps of Messiah</a:t>
            </a:r>
            <a:endParaRPr lang="en-US" sz="4800" b="1" dirty="0"/>
          </a:p>
          <a:p>
            <a:pPr marL="0" indent="0">
              <a:buNone/>
            </a:pPr>
            <a:r>
              <a:rPr lang="en-US" sz="4000" b="1" dirty="0" smtClean="0"/>
              <a:t>For </a:t>
            </a:r>
            <a:r>
              <a:rPr lang="en-US" sz="4000" b="1" dirty="0"/>
              <a:t>what credit is there if, when you sin and are harshly treated, you endure it with patience? But if when you do what is right and suffer [for it] you patiently endure it, this [finds] favor with Elohim.</a:t>
            </a:r>
          </a:p>
          <a:p>
            <a:pPr marL="0" indent="0">
              <a:buNone/>
            </a:pPr>
            <a:r>
              <a:rPr lang="en-US" sz="4000" b="1" dirty="0" smtClean="0"/>
              <a:t>For </a:t>
            </a:r>
            <a:r>
              <a:rPr lang="en-US" sz="4000" b="1" dirty="0"/>
              <a:t>you have been called for this purpose, since Messiah also suffered for you, </a:t>
            </a:r>
            <a:r>
              <a:rPr lang="en-US" sz="4000" b="1" u="sng" dirty="0"/>
              <a:t>leaving you an example for you to follow in His steps</a:t>
            </a:r>
            <a:r>
              <a:rPr lang="en-US" sz="4000" b="1" dirty="0" smtClean="0"/>
              <a:t>,</a:t>
            </a:r>
          </a:p>
          <a:p>
            <a:pPr marL="0" indent="0">
              <a:buNone/>
            </a:pPr>
            <a:r>
              <a:rPr lang="en-US" sz="4000" b="1" dirty="0" smtClean="0"/>
              <a:t>1 Peter 2:20-21</a:t>
            </a:r>
            <a:endParaRPr lang="en-US" sz="4000" b="1" dirty="0"/>
          </a:p>
        </p:txBody>
      </p:sp>
    </p:spTree>
    <p:extLst>
      <p:ext uri="{BB962C8B-B14F-4D97-AF65-F5344CB8AC3E}">
        <p14:creationId xmlns:p14="http://schemas.microsoft.com/office/powerpoint/2010/main" val="1858102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t>Being Imitators of Elohim</a:t>
            </a:r>
            <a:endParaRPr lang="en-US" sz="4800" b="1" dirty="0"/>
          </a:p>
          <a:p>
            <a:pPr marL="0" indent="0">
              <a:buNone/>
            </a:pPr>
            <a:r>
              <a:rPr lang="en-US" sz="4000" b="1" dirty="0"/>
              <a:t>Therefore be imitators of Elohim, as beloved children</a:t>
            </a:r>
            <a:r>
              <a:rPr lang="en-US" sz="4000" b="1" dirty="0" smtClean="0"/>
              <a:t>; </a:t>
            </a:r>
            <a:r>
              <a:rPr lang="en-US" sz="4000" b="1" dirty="0"/>
              <a:t>and walk in love, just as Messiah also loved you and gave Himself up for us, an offering and a sacrifice to Elohim as a fragrant aroma</a:t>
            </a:r>
            <a:r>
              <a:rPr lang="en-US" sz="4000" b="1" dirty="0" smtClean="0"/>
              <a:t>. Ephesians 5:1-2</a:t>
            </a:r>
            <a:endParaRPr lang="en-US" sz="4000" b="1" dirty="0"/>
          </a:p>
        </p:txBody>
      </p:sp>
    </p:spTree>
    <p:extLst>
      <p:ext uri="{BB962C8B-B14F-4D97-AF65-F5344CB8AC3E}">
        <p14:creationId xmlns:p14="http://schemas.microsoft.com/office/powerpoint/2010/main" val="3621695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t>Following Paul(!)</a:t>
            </a:r>
            <a:endParaRPr lang="en-US" sz="4800" b="1" dirty="0"/>
          </a:p>
          <a:p>
            <a:pPr marL="0" indent="0">
              <a:buNone/>
            </a:pPr>
            <a:r>
              <a:rPr lang="en-US" sz="4000" b="1" dirty="0"/>
              <a:t>Be imitators of me, just as I also am of Messiah.</a:t>
            </a:r>
          </a:p>
          <a:p>
            <a:pPr marL="0" indent="0">
              <a:buNone/>
            </a:pPr>
            <a:r>
              <a:rPr lang="en-US" sz="4000" b="1" dirty="0" smtClean="0"/>
              <a:t>1 Corinthians 11:1</a:t>
            </a:r>
          </a:p>
          <a:p>
            <a:pPr marL="0" indent="0">
              <a:buNone/>
            </a:pPr>
            <a:r>
              <a:rPr lang="en-US" sz="4000" b="1" dirty="0"/>
              <a:t>For if you were to have countless tutors in Messiah, yet [you would] not [have] many fathers, for in Messiah </a:t>
            </a:r>
            <a:r>
              <a:rPr lang="en-US" sz="4000" b="1" dirty="0" err="1" smtClean="0"/>
              <a:t>Yeshua</a:t>
            </a:r>
            <a:r>
              <a:rPr lang="en-US" sz="4000" b="1" dirty="0" smtClean="0"/>
              <a:t> </a:t>
            </a:r>
            <a:r>
              <a:rPr lang="en-US" sz="4000" b="1" dirty="0"/>
              <a:t>I became your father through the gospel</a:t>
            </a:r>
            <a:r>
              <a:rPr lang="en-US" sz="4000" b="1" dirty="0" smtClean="0"/>
              <a:t>. </a:t>
            </a:r>
            <a:r>
              <a:rPr lang="en-US" sz="4000" b="1" dirty="0"/>
              <a:t>Therefore I exhort you, be imitators of me.</a:t>
            </a:r>
          </a:p>
          <a:p>
            <a:pPr marL="0" indent="0">
              <a:buNone/>
            </a:pPr>
            <a:r>
              <a:rPr lang="en-US" sz="4000" b="1" dirty="0" smtClean="0"/>
              <a:t>1 Corinthians 4:15-16</a:t>
            </a:r>
            <a:endParaRPr lang="en-US" sz="4000" b="1" dirty="0"/>
          </a:p>
        </p:txBody>
      </p:sp>
    </p:spTree>
    <p:extLst>
      <p:ext uri="{BB962C8B-B14F-4D97-AF65-F5344CB8AC3E}">
        <p14:creationId xmlns:p14="http://schemas.microsoft.com/office/powerpoint/2010/main" val="1405924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Yeshua</a:t>
            </a:r>
            <a:r>
              <a:rPr lang="en-US" sz="4400" b="1" dirty="0" smtClean="0"/>
              <a:t> </a:t>
            </a:r>
            <a:r>
              <a:rPr lang="en-US" sz="4400" b="1" dirty="0"/>
              <a:t>Assembled </a:t>
            </a:r>
            <a:r>
              <a:rPr lang="en-US" sz="4400" b="1" dirty="0"/>
              <a:t>on the Sabbath</a:t>
            </a:r>
          </a:p>
          <a:p>
            <a:pPr marL="0" indent="0">
              <a:buNone/>
            </a:pPr>
            <a:r>
              <a:rPr lang="en-US" sz="4000" b="1" dirty="0" smtClean="0"/>
              <a:t>They </a:t>
            </a:r>
            <a:r>
              <a:rPr lang="en-US" sz="4000" b="1" dirty="0"/>
              <a:t>went to Capernaum, and when the Sabbath came, </a:t>
            </a:r>
            <a:r>
              <a:rPr lang="en-US" sz="4000" b="1" u="sng" dirty="0"/>
              <a:t>Jesus went into the synagogue and began to teach</a:t>
            </a:r>
            <a:r>
              <a:rPr lang="en-US" sz="4000" b="1" dirty="0" smtClean="0"/>
              <a:t>. </a:t>
            </a:r>
            <a:r>
              <a:rPr lang="en-US" sz="4000" b="1" dirty="0" smtClean="0"/>
              <a:t> </a:t>
            </a:r>
            <a:r>
              <a:rPr lang="en-US" sz="4000" b="1" dirty="0"/>
              <a:t>The people were amazed at his teaching, because he taught them as one who had authority, not as the teachers of the law</a:t>
            </a:r>
            <a:r>
              <a:rPr lang="en-US" sz="4000" b="1" dirty="0" smtClean="0"/>
              <a:t>.  Mark 1:21-22 NIV</a:t>
            </a:r>
            <a:endParaRPr lang="en-US" sz="4000" b="1" dirty="0"/>
          </a:p>
          <a:p>
            <a:pPr marL="0" indent="0" algn="ctr">
              <a:buNone/>
            </a:pPr>
            <a:endParaRPr lang="en-US" sz="4800" dirty="0"/>
          </a:p>
        </p:txBody>
      </p:sp>
    </p:spTree>
    <p:extLst>
      <p:ext uri="{BB962C8B-B14F-4D97-AF65-F5344CB8AC3E}">
        <p14:creationId xmlns:p14="http://schemas.microsoft.com/office/powerpoint/2010/main" val="2214158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400" b="1" dirty="0" err="1" smtClean="0"/>
              <a:t>Yeshua</a:t>
            </a:r>
            <a:r>
              <a:rPr lang="en-US" sz="4400" b="1" dirty="0" smtClean="0"/>
              <a:t> Kept the Pilgrimage Festivals</a:t>
            </a:r>
            <a:endParaRPr lang="en-US" sz="4400" b="1" dirty="0"/>
          </a:p>
          <a:p>
            <a:pPr marL="0" indent="0">
              <a:buNone/>
            </a:pPr>
            <a:r>
              <a:rPr lang="en-US" sz="4000" b="1" dirty="0" smtClean="0"/>
              <a:t>He went to Jerusalem for Passover and Unleavened Bread – 4</a:t>
            </a:r>
            <a:r>
              <a:rPr lang="en-US" sz="4000" b="1" baseline="30000" dirty="0" smtClean="0"/>
              <a:t>th</a:t>
            </a:r>
            <a:r>
              <a:rPr lang="en-US" sz="4000" b="1" dirty="0" smtClean="0"/>
              <a:t> Gospel 2:13  </a:t>
            </a:r>
            <a:r>
              <a:rPr lang="en-US" sz="4000" b="1" dirty="0"/>
              <a:t>The Passover of the </a:t>
            </a:r>
            <a:r>
              <a:rPr lang="en-US" sz="4000" b="1" dirty="0" err="1"/>
              <a:t>Yehudim</a:t>
            </a:r>
            <a:r>
              <a:rPr lang="en-US" sz="4000" b="1" dirty="0"/>
              <a:t> was near, and </a:t>
            </a:r>
            <a:r>
              <a:rPr lang="en-US" sz="4000" b="1" dirty="0" err="1" smtClean="0"/>
              <a:t>Yeshua</a:t>
            </a:r>
            <a:r>
              <a:rPr lang="en-US" sz="4000" b="1" dirty="0" smtClean="0"/>
              <a:t> </a:t>
            </a:r>
            <a:r>
              <a:rPr lang="en-US" sz="4000" b="1" dirty="0"/>
              <a:t>went up to Jerusalem</a:t>
            </a:r>
            <a:r>
              <a:rPr lang="en-US" sz="4000" b="1" dirty="0" smtClean="0"/>
              <a:t>.</a:t>
            </a:r>
          </a:p>
          <a:p>
            <a:pPr marL="0" indent="0">
              <a:buNone/>
            </a:pPr>
            <a:r>
              <a:rPr lang="en-US" sz="4000" b="1" dirty="0" smtClean="0"/>
              <a:t>He went to Jerusalem for Pentecost/Shavuot  4</a:t>
            </a:r>
            <a:r>
              <a:rPr lang="en-US" sz="4000" b="1" baseline="30000" dirty="0" smtClean="0"/>
              <a:t>th</a:t>
            </a:r>
            <a:r>
              <a:rPr lang="en-US" sz="4000" b="1" dirty="0" smtClean="0"/>
              <a:t> Gospel 5:1  </a:t>
            </a:r>
            <a:r>
              <a:rPr lang="en-US" sz="4000" b="1" dirty="0"/>
              <a:t>After these things there was a feast of the </a:t>
            </a:r>
            <a:r>
              <a:rPr lang="en-US" sz="4000" b="1" dirty="0" err="1"/>
              <a:t>Yehudim</a:t>
            </a:r>
            <a:r>
              <a:rPr lang="en-US" sz="4000" b="1" dirty="0"/>
              <a:t>, and </a:t>
            </a:r>
            <a:r>
              <a:rPr lang="en-US" sz="4000" b="1" dirty="0" err="1" smtClean="0"/>
              <a:t>Yeshua</a:t>
            </a:r>
            <a:r>
              <a:rPr lang="en-US" sz="4000" b="1" dirty="0" smtClean="0"/>
              <a:t> </a:t>
            </a:r>
            <a:r>
              <a:rPr lang="en-US" sz="4000" b="1" dirty="0"/>
              <a:t>went up to Jerusalem</a:t>
            </a:r>
            <a:r>
              <a:rPr lang="en-US" sz="4000" b="1" dirty="0" smtClean="0"/>
              <a:t>.</a:t>
            </a:r>
          </a:p>
          <a:p>
            <a:pPr marL="0" indent="0">
              <a:buNone/>
            </a:pPr>
            <a:r>
              <a:rPr lang="en-US" sz="4000" b="1" dirty="0" smtClean="0"/>
              <a:t>He went to Jerusalem for Tabernacles/Sukkot 4</a:t>
            </a:r>
            <a:r>
              <a:rPr lang="en-US" sz="4000" b="1" baseline="30000" dirty="0" smtClean="0"/>
              <a:t>th</a:t>
            </a:r>
            <a:r>
              <a:rPr lang="en-US" sz="4000" b="1" dirty="0" smtClean="0"/>
              <a:t> Gospel 7:2 </a:t>
            </a:r>
            <a:r>
              <a:rPr lang="en-US" dirty="0"/>
              <a:t> </a:t>
            </a:r>
            <a:r>
              <a:rPr lang="en-US" sz="4000" b="1" dirty="0"/>
              <a:t>Now the feast of the </a:t>
            </a:r>
            <a:r>
              <a:rPr lang="en-US" sz="4000" b="1" dirty="0" err="1"/>
              <a:t>Yehudim</a:t>
            </a:r>
            <a:r>
              <a:rPr lang="en-US" sz="4000" b="1" dirty="0"/>
              <a:t>, the Feast of Booths, was near</a:t>
            </a:r>
            <a:r>
              <a:rPr lang="en-US" sz="4000" b="1" dirty="0" smtClean="0"/>
              <a:t>.</a:t>
            </a:r>
          </a:p>
          <a:p>
            <a:pPr marL="0" indent="0">
              <a:buNone/>
            </a:pPr>
            <a:r>
              <a:rPr lang="en-US" sz="4000" b="1" dirty="0" smtClean="0"/>
              <a:t>Passover Again When he was captured and crucified</a:t>
            </a:r>
            <a:endParaRPr lang="en-US" b="1" dirty="0"/>
          </a:p>
          <a:p>
            <a:pPr marL="0" indent="0">
              <a:buNone/>
            </a:pPr>
            <a:endParaRPr lang="en-US" sz="4800" dirty="0"/>
          </a:p>
        </p:txBody>
      </p:sp>
    </p:spTree>
    <p:extLst>
      <p:ext uri="{BB962C8B-B14F-4D97-AF65-F5344CB8AC3E}">
        <p14:creationId xmlns:p14="http://schemas.microsoft.com/office/powerpoint/2010/main" val="1943880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400" b="1" dirty="0" smtClean="0"/>
              <a:t>Jesus/</a:t>
            </a:r>
            <a:r>
              <a:rPr lang="en-US" sz="4400" b="1" dirty="0" err="1" smtClean="0"/>
              <a:t>Yeshua</a:t>
            </a:r>
            <a:r>
              <a:rPr lang="en-US" sz="4400" b="1" dirty="0" smtClean="0"/>
              <a:t> </a:t>
            </a:r>
            <a:r>
              <a:rPr lang="en-US" sz="4400" b="1" dirty="0"/>
              <a:t>Gives You Rest?</a:t>
            </a:r>
          </a:p>
          <a:p>
            <a:pPr>
              <a:buNone/>
            </a:pPr>
            <a:r>
              <a:rPr lang="en-US" sz="4000" b="1" dirty="0"/>
              <a:t>Matthew 11:28-30  Come unto me, all </a:t>
            </a:r>
            <a:r>
              <a:rPr lang="en-US" sz="4000" b="1" i="1" dirty="0"/>
              <a:t>ye </a:t>
            </a:r>
            <a:r>
              <a:rPr lang="en-US" sz="4000" b="1" dirty="0"/>
              <a:t>that </a:t>
            </a:r>
            <a:r>
              <a:rPr lang="en-US" sz="4000" b="1" dirty="0" err="1"/>
              <a:t>labour</a:t>
            </a:r>
            <a:r>
              <a:rPr lang="en-US" sz="4000" b="1" dirty="0"/>
              <a:t> and are heavy laden, and I will give you rest.  </a:t>
            </a:r>
            <a:r>
              <a:rPr lang="en-US" sz="4000" b="1" baseline="30000" dirty="0"/>
              <a:t>29</a:t>
            </a:r>
            <a:r>
              <a:rPr lang="en-US" sz="4000" b="1" dirty="0"/>
              <a:t> Take my yoke upon you, and learn of me; for I am meek and lowly in heart: and ye shall find rest unto your souls.  </a:t>
            </a:r>
            <a:r>
              <a:rPr lang="en-US" sz="4000" b="1" baseline="30000" dirty="0"/>
              <a:t>30</a:t>
            </a:r>
            <a:r>
              <a:rPr lang="en-US" sz="4000" b="1" dirty="0"/>
              <a:t> For my yoke </a:t>
            </a:r>
            <a:r>
              <a:rPr lang="en-US" sz="4000" b="1" i="1" dirty="0"/>
              <a:t>is </a:t>
            </a:r>
            <a:r>
              <a:rPr lang="en-US" sz="4000" b="1" dirty="0"/>
              <a:t>easy, and my burden is light. </a:t>
            </a:r>
            <a:endParaRPr lang="en-US" sz="6600" b="1" dirty="0"/>
          </a:p>
        </p:txBody>
      </p:sp>
    </p:spTree>
    <p:extLst>
      <p:ext uri="{BB962C8B-B14F-4D97-AF65-F5344CB8AC3E}">
        <p14:creationId xmlns:p14="http://schemas.microsoft.com/office/powerpoint/2010/main" val="1899535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t>What Rest</a:t>
            </a:r>
            <a:r>
              <a:rPr lang="en-US" sz="4800" b="1" dirty="0"/>
              <a:t>?</a:t>
            </a:r>
          </a:p>
          <a:p>
            <a:pPr>
              <a:buNone/>
            </a:pPr>
            <a:r>
              <a:rPr lang="en-US" sz="4000" b="1" dirty="0">
                <a:cs typeface="Times New Roman" pitchFamily="18" charset="0"/>
              </a:rPr>
              <a:t>Jeremiah 6:16</a:t>
            </a:r>
          </a:p>
          <a:p>
            <a:pPr>
              <a:buNone/>
            </a:pPr>
            <a:r>
              <a:rPr lang="en-US" sz="4000" b="1" dirty="0"/>
              <a:t> Thus </a:t>
            </a:r>
            <a:r>
              <a:rPr lang="en-US" sz="4000" b="1" dirty="0" err="1"/>
              <a:t>saith</a:t>
            </a:r>
            <a:r>
              <a:rPr lang="en-US" sz="4000" b="1" dirty="0"/>
              <a:t> the LORD, Stand ye in the ways, and see, and </a:t>
            </a:r>
            <a:r>
              <a:rPr lang="en-US" sz="4000" b="1" u="sng" dirty="0"/>
              <a:t>ask for the old paths</a:t>
            </a:r>
            <a:r>
              <a:rPr lang="en-US" sz="4000" b="1" dirty="0"/>
              <a:t>, where </a:t>
            </a:r>
            <a:r>
              <a:rPr lang="en-US" sz="4000" b="1" i="1" dirty="0"/>
              <a:t>is </a:t>
            </a:r>
            <a:r>
              <a:rPr lang="en-US" sz="4000" b="1" dirty="0"/>
              <a:t>the good way, and walk therein, and </a:t>
            </a:r>
            <a:r>
              <a:rPr lang="en-US" sz="4000" b="1" u="sng" dirty="0"/>
              <a:t>ye shall find rest for your souls</a:t>
            </a:r>
            <a:r>
              <a:rPr lang="en-US" sz="4000" b="1" dirty="0"/>
              <a:t>. But they said, We will not walk </a:t>
            </a:r>
            <a:r>
              <a:rPr lang="en-US" sz="4000" b="1" i="1" dirty="0"/>
              <a:t>therein</a:t>
            </a:r>
            <a:r>
              <a:rPr lang="en-US" sz="4000" b="1" dirty="0"/>
              <a:t>.</a:t>
            </a:r>
            <a:endParaRPr lang="en-US" sz="4000" b="1" dirty="0"/>
          </a:p>
        </p:txBody>
      </p:sp>
    </p:spTree>
    <p:extLst>
      <p:ext uri="{BB962C8B-B14F-4D97-AF65-F5344CB8AC3E}">
        <p14:creationId xmlns:p14="http://schemas.microsoft.com/office/powerpoint/2010/main" val="408035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Autofit/>
          </a:bodyPr>
          <a:lstStyle/>
          <a:p>
            <a:pPr marL="0" indent="0" algn="ctr">
              <a:buNone/>
            </a:pPr>
            <a:r>
              <a:rPr lang="en-US" sz="4000" b="1" dirty="0" smtClean="0"/>
              <a:t>Did Messiah Break the Sabbath?</a:t>
            </a:r>
            <a:endParaRPr lang="en-US" sz="4000" b="1" dirty="0" smtClean="0"/>
          </a:p>
          <a:p>
            <a:pPr marL="0" indent="0">
              <a:buNone/>
            </a:pPr>
            <a:r>
              <a:rPr lang="en-US" sz="4000" b="1" dirty="0" smtClean="0"/>
              <a:t>At </a:t>
            </a:r>
            <a:r>
              <a:rPr lang="en-US" sz="4000" b="1" dirty="0"/>
              <a:t>that time </a:t>
            </a:r>
            <a:r>
              <a:rPr lang="en-US" sz="4000" b="1" dirty="0" err="1" smtClean="0"/>
              <a:t>Yeshua</a:t>
            </a:r>
            <a:r>
              <a:rPr lang="en-US" sz="4000" b="1" dirty="0" smtClean="0"/>
              <a:t> </a:t>
            </a:r>
            <a:r>
              <a:rPr lang="en-US" sz="4000" b="1" dirty="0"/>
              <a:t>went through the </a:t>
            </a:r>
            <a:r>
              <a:rPr lang="en-US" sz="4000" b="1" dirty="0" err="1"/>
              <a:t>grainfields</a:t>
            </a:r>
            <a:r>
              <a:rPr lang="en-US" sz="4000" b="1" dirty="0"/>
              <a:t> on the Sabbath. His disciples were hungry and began to pick some heads of grain and eat them.</a:t>
            </a:r>
          </a:p>
          <a:p>
            <a:pPr marL="0" indent="0">
              <a:buNone/>
            </a:pPr>
            <a:r>
              <a:rPr lang="en-US" sz="4000" b="1" dirty="0"/>
              <a:t> </a:t>
            </a:r>
            <a:r>
              <a:rPr lang="en-US" sz="4000" b="1" baseline="30000" dirty="0"/>
              <a:t>2</a:t>
            </a:r>
            <a:r>
              <a:rPr lang="en-US" sz="4000" b="1" dirty="0"/>
              <a:t> When the Pharisees saw this, they said to him, "Look! Your disciples are doing what is </a:t>
            </a:r>
            <a:r>
              <a:rPr lang="en-US" sz="4000" b="1" dirty="0" smtClean="0"/>
              <a:t>unlawful (not permitted) </a:t>
            </a:r>
            <a:r>
              <a:rPr lang="en-US" sz="4000" b="1" dirty="0"/>
              <a:t>on the Sabbath</a:t>
            </a:r>
            <a:r>
              <a:rPr lang="en-US" sz="4000" b="1" dirty="0" smtClean="0"/>
              <a:t>.“  Matthew </a:t>
            </a:r>
            <a:r>
              <a:rPr lang="en-US" sz="4000" b="1" dirty="0"/>
              <a:t>12:1-2</a:t>
            </a:r>
          </a:p>
          <a:p>
            <a:pPr marL="0" indent="0">
              <a:buNone/>
            </a:pPr>
            <a:endParaRPr lang="en-US" sz="4000" b="1" dirty="0"/>
          </a:p>
        </p:txBody>
      </p:sp>
    </p:spTree>
    <p:extLst>
      <p:ext uri="{BB962C8B-B14F-4D97-AF65-F5344CB8AC3E}">
        <p14:creationId xmlns:p14="http://schemas.microsoft.com/office/powerpoint/2010/main" val="2851516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Autofit/>
          </a:bodyPr>
          <a:lstStyle/>
          <a:p>
            <a:pPr marL="0" indent="0" algn="ctr">
              <a:buNone/>
            </a:pPr>
            <a:r>
              <a:rPr lang="en-US" sz="4400" b="1" dirty="0" smtClean="0"/>
              <a:t>Torah On Edges of Your Fields</a:t>
            </a:r>
            <a:endParaRPr lang="en-US" sz="4400" b="1" dirty="0" smtClean="0"/>
          </a:p>
          <a:p>
            <a:pPr marL="0" indent="0">
              <a:buNone/>
            </a:pPr>
            <a:r>
              <a:rPr lang="en-US" sz="4000" b="1" dirty="0" smtClean="0"/>
              <a:t>Now </a:t>
            </a:r>
            <a:r>
              <a:rPr lang="en-US" sz="4000" b="1" dirty="0"/>
              <a:t>when you reap the harvest of your land, you shall not reap to the very corners of your field, nor shall you gather the gleanings of your harvest.</a:t>
            </a:r>
          </a:p>
          <a:p>
            <a:pPr marL="0" indent="0">
              <a:buNone/>
            </a:pPr>
            <a:r>
              <a:rPr lang="en-US" sz="4000" b="1" dirty="0" smtClean="0"/>
              <a:t>'Nor </a:t>
            </a:r>
            <a:r>
              <a:rPr lang="en-US" sz="4000" b="1" dirty="0"/>
              <a:t>shall you glean your vineyard, nor shall you gather the fallen fruit of your vineyard; you shall leave them for the needy and for the stranger. I am Yahuwah your Elohim.</a:t>
            </a:r>
          </a:p>
          <a:p>
            <a:pPr marL="0" indent="0">
              <a:buNone/>
            </a:pPr>
            <a:r>
              <a:rPr lang="en-US" sz="4000" b="1" dirty="0" err="1" smtClean="0"/>
              <a:t>Vayiqra</a:t>
            </a:r>
            <a:r>
              <a:rPr lang="en-US" sz="4000" b="1" dirty="0" smtClean="0"/>
              <a:t>/Leviticus 19:9-10</a:t>
            </a:r>
            <a:endParaRPr lang="en-US" sz="4000" b="1" dirty="0"/>
          </a:p>
        </p:txBody>
      </p:sp>
    </p:spTree>
    <p:extLst>
      <p:ext uri="{BB962C8B-B14F-4D97-AF65-F5344CB8AC3E}">
        <p14:creationId xmlns:p14="http://schemas.microsoft.com/office/powerpoint/2010/main" val="22106118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Autofit/>
          </a:bodyPr>
          <a:lstStyle/>
          <a:p>
            <a:pPr marL="0" indent="0" algn="ctr">
              <a:buNone/>
            </a:pPr>
            <a:r>
              <a:rPr lang="en-US" sz="4000" b="1" dirty="0"/>
              <a:t>Matthew </a:t>
            </a:r>
            <a:r>
              <a:rPr lang="en-US" sz="4000" b="1" dirty="0" smtClean="0"/>
              <a:t>12:3-4</a:t>
            </a:r>
            <a:endParaRPr lang="en-US" sz="4000" b="1" dirty="0" smtClean="0"/>
          </a:p>
          <a:p>
            <a:pPr marL="0" indent="0">
              <a:buNone/>
            </a:pPr>
            <a:r>
              <a:rPr lang="en-US" sz="4000" b="1" baseline="30000" dirty="0" smtClean="0"/>
              <a:t>3</a:t>
            </a:r>
            <a:r>
              <a:rPr lang="en-US" sz="4000" b="1" dirty="0" smtClean="0"/>
              <a:t> </a:t>
            </a:r>
            <a:r>
              <a:rPr lang="en-US" sz="4000" b="1" dirty="0"/>
              <a:t>He answered, "Haven't you read what David did when he and his companions were hungry?</a:t>
            </a:r>
          </a:p>
          <a:p>
            <a:pPr marL="0" indent="0">
              <a:buNone/>
            </a:pPr>
            <a:r>
              <a:rPr lang="en-US" sz="4000" b="1" dirty="0"/>
              <a:t> </a:t>
            </a:r>
            <a:r>
              <a:rPr lang="en-US" sz="4000" b="1" baseline="30000" dirty="0"/>
              <a:t>4</a:t>
            </a:r>
            <a:r>
              <a:rPr lang="en-US" sz="4000" b="1" dirty="0"/>
              <a:t> He entered the house of Elohim, and he and his companions ate the consecrated bread-- which was not </a:t>
            </a:r>
            <a:r>
              <a:rPr lang="en-US" sz="4000" b="1" dirty="0" smtClean="0"/>
              <a:t>lawful (authorized, proper, permitted) </a:t>
            </a:r>
            <a:r>
              <a:rPr lang="en-US" sz="4000" b="1" dirty="0"/>
              <a:t>for them to do, but only for the priests.</a:t>
            </a:r>
          </a:p>
        </p:txBody>
      </p:sp>
    </p:spTree>
    <p:extLst>
      <p:ext uri="{BB962C8B-B14F-4D97-AF65-F5344CB8AC3E}">
        <p14:creationId xmlns:p14="http://schemas.microsoft.com/office/powerpoint/2010/main" val="2153007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lnSpcReduction="10000"/>
          </a:bodyPr>
          <a:lstStyle/>
          <a:p>
            <a:pPr algn="ctr">
              <a:buNone/>
            </a:pPr>
            <a:r>
              <a:rPr lang="en-US" sz="4400" b="1" dirty="0">
                <a:cs typeface="Times New Roman" pitchFamily="18" charset="0"/>
              </a:rPr>
              <a:t>Why Could David Eat the Showbread?</a:t>
            </a:r>
          </a:p>
          <a:p>
            <a:pPr marL="0" indent="0">
              <a:buNone/>
            </a:pPr>
            <a:r>
              <a:rPr lang="en-US" sz="4000" b="1" dirty="0">
                <a:cs typeface="Times New Roman" pitchFamily="18" charset="0"/>
              </a:rPr>
              <a:t>1 Samuel </a:t>
            </a:r>
            <a:r>
              <a:rPr lang="en-US" sz="4000" b="1" dirty="0" smtClean="0">
                <a:cs typeface="Times New Roman" pitchFamily="18" charset="0"/>
              </a:rPr>
              <a:t>21:1-3  </a:t>
            </a:r>
            <a:r>
              <a:rPr lang="en-US" sz="4000" b="1" dirty="0" smtClean="0"/>
              <a:t> </a:t>
            </a:r>
            <a:r>
              <a:rPr lang="en-US" sz="4000" b="1" dirty="0"/>
              <a:t>David went to Nob, to Ahimelech the priest. Ahimelech trembled when he met him, and asked, "Why are you alone? Why is no one with you</a:t>
            </a:r>
            <a:r>
              <a:rPr lang="en-US" sz="4000" b="1" dirty="0" smtClean="0"/>
              <a:t>?" </a:t>
            </a:r>
            <a:r>
              <a:rPr lang="en-US" sz="4000" b="1" dirty="0"/>
              <a:t>David answered Ahimelech the priest, "The king charged me with a certain matter and said to me, 'No one is to know anything about your mission and your instructions.' As for my men, I have told them to meet me at a certain place</a:t>
            </a:r>
            <a:r>
              <a:rPr lang="en-US" sz="4000" b="1" dirty="0" smtClean="0"/>
              <a:t>. </a:t>
            </a:r>
            <a:r>
              <a:rPr lang="en-US" sz="4000" b="1" dirty="0"/>
              <a:t>Now then, what do you have on hand? Give me five loaves of bread, or whatever you can find</a:t>
            </a:r>
            <a:r>
              <a:rPr lang="en-US" sz="4000" b="1" dirty="0" smtClean="0"/>
              <a:t>."</a:t>
            </a:r>
            <a:endParaRPr lang="en-US" sz="4000" b="1" dirty="0"/>
          </a:p>
        </p:txBody>
      </p:sp>
    </p:spTree>
    <p:extLst>
      <p:ext uri="{BB962C8B-B14F-4D97-AF65-F5344CB8AC3E}">
        <p14:creationId xmlns:p14="http://schemas.microsoft.com/office/powerpoint/2010/main" val="1283617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lnSpcReduction="10000"/>
          </a:bodyPr>
          <a:lstStyle/>
          <a:p>
            <a:pPr algn="ctr">
              <a:buNone/>
            </a:pPr>
            <a:r>
              <a:rPr lang="en-US" sz="4400" b="1" dirty="0">
                <a:cs typeface="Times New Roman" pitchFamily="18" charset="0"/>
              </a:rPr>
              <a:t>Why Could David Eat the Showbread?</a:t>
            </a:r>
          </a:p>
          <a:p>
            <a:pPr marL="0" indent="0">
              <a:buNone/>
            </a:pPr>
            <a:r>
              <a:rPr lang="en-US" sz="3200" b="1" dirty="0">
                <a:cs typeface="Times New Roman" pitchFamily="18" charset="0"/>
              </a:rPr>
              <a:t>1 Samuel </a:t>
            </a:r>
            <a:r>
              <a:rPr lang="en-US" sz="3200" b="1" dirty="0" smtClean="0">
                <a:cs typeface="Times New Roman" pitchFamily="18" charset="0"/>
              </a:rPr>
              <a:t>21:4-6  </a:t>
            </a:r>
            <a:r>
              <a:rPr lang="en-US" sz="3200" b="1" dirty="0" smtClean="0"/>
              <a:t>But </a:t>
            </a:r>
            <a:r>
              <a:rPr lang="en-US" sz="3200" b="1" dirty="0"/>
              <a:t>the priest answered David, "I don't have any ordinary bread on hand; however, there is some consecrated bread here-- </a:t>
            </a:r>
            <a:r>
              <a:rPr lang="en-US" sz="3200" b="1" u="sng" dirty="0"/>
              <a:t>provided the men have kept themselves from women</a:t>
            </a:r>
            <a:r>
              <a:rPr lang="en-US" sz="3200" b="1" dirty="0" smtClean="0"/>
              <a:t>." </a:t>
            </a:r>
            <a:r>
              <a:rPr lang="en-US" sz="3200" b="1" dirty="0"/>
              <a:t>David replied, "</a:t>
            </a:r>
            <a:r>
              <a:rPr lang="en-US" sz="3200" b="1" u="sng" dirty="0"/>
              <a:t>Indeed women have been kept from us, as usual whenever I set out. The men's things are holy even on missions that are not holy. How much more so today!</a:t>
            </a:r>
            <a:r>
              <a:rPr lang="en-US" sz="3200" b="1" dirty="0"/>
              <a:t>"</a:t>
            </a:r>
          </a:p>
          <a:p>
            <a:pPr marL="0" indent="0">
              <a:buNone/>
            </a:pPr>
            <a:r>
              <a:rPr lang="en-US" sz="3200" b="1" u="sng" dirty="0" smtClean="0"/>
              <a:t>So </a:t>
            </a:r>
            <a:r>
              <a:rPr lang="en-US" sz="3200" b="1" u="sng" dirty="0"/>
              <a:t>the priest gave him the consecrated bread</a:t>
            </a:r>
            <a:r>
              <a:rPr lang="en-US" sz="3200" b="1" dirty="0"/>
              <a:t>, since there was no bread there except the bread of the Presence that had been removed from before the LORD and replaced by hot bread on the day it was taken away</a:t>
            </a:r>
            <a:r>
              <a:rPr lang="en-US" sz="3200" b="1" dirty="0" smtClean="0"/>
              <a:t>.</a:t>
            </a:r>
          </a:p>
          <a:p>
            <a:pPr marL="0" indent="0">
              <a:buNone/>
            </a:pPr>
            <a:r>
              <a:rPr lang="en-US" sz="3200" b="1" dirty="0" smtClean="0"/>
              <a:t>The bread belonged to the priest.  He fed his guests, who were clean.</a:t>
            </a:r>
            <a:endParaRPr lang="en-US" sz="3200" b="1" dirty="0"/>
          </a:p>
          <a:p>
            <a:pPr>
              <a:buNone/>
            </a:pPr>
            <a:endParaRPr lang="en-US" sz="4800" dirty="0"/>
          </a:p>
        </p:txBody>
      </p:sp>
    </p:spTree>
    <p:extLst>
      <p:ext uri="{BB962C8B-B14F-4D97-AF65-F5344CB8AC3E}">
        <p14:creationId xmlns:p14="http://schemas.microsoft.com/office/powerpoint/2010/main" val="15575848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a:bodyPr>
          <a:lstStyle/>
          <a:p>
            <a:pPr marL="0" indent="0">
              <a:buNone/>
            </a:pPr>
            <a:r>
              <a:rPr lang="en-US" dirty="0"/>
              <a:t> </a:t>
            </a:r>
            <a:r>
              <a:rPr lang="en-US" sz="4000" b="1" baseline="30000" dirty="0"/>
              <a:t>5</a:t>
            </a:r>
            <a:r>
              <a:rPr lang="en-US" sz="4000" b="1" dirty="0"/>
              <a:t> Or haven't you read in the Law that on the Sabbath the priests in the temple desecrate the day and yet are innocent?</a:t>
            </a:r>
          </a:p>
          <a:p>
            <a:pPr marL="0" indent="0">
              <a:buNone/>
            </a:pPr>
            <a:r>
              <a:rPr lang="en-US" sz="4000" b="1" dirty="0"/>
              <a:t> </a:t>
            </a:r>
            <a:r>
              <a:rPr lang="en-US" sz="4000" b="1" baseline="30000" dirty="0"/>
              <a:t>6</a:t>
            </a:r>
            <a:r>
              <a:rPr lang="en-US" sz="4000" b="1" dirty="0"/>
              <a:t> I tell you that one greater than the temple is here.</a:t>
            </a:r>
          </a:p>
          <a:p>
            <a:pPr marL="0" indent="0">
              <a:buNone/>
            </a:pPr>
            <a:r>
              <a:rPr lang="en-US" sz="4000" b="1" dirty="0"/>
              <a:t> </a:t>
            </a:r>
            <a:r>
              <a:rPr lang="en-US" sz="4000" b="1" baseline="30000" dirty="0"/>
              <a:t>7</a:t>
            </a:r>
            <a:r>
              <a:rPr lang="en-US" sz="4000" b="1" dirty="0"/>
              <a:t> If you had known what these words mean, 'I desire mercy, not sacrifice,' you would not have condemned the innocent.</a:t>
            </a:r>
          </a:p>
          <a:p>
            <a:pPr marL="0" indent="0">
              <a:buNone/>
            </a:pPr>
            <a:r>
              <a:rPr lang="en-US" sz="4000" b="1" dirty="0"/>
              <a:t> </a:t>
            </a:r>
            <a:r>
              <a:rPr lang="en-US" sz="4000" b="1" baseline="30000" dirty="0"/>
              <a:t>8</a:t>
            </a:r>
            <a:r>
              <a:rPr lang="en-US" sz="4000" b="1" dirty="0"/>
              <a:t> For the Son of Man is Master of the Sabbath."</a:t>
            </a:r>
          </a:p>
        </p:txBody>
      </p:sp>
    </p:spTree>
    <p:extLst>
      <p:ext uri="{BB962C8B-B14F-4D97-AF65-F5344CB8AC3E}">
        <p14:creationId xmlns:p14="http://schemas.microsoft.com/office/powerpoint/2010/main" val="28037244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a:bodyPr>
          <a:lstStyle/>
          <a:p>
            <a:pPr algn="ctr">
              <a:buNone/>
            </a:pPr>
            <a:r>
              <a:rPr lang="en-US" sz="4400" b="1" dirty="0">
                <a:cs typeface="Times New Roman" pitchFamily="18" charset="0"/>
              </a:rPr>
              <a:t>The Grain Fields, Retold – Mark </a:t>
            </a:r>
            <a:r>
              <a:rPr lang="en-US" sz="4400" b="1" dirty="0" smtClean="0">
                <a:cs typeface="Times New Roman" pitchFamily="18" charset="0"/>
              </a:rPr>
              <a:t>2:27-28</a:t>
            </a:r>
          </a:p>
          <a:p>
            <a:pPr marL="0" indent="0">
              <a:buNone/>
            </a:pPr>
            <a:r>
              <a:rPr lang="en-US" sz="4000" b="1" dirty="0" smtClean="0"/>
              <a:t>Then he said to them, "The Sabbath was made for man, not man for the Sabbath.  </a:t>
            </a:r>
            <a:r>
              <a:rPr lang="en-US" sz="4000" b="1" dirty="0"/>
              <a:t>So the Son of Man is Lord even of the Sabbath."</a:t>
            </a:r>
            <a:endParaRPr lang="en-US" sz="6600" b="1" dirty="0"/>
          </a:p>
        </p:txBody>
      </p:sp>
    </p:spTree>
    <p:extLst>
      <p:ext uri="{BB962C8B-B14F-4D97-AF65-F5344CB8AC3E}">
        <p14:creationId xmlns:p14="http://schemas.microsoft.com/office/powerpoint/2010/main" val="29155769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a:bodyPr>
          <a:lstStyle/>
          <a:p>
            <a:pPr>
              <a:buNone/>
            </a:pPr>
            <a:r>
              <a:rPr lang="en-US" sz="4000" b="1" dirty="0">
                <a:cs typeface="Times New Roman" pitchFamily="18" charset="0"/>
              </a:rPr>
              <a:t>Hosea 6</a:t>
            </a:r>
          </a:p>
          <a:p>
            <a:pPr marL="0" indent="0">
              <a:buNone/>
            </a:pPr>
            <a:r>
              <a:rPr lang="en-US" sz="4000" b="1" dirty="0"/>
              <a:t> </a:t>
            </a:r>
            <a:r>
              <a:rPr lang="en-US" sz="4000" b="1" baseline="30000" dirty="0"/>
              <a:t>4</a:t>
            </a:r>
            <a:r>
              <a:rPr lang="en-US" sz="4000" b="1" dirty="0"/>
              <a:t> "What can I do with you, Ephraim? What can I do with you, </a:t>
            </a:r>
            <a:r>
              <a:rPr lang="en-US" sz="4000" b="1" dirty="0" err="1"/>
              <a:t>Yehudah</a:t>
            </a:r>
            <a:r>
              <a:rPr lang="en-US" sz="4000" b="1" dirty="0"/>
              <a:t>? Your love is like the morning mist, like the early dew that disappears.</a:t>
            </a:r>
          </a:p>
          <a:p>
            <a:pPr marL="0" indent="0">
              <a:buNone/>
            </a:pPr>
            <a:r>
              <a:rPr lang="en-US" sz="4000" b="1" dirty="0"/>
              <a:t> </a:t>
            </a:r>
            <a:r>
              <a:rPr lang="en-US" sz="4000" b="1" baseline="30000" dirty="0"/>
              <a:t>5</a:t>
            </a:r>
            <a:r>
              <a:rPr lang="en-US" sz="4000" b="1" dirty="0"/>
              <a:t> Therefore I cut you in pieces with my prophets, I killed you with the words of my mouth; my judgments flashed like lightning upon you.</a:t>
            </a:r>
          </a:p>
          <a:p>
            <a:pPr marL="0" indent="0">
              <a:buNone/>
            </a:pPr>
            <a:r>
              <a:rPr lang="en-US" sz="4000" b="1" dirty="0"/>
              <a:t> </a:t>
            </a:r>
            <a:r>
              <a:rPr lang="en-US" sz="4000" b="1" baseline="30000" dirty="0"/>
              <a:t>6</a:t>
            </a:r>
            <a:r>
              <a:rPr lang="en-US" sz="4000" b="1" dirty="0"/>
              <a:t> For I desire mercy, not sacrifice, and acknowledgment of Elohim rather than burnt offerings</a:t>
            </a:r>
            <a:r>
              <a:rPr lang="en-US" sz="4000" b="1" dirty="0" smtClean="0"/>
              <a:t>.</a:t>
            </a:r>
            <a:endParaRPr lang="en-US" sz="4000" b="1" dirty="0"/>
          </a:p>
        </p:txBody>
      </p:sp>
    </p:spTree>
    <p:extLst>
      <p:ext uri="{BB962C8B-B14F-4D97-AF65-F5344CB8AC3E}">
        <p14:creationId xmlns:p14="http://schemas.microsoft.com/office/powerpoint/2010/main" val="2225733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a:bodyPr>
          <a:lstStyle/>
          <a:p>
            <a:pPr algn="ctr">
              <a:buNone/>
            </a:pPr>
            <a:r>
              <a:rPr lang="en-US" sz="4400" b="1" dirty="0" smtClean="0">
                <a:cs typeface="Times New Roman" pitchFamily="18" charset="0"/>
              </a:rPr>
              <a:t>Mercy</a:t>
            </a:r>
            <a:endParaRPr lang="en-US" sz="4400" b="1" dirty="0">
              <a:cs typeface="Times New Roman" pitchFamily="18" charset="0"/>
            </a:endParaRPr>
          </a:p>
          <a:p>
            <a:pPr marL="0" indent="0">
              <a:buNone/>
            </a:pPr>
            <a:r>
              <a:rPr lang="en-US" sz="4400" dirty="0" err="1" smtClean="0">
                <a:latin typeface="Bwhebb" panose="00000400000000000000" pitchFamily="2" charset="0"/>
              </a:rPr>
              <a:t>ds,x</a:t>
            </a:r>
            <a:r>
              <a:rPr lang="en-US" sz="4400" dirty="0" smtClean="0">
                <a:latin typeface="Bwhebb" panose="00000400000000000000" pitchFamily="2" charset="0"/>
              </a:rPr>
              <a:t>,  </a:t>
            </a:r>
            <a:r>
              <a:rPr lang="en-US" sz="4000" dirty="0" smtClean="0"/>
              <a:t>(</a:t>
            </a:r>
            <a:r>
              <a:rPr lang="en-US" sz="4000" dirty="0" err="1" smtClean="0"/>
              <a:t>chesed</a:t>
            </a:r>
            <a:r>
              <a:rPr lang="en-US" sz="4000" dirty="0" smtClean="0"/>
              <a:t>)</a:t>
            </a:r>
            <a:endParaRPr lang="en-US" sz="4000" b="1" dirty="0" smtClean="0"/>
          </a:p>
          <a:p>
            <a:pPr marL="0" indent="0">
              <a:buNone/>
            </a:pPr>
            <a:r>
              <a:rPr lang="en-US" sz="4000" dirty="0"/>
              <a:t> </a:t>
            </a:r>
            <a:r>
              <a:rPr lang="en-US" sz="4000" b="1" dirty="0"/>
              <a:t>kindness, lovingkindness, mercy </a:t>
            </a:r>
            <a:r>
              <a:rPr lang="en-US" sz="4000" dirty="0"/>
              <a:t>and similar words (KJV). (RSV usually has steadfast love occasionally loyalty, NASB loving kindness, kindness, love, NIV unfailing </a:t>
            </a:r>
            <a:r>
              <a:rPr lang="en-US" sz="4000" dirty="0" smtClean="0"/>
              <a:t>love</a:t>
            </a:r>
          </a:p>
          <a:p>
            <a:pPr marL="0" indent="0">
              <a:buNone/>
            </a:pPr>
            <a:r>
              <a:rPr lang="en-US" sz="4000" b="1" dirty="0"/>
              <a:t>joint obligation </a:t>
            </a:r>
            <a:r>
              <a:rPr lang="en-US" sz="4000" dirty="0"/>
              <a:t>between relatives, friends, host and guest, master and servant; closeness, solidarity, </a:t>
            </a:r>
            <a:r>
              <a:rPr lang="en-US" sz="4000" b="1" dirty="0"/>
              <a:t>loyalty</a:t>
            </a:r>
            <a:r>
              <a:rPr lang="en-US" sz="4000" dirty="0"/>
              <a:t>: </a:t>
            </a:r>
            <a:endParaRPr lang="en-US" sz="5400" b="1" dirty="0"/>
          </a:p>
        </p:txBody>
      </p:sp>
    </p:spTree>
    <p:extLst>
      <p:ext uri="{BB962C8B-B14F-4D97-AF65-F5344CB8AC3E}">
        <p14:creationId xmlns:p14="http://schemas.microsoft.com/office/powerpoint/2010/main" val="38211598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70000" lnSpcReduction="20000"/>
          </a:bodyPr>
          <a:lstStyle/>
          <a:p>
            <a:pPr marL="0" indent="0" algn="ctr">
              <a:buNone/>
            </a:pPr>
            <a:r>
              <a:rPr lang="en-US" sz="6400" b="1" dirty="0"/>
              <a:t>Healing on the Sabbath – Matthew 12:9-13</a:t>
            </a:r>
          </a:p>
          <a:p>
            <a:pPr marL="0" indent="0">
              <a:buNone/>
            </a:pPr>
            <a:r>
              <a:rPr lang="en-US" b="1" dirty="0"/>
              <a:t> </a:t>
            </a:r>
            <a:r>
              <a:rPr lang="en-US" sz="5333" b="1" baseline="30000" dirty="0"/>
              <a:t>9</a:t>
            </a:r>
            <a:r>
              <a:rPr lang="en-US" sz="5333" b="1" dirty="0"/>
              <a:t> Going on from that place, he went into their synagogue,</a:t>
            </a:r>
          </a:p>
          <a:p>
            <a:pPr marL="0" indent="0">
              <a:buNone/>
            </a:pPr>
            <a:r>
              <a:rPr lang="en-US" sz="5333" b="1" dirty="0"/>
              <a:t> </a:t>
            </a:r>
            <a:r>
              <a:rPr lang="en-US" sz="5333" b="1" baseline="30000" dirty="0"/>
              <a:t>10</a:t>
            </a:r>
            <a:r>
              <a:rPr lang="en-US" sz="5333" b="1" dirty="0"/>
              <a:t> and a man with a shriveled hand was there. Looking for a reason to accuse Jesus, they asked him, "Is it lawful to heal on the Sabbath?"</a:t>
            </a:r>
          </a:p>
          <a:p>
            <a:pPr marL="0" indent="0">
              <a:buNone/>
            </a:pPr>
            <a:r>
              <a:rPr lang="en-US" sz="5333" b="1" dirty="0"/>
              <a:t> </a:t>
            </a:r>
            <a:r>
              <a:rPr lang="en-US" sz="5333" b="1" baseline="30000" dirty="0"/>
              <a:t>11</a:t>
            </a:r>
            <a:r>
              <a:rPr lang="en-US" sz="5333" b="1" dirty="0"/>
              <a:t> He said to them, "If any of you has a sheep and it falls into a pit on the Sabbath, will you not take hold of it and lift it out?</a:t>
            </a:r>
          </a:p>
          <a:p>
            <a:pPr marL="0" indent="0">
              <a:buNone/>
            </a:pPr>
            <a:r>
              <a:rPr lang="en-US" sz="5333" b="1" dirty="0"/>
              <a:t> </a:t>
            </a:r>
            <a:r>
              <a:rPr lang="en-US" sz="5333" b="1" baseline="30000" dirty="0"/>
              <a:t>12</a:t>
            </a:r>
            <a:r>
              <a:rPr lang="en-US" sz="5333" b="1" dirty="0"/>
              <a:t> How much more valuable is a man than a sheep! Therefore it is lawful to do good on the Sabbath."</a:t>
            </a:r>
          </a:p>
          <a:p>
            <a:pPr marL="0" indent="0">
              <a:buNone/>
            </a:pPr>
            <a:r>
              <a:rPr lang="en-US" sz="5333" b="1" dirty="0"/>
              <a:t> </a:t>
            </a:r>
            <a:r>
              <a:rPr lang="en-US" sz="5333" b="1" baseline="30000" dirty="0"/>
              <a:t>13</a:t>
            </a:r>
            <a:r>
              <a:rPr lang="en-US" sz="5333" b="1" dirty="0"/>
              <a:t> Then he said to the man, "Stretch out your hand." So he stretched it out and it was completely restored, just as sound as the other</a:t>
            </a:r>
            <a:r>
              <a:rPr lang="en-US" sz="5333" b="1" dirty="0"/>
              <a:t>. NIV</a:t>
            </a:r>
            <a:endParaRPr lang="en-US" sz="6133" b="1" dirty="0"/>
          </a:p>
        </p:txBody>
      </p:sp>
    </p:spTree>
    <p:extLst>
      <p:ext uri="{BB962C8B-B14F-4D97-AF65-F5344CB8AC3E}">
        <p14:creationId xmlns:p14="http://schemas.microsoft.com/office/powerpoint/2010/main" val="3861044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Yeshua</a:t>
            </a:r>
            <a:r>
              <a:rPr lang="en-US" sz="4400" b="1" dirty="0" smtClean="0"/>
              <a:t> </a:t>
            </a:r>
            <a:r>
              <a:rPr lang="en-US" sz="4400" b="1" dirty="0"/>
              <a:t>Cast Out Demons </a:t>
            </a:r>
            <a:r>
              <a:rPr lang="en-US" sz="4400" b="1" dirty="0"/>
              <a:t>on the Sabbath</a:t>
            </a:r>
          </a:p>
          <a:p>
            <a:pPr marL="0" indent="0">
              <a:buNone/>
            </a:pPr>
            <a:r>
              <a:rPr lang="en-US" b="1" baseline="30000" dirty="0" smtClean="0"/>
              <a:t>23</a:t>
            </a:r>
            <a:r>
              <a:rPr lang="en-US" b="1" dirty="0" smtClean="0"/>
              <a:t> </a:t>
            </a:r>
            <a:r>
              <a:rPr lang="en-US" b="1" dirty="0"/>
              <a:t>Just then a man in their synagogue who was possessed by an evil spirit cried out,</a:t>
            </a:r>
          </a:p>
          <a:p>
            <a:pPr marL="0" indent="0">
              <a:buNone/>
            </a:pPr>
            <a:r>
              <a:rPr lang="en-US" b="1" dirty="0"/>
              <a:t> </a:t>
            </a:r>
            <a:r>
              <a:rPr lang="en-US" b="1" baseline="30000" dirty="0"/>
              <a:t>24</a:t>
            </a:r>
            <a:r>
              <a:rPr lang="en-US" b="1" dirty="0"/>
              <a:t> "What do you want with us, Jesus of Nazareth? Have you come to destroy us? I know who you are-- the Holy One of God!"</a:t>
            </a:r>
          </a:p>
          <a:p>
            <a:pPr marL="0" indent="0">
              <a:buNone/>
            </a:pPr>
            <a:r>
              <a:rPr lang="en-US" b="1" dirty="0"/>
              <a:t> </a:t>
            </a:r>
            <a:r>
              <a:rPr lang="en-US" b="1" baseline="30000" dirty="0"/>
              <a:t>25</a:t>
            </a:r>
            <a:r>
              <a:rPr lang="en-US" b="1" dirty="0"/>
              <a:t> "Be quiet!" said Jesus sternly. "Come out of him!"</a:t>
            </a:r>
          </a:p>
          <a:p>
            <a:pPr marL="0" indent="0">
              <a:buNone/>
            </a:pPr>
            <a:r>
              <a:rPr lang="en-US" b="1" dirty="0"/>
              <a:t> </a:t>
            </a:r>
            <a:r>
              <a:rPr lang="en-US" b="1" baseline="30000" dirty="0"/>
              <a:t>26</a:t>
            </a:r>
            <a:r>
              <a:rPr lang="en-US" b="1" dirty="0"/>
              <a:t> The evil spirit shook the man violently and came out of him with a shriek.</a:t>
            </a:r>
          </a:p>
          <a:p>
            <a:pPr marL="0" indent="0">
              <a:buNone/>
            </a:pPr>
            <a:r>
              <a:rPr lang="en-US" b="1" dirty="0"/>
              <a:t> </a:t>
            </a:r>
            <a:r>
              <a:rPr lang="en-US" b="1" baseline="30000" dirty="0"/>
              <a:t>27</a:t>
            </a:r>
            <a:r>
              <a:rPr lang="en-US" b="1" dirty="0"/>
              <a:t> The people were all so amazed that they asked each other, "What is this? A new teaching-- and with authority! He even gives orders to evil spirits and they obey him."</a:t>
            </a:r>
          </a:p>
          <a:p>
            <a:pPr marL="0" indent="0">
              <a:buNone/>
            </a:pPr>
            <a:r>
              <a:rPr lang="en-US" b="1" dirty="0"/>
              <a:t> </a:t>
            </a:r>
            <a:r>
              <a:rPr lang="en-US" b="1" baseline="30000" dirty="0"/>
              <a:t>28</a:t>
            </a:r>
            <a:r>
              <a:rPr lang="en-US" b="1" dirty="0"/>
              <a:t> News about him spread quickly over the whole region of </a:t>
            </a:r>
            <a:r>
              <a:rPr lang="en-US" b="1" dirty="0" smtClean="0"/>
              <a:t>Galilee. Mark 1:23-28 NIV</a:t>
            </a:r>
            <a:endParaRPr lang="en-US" b="1" dirty="0"/>
          </a:p>
          <a:p>
            <a:pPr marL="0" indent="0" algn="ctr">
              <a:buNone/>
            </a:pPr>
            <a:endParaRPr lang="en-US" sz="4800" dirty="0"/>
          </a:p>
        </p:txBody>
      </p:sp>
    </p:spTree>
    <p:extLst>
      <p:ext uri="{BB962C8B-B14F-4D97-AF65-F5344CB8AC3E}">
        <p14:creationId xmlns:p14="http://schemas.microsoft.com/office/powerpoint/2010/main" val="16763076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a:bodyPr>
          <a:lstStyle/>
          <a:p>
            <a:pPr>
              <a:buNone/>
            </a:pPr>
            <a:r>
              <a:rPr lang="en-US" sz="4300" b="1" dirty="0">
                <a:cs typeface="Times New Roman" pitchFamily="18" charset="0"/>
              </a:rPr>
              <a:t>Another Healing on the Sabbath – Mark 3 (Matt 12:9-13)</a:t>
            </a:r>
          </a:p>
          <a:p>
            <a:pPr marL="0" indent="0">
              <a:buNone/>
            </a:pPr>
            <a:r>
              <a:rPr lang="en-US" b="1" dirty="0" smtClean="0"/>
              <a:t>Another </a:t>
            </a:r>
            <a:r>
              <a:rPr lang="en-US" b="1" dirty="0"/>
              <a:t>time he went into the synagogue, and a man with a shriveled hand was there.</a:t>
            </a:r>
          </a:p>
          <a:p>
            <a:pPr marL="0" indent="0">
              <a:buNone/>
            </a:pPr>
            <a:r>
              <a:rPr lang="en-US" b="1" dirty="0"/>
              <a:t> </a:t>
            </a:r>
            <a:r>
              <a:rPr lang="en-US" b="1" baseline="30000" dirty="0"/>
              <a:t>2</a:t>
            </a:r>
            <a:r>
              <a:rPr lang="en-US" b="1" dirty="0"/>
              <a:t> Some of them were looking for a reason to accuse Jesus, so they watched him closely to see if he would heal him on the Sabbath.</a:t>
            </a:r>
          </a:p>
          <a:p>
            <a:pPr marL="0" indent="0">
              <a:buNone/>
            </a:pPr>
            <a:r>
              <a:rPr lang="en-US" b="1" dirty="0"/>
              <a:t> </a:t>
            </a:r>
            <a:r>
              <a:rPr lang="en-US" b="1" baseline="30000" dirty="0"/>
              <a:t>3</a:t>
            </a:r>
            <a:r>
              <a:rPr lang="en-US" b="1" dirty="0"/>
              <a:t> Jesus said to the man with the shriveled hand, "Stand up in front of everyone."</a:t>
            </a:r>
          </a:p>
          <a:p>
            <a:pPr marL="0" indent="0">
              <a:buNone/>
            </a:pPr>
            <a:r>
              <a:rPr lang="en-US" b="1" dirty="0"/>
              <a:t> </a:t>
            </a:r>
            <a:r>
              <a:rPr lang="en-US" b="1" baseline="30000" dirty="0"/>
              <a:t>4</a:t>
            </a:r>
            <a:r>
              <a:rPr lang="en-US" b="1" dirty="0"/>
              <a:t> Then Jesus asked them, "Which is lawful on the Sabbath: to do good or to do evil, to save life or to kill?" But they remained silent.</a:t>
            </a:r>
          </a:p>
          <a:p>
            <a:pPr marL="0" indent="0">
              <a:buNone/>
            </a:pPr>
            <a:r>
              <a:rPr lang="en-US" b="1" dirty="0"/>
              <a:t> </a:t>
            </a:r>
            <a:r>
              <a:rPr lang="en-US" b="1" baseline="30000" dirty="0"/>
              <a:t>5</a:t>
            </a:r>
            <a:r>
              <a:rPr lang="en-US" b="1" dirty="0"/>
              <a:t> He looked around at them in anger and, deeply distressed at their stubborn hearts, said to the man, "Stretch out your hand." He stretched it out, and his hand was completely restored</a:t>
            </a:r>
            <a:r>
              <a:rPr lang="en-US" b="1" dirty="0" smtClean="0"/>
              <a:t>.</a:t>
            </a:r>
            <a:endParaRPr lang="en-US" b="1" dirty="0"/>
          </a:p>
        </p:txBody>
      </p:sp>
    </p:spTree>
    <p:extLst>
      <p:ext uri="{BB962C8B-B14F-4D97-AF65-F5344CB8AC3E}">
        <p14:creationId xmlns:p14="http://schemas.microsoft.com/office/powerpoint/2010/main" val="11977503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4" y="250373"/>
            <a:ext cx="10700657" cy="6444343"/>
          </a:xfrm>
        </p:spPr>
        <p:txBody>
          <a:bodyPr>
            <a:normAutofit lnSpcReduction="10000"/>
          </a:bodyPr>
          <a:lstStyle/>
          <a:p>
            <a:pPr marL="0" indent="0">
              <a:buNone/>
            </a:pPr>
            <a:r>
              <a:rPr lang="en-US" baseline="30000" dirty="0"/>
              <a:t>10</a:t>
            </a:r>
            <a:r>
              <a:rPr lang="en-US" dirty="0"/>
              <a:t> On a Sabbath Jesus was teaching in one of the synagogues,</a:t>
            </a:r>
          </a:p>
          <a:p>
            <a:pPr marL="0" indent="0">
              <a:buNone/>
            </a:pPr>
            <a:r>
              <a:rPr lang="en-US" dirty="0"/>
              <a:t> </a:t>
            </a:r>
            <a:r>
              <a:rPr lang="en-US" baseline="30000" dirty="0"/>
              <a:t>11</a:t>
            </a:r>
            <a:r>
              <a:rPr lang="en-US" dirty="0"/>
              <a:t> and a woman was there who had been crippled by a spirit for eighteen years. She was bent over and could not straighten up at all.</a:t>
            </a:r>
          </a:p>
          <a:p>
            <a:pPr marL="0" indent="0">
              <a:buNone/>
            </a:pPr>
            <a:r>
              <a:rPr lang="en-US" dirty="0"/>
              <a:t> </a:t>
            </a:r>
            <a:r>
              <a:rPr lang="en-US" baseline="30000" dirty="0"/>
              <a:t>12</a:t>
            </a:r>
            <a:r>
              <a:rPr lang="en-US" dirty="0"/>
              <a:t> When Jesus saw her, he called her forward and said to her, "Woman, you are set free from your infirmity."</a:t>
            </a:r>
          </a:p>
          <a:p>
            <a:pPr marL="0" indent="0">
              <a:buNone/>
            </a:pPr>
            <a:r>
              <a:rPr lang="en-US" dirty="0"/>
              <a:t> </a:t>
            </a:r>
            <a:r>
              <a:rPr lang="en-US" baseline="30000" dirty="0"/>
              <a:t>13</a:t>
            </a:r>
            <a:r>
              <a:rPr lang="en-US" dirty="0"/>
              <a:t> Then he put his hands on her, and immediately she straightened up and praised God.</a:t>
            </a:r>
          </a:p>
          <a:p>
            <a:pPr marL="0" indent="0">
              <a:buNone/>
            </a:pPr>
            <a:r>
              <a:rPr lang="en-US" dirty="0"/>
              <a:t> </a:t>
            </a:r>
            <a:r>
              <a:rPr lang="en-US" baseline="30000" dirty="0"/>
              <a:t>14</a:t>
            </a:r>
            <a:r>
              <a:rPr lang="en-US" dirty="0"/>
              <a:t> Indignant because Jesus had healed on the Sabbath, the synagogue ruler said to the people, "There are six days for work. So come and be healed on those days, not on the Sabbath."</a:t>
            </a:r>
          </a:p>
          <a:p>
            <a:pPr marL="0" indent="0">
              <a:buNone/>
            </a:pPr>
            <a:r>
              <a:rPr lang="en-US" dirty="0"/>
              <a:t> </a:t>
            </a:r>
            <a:r>
              <a:rPr lang="en-US" baseline="30000" dirty="0"/>
              <a:t>15</a:t>
            </a:r>
            <a:r>
              <a:rPr lang="en-US" dirty="0"/>
              <a:t> The Lord answered him, "You hypocrites! Doesn't each of you on the Sabbath untie his ox or donkey from the stall and lead it out to give it water?</a:t>
            </a:r>
          </a:p>
          <a:p>
            <a:pPr marL="0" indent="0">
              <a:buNone/>
            </a:pPr>
            <a:r>
              <a:rPr lang="en-US" dirty="0"/>
              <a:t> </a:t>
            </a:r>
            <a:r>
              <a:rPr lang="en-US" baseline="30000" dirty="0"/>
              <a:t>16</a:t>
            </a:r>
            <a:r>
              <a:rPr lang="en-US" dirty="0"/>
              <a:t> Then should not this woman, a daughter of Abraham, whom Satan has kept bound for eighteen long years, be set free on the Sabbath day from what bound her</a:t>
            </a:r>
            <a:r>
              <a:rPr lang="en-US" dirty="0" smtClean="0"/>
              <a:t>?“  Luke 13</a:t>
            </a:r>
            <a:endParaRPr lang="en-US" dirty="0"/>
          </a:p>
        </p:txBody>
      </p:sp>
    </p:spTree>
    <p:extLst>
      <p:ext uri="{BB962C8B-B14F-4D97-AF65-F5344CB8AC3E}">
        <p14:creationId xmlns:p14="http://schemas.microsoft.com/office/powerpoint/2010/main" val="3609641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a:t>Did </a:t>
            </a:r>
            <a:r>
              <a:rPr lang="en-US" sz="4400" b="1" dirty="0" smtClean="0"/>
              <a:t>Jesus/</a:t>
            </a:r>
            <a:r>
              <a:rPr lang="en-US" sz="4400" b="1" dirty="0" err="1" smtClean="0"/>
              <a:t>Yeshua</a:t>
            </a:r>
            <a:r>
              <a:rPr lang="en-US" sz="4400" b="1" dirty="0" smtClean="0"/>
              <a:t> </a:t>
            </a:r>
            <a:r>
              <a:rPr lang="en-US" sz="4400" b="1" dirty="0"/>
              <a:t>Work on the Sabbath</a:t>
            </a:r>
            <a:r>
              <a:rPr lang="en-US" sz="4400" b="1" dirty="0"/>
              <a:t>?</a:t>
            </a:r>
          </a:p>
          <a:p>
            <a:pPr marL="0" indent="0" algn="ctr">
              <a:buNone/>
            </a:pPr>
            <a:r>
              <a:rPr lang="en-US" sz="4400" b="1" dirty="0"/>
              <a:t>4</a:t>
            </a:r>
            <a:r>
              <a:rPr lang="en-US" sz="4400" b="1" baseline="30000" dirty="0"/>
              <a:t>th</a:t>
            </a:r>
            <a:r>
              <a:rPr lang="en-US" sz="4400" b="1" dirty="0"/>
              <a:t> Gospel (John) 5</a:t>
            </a:r>
          </a:p>
          <a:p>
            <a:pPr marL="0" indent="0">
              <a:buNone/>
            </a:pPr>
            <a:r>
              <a:rPr lang="en-US" b="1" dirty="0" smtClean="0"/>
              <a:t>Some </a:t>
            </a:r>
            <a:r>
              <a:rPr lang="en-US" b="1" dirty="0"/>
              <a:t>time later, </a:t>
            </a:r>
            <a:r>
              <a:rPr lang="en-US" b="1" dirty="0" err="1" smtClean="0"/>
              <a:t>Yeshua</a:t>
            </a:r>
            <a:r>
              <a:rPr lang="en-US" b="1" dirty="0" smtClean="0"/>
              <a:t> </a:t>
            </a:r>
            <a:r>
              <a:rPr lang="en-US" b="1" dirty="0"/>
              <a:t>went up to </a:t>
            </a:r>
            <a:r>
              <a:rPr lang="en-US" b="1" dirty="0" err="1"/>
              <a:t>Yerushalayim</a:t>
            </a:r>
            <a:r>
              <a:rPr lang="en-US" b="1" dirty="0"/>
              <a:t> for a feast of the </a:t>
            </a:r>
            <a:r>
              <a:rPr lang="en-US" b="1" dirty="0" err="1"/>
              <a:t>Yehudim</a:t>
            </a:r>
            <a:r>
              <a:rPr lang="en-US" b="1" dirty="0"/>
              <a:t>.</a:t>
            </a:r>
          </a:p>
          <a:p>
            <a:pPr marL="0" indent="0">
              <a:buNone/>
            </a:pPr>
            <a:r>
              <a:rPr lang="en-US" b="1" dirty="0"/>
              <a:t> </a:t>
            </a:r>
            <a:r>
              <a:rPr lang="en-US" b="1" baseline="30000" dirty="0"/>
              <a:t>2</a:t>
            </a:r>
            <a:r>
              <a:rPr lang="en-US" b="1" dirty="0"/>
              <a:t> Now there is in </a:t>
            </a:r>
            <a:r>
              <a:rPr lang="en-US" b="1" dirty="0" err="1"/>
              <a:t>Yerushalayim</a:t>
            </a:r>
            <a:r>
              <a:rPr lang="en-US" b="1" dirty="0"/>
              <a:t> near the Sheep Gate a pool, which in Aramaic is called Bethesda and which is surrounded by five covered colonnades.</a:t>
            </a:r>
          </a:p>
          <a:p>
            <a:pPr marL="0" indent="0">
              <a:buNone/>
            </a:pPr>
            <a:r>
              <a:rPr lang="en-US" b="1" dirty="0"/>
              <a:t> </a:t>
            </a:r>
            <a:r>
              <a:rPr lang="en-US" b="1" baseline="30000" dirty="0"/>
              <a:t>3</a:t>
            </a:r>
            <a:r>
              <a:rPr lang="en-US" b="1" dirty="0"/>
              <a:t> Here a great number of disabled people used to lie-- the blind, the lame, the paralyzed.</a:t>
            </a:r>
          </a:p>
          <a:p>
            <a:pPr marL="0" indent="0" algn="ctr">
              <a:buNone/>
            </a:pPr>
            <a:endParaRPr lang="en-US" sz="4800" dirty="0"/>
          </a:p>
        </p:txBody>
      </p:sp>
    </p:spTree>
    <p:extLst>
      <p:ext uri="{BB962C8B-B14F-4D97-AF65-F5344CB8AC3E}">
        <p14:creationId xmlns:p14="http://schemas.microsoft.com/office/powerpoint/2010/main" val="5496387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397566"/>
            <a:ext cx="11168743" cy="6112092"/>
          </a:xfrm>
        </p:spPr>
        <p:txBody>
          <a:bodyPr>
            <a:normAutofit/>
          </a:bodyPr>
          <a:lstStyle/>
          <a:p>
            <a:pPr marL="0" indent="0" algn="ctr">
              <a:buNone/>
            </a:pPr>
            <a:r>
              <a:rPr lang="en-US" sz="4400" b="1" dirty="0"/>
              <a:t>4</a:t>
            </a:r>
            <a:r>
              <a:rPr lang="en-US" sz="4400" b="1" baseline="30000" dirty="0"/>
              <a:t>th</a:t>
            </a:r>
            <a:r>
              <a:rPr lang="en-US" sz="4400" b="1" dirty="0"/>
              <a:t> Gospel 5 - The Healing of the Invalid</a:t>
            </a:r>
          </a:p>
          <a:p>
            <a:pPr marL="0" indent="0">
              <a:buNone/>
            </a:pPr>
            <a:r>
              <a:rPr lang="en-US" dirty="0"/>
              <a:t> </a:t>
            </a:r>
            <a:r>
              <a:rPr lang="en-US" baseline="30000" dirty="0"/>
              <a:t>5</a:t>
            </a:r>
            <a:r>
              <a:rPr lang="en-US" dirty="0"/>
              <a:t> </a:t>
            </a:r>
            <a:r>
              <a:rPr lang="en-US" b="1" dirty="0"/>
              <a:t>One who was there had been an invalid for thirty-eight years.</a:t>
            </a:r>
          </a:p>
          <a:p>
            <a:pPr marL="0" indent="0">
              <a:buNone/>
            </a:pPr>
            <a:r>
              <a:rPr lang="en-US" b="1" dirty="0"/>
              <a:t> </a:t>
            </a:r>
            <a:r>
              <a:rPr lang="en-US" b="1" baseline="30000" dirty="0"/>
              <a:t>6</a:t>
            </a:r>
            <a:r>
              <a:rPr lang="en-US" b="1" dirty="0"/>
              <a:t> When </a:t>
            </a:r>
            <a:r>
              <a:rPr lang="en-US" b="1" dirty="0" err="1" smtClean="0"/>
              <a:t>Yeshua</a:t>
            </a:r>
            <a:r>
              <a:rPr lang="en-US" b="1" dirty="0" smtClean="0"/>
              <a:t> </a:t>
            </a:r>
            <a:r>
              <a:rPr lang="en-US" b="1" dirty="0"/>
              <a:t>saw him lying there and learned that he had been in this condition for a long time, he asked him, "Do you want to get well?"</a:t>
            </a:r>
          </a:p>
          <a:p>
            <a:pPr marL="0" indent="0">
              <a:buNone/>
            </a:pPr>
            <a:r>
              <a:rPr lang="en-US" b="1" dirty="0"/>
              <a:t> </a:t>
            </a:r>
            <a:r>
              <a:rPr lang="en-US" b="1" baseline="30000" dirty="0"/>
              <a:t>7</a:t>
            </a:r>
            <a:r>
              <a:rPr lang="en-US" b="1" dirty="0"/>
              <a:t> "Sir," the invalid replied, "I have no one to help me into the pool when the water is stirred. While I am trying to get in, someone else goes down ahead of me."</a:t>
            </a:r>
          </a:p>
          <a:p>
            <a:pPr marL="0" indent="0">
              <a:buNone/>
            </a:pPr>
            <a:r>
              <a:rPr lang="en-US" b="1" dirty="0"/>
              <a:t> </a:t>
            </a:r>
            <a:r>
              <a:rPr lang="en-US" b="1" baseline="30000" dirty="0"/>
              <a:t>8</a:t>
            </a:r>
            <a:r>
              <a:rPr lang="en-US" b="1" dirty="0"/>
              <a:t> Then </a:t>
            </a:r>
            <a:r>
              <a:rPr lang="en-US" b="1" dirty="0" err="1" smtClean="0"/>
              <a:t>Yeshua</a:t>
            </a:r>
            <a:r>
              <a:rPr lang="en-US" b="1" dirty="0" smtClean="0"/>
              <a:t> </a:t>
            </a:r>
            <a:r>
              <a:rPr lang="en-US" b="1" dirty="0"/>
              <a:t>said to him, "Get up! Pick up your mat and walk."</a:t>
            </a:r>
          </a:p>
          <a:p>
            <a:pPr marL="0" indent="0">
              <a:buNone/>
            </a:pPr>
            <a:r>
              <a:rPr lang="en-US" b="1" dirty="0"/>
              <a:t> </a:t>
            </a:r>
            <a:r>
              <a:rPr lang="en-US" b="1" baseline="30000" dirty="0"/>
              <a:t>9</a:t>
            </a:r>
            <a:r>
              <a:rPr lang="en-US" b="1" dirty="0"/>
              <a:t> At once the man was cured; he picked up his mat and walked. The day on which this took place was a Sabbath</a:t>
            </a:r>
            <a:r>
              <a:rPr lang="en-US" b="1" dirty="0" smtClean="0"/>
              <a:t>,</a:t>
            </a:r>
            <a:endParaRPr lang="en-US" b="1" dirty="0"/>
          </a:p>
        </p:txBody>
      </p:sp>
    </p:spTree>
    <p:extLst>
      <p:ext uri="{BB962C8B-B14F-4D97-AF65-F5344CB8AC3E}">
        <p14:creationId xmlns:p14="http://schemas.microsoft.com/office/powerpoint/2010/main" val="1538940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876303"/>
            <a:ext cx="11168743" cy="5633355"/>
          </a:xfrm>
        </p:spPr>
        <p:txBody>
          <a:bodyPr>
            <a:normAutofit lnSpcReduction="10000"/>
          </a:bodyPr>
          <a:lstStyle/>
          <a:p>
            <a:pPr marL="0" indent="0" algn="ctr">
              <a:buNone/>
            </a:pPr>
            <a:r>
              <a:rPr lang="en-US" sz="4400" b="1" dirty="0"/>
              <a:t>4</a:t>
            </a:r>
            <a:r>
              <a:rPr lang="en-US" sz="4400" b="1" baseline="30000" dirty="0"/>
              <a:t>th</a:t>
            </a:r>
            <a:r>
              <a:rPr lang="en-US" sz="4400" b="1" dirty="0"/>
              <a:t> Gospel 5 - The Healing of the Invalid</a:t>
            </a:r>
          </a:p>
          <a:p>
            <a:pPr marL="0" indent="0">
              <a:buNone/>
            </a:pPr>
            <a:r>
              <a:rPr lang="en-US" b="1" baseline="30000" dirty="0" smtClean="0"/>
              <a:t>10</a:t>
            </a:r>
            <a:r>
              <a:rPr lang="en-US" b="1" dirty="0" smtClean="0"/>
              <a:t> </a:t>
            </a:r>
            <a:r>
              <a:rPr lang="en-US" b="1" dirty="0"/>
              <a:t>and so the </a:t>
            </a:r>
            <a:r>
              <a:rPr lang="en-US" b="1" dirty="0" err="1"/>
              <a:t>Yehudim</a:t>
            </a:r>
            <a:r>
              <a:rPr lang="en-US" b="1" dirty="0"/>
              <a:t> said to the man who had been healed, "It is the Sabbath; the law forbids you to carry your mat."</a:t>
            </a:r>
          </a:p>
          <a:p>
            <a:pPr marL="0" indent="0">
              <a:buNone/>
            </a:pPr>
            <a:r>
              <a:rPr lang="en-US" b="1" dirty="0"/>
              <a:t> </a:t>
            </a:r>
            <a:r>
              <a:rPr lang="en-US" b="1" baseline="30000" dirty="0"/>
              <a:t>11</a:t>
            </a:r>
            <a:r>
              <a:rPr lang="en-US" b="1" dirty="0"/>
              <a:t> But he replied, "The man who made me well said to me, 'Pick up your mat and walk.'"</a:t>
            </a:r>
          </a:p>
          <a:p>
            <a:pPr marL="0" indent="0">
              <a:buNone/>
            </a:pPr>
            <a:r>
              <a:rPr lang="en-US" b="1" dirty="0"/>
              <a:t> </a:t>
            </a:r>
            <a:r>
              <a:rPr lang="en-US" b="1" baseline="30000" dirty="0"/>
              <a:t>12</a:t>
            </a:r>
            <a:r>
              <a:rPr lang="en-US" b="1" dirty="0"/>
              <a:t> So they asked him, "Who is this fellow who told you to pick it up and walk?"</a:t>
            </a:r>
          </a:p>
          <a:p>
            <a:pPr marL="0" indent="0">
              <a:buNone/>
            </a:pPr>
            <a:r>
              <a:rPr lang="en-US" b="1" dirty="0"/>
              <a:t> </a:t>
            </a:r>
            <a:r>
              <a:rPr lang="en-US" b="1" baseline="30000" dirty="0"/>
              <a:t>13</a:t>
            </a:r>
            <a:r>
              <a:rPr lang="en-US" b="1" dirty="0"/>
              <a:t> The man who was healed had no idea who it was, for </a:t>
            </a:r>
            <a:r>
              <a:rPr lang="en-US" b="1" dirty="0" err="1" smtClean="0"/>
              <a:t>Yeshua</a:t>
            </a:r>
            <a:r>
              <a:rPr lang="en-US" b="1" dirty="0" smtClean="0"/>
              <a:t> </a:t>
            </a:r>
            <a:r>
              <a:rPr lang="en-US" b="1" dirty="0"/>
              <a:t>had slipped away into the crowd that was there.</a:t>
            </a:r>
          </a:p>
          <a:p>
            <a:pPr marL="0" indent="0">
              <a:buNone/>
            </a:pPr>
            <a:r>
              <a:rPr lang="en-US" b="1" dirty="0"/>
              <a:t> </a:t>
            </a:r>
            <a:r>
              <a:rPr lang="en-US" b="1" baseline="30000" dirty="0"/>
              <a:t>14</a:t>
            </a:r>
            <a:r>
              <a:rPr lang="en-US" b="1" dirty="0"/>
              <a:t> Later </a:t>
            </a:r>
            <a:r>
              <a:rPr lang="en-US" b="1" dirty="0" err="1" smtClean="0"/>
              <a:t>Yeshua</a:t>
            </a:r>
            <a:r>
              <a:rPr lang="en-US" b="1" dirty="0" smtClean="0"/>
              <a:t> </a:t>
            </a:r>
            <a:r>
              <a:rPr lang="en-US" b="1" dirty="0"/>
              <a:t>found him at the temple and said to him, "See, you are well again. Stop sinning or something worse may happen to you."</a:t>
            </a:r>
          </a:p>
          <a:p>
            <a:pPr marL="0" indent="0">
              <a:buNone/>
            </a:pPr>
            <a:r>
              <a:rPr lang="en-US" b="1" dirty="0"/>
              <a:t> </a:t>
            </a:r>
            <a:r>
              <a:rPr lang="en-US" b="1" baseline="30000" dirty="0"/>
              <a:t>15</a:t>
            </a:r>
            <a:r>
              <a:rPr lang="en-US" b="1" dirty="0"/>
              <a:t> The man went away and told the </a:t>
            </a:r>
            <a:r>
              <a:rPr lang="en-US" b="1" dirty="0" err="1"/>
              <a:t>Yehudim</a:t>
            </a:r>
            <a:r>
              <a:rPr lang="en-US" b="1" dirty="0"/>
              <a:t> that it was </a:t>
            </a:r>
            <a:r>
              <a:rPr lang="en-US" b="1" dirty="0" err="1" smtClean="0"/>
              <a:t>Yeshua</a:t>
            </a:r>
            <a:r>
              <a:rPr lang="en-US" b="1" dirty="0" smtClean="0"/>
              <a:t> </a:t>
            </a:r>
            <a:r>
              <a:rPr lang="en-US" b="1" dirty="0"/>
              <a:t>who had made him well.</a:t>
            </a:r>
          </a:p>
        </p:txBody>
      </p:sp>
    </p:spTree>
    <p:extLst>
      <p:ext uri="{BB962C8B-B14F-4D97-AF65-F5344CB8AC3E}">
        <p14:creationId xmlns:p14="http://schemas.microsoft.com/office/powerpoint/2010/main" val="26552214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876303"/>
            <a:ext cx="11168743" cy="5633355"/>
          </a:xfrm>
        </p:spPr>
        <p:txBody>
          <a:bodyPr>
            <a:normAutofit/>
          </a:bodyPr>
          <a:lstStyle/>
          <a:p>
            <a:pPr marL="0" indent="0" algn="ctr">
              <a:buNone/>
            </a:pPr>
            <a:r>
              <a:rPr lang="en-US" sz="4400" b="1" dirty="0"/>
              <a:t>4</a:t>
            </a:r>
            <a:r>
              <a:rPr lang="en-US" sz="4400" b="1" baseline="30000" dirty="0"/>
              <a:t>th</a:t>
            </a:r>
            <a:r>
              <a:rPr lang="en-US" sz="4400" b="1" dirty="0"/>
              <a:t> Gospel 5 - The Healing of the Invalid</a:t>
            </a:r>
          </a:p>
          <a:p>
            <a:pPr marL="0" indent="0">
              <a:buNone/>
            </a:pPr>
            <a:r>
              <a:rPr lang="en-US" sz="4000" b="1" baseline="30000" dirty="0"/>
              <a:t>16</a:t>
            </a:r>
            <a:r>
              <a:rPr lang="en-US" sz="4000" b="1" dirty="0"/>
              <a:t> </a:t>
            </a:r>
            <a:r>
              <a:rPr lang="en-US" sz="4000" b="1" dirty="0"/>
              <a:t>So, because </a:t>
            </a:r>
            <a:r>
              <a:rPr lang="en-US" sz="4000" b="1" dirty="0" err="1"/>
              <a:t>Yeshua</a:t>
            </a:r>
            <a:r>
              <a:rPr lang="en-US" sz="4000" b="1" dirty="0"/>
              <a:t> </a:t>
            </a:r>
            <a:r>
              <a:rPr lang="en-US" sz="4000" b="1" dirty="0"/>
              <a:t>was doing these things on the Sabbath, the </a:t>
            </a:r>
            <a:r>
              <a:rPr lang="en-US" sz="4000" b="1" dirty="0" err="1"/>
              <a:t>Yehudim</a:t>
            </a:r>
            <a:r>
              <a:rPr lang="en-US" sz="4000" b="1" dirty="0"/>
              <a:t> persecuted him.</a:t>
            </a:r>
          </a:p>
          <a:p>
            <a:pPr marL="0" indent="0">
              <a:buNone/>
            </a:pPr>
            <a:r>
              <a:rPr lang="en-US" sz="4000" b="1" baseline="30000" dirty="0"/>
              <a:t>17</a:t>
            </a:r>
            <a:r>
              <a:rPr lang="en-US" sz="4000" b="1" dirty="0"/>
              <a:t> </a:t>
            </a:r>
            <a:r>
              <a:rPr lang="en-US" sz="4000" b="1" dirty="0" err="1"/>
              <a:t>Yeshua</a:t>
            </a:r>
            <a:r>
              <a:rPr lang="en-US" sz="4000" b="1" dirty="0"/>
              <a:t> </a:t>
            </a:r>
            <a:r>
              <a:rPr lang="en-US" sz="4000" b="1" dirty="0"/>
              <a:t>said to them, "My Father is always at his work to this very day, and I, too, am working."</a:t>
            </a:r>
          </a:p>
          <a:p>
            <a:pPr marL="0" indent="0">
              <a:buNone/>
            </a:pPr>
            <a:r>
              <a:rPr lang="en-US" sz="4000" b="1" baseline="30000" dirty="0"/>
              <a:t>18</a:t>
            </a:r>
            <a:r>
              <a:rPr lang="en-US" sz="4000" b="1" dirty="0"/>
              <a:t> </a:t>
            </a:r>
            <a:r>
              <a:rPr lang="en-US" sz="4000" b="1" dirty="0"/>
              <a:t>For this reason the </a:t>
            </a:r>
            <a:r>
              <a:rPr lang="en-US" sz="4000" b="1" dirty="0" err="1"/>
              <a:t>Yehudim</a:t>
            </a:r>
            <a:r>
              <a:rPr lang="en-US" sz="4000" b="1" dirty="0"/>
              <a:t> tried all the harder to kill him; not only was he </a:t>
            </a:r>
            <a:r>
              <a:rPr lang="en-US" sz="4000" b="1" u="sng" dirty="0"/>
              <a:t>breaking</a:t>
            </a:r>
            <a:r>
              <a:rPr lang="en-US" sz="4000" b="1" dirty="0"/>
              <a:t> (?!) </a:t>
            </a:r>
            <a:r>
              <a:rPr lang="en-US" sz="4000" b="1" dirty="0"/>
              <a:t>the Sabbath, but he was even calling </a:t>
            </a:r>
            <a:r>
              <a:rPr lang="en-US" sz="4000" b="1" dirty="0" err="1"/>
              <a:t>Elohim</a:t>
            </a:r>
            <a:r>
              <a:rPr lang="en-US" sz="4000" b="1" dirty="0"/>
              <a:t> his own Father, making himself equal with </a:t>
            </a:r>
            <a:r>
              <a:rPr lang="en-US" sz="4000" b="1" dirty="0" err="1"/>
              <a:t>Elohim</a:t>
            </a:r>
            <a:r>
              <a:rPr lang="en-US" sz="4000" b="1" dirty="0"/>
              <a:t>.</a:t>
            </a:r>
          </a:p>
          <a:p>
            <a:pPr marL="0" indent="0">
              <a:buNone/>
            </a:pPr>
            <a:endParaRPr lang="en-US" sz="4800" dirty="0"/>
          </a:p>
        </p:txBody>
      </p:sp>
    </p:spTree>
    <p:extLst>
      <p:ext uri="{BB962C8B-B14F-4D97-AF65-F5344CB8AC3E}">
        <p14:creationId xmlns:p14="http://schemas.microsoft.com/office/powerpoint/2010/main" val="34410557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876303"/>
            <a:ext cx="11168743" cy="5633355"/>
          </a:xfrm>
        </p:spPr>
        <p:txBody>
          <a:bodyPr>
            <a:normAutofit lnSpcReduction="10000"/>
          </a:bodyPr>
          <a:lstStyle/>
          <a:p>
            <a:pPr marL="0" indent="0" algn="ctr">
              <a:buNone/>
            </a:pPr>
            <a:r>
              <a:rPr lang="en-US" sz="4800" b="1" dirty="0"/>
              <a:t>Greek </a:t>
            </a:r>
            <a:r>
              <a:rPr lang="en-US" sz="4800" b="1" i="1" dirty="0" err="1"/>
              <a:t>luo</a:t>
            </a:r>
            <a:endParaRPr lang="en-US" sz="4800" b="1" i="1" dirty="0"/>
          </a:p>
          <a:p>
            <a:pPr marL="0" indent="0">
              <a:buNone/>
            </a:pPr>
            <a:r>
              <a:rPr lang="en-US" sz="3600" dirty="0" smtClean="0"/>
              <a:t>(1</a:t>
            </a:r>
            <a:r>
              <a:rPr lang="en-US" sz="3600" dirty="0"/>
              <a:t>) literally, as freeing someone or something tied or bound </a:t>
            </a:r>
            <a:r>
              <a:rPr lang="en-US" sz="3600" i="1" dirty="0"/>
              <a:t>loose, untie, set free, release </a:t>
            </a:r>
            <a:r>
              <a:rPr lang="en-US" sz="3600" dirty="0"/>
              <a:t>(MK 1.7; AC 22.30), opposite </a:t>
            </a:r>
            <a:r>
              <a:rPr lang="en-US" sz="3600" b="1" dirty="0" err="1">
                <a:latin typeface="Bwgrkn" panose="00000400000000000000" pitchFamily="2" charset="0"/>
              </a:rPr>
              <a:t>de,w</a:t>
            </a:r>
            <a:r>
              <a:rPr lang="en-US" sz="3600" b="1" dirty="0"/>
              <a:t> </a:t>
            </a:r>
            <a:r>
              <a:rPr lang="en-US" sz="3600" dirty="0"/>
              <a:t>(</a:t>
            </a:r>
            <a:r>
              <a:rPr lang="en-US" sz="3600" i="1" dirty="0"/>
              <a:t>bind</a:t>
            </a:r>
            <a:r>
              <a:rPr lang="en-US" sz="3600" dirty="0"/>
              <a:t>); figuratively, as freeing from a legal obligation </a:t>
            </a:r>
            <a:r>
              <a:rPr lang="en-US" sz="3600" i="1" dirty="0"/>
              <a:t>free, release </a:t>
            </a:r>
            <a:r>
              <a:rPr lang="en-US" sz="3600" dirty="0"/>
              <a:t>(1C 7.27); as freeing from spiritual bondage </a:t>
            </a:r>
            <a:r>
              <a:rPr lang="en-US" sz="3600" i="1" dirty="0"/>
              <a:t>set free </a:t>
            </a:r>
            <a:r>
              <a:rPr lang="en-US" sz="3600" dirty="0"/>
              <a:t>(RV 1.5); (2) literally, as breaking something up into its component parts </a:t>
            </a:r>
            <a:r>
              <a:rPr lang="en-US" sz="3600" i="1" dirty="0"/>
              <a:t>destroy, tear down, break up </a:t>
            </a:r>
            <a:r>
              <a:rPr lang="en-US" sz="3600" dirty="0"/>
              <a:t>(2P 3.10); as breaking up a crowd </a:t>
            </a:r>
            <a:r>
              <a:rPr lang="en-US" sz="3600" i="1" dirty="0"/>
              <a:t>dismiss, disperse </a:t>
            </a:r>
            <a:r>
              <a:rPr lang="en-US" sz="3600" dirty="0"/>
              <a:t>(AC 13.43); figuratively, as bringing something to an end </a:t>
            </a:r>
            <a:r>
              <a:rPr lang="en-US" sz="3600" i="1" dirty="0"/>
              <a:t>do away with, undo </a:t>
            </a:r>
            <a:r>
              <a:rPr lang="en-US" sz="3600" dirty="0"/>
              <a:t>(1J 3.8); (3) of law, commandments, scriptures </a:t>
            </a:r>
            <a:r>
              <a:rPr lang="en-US" sz="3600" i="1" dirty="0"/>
              <a:t>set aside, annul, invalidate </a:t>
            </a:r>
            <a:r>
              <a:rPr lang="en-US" sz="3600" dirty="0"/>
              <a:t>(JN 7.23) </a:t>
            </a:r>
          </a:p>
        </p:txBody>
      </p:sp>
    </p:spTree>
    <p:extLst>
      <p:ext uri="{BB962C8B-B14F-4D97-AF65-F5344CB8AC3E}">
        <p14:creationId xmlns:p14="http://schemas.microsoft.com/office/powerpoint/2010/main" val="34936461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876303"/>
            <a:ext cx="11168743" cy="5633355"/>
          </a:xfrm>
        </p:spPr>
        <p:txBody>
          <a:bodyPr>
            <a:normAutofit lnSpcReduction="10000"/>
          </a:bodyPr>
          <a:lstStyle/>
          <a:p>
            <a:pPr marL="0" indent="0" algn="ctr">
              <a:buNone/>
            </a:pPr>
            <a:r>
              <a:rPr lang="en-US" sz="4400" b="1" dirty="0"/>
              <a:t>4</a:t>
            </a:r>
            <a:r>
              <a:rPr lang="en-US" sz="4400" b="1" baseline="30000" dirty="0"/>
              <a:t>th</a:t>
            </a:r>
            <a:r>
              <a:rPr lang="en-US" sz="4400" b="1" dirty="0"/>
              <a:t> Gospel 5 - The Healing of the Invalid</a:t>
            </a:r>
          </a:p>
          <a:p>
            <a:pPr marL="0" indent="0">
              <a:buNone/>
            </a:pPr>
            <a:r>
              <a:rPr lang="en-US" sz="3600" b="1" baseline="30000" dirty="0"/>
              <a:t>19</a:t>
            </a:r>
            <a:r>
              <a:rPr lang="en-US" sz="3600" b="1" dirty="0"/>
              <a:t> </a:t>
            </a:r>
            <a:r>
              <a:rPr lang="en-US" sz="3600" b="1" dirty="0" err="1" smtClean="0"/>
              <a:t>Yeshua</a:t>
            </a:r>
            <a:r>
              <a:rPr lang="en-US" sz="3600" b="1" dirty="0" smtClean="0"/>
              <a:t> </a:t>
            </a:r>
            <a:r>
              <a:rPr lang="en-US" sz="3600" b="1" dirty="0"/>
              <a:t>gave them this answer: "I tell you the truth, the Son can do nothing by himself; he can do only what he sees his Father doing, because whatever the Father does the Son also does.</a:t>
            </a:r>
          </a:p>
          <a:p>
            <a:pPr marL="0" indent="0">
              <a:buNone/>
            </a:pPr>
            <a:r>
              <a:rPr lang="en-US" sz="3600" b="1" dirty="0"/>
              <a:t> </a:t>
            </a:r>
            <a:r>
              <a:rPr lang="en-US" sz="3600" b="1" baseline="30000" dirty="0"/>
              <a:t>20</a:t>
            </a:r>
            <a:r>
              <a:rPr lang="en-US" sz="3600" b="1" dirty="0"/>
              <a:t> For the Father loves the Son and shows him all he does. Yes, to your amazement he will show him even greater things than these.</a:t>
            </a:r>
          </a:p>
          <a:p>
            <a:pPr marL="0" indent="0">
              <a:buNone/>
            </a:pPr>
            <a:r>
              <a:rPr lang="en-US" sz="3600" b="1" dirty="0"/>
              <a:t> </a:t>
            </a:r>
            <a:r>
              <a:rPr lang="en-US" sz="3600" b="1" baseline="30000" dirty="0"/>
              <a:t>21</a:t>
            </a:r>
            <a:r>
              <a:rPr lang="en-US" sz="3600" b="1" dirty="0"/>
              <a:t> For just as the Father raises the dead and gives them life, even so the Son gives life to whom he is pleased to give it.</a:t>
            </a:r>
          </a:p>
          <a:p>
            <a:pPr marL="0" indent="0">
              <a:buNone/>
            </a:pPr>
            <a:endParaRPr lang="en-US" sz="4800" dirty="0"/>
          </a:p>
        </p:txBody>
      </p:sp>
    </p:spTree>
    <p:extLst>
      <p:ext uri="{BB962C8B-B14F-4D97-AF65-F5344CB8AC3E}">
        <p14:creationId xmlns:p14="http://schemas.microsoft.com/office/powerpoint/2010/main" val="9961336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50373"/>
            <a:ext cx="10918371" cy="6444343"/>
          </a:xfrm>
        </p:spPr>
        <p:txBody>
          <a:bodyPr>
            <a:normAutofit fontScale="92500" lnSpcReduction="10000"/>
          </a:bodyPr>
          <a:lstStyle/>
          <a:p>
            <a:pPr algn="ctr">
              <a:buNone/>
            </a:pPr>
            <a:r>
              <a:rPr lang="en-US" sz="4800" b="1" dirty="0">
                <a:cs typeface="Times New Roman" pitchFamily="18" charset="0"/>
              </a:rPr>
              <a:t>What is the Master’s Message About the Sabbath?</a:t>
            </a:r>
          </a:p>
          <a:p>
            <a:pPr>
              <a:buNone/>
            </a:pPr>
            <a:r>
              <a:rPr lang="en-US" sz="4800" dirty="0">
                <a:cs typeface="Times New Roman" pitchFamily="18" charset="0"/>
              </a:rPr>
              <a:t>What work occurs </a:t>
            </a:r>
            <a:r>
              <a:rPr lang="en-US" sz="4800" dirty="0">
                <a:cs typeface="Times New Roman" pitchFamily="18" charset="0"/>
              </a:rPr>
              <a:t>every day in the temple, </a:t>
            </a:r>
            <a:r>
              <a:rPr lang="en-US" sz="4800" dirty="0">
                <a:cs typeface="Times New Roman" pitchFamily="18" charset="0"/>
              </a:rPr>
              <a:t>including the Sabbath day?</a:t>
            </a:r>
          </a:p>
          <a:p>
            <a:pPr>
              <a:buNone/>
            </a:pPr>
            <a:r>
              <a:rPr lang="en-US" sz="4800" dirty="0">
                <a:cs typeface="Times New Roman" pitchFamily="18" charset="0"/>
              </a:rPr>
              <a:t>Answer: a work of forgiveness, release, redemption and restoration of humans</a:t>
            </a:r>
            <a:endParaRPr lang="en-US" sz="4800" dirty="0"/>
          </a:p>
          <a:p>
            <a:pPr marL="0" indent="0">
              <a:buNone/>
            </a:pPr>
            <a:r>
              <a:rPr lang="en-US" sz="4800" dirty="0" smtClean="0"/>
              <a:t>Jesus/</a:t>
            </a:r>
            <a:r>
              <a:rPr lang="en-US" sz="4800" dirty="0" err="1" smtClean="0"/>
              <a:t>Yeshua</a:t>
            </a:r>
            <a:r>
              <a:rPr lang="en-US" sz="4800" dirty="0" smtClean="0"/>
              <a:t>, </a:t>
            </a:r>
            <a:r>
              <a:rPr lang="en-US" sz="4800" dirty="0"/>
              <a:t>like his Father, was working every day, including the Sabbath, to heal and restore people.</a:t>
            </a:r>
          </a:p>
          <a:p>
            <a:pPr marL="0" indent="0">
              <a:buNone/>
            </a:pPr>
            <a:r>
              <a:rPr lang="en-US" sz="4800" dirty="0"/>
              <a:t>Yes, Messiah worked on the Sabbath!</a:t>
            </a:r>
          </a:p>
          <a:p>
            <a:pPr marL="0" indent="0">
              <a:buNone/>
            </a:pPr>
            <a:endParaRPr lang="en-US" sz="4800" dirty="0"/>
          </a:p>
        </p:txBody>
      </p:sp>
    </p:spTree>
    <p:extLst>
      <p:ext uri="{BB962C8B-B14F-4D97-AF65-F5344CB8AC3E}">
        <p14:creationId xmlns:p14="http://schemas.microsoft.com/office/powerpoint/2010/main" val="4006188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01" y="876303"/>
            <a:ext cx="11384642" cy="5633355"/>
          </a:xfrm>
        </p:spPr>
        <p:txBody>
          <a:bodyPr>
            <a:normAutofit/>
          </a:bodyPr>
          <a:lstStyle/>
          <a:p>
            <a:pPr marL="0" indent="0" algn="ctr">
              <a:buNone/>
            </a:pPr>
            <a:r>
              <a:rPr lang="en-US" sz="4400" b="1" dirty="0"/>
              <a:t>4</a:t>
            </a:r>
            <a:r>
              <a:rPr lang="en-US" sz="4400" b="1" baseline="30000" dirty="0"/>
              <a:t>th</a:t>
            </a:r>
            <a:r>
              <a:rPr lang="en-US" sz="4400" b="1" dirty="0"/>
              <a:t> Gospel 9 - The Healing of the Man Born Blind</a:t>
            </a:r>
          </a:p>
          <a:p>
            <a:pPr marL="0" indent="0">
              <a:buNone/>
            </a:pPr>
            <a:r>
              <a:rPr lang="en-US" dirty="0"/>
              <a:t> </a:t>
            </a:r>
            <a:r>
              <a:rPr lang="en-US" sz="4000" b="1" dirty="0" smtClean="0"/>
              <a:t>Verses 1-14 </a:t>
            </a:r>
          </a:p>
          <a:p>
            <a:pPr marL="0" indent="0">
              <a:buNone/>
            </a:pPr>
            <a:r>
              <a:rPr lang="en-US" sz="4000" b="1" dirty="0" smtClean="0"/>
              <a:t>Sabbath was given to do the works of God</a:t>
            </a:r>
          </a:p>
          <a:p>
            <a:pPr marL="0" indent="0">
              <a:buNone/>
            </a:pPr>
            <a:r>
              <a:rPr lang="en-US" sz="4000" b="1" dirty="0" smtClean="0"/>
              <a:t>This miracle validates the mission of </a:t>
            </a:r>
            <a:r>
              <a:rPr lang="en-US" sz="4000" b="1" dirty="0" err="1" smtClean="0"/>
              <a:t>Yeshua</a:t>
            </a:r>
            <a:r>
              <a:rPr lang="en-US" sz="4000" b="1" dirty="0" smtClean="0"/>
              <a:t> – Rabbis believed that only the true messiah could give sight to a man </a:t>
            </a:r>
            <a:r>
              <a:rPr lang="en-US" sz="4000" b="1" smtClean="0"/>
              <a:t>born blind</a:t>
            </a:r>
            <a:endParaRPr lang="en-US" sz="4000" b="1" dirty="0" smtClean="0"/>
          </a:p>
          <a:p>
            <a:pPr marL="0" indent="0">
              <a:buNone/>
            </a:pPr>
            <a:endParaRPr lang="en-US" sz="4000" b="1" dirty="0"/>
          </a:p>
        </p:txBody>
      </p:sp>
    </p:spTree>
    <p:extLst>
      <p:ext uri="{BB962C8B-B14F-4D97-AF65-F5344CB8AC3E}">
        <p14:creationId xmlns:p14="http://schemas.microsoft.com/office/powerpoint/2010/main" val="21908302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Summary</a:t>
            </a:r>
            <a:endParaRPr lang="en-US" sz="4800" b="1" dirty="0"/>
          </a:p>
          <a:p>
            <a:pPr marL="0" indent="0">
              <a:buNone/>
            </a:pPr>
            <a:r>
              <a:rPr lang="en-US" sz="3600" b="1" dirty="0" smtClean="0"/>
              <a:t>Sabbath</a:t>
            </a:r>
            <a:endParaRPr lang="en-US" sz="4000" b="1" dirty="0" smtClean="0">
              <a:solidFill>
                <a:schemeClr val="tx1"/>
              </a:solidFill>
            </a:endParaRPr>
          </a:p>
        </p:txBody>
      </p:sp>
    </p:spTree>
    <p:extLst>
      <p:ext uri="{BB962C8B-B14F-4D97-AF65-F5344CB8AC3E}">
        <p14:creationId xmlns:p14="http://schemas.microsoft.com/office/powerpoint/2010/main" val="3817772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smtClean="0"/>
              <a:t>Send Questions and Comments to:</a:t>
            </a:r>
          </a:p>
          <a:p>
            <a:pPr marL="0" indent="0">
              <a:buNone/>
            </a:pPr>
            <a:r>
              <a:rPr lang="en-US" sz="4000" b="1" dirty="0" smtClean="0"/>
              <a:t>david@bibletruth.cc</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94347</TotalTime>
  <Words>3117</Words>
  <Application>Microsoft Office PowerPoint</Application>
  <PresentationFormat>Widescreen</PresentationFormat>
  <Paragraphs>189</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774</cp:revision>
  <dcterms:created xsi:type="dcterms:W3CDTF">2018-11-07T08:55:54Z</dcterms:created>
  <dcterms:modified xsi:type="dcterms:W3CDTF">2020-03-19T18:36:49Z</dcterms:modified>
</cp:coreProperties>
</file>