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64" r:id="rId2"/>
    <p:sldId id="715" r:id="rId3"/>
    <p:sldId id="753" r:id="rId4"/>
    <p:sldId id="776" r:id="rId5"/>
    <p:sldId id="777" r:id="rId6"/>
    <p:sldId id="772" r:id="rId7"/>
    <p:sldId id="773" r:id="rId8"/>
    <p:sldId id="781" r:id="rId9"/>
    <p:sldId id="782" r:id="rId10"/>
    <p:sldId id="774" r:id="rId11"/>
    <p:sldId id="775" r:id="rId12"/>
    <p:sldId id="759" r:id="rId13"/>
    <p:sldId id="760" r:id="rId14"/>
    <p:sldId id="761" r:id="rId15"/>
    <p:sldId id="762" r:id="rId16"/>
    <p:sldId id="763" r:id="rId17"/>
    <p:sldId id="764" r:id="rId18"/>
    <p:sldId id="765" r:id="rId19"/>
    <p:sldId id="766" r:id="rId20"/>
    <p:sldId id="767" r:id="rId21"/>
    <p:sldId id="768" r:id="rId22"/>
    <p:sldId id="769" r:id="rId23"/>
    <p:sldId id="770" r:id="rId24"/>
    <p:sldId id="771" r:id="rId25"/>
    <p:sldId id="783" r:id="rId26"/>
    <p:sldId id="778" r:id="rId27"/>
    <p:sldId id="779" r:id="rId28"/>
    <p:sldId id="780" r:id="rId29"/>
    <p:sldId id="784" r:id="rId30"/>
    <p:sldId id="785" r:id="rId31"/>
    <p:sldId id="786" r:id="rId32"/>
    <p:sldId id="787" r:id="rId33"/>
    <p:sldId id="788" r:id="rId34"/>
    <p:sldId id="789" r:id="rId35"/>
    <p:sldId id="790" r:id="rId36"/>
    <p:sldId id="795" r:id="rId37"/>
    <p:sldId id="796" r:id="rId38"/>
    <p:sldId id="797" r:id="rId39"/>
    <p:sldId id="798" r:id="rId40"/>
    <p:sldId id="799" r:id="rId41"/>
    <p:sldId id="800" r:id="rId42"/>
    <p:sldId id="801" r:id="rId43"/>
    <p:sldId id="802" r:id="rId44"/>
    <p:sldId id="803" r:id="rId45"/>
    <p:sldId id="804" r:id="rId46"/>
    <p:sldId id="805" r:id="rId47"/>
    <p:sldId id="806" r:id="rId48"/>
    <p:sldId id="807" r:id="rId49"/>
    <p:sldId id="755"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19" autoAdjust="0"/>
    <p:restoredTop sz="94723" autoAdjust="0"/>
  </p:normalViewPr>
  <p:slideViewPr>
    <p:cSldViewPr snapToGrid="0">
      <p:cViewPr varScale="1">
        <p:scale>
          <a:sx n="72" d="100"/>
          <a:sy n="72" d="100"/>
        </p:scale>
        <p:origin x="96" y="546"/>
      </p:cViewPr>
      <p:guideLst/>
    </p:cSldViewPr>
  </p:slideViewPr>
  <p:outlineViewPr>
    <p:cViewPr>
      <p:scale>
        <a:sx n="33" d="100"/>
        <a:sy n="33" d="100"/>
      </p:scale>
      <p:origin x="0" y="-540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3/24/2020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276008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8129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305265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849289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463788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936944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42394453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986512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4407960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775804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2033348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6512117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5472107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747982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1481176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6345441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628485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544171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41372174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5292499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0616265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728917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0056689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6815245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4893170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559264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4862177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6593454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1797803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8619586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9125415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1477892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8429013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41717986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36</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075818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446725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4149103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1520484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1596550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6731475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35041490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26705974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42792530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6036991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21688820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41342408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32796967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560475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3/24/2020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3/24/2020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3/24/2020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3/24/2020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3/24/2020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Shalom </a:t>
            </a:r>
            <a:r>
              <a:rPr lang="en-US" sz="5200" b="1" dirty="0">
                <a:solidFill>
                  <a:schemeClr val="accent1">
                    <a:lumMod val="50000"/>
                  </a:schemeClr>
                </a:solidFill>
                <a:latin typeface="Helvetica" pitchFamily="34" charset="0"/>
                <a:cs typeface="Helvetica" pitchFamily="34" charset="0"/>
              </a:rPr>
              <a:t>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Be in Good Health</a:t>
            </a:r>
            <a:endParaRPr lang="en-US" sz="4800" b="1" dirty="0">
              <a:solidFill>
                <a:schemeClr val="tx1"/>
              </a:solidFill>
              <a:latin typeface="+mn-lt"/>
              <a:cs typeface="Times New Roman" pitchFamily="18" charset="0"/>
            </a:endParaRPr>
          </a:p>
          <a:p>
            <a:pPr marL="0" indent="0">
              <a:buNone/>
            </a:pPr>
            <a:r>
              <a:rPr lang="en-US" sz="4000" b="1" dirty="0"/>
              <a:t>Beloved, I pray that in all respects you may prosper and be in good health, just as your soul prospers</a:t>
            </a:r>
            <a:r>
              <a:rPr lang="en-US" sz="4000" b="1" dirty="0" smtClean="0"/>
              <a:t>.  3 John 2</a:t>
            </a:r>
            <a:endParaRPr lang="en-US" sz="4000" b="1" dirty="0"/>
          </a:p>
        </p:txBody>
      </p:sp>
    </p:spTree>
    <p:extLst>
      <p:ext uri="{BB962C8B-B14F-4D97-AF65-F5344CB8AC3E}">
        <p14:creationId xmlns:p14="http://schemas.microsoft.com/office/powerpoint/2010/main" val="20407373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9"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a:solidFill>
                  <a:schemeClr val="accent2">
                    <a:lumMod val="50000"/>
                  </a:schemeClr>
                </a:solidFill>
                <a:latin typeface="Helvetica" pitchFamily="34" charset="0"/>
                <a:cs typeface="Helvetica" pitchFamily="34" charset="0"/>
              </a:rPr>
              <a:t>The </a:t>
            </a:r>
            <a:r>
              <a:rPr lang="en-US" sz="6600" b="1" dirty="0" smtClean="0">
                <a:solidFill>
                  <a:schemeClr val="accent2">
                    <a:lumMod val="50000"/>
                  </a:schemeClr>
                </a:solidFill>
                <a:latin typeface="Helvetica" pitchFamily="34" charset="0"/>
                <a:cs typeface="Helvetica" pitchFamily="34" charset="0"/>
              </a:rPr>
              <a:t>Sabbath: </a:t>
            </a:r>
            <a:r>
              <a:rPr lang="en-US" sz="6600" b="1" dirty="0" smtClean="0">
                <a:solidFill>
                  <a:schemeClr val="accent2">
                    <a:lumMod val="50000"/>
                  </a:schemeClr>
                </a:solidFill>
                <a:latin typeface="Helvetica" pitchFamily="34" charset="0"/>
                <a:cs typeface="Helvetica" pitchFamily="34" charset="0"/>
              </a:rPr>
              <a:t>Entering Into His Rest</a:t>
            </a:r>
            <a:endParaRPr lang="en-US" sz="3733" dirty="0" smtClean="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t>Understanding the Sabbath as a Divinely Appointed Measure of Our Faith in Him</a:t>
            </a:r>
            <a:endParaRPr lang="en-US" sz="4400" b="1" dirty="0"/>
          </a:p>
        </p:txBody>
      </p:sp>
    </p:spTree>
    <p:extLst>
      <p:ext uri="{BB962C8B-B14F-4D97-AF65-F5344CB8AC3E}">
        <p14:creationId xmlns:p14="http://schemas.microsoft.com/office/powerpoint/2010/main" val="12216553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Intro</a:t>
            </a:r>
            <a:endParaRPr lang="en-US" sz="4800" b="1" dirty="0">
              <a:solidFill>
                <a:schemeClr val="tx1"/>
              </a:solidFill>
              <a:latin typeface="+mn-lt"/>
              <a:cs typeface="Times New Roman" pitchFamily="18" charset="0"/>
            </a:endParaRPr>
          </a:p>
          <a:p>
            <a:pPr marL="0" indent="0">
              <a:buNone/>
            </a:pPr>
            <a:r>
              <a:rPr lang="en-US" sz="4000" b="1" dirty="0" smtClean="0"/>
              <a:t>God tests the faith/faithfulness of his people</a:t>
            </a:r>
          </a:p>
          <a:p>
            <a:pPr marL="0" indent="0">
              <a:buNone/>
            </a:pPr>
            <a:r>
              <a:rPr lang="en-US" sz="4000" b="1" dirty="0" smtClean="0"/>
              <a:t>Faith is much more than just believing in Jesus</a:t>
            </a:r>
          </a:p>
          <a:p>
            <a:pPr marL="0" indent="0">
              <a:buNone/>
            </a:pPr>
            <a:r>
              <a:rPr lang="en-US" sz="4000" b="1" dirty="0" err="1" smtClean="0"/>
              <a:t>Emunah</a:t>
            </a:r>
            <a:r>
              <a:rPr lang="en-US" sz="4000" b="1" dirty="0" smtClean="0"/>
              <a:t> – faith, faithfulness, fidelity</a:t>
            </a:r>
          </a:p>
          <a:p>
            <a:pPr marL="0" indent="0">
              <a:buNone/>
            </a:pPr>
            <a:r>
              <a:rPr lang="en-US" sz="4000" b="1" dirty="0" smtClean="0"/>
              <a:t>Genuine faith is demonstrated by the fidelity of obedience to all that Elohim commands</a:t>
            </a:r>
          </a:p>
          <a:p>
            <a:pPr marL="0" indent="0">
              <a:buNone/>
            </a:pPr>
            <a:endParaRPr lang="en-US" sz="4000" b="1" dirty="0" smtClean="0"/>
          </a:p>
          <a:p>
            <a:pPr marL="0" indent="0">
              <a:buNone/>
            </a:pPr>
            <a:endParaRPr lang="en-US" sz="4000" b="1" dirty="0"/>
          </a:p>
        </p:txBody>
      </p:sp>
    </p:spTree>
    <p:extLst>
      <p:ext uri="{BB962C8B-B14F-4D97-AF65-F5344CB8AC3E}">
        <p14:creationId xmlns:p14="http://schemas.microsoft.com/office/powerpoint/2010/main" val="35800560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Test Yourself</a:t>
            </a:r>
            <a:endParaRPr lang="en-US" sz="4800" b="1" dirty="0">
              <a:solidFill>
                <a:schemeClr val="tx1"/>
              </a:solidFill>
              <a:latin typeface="+mn-lt"/>
              <a:cs typeface="Times New Roman" pitchFamily="18" charset="0"/>
            </a:endParaRPr>
          </a:p>
          <a:p>
            <a:pPr marL="0" indent="0">
              <a:buNone/>
            </a:pPr>
            <a:r>
              <a:rPr lang="en-US" sz="4000" b="1" u="sng" dirty="0"/>
              <a:t>Test</a:t>
            </a:r>
            <a:r>
              <a:rPr lang="en-US" sz="4000" b="1" dirty="0"/>
              <a:t> yourselves [to see] if you are in the faith; examine yourselves! Or do you not recognize this about yourselves, that Yahusha Messiah is in you-- unless indeed you fail the test?</a:t>
            </a:r>
          </a:p>
          <a:p>
            <a:pPr marL="0" indent="0">
              <a:buNone/>
            </a:pPr>
            <a:r>
              <a:rPr lang="en-US" sz="4000" b="1" dirty="0" smtClean="0"/>
              <a:t>But </a:t>
            </a:r>
            <a:r>
              <a:rPr lang="en-US" sz="4000" b="1" dirty="0"/>
              <a:t>I trust that you will realize that we ourselves do not fail the test</a:t>
            </a:r>
            <a:r>
              <a:rPr lang="en-US" sz="4000" b="1" dirty="0" smtClean="0"/>
              <a:t>.  2 Corinthians 13:5-6</a:t>
            </a:r>
          </a:p>
          <a:p>
            <a:pPr marL="0" indent="0">
              <a:buNone/>
            </a:pPr>
            <a:r>
              <a:rPr lang="en-US" sz="4000" b="1" dirty="0" smtClean="0"/>
              <a:t>* to </a:t>
            </a:r>
            <a:r>
              <a:rPr lang="en-US" sz="4000" b="1" dirty="0"/>
              <a:t>endeavor to discover the nature or character of </a:t>
            </a:r>
            <a:r>
              <a:rPr lang="en-US" sz="4000" b="1" dirty="0" err="1"/>
              <a:t>someth</a:t>
            </a:r>
            <a:r>
              <a:rPr lang="en-US" sz="4000" b="1" dirty="0"/>
              <a:t>. by testing, </a:t>
            </a:r>
            <a:r>
              <a:rPr lang="en-US" sz="4000" b="1" i="1" dirty="0"/>
              <a:t>try, make trial of, put to the </a:t>
            </a:r>
            <a:r>
              <a:rPr lang="en-US" sz="4000" b="1" i="1" dirty="0" smtClean="0"/>
              <a:t>test</a:t>
            </a:r>
            <a:endParaRPr lang="en-US" sz="4000" b="1" dirty="0" smtClean="0"/>
          </a:p>
          <a:p>
            <a:pPr marL="0" indent="0">
              <a:buNone/>
            </a:pPr>
            <a:endParaRPr lang="en-US" sz="4000" b="1" dirty="0"/>
          </a:p>
        </p:txBody>
      </p:sp>
    </p:spTree>
    <p:extLst>
      <p:ext uri="{BB962C8B-B14F-4D97-AF65-F5344CB8AC3E}">
        <p14:creationId xmlns:p14="http://schemas.microsoft.com/office/powerpoint/2010/main" val="18537080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cs typeface="Times New Roman" pitchFamily="18" charset="0"/>
              </a:rPr>
              <a:t>Does Elohim Test the Faithfulness of His People? </a:t>
            </a:r>
          </a:p>
          <a:p>
            <a:pPr marL="0" indent="0">
              <a:buNone/>
            </a:pPr>
            <a:r>
              <a:rPr lang="en-US" sz="4000" b="1" dirty="0" smtClean="0"/>
              <a:t>If </a:t>
            </a:r>
            <a:r>
              <a:rPr lang="en-US" sz="4000" b="1" dirty="0"/>
              <a:t>a prophet or a dreamer of dreams arises among you and gives you a sign or a wonder</a:t>
            </a:r>
            <a:r>
              <a:rPr lang="en-US" sz="4000" b="1" dirty="0" smtClean="0"/>
              <a:t>, </a:t>
            </a:r>
            <a:r>
              <a:rPr lang="en-US" sz="4000" b="1" dirty="0"/>
              <a:t>and the sign or the wonder comes true, concerning which he spoke to you, saying, 'Let us go after other gods (whom you have not known) and let us serve them,'</a:t>
            </a:r>
          </a:p>
          <a:p>
            <a:pPr marL="0" indent="0">
              <a:buNone/>
            </a:pPr>
            <a:r>
              <a:rPr lang="en-US" sz="4000" b="1" dirty="0" err="1" smtClean="0"/>
              <a:t>Devarim</a:t>
            </a:r>
            <a:r>
              <a:rPr lang="en-US" sz="4000" b="1" dirty="0" smtClean="0"/>
              <a:t>/Deuteronomy 13:1-2</a:t>
            </a:r>
            <a:endParaRPr lang="en-US" sz="4000" b="1" dirty="0"/>
          </a:p>
        </p:txBody>
      </p:sp>
    </p:spTree>
    <p:extLst>
      <p:ext uri="{BB962C8B-B14F-4D97-AF65-F5344CB8AC3E}">
        <p14:creationId xmlns:p14="http://schemas.microsoft.com/office/powerpoint/2010/main" val="36563221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Testing His People By False Prophets </a:t>
            </a:r>
          </a:p>
          <a:p>
            <a:pPr marL="0" indent="0">
              <a:buNone/>
            </a:pPr>
            <a:r>
              <a:rPr lang="en-US" sz="4000" b="1" dirty="0"/>
              <a:t>you shall not listen to the words of that prophet or that dreamer of dreams; </a:t>
            </a:r>
            <a:r>
              <a:rPr lang="en-US" sz="4000" b="1" u="sng" dirty="0"/>
              <a:t>for Yahuwah your Elohim is testing you to find out if you love Yahuwah your Elohim with all your heart and with all your soul</a:t>
            </a:r>
            <a:r>
              <a:rPr lang="en-US" sz="4000" b="1" dirty="0" smtClean="0"/>
              <a:t>. You </a:t>
            </a:r>
            <a:r>
              <a:rPr lang="en-US" sz="4000" b="1" dirty="0"/>
              <a:t>shall follow Yahuwah your Elohim and fear Him; and you shall keep His commandments, listen to His voice, serve Him, and cling to Him.</a:t>
            </a:r>
          </a:p>
          <a:p>
            <a:pPr marL="0" indent="0">
              <a:buNone/>
            </a:pPr>
            <a:r>
              <a:rPr lang="en-US" sz="4000" b="1" dirty="0" err="1" smtClean="0"/>
              <a:t>Devarim</a:t>
            </a:r>
            <a:r>
              <a:rPr lang="en-US" sz="4000" b="1" dirty="0" smtClean="0"/>
              <a:t>/Deuteronomy 13:3-4</a:t>
            </a:r>
            <a:endParaRPr lang="en-US" sz="4000" b="1" dirty="0"/>
          </a:p>
        </p:txBody>
      </p:sp>
    </p:spTree>
    <p:extLst>
      <p:ext uri="{BB962C8B-B14F-4D97-AF65-F5344CB8AC3E}">
        <p14:creationId xmlns:p14="http://schemas.microsoft.com/office/powerpoint/2010/main" val="9134916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lgn="ctr">
              <a:buNone/>
            </a:pPr>
            <a:r>
              <a:rPr lang="en-US" sz="4800" b="1" dirty="0" smtClean="0">
                <a:solidFill>
                  <a:schemeClr val="tx1"/>
                </a:solidFill>
                <a:latin typeface="+mn-lt"/>
                <a:cs typeface="Times New Roman" pitchFamily="18" charset="0"/>
              </a:rPr>
              <a:t>Testing</a:t>
            </a:r>
          </a:p>
          <a:p>
            <a:pPr marL="0" indent="0">
              <a:buNone/>
            </a:pPr>
            <a:r>
              <a:rPr lang="en-US" dirty="0"/>
              <a:t> </a:t>
            </a:r>
            <a:r>
              <a:rPr lang="en-US" sz="4000" dirty="0" err="1">
                <a:latin typeface="Bwhebb" panose="00000400000000000000" pitchFamily="2" charset="0"/>
              </a:rPr>
              <a:t>hS'm</a:t>
            </a:r>
            <a:r>
              <a:rPr lang="en-US" sz="4000" dirty="0">
                <a:latin typeface="Bwhebb" panose="00000400000000000000" pitchFamily="2" charset="0"/>
              </a:rPr>
              <a:t>; </a:t>
            </a:r>
            <a:r>
              <a:rPr lang="en-US" sz="4000" b="1" dirty="0"/>
              <a:t>(</a:t>
            </a:r>
            <a:r>
              <a:rPr lang="en-US" sz="4000" b="1" dirty="0" err="1"/>
              <a:t>massâ</a:t>
            </a:r>
            <a:r>
              <a:rPr lang="en-US" sz="4000" b="1" dirty="0"/>
              <a:t>) trial, test, proving. Used also as a place name (</a:t>
            </a:r>
            <a:r>
              <a:rPr lang="en-US" sz="4000" b="1" dirty="0" err="1"/>
              <a:t>Massah</a:t>
            </a:r>
            <a:r>
              <a:rPr lang="en-US" sz="4000" b="1" dirty="0"/>
              <a:t>) where the "trial" over water happened in the wilderness (cf. </a:t>
            </a:r>
            <a:r>
              <a:rPr lang="en-US" sz="4000" b="1" dirty="0" err="1"/>
              <a:t>Exo</a:t>
            </a:r>
            <a:r>
              <a:rPr lang="en-US" sz="4000" b="1" dirty="0"/>
              <a:t> 17:1-7</a:t>
            </a:r>
            <a:r>
              <a:rPr lang="en-US" sz="4000" b="1" dirty="0" smtClean="0"/>
              <a:t>).</a:t>
            </a:r>
            <a:endParaRPr lang="en-US" sz="4000" b="1" dirty="0"/>
          </a:p>
          <a:p>
            <a:pPr marL="0" indent="0">
              <a:buNone/>
            </a:pPr>
            <a:r>
              <a:rPr lang="en-US" sz="4000" b="1" dirty="0"/>
              <a:t>In most contexts </a:t>
            </a:r>
            <a:r>
              <a:rPr lang="en-US" sz="4000" b="1" dirty="0" err="1" smtClean="0"/>
              <a:t>nasâ</a:t>
            </a:r>
            <a:r>
              <a:rPr lang="en-US" sz="4000" b="1" dirty="0" smtClean="0"/>
              <a:t> </a:t>
            </a:r>
            <a:r>
              <a:rPr lang="en-US" sz="4000" b="1" dirty="0"/>
              <a:t>has the idea of testing or proving the quality of someone or something, often through adversity or hardship. The rendering </a:t>
            </a:r>
            <a:r>
              <a:rPr lang="en-US" sz="4000" b="1" dirty="0" smtClean="0"/>
              <a:t>“tempt” </a:t>
            </a:r>
            <a:r>
              <a:rPr lang="en-US" sz="4000" b="1" dirty="0"/>
              <a:t>used frequently by the AV and ASV, generally means prove, test, put to the test, rather than the current English idea of "entice to do wrong." The verb </a:t>
            </a:r>
            <a:r>
              <a:rPr lang="en-US" sz="4000" b="1" dirty="0" err="1" smtClean="0"/>
              <a:t>nasâ</a:t>
            </a:r>
            <a:r>
              <a:rPr lang="en-US" sz="4000" b="1" dirty="0" smtClean="0"/>
              <a:t> </a:t>
            </a:r>
            <a:r>
              <a:rPr lang="en-US" sz="4000" b="1" dirty="0"/>
              <a:t>occurs 36 times in the OT. </a:t>
            </a:r>
          </a:p>
        </p:txBody>
      </p:sp>
    </p:spTree>
    <p:extLst>
      <p:ext uri="{BB962C8B-B14F-4D97-AF65-F5344CB8AC3E}">
        <p14:creationId xmlns:p14="http://schemas.microsoft.com/office/powerpoint/2010/main" val="42894408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What is the Testing</a:t>
            </a:r>
          </a:p>
          <a:p>
            <a:pPr marL="0" indent="0">
              <a:buNone/>
            </a:pPr>
            <a:r>
              <a:rPr lang="en-US" sz="4000" b="1" dirty="0" smtClean="0"/>
              <a:t>Do you love Yahuwah with all your heart, all your soul and all your strength?</a:t>
            </a:r>
          </a:p>
          <a:p>
            <a:pPr marL="0" indent="0">
              <a:buNone/>
            </a:pPr>
            <a:r>
              <a:rPr lang="en-US" sz="4000" b="1" dirty="0" smtClean="0"/>
              <a:t>Will you have any other gods or mighty ones besides him?</a:t>
            </a:r>
          </a:p>
          <a:p>
            <a:pPr marL="0" indent="0">
              <a:buNone/>
            </a:pPr>
            <a:r>
              <a:rPr lang="en-US" sz="4000" b="1" dirty="0" smtClean="0"/>
              <a:t>Will you obey him, keep his commands, fear him, listen to him and follow him? </a:t>
            </a:r>
            <a:endParaRPr lang="en-US" sz="4000" b="1" dirty="0"/>
          </a:p>
        </p:txBody>
      </p:sp>
    </p:spTree>
    <p:extLst>
      <p:ext uri="{BB962C8B-B14F-4D97-AF65-F5344CB8AC3E}">
        <p14:creationId xmlns:p14="http://schemas.microsoft.com/office/powerpoint/2010/main" val="29067017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Testing His People By False Prophets </a:t>
            </a:r>
          </a:p>
          <a:p>
            <a:pPr marL="0" indent="0">
              <a:buNone/>
            </a:pPr>
            <a:r>
              <a:rPr lang="en-US" sz="4000" b="1" dirty="0"/>
              <a:t>But that prophet or that dreamer of dreams shall be put to death, because he has counseled rebellion against Yahuwah your Elohim who brought you from the land of </a:t>
            </a:r>
            <a:r>
              <a:rPr lang="en-US" sz="4000" b="1" dirty="0" err="1"/>
              <a:t>Mitzrayim</a:t>
            </a:r>
            <a:r>
              <a:rPr lang="en-US" sz="4000" b="1" dirty="0"/>
              <a:t> and redeemed you from the house of slavery, to seduce you from the way in which Yahuwah your Elohim commanded you to walk. So you shall purge the evil from among you.</a:t>
            </a:r>
          </a:p>
          <a:p>
            <a:pPr marL="0" indent="0">
              <a:buNone/>
            </a:pPr>
            <a:r>
              <a:rPr lang="en-US" sz="4000" b="1" dirty="0" err="1" smtClean="0"/>
              <a:t>Devarim</a:t>
            </a:r>
            <a:r>
              <a:rPr lang="en-US" sz="4000" b="1" dirty="0" smtClean="0"/>
              <a:t>/Deuteronomy 13:5</a:t>
            </a:r>
            <a:endParaRPr lang="en-US" sz="4000" b="1" dirty="0"/>
          </a:p>
        </p:txBody>
      </p:sp>
    </p:spTree>
    <p:extLst>
      <p:ext uri="{BB962C8B-B14F-4D97-AF65-F5344CB8AC3E}">
        <p14:creationId xmlns:p14="http://schemas.microsoft.com/office/powerpoint/2010/main" val="32666618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Testing His People By False Prophets </a:t>
            </a:r>
          </a:p>
          <a:p>
            <a:pPr marL="0" indent="0">
              <a:buNone/>
            </a:pPr>
            <a:r>
              <a:rPr lang="en-US" sz="4000" b="1" dirty="0" smtClean="0"/>
              <a:t>Read </a:t>
            </a:r>
            <a:r>
              <a:rPr lang="en-US" sz="4000" b="1" dirty="0" err="1" smtClean="0"/>
              <a:t>Devarim</a:t>
            </a:r>
            <a:r>
              <a:rPr lang="en-US" sz="4000" b="1" dirty="0" smtClean="0"/>
              <a:t>/Deuteronomy 13:6-18</a:t>
            </a:r>
          </a:p>
          <a:p>
            <a:pPr marL="0" indent="0">
              <a:buNone/>
            </a:pPr>
            <a:r>
              <a:rPr lang="en-US" sz="4000" b="1" dirty="0" smtClean="0"/>
              <a:t>The test of family – a brother, a son, a daughter, your wife or your friend. If any of these entice you to worship other gods, what will you do?</a:t>
            </a:r>
            <a:endParaRPr lang="en-US" sz="4000" b="1" dirty="0"/>
          </a:p>
        </p:txBody>
      </p:sp>
    </p:spTree>
    <p:extLst>
      <p:ext uri="{BB962C8B-B14F-4D97-AF65-F5344CB8AC3E}">
        <p14:creationId xmlns:p14="http://schemas.microsoft.com/office/powerpoint/2010/main" val="20463626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On the Way to Sinai </a:t>
            </a:r>
          </a:p>
          <a:p>
            <a:pPr marL="0" indent="0">
              <a:buNone/>
            </a:pPr>
            <a:r>
              <a:rPr lang="en-US" sz="4000" b="1" dirty="0"/>
              <a:t>Then they set out from </a:t>
            </a:r>
            <a:r>
              <a:rPr lang="en-US" sz="4000" b="1" dirty="0" err="1"/>
              <a:t>Elim</a:t>
            </a:r>
            <a:r>
              <a:rPr lang="en-US" sz="4000" b="1" dirty="0"/>
              <a:t>, and all the congregation of the sons of Israel came to the wilderness of Sin, which is between </a:t>
            </a:r>
            <a:r>
              <a:rPr lang="en-US" sz="4000" b="1" dirty="0" err="1"/>
              <a:t>Elim</a:t>
            </a:r>
            <a:r>
              <a:rPr lang="en-US" sz="4000" b="1" dirty="0"/>
              <a:t> and Sinai, on the fifteenth day of the second month after their departure from the land of </a:t>
            </a:r>
            <a:r>
              <a:rPr lang="en-US" sz="4000" b="1" dirty="0" err="1"/>
              <a:t>Mitzrayim</a:t>
            </a:r>
            <a:r>
              <a:rPr lang="en-US" sz="4000" b="1" dirty="0"/>
              <a:t>.</a:t>
            </a:r>
          </a:p>
          <a:p>
            <a:pPr marL="0" indent="0">
              <a:buNone/>
            </a:pPr>
            <a:r>
              <a:rPr lang="en-US" sz="4000" b="1" dirty="0" smtClean="0"/>
              <a:t>The </a:t>
            </a:r>
            <a:r>
              <a:rPr lang="en-US" sz="4000" b="1" dirty="0"/>
              <a:t>whole congregation of the sons of Israel grumbled against Mosheh and </a:t>
            </a:r>
            <a:r>
              <a:rPr lang="en-US" sz="4000" b="1" dirty="0" err="1"/>
              <a:t>Aharon</a:t>
            </a:r>
            <a:r>
              <a:rPr lang="en-US" sz="4000" b="1" dirty="0"/>
              <a:t> in the wilderness.</a:t>
            </a:r>
          </a:p>
          <a:p>
            <a:pPr marL="0" indent="0">
              <a:buNone/>
            </a:pPr>
            <a:r>
              <a:rPr lang="en-US" sz="4000" b="1" dirty="0" err="1" smtClean="0"/>
              <a:t>Shemot</a:t>
            </a:r>
            <a:r>
              <a:rPr lang="en-US" sz="4000" b="1" dirty="0" smtClean="0"/>
              <a:t>/Exodus 16:1-2</a:t>
            </a:r>
            <a:endParaRPr lang="en-US" sz="4000" b="1" dirty="0"/>
          </a:p>
        </p:txBody>
      </p:sp>
    </p:spTree>
    <p:extLst>
      <p:ext uri="{BB962C8B-B14F-4D97-AF65-F5344CB8AC3E}">
        <p14:creationId xmlns:p14="http://schemas.microsoft.com/office/powerpoint/2010/main" val="26664849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lgn="ctr">
              <a:buNone/>
            </a:pPr>
            <a:r>
              <a:rPr lang="en-US" sz="4800" b="1" dirty="0" smtClean="0">
                <a:solidFill>
                  <a:schemeClr val="tx1"/>
                </a:solidFill>
                <a:latin typeface="+mn-lt"/>
                <a:cs typeface="Times New Roman" pitchFamily="18" charset="0"/>
              </a:rPr>
              <a:t>A Test of Israel’s Loyalty</a:t>
            </a:r>
          </a:p>
          <a:p>
            <a:pPr marL="0" indent="0">
              <a:buNone/>
            </a:pPr>
            <a:r>
              <a:rPr lang="en-US" sz="4000" b="1" dirty="0" smtClean="0"/>
              <a:t>The </a:t>
            </a:r>
            <a:r>
              <a:rPr lang="en-US" sz="4000" b="1" dirty="0"/>
              <a:t>sons of Israel said to them, "Would that we had died by </a:t>
            </a:r>
            <a:r>
              <a:rPr lang="en-US" sz="4000" b="1" dirty="0" smtClean="0"/>
              <a:t>Yahuwah‘s </a:t>
            </a:r>
            <a:r>
              <a:rPr lang="en-US" sz="4000" b="1" dirty="0"/>
              <a:t>hand in the land of </a:t>
            </a:r>
            <a:r>
              <a:rPr lang="en-US" sz="4000" b="1" dirty="0" err="1"/>
              <a:t>Mitzrayim</a:t>
            </a:r>
            <a:r>
              <a:rPr lang="en-US" sz="4000" b="1" dirty="0"/>
              <a:t>, when we sat by the pots of meat, when we ate bread to the full; for you have brought us out into this wilderness to kill this whole assembly with hunger."</a:t>
            </a:r>
          </a:p>
          <a:p>
            <a:pPr marL="0" indent="0">
              <a:buNone/>
            </a:pPr>
            <a:r>
              <a:rPr lang="en-US" sz="4000" b="1" dirty="0" smtClean="0"/>
              <a:t>Then </a:t>
            </a:r>
            <a:r>
              <a:rPr lang="en-US" sz="4000" b="1" dirty="0"/>
              <a:t>Yahuwah said to Mosheh, "Behold, I will rain bread from heaven for you; </a:t>
            </a:r>
            <a:r>
              <a:rPr lang="en-US" sz="4000" b="1" u="sng" dirty="0"/>
              <a:t>and the people shall go out and gather a day's portion every day, that I may test them, whether or not they will walk in My </a:t>
            </a:r>
            <a:r>
              <a:rPr lang="en-US" sz="4000" b="1" u="sng" dirty="0" smtClean="0"/>
              <a:t>Torah (instruction)</a:t>
            </a:r>
            <a:r>
              <a:rPr lang="en-US" sz="4000" b="1" dirty="0" smtClean="0"/>
              <a:t>.  </a:t>
            </a:r>
            <a:r>
              <a:rPr lang="en-US" sz="4000" b="1" dirty="0" err="1" smtClean="0"/>
              <a:t>Shemot</a:t>
            </a:r>
            <a:r>
              <a:rPr lang="en-US" sz="4000" b="1" dirty="0" smtClean="0"/>
              <a:t>/Exodus 16:3-4</a:t>
            </a:r>
            <a:endParaRPr lang="en-US" sz="4000" b="1" dirty="0"/>
          </a:p>
        </p:txBody>
      </p:sp>
    </p:spTree>
    <p:extLst>
      <p:ext uri="{BB962C8B-B14F-4D97-AF65-F5344CB8AC3E}">
        <p14:creationId xmlns:p14="http://schemas.microsoft.com/office/powerpoint/2010/main" val="31813401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A Test of Israel’s Loyalty</a:t>
            </a:r>
          </a:p>
          <a:p>
            <a:pPr marL="0" indent="0">
              <a:buNone/>
            </a:pPr>
            <a:r>
              <a:rPr lang="en-US" sz="4000" b="1" dirty="0" smtClean="0"/>
              <a:t>On </a:t>
            </a:r>
            <a:r>
              <a:rPr lang="en-US" sz="4000" b="1" dirty="0"/>
              <a:t>the sixth day, when they </a:t>
            </a:r>
            <a:r>
              <a:rPr lang="en-US" sz="4000" b="1" u="sng" dirty="0"/>
              <a:t>prepare</a:t>
            </a:r>
            <a:r>
              <a:rPr lang="en-US" sz="4000" b="1" dirty="0"/>
              <a:t> what they bring in, it will be twice as much as they gather daily."</a:t>
            </a:r>
          </a:p>
          <a:p>
            <a:pPr marL="0" indent="0">
              <a:buNone/>
            </a:pPr>
            <a:r>
              <a:rPr lang="en-US" sz="4000" b="1" dirty="0" smtClean="0"/>
              <a:t>So </a:t>
            </a:r>
            <a:r>
              <a:rPr lang="en-US" sz="4000" b="1" dirty="0"/>
              <a:t>Mosheh and </a:t>
            </a:r>
            <a:r>
              <a:rPr lang="en-US" sz="4000" b="1" dirty="0" err="1"/>
              <a:t>Aharon</a:t>
            </a:r>
            <a:r>
              <a:rPr lang="en-US" sz="4000" b="1" dirty="0"/>
              <a:t> said to all the sons of Israel, "At evening you will know that Yahuwah has brought you out of the land of </a:t>
            </a:r>
            <a:r>
              <a:rPr lang="en-US" sz="4000" b="1" dirty="0" err="1"/>
              <a:t>Mitzrayim</a:t>
            </a:r>
            <a:r>
              <a:rPr lang="en-US" sz="4000" b="1" dirty="0" smtClean="0"/>
              <a:t>; </a:t>
            </a:r>
            <a:r>
              <a:rPr lang="en-US" sz="4000" b="1" dirty="0"/>
              <a:t>and in the morning you will see the glory of Yahuwah, for He hears your grumblings against Yahuwah; and what are we, that you grumble against us</a:t>
            </a:r>
            <a:r>
              <a:rPr lang="en-US" sz="4000" b="1" dirty="0" smtClean="0"/>
              <a:t>?“  </a:t>
            </a:r>
            <a:r>
              <a:rPr lang="en-US" sz="4000" b="1" dirty="0" err="1" smtClean="0"/>
              <a:t>Shemot</a:t>
            </a:r>
            <a:r>
              <a:rPr lang="en-US" sz="4000" b="1" dirty="0" smtClean="0"/>
              <a:t>/Exodus 16:5-7</a:t>
            </a:r>
            <a:endParaRPr lang="en-US" sz="4000" b="1" dirty="0"/>
          </a:p>
        </p:txBody>
      </p:sp>
    </p:spTree>
    <p:extLst>
      <p:ext uri="{BB962C8B-B14F-4D97-AF65-F5344CB8AC3E}">
        <p14:creationId xmlns:p14="http://schemas.microsoft.com/office/powerpoint/2010/main" val="802555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A Test of Israel’s Loyalty</a:t>
            </a:r>
          </a:p>
          <a:p>
            <a:pPr marL="0" indent="0">
              <a:buNone/>
            </a:pPr>
            <a:r>
              <a:rPr lang="en-US" sz="4000" b="1" dirty="0" smtClean="0"/>
              <a:t>Mosheh </a:t>
            </a:r>
            <a:r>
              <a:rPr lang="en-US" sz="4000" b="1" dirty="0"/>
              <a:t>said, "[This will happen] when Yahuwah gives you meat to eat in the evening, and bread to the full in the morning; for Yahuwah hears your grumblings which you grumble against Him. And what are we? Your grumblings are not against us but against Yahuwah."</a:t>
            </a:r>
          </a:p>
          <a:p>
            <a:pPr marL="0" indent="0">
              <a:buNone/>
            </a:pPr>
            <a:r>
              <a:rPr lang="en-US" sz="4000" b="1" dirty="0" smtClean="0"/>
              <a:t>Then </a:t>
            </a:r>
            <a:r>
              <a:rPr lang="en-US" sz="4000" b="1" dirty="0"/>
              <a:t>Mosheh said to </a:t>
            </a:r>
            <a:r>
              <a:rPr lang="en-US" sz="4000" b="1" dirty="0" err="1"/>
              <a:t>Aharon</a:t>
            </a:r>
            <a:r>
              <a:rPr lang="en-US" sz="4000" b="1" dirty="0"/>
              <a:t>, "Say to all the congregation of the sons of Israel, 'Come near before Yahuwah, for He has heard your grumblings</a:t>
            </a:r>
            <a:r>
              <a:rPr lang="en-US" sz="4000" b="1" dirty="0" smtClean="0"/>
              <a:t>.'“  </a:t>
            </a:r>
            <a:r>
              <a:rPr lang="en-US" sz="4000" b="1" dirty="0" err="1" smtClean="0"/>
              <a:t>Shemot</a:t>
            </a:r>
            <a:r>
              <a:rPr lang="en-US" sz="4000" b="1" dirty="0" smtClean="0"/>
              <a:t>/Exodus 16:8-9</a:t>
            </a:r>
            <a:endParaRPr lang="en-US" sz="4000" b="1" dirty="0"/>
          </a:p>
        </p:txBody>
      </p:sp>
    </p:spTree>
    <p:extLst>
      <p:ext uri="{BB962C8B-B14F-4D97-AF65-F5344CB8AC3E}">
        <p14:creationId xmlns:p14="http://schemas.microsoft.com/office/powerpoint/2010/main" val="23112563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A Test of Israel’s Loyalty</a:t>
            </a:r>
          </a:p>
          <a:p>
            <a:pPr marL="0" indent="0">
              <a:buNone/>
            </a:pPr>
            <a:r>
              <a:rPr lang="en-US" sz="4000" b="1" dirty="0" smtClean="0"/>
              <a:t>It </a:t>
            </a:r>
            <a:r>
              <a:rPr lang="en-US" sz="4000" b="1" dirty="0"/>
              <a:t>came about as </a:t>
            </a:r>
            <a:r>
              <a:rPr lang="en-US" sz="4000" b="1" dirty="0" err="1"/>
              <a:t>Aharon</a:t>
            </a:r>
            <a:r>
              <a:rPr lang="en-US" sz="4000" b="1" dirty="0"/>
              <a:t> spoke to the whole congregation of the sons of Israel, that they looked toward the wilderness, and behold, the glory of Yahuwah appeared in the cloud.</a:t>
            </a:r>
          </a:p>
          <a:p>
            <a:pPr marL="0" indent="0">
              <a:buNone/>
            </a:pPr>
            <a:r>
              <a:rPr lang="en-US" sz="4000" b="1" dirty="0" smtClean="0"/>
              <a:t>And </a:t>
            </a:r>
            <a:r>
              <a:rPr lang="en-US" sz="4000" b="1" dirty="0"/>
              <a:t>Yahuwah spoke to Mosheh, saying</a:t>
            </a:r>
            <a:r>
              <a:rPr lang="en-US" sz="4000" b="1" dirty="0" smtClean="0"/>
              <a:t>, </a:t>
            </a:r>
            <a:r>
              <a:rPr lang="en-US" sz="4000" b="1" dirty="0"/>
              <a:t>"I have heard the grumblings of the sons of Israel; speak to them, saying, 'At twilight you shall eat meat, and in the morning you shall be filled with bread; and you shall know that I am Yahuwah your Elohim</a:t>
            </a:r>
            <a:r>
              <a:rPr lang="en-US" sz="4000" b="1" dirty="0" smtClean="0"/>
              <a:t>.'“  </a:t>
            </a:r>
            <a:r>
              <a:rPr lang="en-US" sz="4000" b="1" dirty="0" err="1" smtClean="0"/>
              <a:t>Shemot</a:t>
            </a:r>
            <a:r>
              <a:rPr lang="en-US" sz="4000" b="1" dirty="0" smtClean="0"/>
              <a:t>/Exodus 16:10-12</a:t>
            </a:r>
            <a:endParaRPr lang="en-US" sz="4000" b="1" dirty="0"/>
          </a:p>
        </p:txBody>
      </p:sp>
    </p:spTree>
    <p:extLst>
      <p:ext uri="{BB962C8B-B14F-4D97-AF65-F5344CB8AC3E}">
        <p14:creationId xmlns:p14="http://schemas.microsoft.com/office/powerpoint/2010/main" val="29581998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800" b="1" dirty="0" smtClean="0">
                <a:solidFill>
                  <a:schemeClr val="tx1"/>
                </a:solidFill>
                <a:latin typeface="+mn-lt"/>
                <a:cs typeface="Times New Roman" pitchFamily="18" charset="0"/>
              </a:rPr>
              <a:t>A Test of Israel’s Loyalty</a:t>
            </a:r>
          </a:p>
          <a:p>
            <a:pPr marL="0" indent="0">
              <a:buNone/>
            </a:pPr>
            <a:r>
              <a:rPr lang="en-US" sz="4000" b="1" dirty="0" smtClean="0"/>
              <a:t>So </a:t>
            </a:r>
            <a:r>
              <a:rPr lang="en-US" sz="4000" b="1" dirty="0"/>
              <a:t>it came about at evening that the quails came up and covered the camp, and in the morning there was a layer of dew around the camp</a:t>
            </a:r>
            <a:r>
              <a:rPr lang="en-US" sz="4000" b="1" dirty="0" smtClean="0"/>
              <a:t>. </a:t>
            </a:r>
            <a:r>
              <a:rPr lang="en-US" sz="4000" b="1" dirty="0"/>
              <a:t>When the layer of dew evaporated, behold, on the surface of the wilderness there was a fine flake-like thing, fine as the frost on the ground.</a:t>
            </a:r>
          </a:p>
          <a:p>
            <a:pPr marL="0" indent="0">
              <a:buNone/>
            </a:pPr>
            <a:r>
              <a:rPr lang="en-US" sz="4000" b="1" dirty="0" smtClean="0"/>
              <a:t>When </a:t>
            </a:r>
            <a:r>
              <a:rPr lang="en-US" sz="4000" b="1" dirty="0"/>
              <a:t>the sons of Israel saw [it], they said to one another, "What is it?" For they did not know what it was. And Mosheh said to them, "It is the bread which Yahuwah has given you to eat</a:t>
            </a:r>
            <a:r>
              <a:rPr lang="en-US" sz="4000" b="1" dirty="0" smtClean="0"/>
              <a:t>.”  </a:t>
            </a:r>
            <a:r>
              <a:rPr lang="en-US" sz="4000" b="1" dirty="0" err="1" smtClean="0"/>
              <a:t>Shemot</a:t>
            </a:r>
            <a:r>
              <a:rPr lang="en-US" sz="4000" b="1" dirty="0" smtClean="0"/>
              <a:t>/Exodus 16:13-15</a:t>
            </a:r>
            <a:endParaRPr lang="en-US" sz="4000" b="1" dirty="0"/>
          </a:p>
        </p:txBody>
      </p:sp>
    </p:spTree>
    <p:extLst>
      <p:ext uri="{BB962C8B-B14F-4D97-AF65-F5344CB8AC3E}">
        <p14:creationId xmlns:p14="http://schemas.microsoft.com/office/powerpoint/2010/main" val="15770318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A Test of Israel’s Loyalty</a:t>
            </a:r>
          </a:p>
          <a:p>
            <a:pPr marL="0" indent="0">
              <a:buNone/>
            </a:pPr>
            <a:r>
              <a:rPr lang="en-US" sz="4000" b="1" dirty="0" smtClean="0"/>
              <a:t>"This </a:t>
            </a:r>
            <a:r>
              <a:rPr lang="en-US" sz="4000" b="1" dirty="0"/>
              <a:t>is what Yahuwah has commanded, 'Gather of it every man as much as he should eat; you shall take an </a:t>
            </a:r>
            <a:r>
              <a:rPr lang="en-US" sz="4000" b="1" dirty="0" err="1"/>
              <a:t>omer</a:t>
            </a:r>
            <a:r>
              <a:rPr lang="en-US" sz="4000" b="1" dirty="0"/>
              <a:t> apiece according to the number of persons each of you has in his tent.'"</a:t>
            </a:r>
          </a:p>
          <a:p>
            <a:pPr marL="0" indent="0">
              <a:buNone/>
            </a:pPr>
            <a:r>
              <a:rPr lang="en-US" sz="4000" b="1" dirty="0" smtClean="0"/>
              <a:t>The </a:t>
            </a:r>
            <a:r>
              <a:rPr lang="en-US" sz="4000" b="1" dirty="0"/>
              <a:t>sons of Israel did so, and [some] gathered much and [some] </a:t>
            </a:r>
            <a:r>
              <a:rPr lang="en-US" sz="4000" b="1" dirty="0" smtClean="0"/>
              <a:t>little. When </a:t>
            </a:r>
            <a:r>
              <a:rPr lang="en-US" sz="4000" b="1" dirty="0"/>
              <a:t>they measured it with an </a:t>
            </a:r>
            <a:r>
              <a:rPr lang="en-US" sz="4000" b="1" dirty="0" err="1"/>
              <a:t>omer</a:t>
            </a:r>
            <a:r>
              <a:rPr lang="en-US" sz="4000" b="1" dirty="0"/>
              <a:t>, he who had gathered much had no excess, and he who had gathered little had no lack; every man gathered as much as he should eat</a:t>
            </a:r>
            <a:r>
              <a:rPr lang="en-US" sz="4000" b="1" dirty="0" smtClean="0"/>
              <a:t>.  </a:t>
            </a:r>
            <a:r>
              <a:rPr lang="en-US" sz="4000" b="1" dirty="0" err="1" smtClean="0"/>
              <a:t>Shemot</a:t>
            </a:r>
            <a:r>
              <a:rPr lang="en-US" sz="4000" b="1" dirty="0" smtClean="0"/>
              <a:t>/Exodus 16:16-18</a:t>
            </a:r>
            <a:endParaRPr lang="en-US" sz="4000" b="1" dirty="0"/>
          </a:p>
        </p:txBody>
      </p:sp>
    </p:spTree>
    <p:extLst>
      <p:ext uri="{BB962C8B-B14F-4D97-AF65-F5344CB8AC3E}">
        <p14:creationId xmlns:p14="http://schemas.microsoft.com/office/powerpoint/2010/main" val="32438354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A Test of Israel’s Loyalty</a:t>
            </a:r>
          </a:p>
          <a:p>
            <a:pPr marL="0" indent="0">
              <a:buNone/>
            </a:pPr>
            <a:r>
              <a:rPr lang="en-US" sz="4000" b="1" dirty="0"/>
              <a:t>Mosheh said to them, "Let no man leave any of it until morning."</a:t>
            </a:r>
          </a:p>
          <a:p>
            <a:pPr marL="0" indent="0">
              <a:buNone/>
            </a:pPr>
            <a:r>
              <a:rPr lang="en-US" sz="4000" b="1" dirty="0" smtClean="0"/>
              <a:t>But </a:t>
            </a:r>
            <a:r>
              <a:rPr lang="en-US" sz="4000" b="1" dirty="0"/>
              <a:t>they did not listen to Mosheh, and some left part of it until morning, and it bred worms and became foul; and Mosheh was angry with them</a:t>
            </a:r>
            <a:r>
              <a:rPr lang="en-US" sz="4000" b="1" dirty="0" smtClean="0"/>
              <a:t>. </a:t>
            </a:r>
            <a:r>
              <a:rPr lang="en-US" sz="4000" b="1" dirty="0"/>
              <a:t>They gathered it morning by morning, every man as much as he should eat; but when the sun grew hot, it would melt</a:t>
            </a:r>
            <a:r>
              <a:rPr lang="en-US" sz="4000" b="1" dirty="0" smtClean="0"/>
              <a:t>.</a:t>
            </a:r>
          </a:p>
          <a:p>
            <a:pPr marL="0" indent="0">
              <a:buNone/>
            </a:pPr>
            <a:r>
              <a:rPr lang="en-US" sz="4000" b="1" dirty="0" err="1" smtClean="0"/>
              <a:t>Shemot</a:t>
            </a:r>
            <a:r>
              <a:rPr lang="en-US" sz="4000" b="1" dirty="0" smtClean="0"/>
              <a:t>/Exodus 16:19-21</a:t>
            </a:r>
            <a:endParaRPr lang="en-US" sz="4000" b="1" dirty="0"/>
          </a:p>
        </p:txBody>
      </p:sp>
    </p:spTree>
    <p:extLst>
      <p:ext uri="{BB962C8B-B14F-4D97-AF65-F5344CB8AC3E}">
        <p14:creationId xmlns:p14="http://schemas.microsoft.com/office/powerpoint/2010/main" val="40058946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A Test of Israel’s Loyalty</a:t>
            </a:r>
          </a:p>
          <a:p>
            <a:pPr marL="0" indent="0">
              <a:buNone/>
            </a:pPr>
            <a:r>
              <a:rPr lang="en-US" sz="4000" b="1" dirty="0" smtClean="0"/>
              <a:t>Now </a:t>
            </a:r>
            <a:r>
              <a:rPr lang="en-US" sz="4000" b="1" dirty="0"/>
              <a:t>on the sixth day they gathered twice as much bread, two </a:t>
            </a:r>
            <a:r>
              <a:rPr lang="en-US" sz="4000" b="1" dirty="0" err="1"/>
              <a:t>omers</a:t>
            </a:r>
            <a:r>
              <a:rPr lang="en-US" sz="4000" b="1" dirty="0"/>
              <a:t> for each one. When all the leaders of the congregation came and told Mosheh</a:t>
            </a:r>
            <a:r>
              <a:rPr lang="en-US" sz="4000" b="1" dirty="0" smtClean="0"/>
              <a:t>, </a:t>
            </a:r>
            <a:r>
              <a:rPr lang="en-US" sz="4000" b="1" dirty="0"/>
              <a:t>then he said to them, "This is what Yahuwah </a:t>
            </a:r>
            <a:r>
              <a:rPr lang="en-US" sz="4000" b="1" dirty="0" smtClean="0"/>
              <a:t>spoke: </a:t>
            </a:r>
            <a:r>
              <a:rPr lang="en-US" sz="4000" b="1" dirty="0"/>
              <a:t>Tomorrow is a </a:t>
            </a:r>
            <a:r>
              <a:rPr lang="en-US" sz="4000" b="1" dirty="0" err="1"/>
              <a:t>sabbath</a:t>
            </a:r>
            <a:r>
              <a:rPr lang="en-US" sz="4000" b="1" dirty="0"/>
              <a:t> observance, a holy </a:t>
            </a:r>
            <a:r>
              <a:rPr lang="en-US" sz="4000" b="1" dirty="0" err="1"/>
              <a:t>sabbath</a:t>
            </a:r>
            <a:r>
              <a:rPr lang="en-US" sz="4000" b="1" dirty="0"/>
              <a:t> to Yahuwah. Bake what you will bake and boil what you will boil, and all that is left over put aside to be kept until morning</a:t>
            </a:r>
            <a:r>
              <a:rPr lang="en-US" sz="4000" b="1" dirty="0" smtClean="0"/>
              <a:t>."</a:t>
            </a:r>
          </a:p>
          <a:p>
            <a:pPr marL="0" indent="0">
              <a:buNone/>
            </a:pPr>
            <a:r>
              <a:rPr lang="en-US" sz="4000" b="1" dirty="0" err="1" smtClean="0"/>
              <a:t>Shemot</a:t>
            </a:r>
            <a:r>
              <a:rPr lang="en-US" sz="4000" b="1" dirty="0" smtClean="0"/>
              <a:t>/Exodus 16:22-23</a:t>
            </a:r>
            <a:endParaRPr lang="en-US" sz="4000" b="1" dirty="0"/>
          </a:p>
        </p:txBody>
      </p:sp>
    </p:spTree>
    <p:extLst>
      <p:ext uri="{BB962C8B-B14F-4D97-AF65-F5344CB8AC3E}">
        <p14:creationId xmlns:p14="http://schemas.microsoft.com/office/powerpoint/2010/main" val="31510881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A Test of Israel’s Loyalty</a:t>
            </a:r>
          </a:p>
          <a:p>
            <a:pPr marL="0" indent="0">
              <a:buNone/>
            </a:pPr>
            <a:r>
              <a:rPr lang="en-US" sz="4000" b="1" dirty="0"/>
              <a:t>So they put it aside until morning, as Mosheh had ordered, and it did not become foul nor was there any worm in it.</a:t>
            </a:r>
          </a:p>
          <a:p>
            <a:pPr marL="0" indent="0">
              <a:buNone/>
            </a:pPr>
            <a:r>
              <a:rPr lang="en-US" sz="4000" b="1" dirty="0" smtClean="0"/>
              <a:t>Mosheh </a:t>
            </a:r>
            <a:r>
              <a:rPr lang="en-US" sz="4000" b="1" dirty="0"/>
              <a:t>said, "Eat it today, for today is a </a:t>
            </a:r>
            <a:r>
              <a:rPr lang="en-US" sz="4000" b="1" dirty="0" err="1"/>
              <a:t>sabbath</a:t>
            </a:r>
            <a:r>
              <a:rPr lang="en-US" sz="4000" b="1" dirty="0"/>
              <a:t> to Yahuwah; today you will not find it in the field</a:t>
            </a:r>
            <a:r>
              <a:rPr lang="en-US" sz="4000" b="1" dirty="0" smtClean="0"/>
              <a:t>. Six </a:t>
            </a:r>
            <a:r>
              <a:rPr lang="en-US" sz="4000" b="1" dirty="0"/>
              <a:t>days you shall gather it, but on the seventh day, [the] </a:t>
            </a:r>
            <a:r>
              <a:rPr lang="en-US" sz="4000" b="1" dirty="0" err="1"/>
              <a:t>sabbath</a:t>
            </a:r>
            <a:r>
              <a:rPr lang="en-US" sz="4000" b="1" dirty="0"/>
              <a:t>, there will be none."</a:t>
            </a:r>
          </a:p>
          <a:p>
            <a:pPr marL="0" indent="0">
              <a:buNone/>
            </a:pPr>
            <a:r>
              <a:rPr lang="en-US" sz="4000" b="1" dirty="0" err="1" smtClean="0"/>
              <a:t>Shemot</a:t>
            </a:r>
            <a:r>
              <a:rPr lang="en-US" sz="4000" b="1" dirty="0" smtClean="0"/>
              <a:t>/Exodus 16:24-26</a:t>
            </a:r>
            <a:endParaRPr lang="en-US" sz="4000" b="1" dirty="0"/>
          </a:p>
        </p:txBody>
      </p:sp>
    </p:spTree>
    <p:extLst>
      <p:ext uri="{BB962C8B-B14F-4D97-AF65-F5344CB8AC3E}">
        <p14:creationId xmlns:p14="http://schemas.microsoft.com/office/powerpoint/2010/main" val="29331483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A Test of Israel’s Loyalty</a:t>
            </a:r>
          </a:p>
          <a:p>
            <a:pPr marL="0" indent="0">
              <a:buNone/>
            </a:pPr>
            <a:r>
              <a:rPr lang="en-US" sz="4000" b="1" dirty="0" smtClean="0"/>
              <a:t>It </a:t>
            </a:r>
            <a:r>
              <a:rPr lang="en-US" sz="4000" b="1" dirty="0"/>
              <a:t>came about on the seventh day that some of the people went out to gather, but they found none</a:t>
            </a:r>
            <a:r>
              <a:rPr lang="en-US" sz="4000" b="1" dirty="0" smtClean="0"/>
              <a:t>. </a:t>
            </a:r>
            <a:r>
              <a:rPr lang="en-US" sz="4000" b="1" dirty="0"/>
              <a:t>Then Yahuwah said to Mosheh, "How long do you refuse to keep My commandments and My instructions?</a:t>
            </a:r>
          </a:p>
          <a:p>
            <a:pPr marL="0" indent="0">
              <a:buNone/>
            </a:pPr>
            <a:r>
              <a:rPr lang="en-US" sz="4000" b="1" dirty="0" smtClean="0"/>
              <a:t>"</a:t>
            </a:r>
            <a:r>
              <a:rPr lang="en-US" sz="4000" b="1" dirty="0"/>
              <a:t>See, Yahuwah has given you the </a:t>
            </a:r>
            <a:r>
              <a:rPr lang="en-US" sz="4000" b="1" dirty="0" err="1"/>
              <a:t>sabbath</a:t>
            </a:r>
            <a:r>
              <a:rPr lang="en-US" sz="4000" b="1" dirty="0"/>
              <a:t>; therefore He gives you bread for two days on the sixth day. Remain every man in his place; let no man go out of his place on the seventh day</a:t>
            </a:r>
            <a:r>
              <a:rPr lang="en-US" sz="4000" b="1" dirty="0" smtClean="0"/>
              <a:t>.“ So </a:t>
            </a:r>
            <a:r>
              <a:rPr lang="en-US" sz="4000" b="1" dirty="0"/>
              <a:t>the people rested on the seventh day</a:t>
            </a:r>
            <a:r>
              <a:rPr lang="en-US" sz="4000" b="1" dirty="0" smtClean="0"/>
              <a:t>.  </a:t>
            </a:r>
            <a:r>
              <a:rPr lang="en-US" sz="4000" b="1" dirty="0" err="1" smtClean="0"/>
              <a:t>Shemot</a:t>
            </a:r>
            <a:r>
              <a:rPr lang="en-US" sz="4000" b="1" dirty="0" smtClean="0"/>
              <a:t>/Exodus 16:27-30</a:t>
            </a:r>
            <a:endParaRPr lang="en-US" sz="4000" b="1" dirty="0"/>
          </a:p>
        </p:txBody>
      </p:sp>
    </p:spTree>
    <p:extLst>
      <p:ext uri="{BB962C8B-B14F-4D97-AF65-F5344CB8AC3E}">
        <p14:creationId xmlns:p14="http://schemas.microsoft.com/office/powerpoint/2010/main" val="26906370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A Test of Israel’s Loyalty</a:t>
            </a:r>
          </a:p>
          <a:p>
            <a:pPr marL="0" indent="0">
              <a:buNone/>
            </a:pPr>
            <a:r>
              <a:rPr lang="en-US" sz="4000" b="1" dirty="0"/>
              <a:t>The house of Israel named it manna, and it was like coriander seed, white, and its taste was like wafers with honey</a:t>
            </a:r>
            <a:r>
              <a:rPr lang="en-US" sz="4000" b="1" dirty="0" smtClean="0"/>
              <a:t>. </a:t>
            </a:r>
            <a:r>
              <a:rPr lang="en-US" sz="4000" b="1" dirty="0"/>
              <a:t>Then Mosheh said, "This is what Yahuwah has commanded, 'Let an </a:t>
            </a:r>
            <a:r>
              <a:rPr lang="en-US" sz="4000" b="1" dirty="0" err="1"/>
              <a:t>omerful</a:t>
            </a:r>
            <a:r>
              <a:rPr lang="en-US" sz="4000" b="1" dirty="0"/>
              <a:t> of it be kept throughout your generations, that they may see the bread that I fed you in the wilderness, when I brought you out of the land of </a:t>
            </a:r>
            <a:r>
              <a:rPr lang="en-US" sz="4000" b="1" dirty="0" err="1"/>
              <a:t>Mitzrayim</a:t>
            </a:r>
            <a:r>
              <a:rPr lang="en-US" sz="4000" b="1" dirty="0" smtClean="0"/>
              <a:t>.'"</a:t>
            </a:r>
          </a:p>
          <a:p>
            <a:pPr marL="0" indent="0">
              <a:buNone/>
            </a:pPr>
            <a:r>
              <a:rPr lang="en-US" sz="4000" b="1" dirty="0" err="1" smtClean="0"/>
              <a:t>Shemot</a:t>
            </a:r>
            <a:r>
              <a:rPr lang="en-US" sz="4000" b="1" dirty="0" smtClean="0"/>
              <a:t>/Exodus 16:31-32</a:t>
            </a:r>
            <a:endParaRPr lang="en-US" sz="4000" b="1" dirty="0"/>
          </a:p>
        </p:txBody>
      </p:sp>
    </p:spTree>
    <p:extLst>
      <p:ext uri="{BB962C8B-B14F-4D97-AF65-F5344CB8AC3E}">
        <p14:creationId xmlns:p14="http://schemas.microsoft.com/office/powerpoint/2010/main" val="20720483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A Test of Israel’s Loyalty</a:t>
            </a:r>
          </a:p>
          <a:p>
            <a:pPr marL="0" indent="0">
              <a:buNone/>
            </a:pPr>
            <a:r>
              <a:rPr lang="en-US" sz="4000" b="1" dirty="0" smtClean="0"/>
              <a:t>Mosheh </a:t>
            </a:r>
            <a:r>
              <a:rPr lang="en-US" sz="4000" b="1" dirty="0"/>
              <a:t>said to </a:t>
            </a:r>
            <a:r>
              <a:rPr lang="en-US" sz="4000" b="1" dirty="0" err="1"/>
              <a:t>Aharon</a:t>
            </a:r>
            <a:r>
              <a:rPr lang="en-US" sz="4000" b="1" dirty="0"/>
              <a:t>, "Take a jar and put an </a:t>
            </a:r>
            <a:r>
              <a:rPr lang="en-US" sz="4000" b="1" dirty="0" err="1"/>
              <a:t>omerful</a:t>
            </a:r>
            <a:r>
              <a:rPr lang="en-US" sz="4000" b="1" dirty="0"/>
              <a:t> of manna in it, and place it before Yahuwah to be kept throughout your generations</a:t>
            </a:r>
            <a:r>
              <a:rPr lang="en-US" sz="4000" b="1" dirty="0" smtClean="0"/>
              <a:t>." </a:t>
            </a:r>
            <a:r>
              <a:rPr lang="en-US" sz="4000" b="1" dirty="0"/>
              <a:t>As Yahuwah commanded Mosheh, so </a:t>
            </a:r>
            <a:r>
              <a:rPr lang="en-US" sz="4000" b="1" dirty="0" err="1"/>
              <a:t>Aharon</a:t>
            </a:r>
            <a:r>
              <a:rPr lang="en-US" sz="4000" b="1" dirty="0"/>
              <a:t> placed it before the Testimony, to be kept.</a:t>
            </a:r>
          </a:p>
          <a:p>
            <a:pPr marL="0" indent="0">
              <a:buNone/>
            </a:pPr>
            <a:r>
              <a:rPr lang="en-US" sz="4000" b="1" dirty="0" smtClean="0"/>
              <a:t>The </a:t>
            </a:r>
            <a:r>
              <a:rPr lang="en-US" sz="4000" b="1" dirty="0"/>
              <a:t>sons of Israel ate the manna forty years, until they came to an inhabited land; they ate the manna until they came to the border of the land of Canaan</a:t>
            </a:r>
            <a:r>
              <a:rPr lang="en-US" sz="4000" b="1" dirty="0" smtClean="0"/>
              <a:t>. (</a:t>
            </a:r>
            <a:r>
              <a:rPr lang="en-US" sz="4000" b="1" dirty="0"/>
              <a:t>Now an </a:t>
            </a:r>
            <a:r>
              <a:rPr lang="en-US" sz="4000" b="1" dirty="0" err="1"/>
              <a:t>omer</a:t>
            </a:r>
            <a:r>
              <a:rPr lang="en-US" sz="4000" b="1" dirty="0"/>
              <a:t> is a tenth of an </a:t>
            </a:r>
            <a:r>
              <a:rPr lang="en-US" sz="4000" b="1" dirty="0" err="1"/>
              <a:t>ephah</a:t>
            </a:r>
            <a:r>
              <a:rPr lang="en-US" sz="4000" b="1" dirty="0" smtClean="0"/>
              <a:t>.)  </a:t>
            </a:r>
            <a:r>
              <a:rPr lang="en-US" sz="4000" b="1" dirty="0" err="1" smtClean="0"/>
              <a:t>Shemot</a:t>
            </a:r>
            <a:r>
              <a:rPr lang="en-US" sz="4000" b="1" dirty="0" smtClean="0"/>
              <a:t>/Exodus 16:33-36</a:t>
            </a:r>
            <a:endParaRPr lang="en-US" sz="4000" b="1" dirty="0"/>
          </a:p>
        </p:txBody>
      </p:sp>
    </p:spTree>
    <p:extLst>
      <p:ext uri="{BB962C8B-B14F-4D97-AF65-F5344CB8AC3E}">
        <p14:creationId xmlns:p14="http://schemas.microsoft.com/office/powerpoint/2010/main" val="21700470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Sabbath is a Test</a:t>
            </a:r>
          </a:p>
          <a:p>
            <a:pPr marL="0" indent="0">
              <a:buNone/>
            </a:pPr>
            <a:r>
              <a:rPr lang="en-US" sz="4000" b="1" dirty="0" smtClean="0"/>
              <a:t>Elohim established the seventh day at creation</a:t>
            </a:r>
          </a:p>
          <a:p>
            <a:pPr marL="0" indent="0">
              <a:buNone/>
            </a:pPr>
            <a:r>
              <a:rPr lang="en-US" sz="4000" b="1" dirty="0" smtClean="0"/>
              <a:t>While many of the moral/ethical instructions are in the heart of man, the Sabbath came by special revelation</a:t>
            </a:r>
          </a:p>
          <a:p>
            <a:pPr marL="0" indent="0">
              <a:buNone/>
            </a:pPr>
            <a:r>
              <a:rPr lang="en-US" sz="4000" b="1" dirty="0" smtClean="0"/>
              <a:t>Yahuwah </a:t>
            </a:r>
            <a:r>
              <a:rPr lang="en-US" sz="4000" b="1" dirty="0" smtClean="0"/>
              <a:t>spoke and established the seventh day by declaring it to be so, and he rested as an example for </a:t>
            </a:r>
            <a:r>
              <a:rPr lang="en-US" sz="4000" b="1" dirty="0" smtClean="0"/>
              <a:t>us</a:t>
            </a:r>
          </a:p>
          <a:p>
            <a:pPr marL="0" indent="0">
              <a:buNone/>
            </a:pPr>
            <a:r>
              <a:rPr lang="en-US" sz="4000" b="1" dirty="0"/>
              <a:t>Resting on the seventh day is not instinctive, it is a test of obedience, and a training</a:t>
            </a:r>
            <a:r>
              <a:rPr lang="en-US" sz="4000" b="1" dirty="0" smtClean="0"/>
              <a:t>…</a:t>
            </a:r>
            <a:endParaRPr lang="en-US" sz="4000" b="1" dirty="0"/>
          </a:p>
        </p:txBody>
      </p:sp>
    </p:spTree>
    <p:extLst>
      <p:ext uri="{BB962C8B-B14F-4D97-AF65-F5344CB8AC3E}">
        <p14:creationId xmlns:p14="http://schemas.microsoft.com/office/powerpoint/2010/main" val="30462414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The Wilderness Experience Was a Test </a:t>
            </a:r>
          </a:p>
          <a:p>
            <a:pPr marL="0" indent="0">
              <a:buNone/>
            </a:pPr>
            <a:r>
              <a:rPr lang="en-US" sz="4000" b="1" dirty="0"/>
              <a:t>All the commandments that I am commanding you today you shall be careful to do, that you may live and multiply, and go in and possess the land which Yahuwah swore [to give] to your forefathers.</a:t>
            </a:r>
          </a:p>
          <a:p>
            <a:pPr marL="0" indent="0">
              <a:buNone/>
            </a:pPr>
            <a:r>
              <a:rPr lang="en-US" sz="4000" b="1" dirty="0" smtClean="0"/>
              <a:t>You </a:t>
            </a:r>
            <a:r>
              <a:rPr lang="en-US" sz="4000" b="1" dirty="0"/>
              <a:t>shall remember all the way which Yahuwah your Elohim has led you in the wilderness these forty years, that He might humble you, </a:t>
            </a:r>
            <a:r>
              <a:rPr lang="en-US" sz="4000" b="1" u="sng" dirty="0"/>
              <a:t>testing you, to know what was in your heart, whether you would keep His commandments or not</a:t>
            </a:r>
            <a:r>
              <a:rPr lang="en-US" sz="4000" b="1" dirty="0" smtClean="0"/>
              <a:t>. </a:t>
            </a:r>
            <a:r>
              <a:rPr lang="en-US" sz="4000" b="1" dirty="0" err="1" smtClean="0"/>
              <a:t>Devarim</a:t>
            </a:r>
            <a:r>
              <a:rPr lang="en-US" sz="4000" b="1" dirty="0" smtClean="0"/>
              <a:t>/Deuteronomy 8:1-2</a:t>
            </a:r>
            <a:endParaRPr lang="en-US" sz="4000" b="1" dirty="0"/>
          </a:p>
        </p:txBody>
      </p:sp>
    </p:spTree>
    <p:extLst>
      <p:ext uri="{BB962C8B-B14F-4D97-AF65-F5344CB8AC3E}">
        <p14:creationId xmlns:p14="http://schemas.microsoft.com/office/powerpoint/2010/main" val="30576986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Hunger is a Test </a:t>
            </a:r>
          </a:p>
          <a:p>
            <a:pPr marL="0" indent="0">
              <a:buNone/>
            </a:pPr>
            <a:r>
              <a:rPr lang="en-US" sz="4000" b="1" dirty="0" smtClean="0"/>
              <a:t>He </a:t>
            </a:r>
            <a:r>
              <a:rPr lang="en-US" sz="4000" b="1" dirty="0"/>
              <a:t>humbled you and let you be hungry, and fed you with manna which you did not know, nor did your fathers know, that He might make you understand that </a:t>
            </a:r>
            <a:r>
              <a:rPr lang="en-US" sz="4000" b="1" u="sng" dirty="0"/>
              <a:t>man does not live by bread alone, but man lives by everything that proceeds out of the mouth of Yahuwah</a:t>
            </a:r>
            <a:r>
              <a:rPr lang="en-US" sz="4000" b="1" dirty="0"/>
              <a:t>.</a:t>
            </a:r>
          </a:p>
          <a:p>
            <a:pPr marL="0" indent="0">
              <a:buNone/>
            </a:pPr>
            <a:r>
              <a:rPr lang="en-US" sz="4000" b="1" dirty="0" smtClean="0"/>
              <a:t>Your </a:t>
            </a:r>
            <a:r>
              <a:rPr lang="en-US" sz="4000" b="1" dirty="0"/>
              <a:t>clothing did not wear out on you, nor did your foot swell these forty years.</a:t>
            </a:r>
          </a:p>
          <a:p>
            <a:pPr marL="0" indent="0">
              <a:buNone/>
            </a:pPr>
            <a:r>
              <a:rPr lang="en-US" sz="4000" b="1" dirty="0" err="1" smtClean="0"/>
              <a:t>Devarim</a:t>
            </a:r>
            <a:r>
              <a:rPr lang="en-US" sz="4000" b="1" dirty="0" smtClean="0"/>
              <a:t>/Deuteronomy 8:3-4</a:t>
            </a:r>
            <a:endParaRPr lang="en-US" sz="4000" b="1" dirty="0"/>
          </a:p>
        </p:txBody>
      </p:sp>
    </p:spTree>
    <p:extLst>
      <p:ext uri="{BB962C8B-B14F-4D97-AF65-F5344CB8AC3E}">
        <p14:creationId xmlns:p14="http://schemas.microsoft.com/office/powerpoint/2010/main" val="37429654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Is it in Your </a:t>
            </a:r>
            <a:r>
              <a:rPr lang="en-US" sz="4800" b="1" dirty="0" smtClean="0">
                <a:cs typeface="Times New Roman" pitchFamily="18" charset="0"/>
              </a:rPr>
              <a:t>Heart to </a:t>
            </a:r>
            <a:r>
              <a:rPr lang="en-US" sz="4800" b="1" dirty="0" smtClean="0">
                <a:solidFill>
                  <a:schemeClr val="tx1"/>
                </a:solidFill>
                <a:latin typeface="+mn-lt"/>
                <a:cs typeface="Times New Roman" pitchFamily="18" charset="0"/>
              </a:rPr>
              <a:t>Keep the Commandments? </a:t>
            </a:r>
          </a:p>
          <a:p>
            <a:pPr marL="0" indent="0">
              <a:buNone/>
            </a:pPr>
            <a:r>
              <a:rPr lang="en-US" sz="4000" b="1" u="sng" dirty="0" smtClean="0"/>
              <a:t>Thus </a:t>
            </a:r>
            <a:r>
              <a:rPr lang="en-US" sz="4000" b="1" u="sng" dirty="0"/>
              <a:t>you are to know in your heart that Yahuwah your Elohim was disciplining you just as a man disciplines his son</a:t>
            </a:r>
            <a:r>
              <a:rPr lang="en-US" sz="4000" b="1" dirty="0"/>
              <a:t>.</a:t>
            </a:r>
          </a:p>
          <a:p>
            <a:pPr marL="0" indent="0">
              <a:buNone/>
            </a:pPr>
            <a:r>
              <a:rPr lang="en-US" sz="4000" b="1" u="sng" dirty="0" smtClean="0"/>
              <a:t>Therefore</a:t>
            </a:r>
            <a:r>
              <a:rPr lang="en-US" sz="4000" b="1" u="sng" dirty="0"/>
              <a:t>, you shall keep the commandments of Yahuwah your Elohim, to walk in His ways and to fear Him</a:t>
            </a:r>
            <a:r>
              <a:rPr lang="en-US" sz="4000" b="1" dirty="0"/>
              <a:t>.</a:t>
            </a:r>
          </a:p>
          <a:p>
            <a:pPr marL="0" indent="0">
              <a:buNone/>
            </a:pPr>
            <a:r>
              <a:rPr lang="en-US" sz="4000" b="1" dirty="0" err="1" smtClean="0"/>
              <a:t>Devarim</a:t>
            </a:r>
            <a:r>
              <a:rPr lang="en-US" sz="4000" b="1" dirty="0" smtClean="0"/>
              <a:t>/Deuteronomy 8:5-6</a:t>
            </a:r>
            <a:endParaRPr lang="en-US" sz="4000" b="1" dirty="0"/>
          </a:p>
        </p:txBody>
      </p:sp>
    </p:spTree>
    <p:extLst>
      <p:ext uri="{BB962C8B-B14F-4D97-AF65-F5344CB8AC3E}">
        <p14:creationId xmlns:p14="http://schemas.microsoft.com/office/powerpoint/2010/main" val="31646912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3773" y="876303"/>
            <a:ext cx="10635343" cy="5143500"/>
          </a:xfrm>
        </p:spPr>
        <p:txBody>
          <a:bodyPr>
            <a:normAutofit/>
          </a:bodyPr>
          <a:lstStyle/>
          <a:p>
            <a:pPr marL="0" indent="0" algn="ctr">
              <a:buNone/>
            </a:pPr>
            <a:r>
              <a:rPr lang="en-US" sz="4000" b="1" dirty="0">
                <a:latin typeface="+mn-lt"/>
              </a:rPr>
              <a:t>An Invitation to Enter His Rest</a:t>
            </a:r>
          </a:p>
          <a:p>
            <a:pPr marL="0" indent="0" algn="ctr">
              <a:buNone/>
            </a:pPr>
            <a:endParaRPr lang="en-US" sz="4000" b="1" dirty="0">
              <a:latin typeface="+mn-lt"/>
            </a:endParaRPr>
          </a:p>
          <a:p>
            <a:pPr algn="ctr">
              <a:buNone/>
            </a:pPr>
            <a:r>
              <a:rPr lang="en-US" sz="4000" b="1" dirty="0" smtClean="0">
                <a:solidFill>
                  <a:schemeClr val="tx1"/>
                </a:solidFill>
                <a:latin typeface="+mn-lt"/>
              </a:rPr>
              <a:t>Hebrews 3:7-4:11</a:t>
            </a:r>
            <a:endParaRPr lang="en-US" sz="4000" b="1" dirty="0">
              <a:solidFill>
                <a:schemeClr val="tx1"/>
              </a:solidFill>
              <a:latin typeface="+mn-lt"/>
            </a:endParaRPr>
          </a:p>
        </p:txBody>
      </p:sp>
    </p:spTree>
    <p:extLst>
      <p:ext uri="{BB962C8B-B14F-4D97-AF65-F5344CB8AC3E}">
        <p14:creationId xmlns:p14="http://schemas.microsoft.com/office/powerpoint/2010/main" val="20483447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8" y="620486"/>
            <a:ext cx="10929257" cy="5954487"/>
          </a:xfrm>
        </p:spPr>
        <p:txBody>
          <a:bodyPr>
            <a:noAutofit/>
          </a:bodyPr>
          <a:lstStyle/>
          <a:p>
            <a:pPr marL="0" indent="0">
              <a:buNone/>
            </a:pPr>
            <a:r>
              <a:rPr lang="en-US" sz="4000" b="1" baseline="30000" dirty="0">
                <a:latin typeface="+mn-lt"/>
              </a:rPr>
              <a:t>7</a:t>
            </a:r>
            <a:r>
              <a:rPr lang="en-US" sz="4000" b="1" dirty="0">
                <a:latin typeface="+mn-lt"/>
              </a:rPr>
              <a:t> So, as the Holy Spirit says: "Today, if you hear his voice,</a:t>
            </a:r>
          </a:p>
          <a:p>
            <a:pPr marL="0" indent="0">
              <a:buNone/>
            </a:pPr>
            <a:r>
              <a:rPr lang="en-US" sz="4000" b="1" dirty="0">
                <a:latin typeface="+mn-lt"/>
              </a:rPr>
              <a:t>How do we know what the Spirit says?</a:t>
            </a:r>
          </a:p>
          <a:p>
            <a:pPr marL="0" indent="0">
              <a:buNone/>
            </a:pPr>
            <a:r>
              <a:rPr lang="en-US" sz="4000" b="1" dirty="0">
                <a:latin typeface="+mn-lt"/>
              </a:rPr>
              <a:t>What the Holy Spirit says is written in the Scriptures!</a:t>
            </a:r>
          </a:p>
          <a:p>
            <a:pPr marL="0" indent="0">
              <a:buNone/>
            </a:pPr>
            <a:r>
              <a:rPr lang="en-US" sz="4000" b="1" dirty="0">
                <a:latin typeface="+mn-lt"/>
              </a:rPr>
              <a:t>The Holy Spirit does NOT contradict the Scriptures</a:t>
            </a:r>
          </a:p>
        </p:txBody>
      </p:sp>
    </p:spTree>
    <p:extLst>
      <p:ext uri="{BB962C8B-B14F-4D97-AF65-F5344CB8AC3E}">
        <p14:creationId xmlns:p14="http://schemas.microsoft.com/office/powerpoint/2010/main" val="19348573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8" y="326888"/>
            <a:ext cx="10929257" cy="6248085"/>
          </a:xfrm>
        </p:spPr>
        <p:txBody>
          <a:bodyPr>
            <a:normAutofit/>
          </a:bodyPr>
          <a:lstStyle/>
          <a:p>
            <a:pPr marL="0" indent="0" algn="ctr">
              <a:buNone/>
            </a:pPr>
            <a:r>
              <a:rPr lang="en-US" sz="4400" b="1" dirty="0" smtClean="0">
                <a:latin typeface="+mn-lt"/>
              </a:rPr>
              <a:t>Hebrews quotes Psalm 95</a:t>
            </a:r>
          </a:p>
          <a:p>
            <a:pPr marL="0" indent="0">
              <a:buNone/>
            </a:pPr>
            <a:r>
              <a:rPr lang="en-US" sz="3200" b="1" dirty="0"/>
              <a:t>O come, let us sing for joy to Yahuwah, Let us shout joyfully to the rock of our </a:t>
            </a:r>
            <a:r>
              <a:rPr lang="en-US" sz="3200" b="1" dirty="0" smtClean="0"/>
              <a:t>salvation. </a:t>
            </a:r>
            <a:r>
              <a:rPr lang="en-US" sz="3200" b="1" dirty="0"/>
              <a:t>Let us come before His presence with thanksgiving, Let us shout joyfully to Him with </a:t>
            </a:r>
            <a:r>
              <a:rPr lang="en-US" sz="3200" b="1" dirty="0" smtClean="0"/>
              <a:t>psalms. </a:t>
            </a:r>
            <a:r>
              <a:rPr lang="en-US" sz="3200" b="1" dirty="0"/>
              <a:t>For Yahuwah is a great Elohim And a great King above all gods,</a:t>
            </a:r>
          </a:p>
          <a:p>
            <a:pPr marL="0" indent="0">
              <a:buNone/>
            </a:pPr>
            <a:r>
              <a:rPr lang="en-US" sz="3200" b="1" dirty="0" smtClean="0"/>
              <a:t>In </a:t>
            </a:r>
            <a:r>
              <a:rPr lang="en-US" sz="3200" b="1" dirty="0"/>
              <a:t>whose hand are the depths of the earth, The peaks of the mountains are His </a:t>
            </a:r>
            <a:r>
              <a:rPr lang="en-US" sz="3200" b="1" dirty="0" smtClean="0"/>
              <a:t>also. </a:t>
            </a:r>
            <a:r>
              <a:rPr lang="en-US" sz="3200" b="1" dirty="0"/>
              <a:t>The sea is His, for it was He who made it, And His hands formed the dry land.</a:t>
            </a:r>
          </a:p>
          <a:p>
            <a:pPr marL="0" indent="0">
              <a:buNone/>
            </a:pPr>
            <a:r>
              <a:rPr lang="en-US" sz="3200" b="1" dirty="0" smtClean="0"/>
              <a:t>Come</a:t>
            </a:r>
            <a:r>
              <a:rPr lang="en-US" sz="3200" b="1" dirty="0"/>
              <a:t>, let us worship and bow down, Let us kneel before Yahuwah our </a:t>
            </a:r>
            <a:r>
              <a:rPr lang="en-US" sz="3200" b="1" dirty="0" smtClean="0"/>
              <a:t>Maker. </a:t>
            </a:r>
            <a:r>
              <a:rPr lang="en-US" sz="3200" b="1" dirty="0"/>
              <a:t>For He is our Elohim, And we are the people of His pasture and the sheep of His hand. </a:t>
            </a:r>
            <a:r>
              <a:rPr lang="en-US" sz="3200" b="1" dirty="0" smtClean="0"/>
              <a:t>(1-7a)</a:t>
            </a:r>
            <a:endParaRPr lang="en-US" sz="4400" b="1" dirty="0"/>
          </a:p>
        </p:txBody>
      </p:sp>
    </p:spTree>
    <p:extLst>
      <p:ext uri="{BB962C8B-B14F-4D97-AF65-F5344CB8AC3E}">
        <p14:creationId xmlns:p14="http://schemas.microsoft.com/office/powerpoint/2010/main" val="7764829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8" y="326888"/>
            <a:ext cx="10929257" cy="6248085"/>
          </a:xfrm>
        </p:spPr>
        <p:txBody>
          <a:bodyPr>
            <a:normAutofit/>
          </a:bodyPr>
          <a:lstStyle/>
          <a:p>
            <a:pPr marL="0" indent="0" algn="ctr">
              <a:buNone/>
            </a:pPr>
            <a:r>
              <a:rPr lang="en-US" sz="4000" b="1" dirty="0" smtClean="0"/>
              <a:t>Psalm 95</a:t>
            </a:r>
          </a:p>
          <a:p>
            <a:pPr marL="0" indent="0">
              <a:buNone/>
            </a:pPr>
            <a:r>
              <a:rPr lang="en-US" sz="3600" b="1" dirty="0" smtClean="0"/>
              <a:t>Today</a:t>
            </a:r>
            <a:r>
              <a:rPr lang="en-US" sz="3600" b="1" dirty="0"/>
              <a:t>, if you would hear His voice</a:t>
            </a:r>
            <a:r>
              <a:rPr lang="en-US" sz="3600" b="1" dirty="0" smtClean="0"/>
              <a:t>, </a:t>
            </a:r>
            <a:r>
              <a:rPr lang="en-US" sz="3600" b="1" dirty="0"/>
              <a:t>Do not harden your hearts, as at </a:t>
            </a:r>
            <a:r>
              <a:rPr lang="en-US" sz="3600" b="1" dirty="0" err="1"/>
              <a:t>Meribah</a:t>
            </a:r>
            <a:r>
              <a:rPr lang="en-US" sz="3600" b="1" dirty="0"/>
              <a:t>, As in the day of </a:t>
            </a:r>
            <a:r>
              <a:rPr lang="en-US" sz="3600" b="1" dirty="0" err="1"/>
              <a:t>Massah</a:t>
            </a:r>
            <a:r>
              <a:rPr lang="en-US" sz="3600" b="1" dirty="0"/>
              <a:t> in the </a:t>
            </a:r>
            <a:r>
              <a:rPr lang="en-US" sz="3600" b="1" dirty="0" smtClean="0"/>
              <a:t>wilderness, </a:t>
            </a:r>
            <a:r>
              <a:rPr lang="en-US" sz="3600" b="1" dirty="0"/>
              <a:t>"When your fathers tested Me, They tried Me, though they had seen My work.</a:t>
            </a:r>
          </a:p>
          <a:p>
            <a:pPr marL="0" indent="0">
              <a:buNone/>
            </a:pPr>
            <a:r>
              <a:rPr lang="en-US" sz="3600" b="1" dirty="0" smtClean="0"/>
              <a:t>For </a:t>
            </a:r>
            <a:r>
              <a:rPr lang="en-US" sz="3600" b="1" dirty="0"/>
              <a:t>forty years I loathed [that] generation, And said they are a people who err in their heart, And they do not know My </a:t>
            </a:r>
            <a:r>
              <a:rPr lang="en-US" sz="3600" b="1" dirty="0" smtClean="0"/>
              <a:t>ways.  Therefore </a:t>
            </a:r>
            <a:r>
              <a:rPr lang="en-US" sz="3600" b="1" dirty="0"/>
              <a:t>I swore in My anger, Truly they shall not enter into My rest</a:t>
            </a:r>
            <a:r>
              <a:rPr lang="en-US" sz="3600" b="1" dirty="0" smtClean="0"/>
              <a:t>. </a:t>
            </a:r>
            <a:r>
              <a:rPr lang="en-US" sz="4000" b="1" dirty="0" smtClean="0"/>
              <a:t>(7b-11)</a:t>
            </a:r>
            <a:endParaRPr lang="en-US" dirty="0"/>
          </a:p>
        </p:txBody>
      </p:sp>
    </p:spTree>
    <p:extLst>
      <p:ext uri="{BB962C8B-B14F-4D97-AF65-F5344CB8AC3E}">
        <p14:creationId xmlns:p14="http://schemas.microsoft.com/office/powerpoint/2010/main" val="12587473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8" y="620486"/>
            <a:ext cx="10929257" cy="5954487"/>
          </a:xfrm>
        </p:spPr>
        <p:txBody>
          <a:bodyPr>
            <a:normAutofit fontScale="92500" lnSpcReduction="20000"/>
          </a:bodyPr>
          <a:lstStyle/>
          <a:p>
            <a:pPr marL="0" indent="0" algn="ctr">
              <a:buNone/>
            </a:pPr>
            <a:r>
              <a:rPr lang="en-US" sz="4000" b="1" dirty="0">
                <a:latin typeface="+mn-lt"/>
              </a:rPr>
              <a:t>Back to Hebrews…</a:t>
            </a:r>
            <a:endParaRPr lang="en-US" sz="4000" b="1" baseline="30000" dirty="0">
              <a:latin typeface="+mn-lt"/>
            </a:endParaRPr>
          </a:p>
          <a:p>
            <a:pPr marL="0" indent="0">
              <a:buNone/>
            </a:pPr>
            <a:r>
              <a:rPr lang="en-US" sz="4000" b="1" baseline="30000" dirty="0">
                <a:latin typeface="+mn-lt"/>
              </a:rPr>
              <a:t>7</a:t>
            </a:r>
            <a:r>
              <a:rPr lang="en-US" sz="4000" b="1" dirty="0">
                <a:latin typeface="+mn-lt"/>
              </a:rPr>
              <a:t> So, as the Holy Spirit says: "Today, if you hear his voice, </a:t>
            </a:r>
            <a:r>
              <a:rPr lang="en-US" sz="4000" b="1" baseline="30000" dirty="0">
                <a:latin typeface="+mn-lt"/>
              </a:rPr>
              <a:t>8</a:t>
            </a:r>
            <a:r>
              <a:rPr lang="en-US" sz="4000" b="1" dirty="0">
                <a:latin typeface="+mn-lt"/>
              </a:rPr>
              <a:t> do not harden your hearts as you did in the rebellion (</a:t>
            </a:r>
            <a:r>
              <a:rPr lang="en-US" sz="4000" b="1" dirty="0" err="1">
                <a:latin typeface="+mn-lt"/>
              </a:rPr>
              <a:t>Meribah</a:t>
            </a:r>
            <a:r>
              <a:rPr lang="en-US" sz="4000" b="1" dirty="0">
                <a:latin typeface="+mn-lt"/>
              </a:rPr>
              <a:t>, provocation), during the time of testing (</a:t>
            </a:r>
            <a:r>
              <a:rPr lang="en-US" sz="4000" b="1" dirty="0" err="1">
                <a:latin typeface="+mn-lt"/>
              </a:rPr>
              <a:t>Massah</a:t>
            </a:r>
            <a:r>
              <a:rPr lang="en-US" sz="4000" b="1" dirty="0">
                <a:latin typeface="+mn-lt"/>
              </a:rPr>
              <a:t>, testing, despair) in the desert,</a:t>
            </a:r>
          </a:p>
          <a:p>
            <a:pPr marL="0" indent="0">
              <a:buNone/>
            </a:pPr>
            <a:r>
              <a:rPr lang="en-US" sz="4000" b="1" baseline="30000" dirty="0">
                <a:latin typeface="+mn-lt"/>
              </a:rPr>
              <a:t>9</a:t>
            </a:r>
            <a:r>
              <a:rPr lang="en-US" sz="4000" b="1" dirty="0">
                <a:latin typeface="+mn-lt"/>
              </a:rPr>
              <a:t> where your fathers tested and tried me and for forty years saw what I did.</a:t>
            </a:r>
          </a:p>
          <a:p>
            <a:pPr marL="0" indent="0">
              <a:buNone/>
            </a:pPr>
            <a:r>
              <a:rPr lang="en-US" sz="4000" b="1" baseline="30000" dirty="0">
                <a:latin typeface="+mn-lt"/>
              </a:rPr>
              <a:t>10</a:t>
            </a:r>
            <a:r>
              <a:rPr lang="en-US" sz="4000" b="1" dirty="0">
                <a:latin typeface="+mn-lt"/>
              </a:rPr>
              <a:t> That is why I was angry with that generation, and I said, 'Their hearts are always going astray, and they have not known my ways.'</a:t>
            </a:r>
          </a:p>
          <a:p>
            <a:pPr marL="0" indent="0">
              <a:buNone/>
            </a:pPr>
            <a:r>
              <a:rPr lang="en-US" sz="4000" b="1" baseline="30000" dirty="0">
                <a:latin typeface="+mn-lt"/>
              </a:rPr>
              <a:t>11</a:t>
            </a:r>
            <a:r>
              <a:rPr lang="en-US" sz="4000" b="1" dirty="0">
                <a:latin typeface="+mn-lt"/>
              </a:rPr>
              <a:t> So I declared on oath in my anger, 'They shall not enter my rest.'"</a:t>
            </a:r>
          </a:p>
        </p:txBody>
      </p:sp>
    </p:spTree>
    <p:extLst>
      <p:ext uri="{BB962C8B-B14F-4D97-AF65-F5344CB8AC3E}">
        <p14:creationId xmlns:p14="http://schemas.microsoft.com/office/powerpoint/2010/main" val="16696043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8" y="620486"/>
            <a:ext cx="10929257" cy="5954487"/>
          </a:xfrm>
        </p:spPr>
        <p:txBody>
          <a:bodyPr>
            <a:normAutofit fontScale="70000" lnSpcReduction="20000"/>
          </a:bodyPr>
          <a:lstStyle/>
          <a:p>
            <a:pPr marL="0" indent="0" algn="ctr">
              <a:buNone/>
            </a:pPr>
            <a:r>
              <a:rPr lang="en-US" sz="5700" b="1" dirty="0" smtClean="0">
                <a:latin typeface="+mn-lt"/>
              </a:rPr>
              <a:t>The Time of Testing – Exodus 17</a:t>
            </a:r>
          </a:p>
          <a:p>
            <a:pPr marL="0" indent="0">
              <a:buNone/>
            </a:pPr>
            <a:r>
              <a:rPr lang="en-US" sz="5100" b="1" dirty="0" smtClean="0">
                <a:latin typeface="+mn-lt"/>
              </a:rPr>
              <a:t>Then </a:t>
            </a:r>
            <a:r>
              <a:rPr lang="en-US" sz="5100" b="1" dirty="0">
                <a:latin typeface="+mn-lt"/>
              </a:rPr>
              <a:t>all the congregation of the sons of Israel journeyed by stages from the wilderness of Sin, according to the command of the LORD, and camped at </a:t>
            </a:r>
            <a:r>
              <a:rPr lang="en-US" sz="5100" b="1" dirty="0" err="1">
                <a:latin typeface="+mn-lt"/>
              </a:rPr>
              <a:t>Rephidim</a:t>
            </a:r>
            <a:r>
              <a:rPr lang="en-US" sz="5100" b="1" dirty="0">
                <a:latin typeface="+mn-lt"/>
              </a:rPr>
              <a:t>, and there was no water for the people to drink</a:t>
            </a:r>
            <a:r>
              <a:rPr lang="en-US" sz="5100" b="1" dirty="0" smtClean="0">
                <a:latin typeface="+mn-lt"/>
              </a:rPr>
              <a:t>.   </a:t>
            </a:r>
            <a:r>
              <a:rPr lang="en-US" sz="5100" b="1" baseline="30000" dirty="0">
                <a:latin typeface="+mn-lt"/>
              </a:rPr>
              <a:t>2</a:t>
            </a:r>
            <a:r>
              <a:rPr lang="en-US" sz="5100" b="1" dirty="0">
                <a:latin typeface="+mn-lt"/>
              </a:rPr>
              <a:t> Therefore the people quarreled with Moses and said, "Give us water that we may drink." And Moses said to them, "Why do you quarrel with me? Why do you test the LORD</a:t>
            </a:r>
            <a:r>
              <a:rPr lang="en-US" sz="5100" b="1" dirty="0" smtClean="0">
                <a:latin typeface="+mn-lt"/>
              </a:rPr>
              <a:t>?“   </a:t>
            </a:r>
            <a:r>
              <a:rPr lang="en-US" sz="5100" b="1" baseline="30000" dirty="0">
                <a:latin typeface="+mn-lt"/>
              </a:rPr>
              <a:t>3</a:t>
            </a:r>
            <a:r>
              <a:rPr lang="en-US" sz="5100" b="1" dirty="0">
                <a:latin typeface="+mn-lt"/>
              </a:rPr>
              <a:t> But the people thirsted there for water; and they grumbled against Moses and said, "Why, now, have you brought us up from Egypt, to kill us and our children and our livestock with thirst</a:t>
            </a:r>
            <a:r>
              <a:rPr lang="en-US" sz="5100" b="1" dirty="0" smtClean="0">
                <a:latin typeface="+mn-lt"/>
              </a:rPr>
              <a:t>?" </a:t>
            </a:r>
            <a:r>
              <a:rPr lang="en-US" sz="5100" b="1" dirty="0">
                <a:latin typeface="+mn-lt"/>
              </a:rPr>
              <a:t>So Moses cried out to the LORD, saying, "What shall I do to this people? A little more and they will stone me</a:t>
            </a:r>
            <a:r>
              <a:rPr lang="en-US" sz="5100" b="1" dirty="0" smtClean="0">
                <a:latin typeface="+mn-lt"/>
              </a:rPr>
              <a:t>."</a:t>
            </a:r>
            <a:endParaRPr lang="en-US" sz="5100" b="1" dirty="0">
              <a:latin typeface="+mn-lt"/>
            </a:endParaRPr>
          </a:p>
        </p:txBody>
      </p:sp>
    </p:spTree>
    <p:extLst>
      <p:ext uri="{BB962C8B-B14F-4D97-AF65-F5344CB8AC3E}">
        <p14:creationId xmlns:p14="http://schemas.microsoft.com/office/powerpoint/2010/main" val="351110037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8" y="620486"/>
            <a:ext cx="10929257" cy="5954487"/>
          </a:xfrm>
        </p:spPr>
        <p:txBody>
          <a:bodyPr>
            <a:normAutofit fontScale="92500" lnSpcReduction="10000"/>
          </a:bodyPr>
          <a:lstStyle/>
          <a:p>
            <a:pPr marL="0" indent="0">
              <a:buNone/>
            </a:pPr>
            <a:r>
              <a:rPr lang="en-US" sz="4000" b="1" baseline="30000" dirty="0" smtClean="0">
                <a:latin typeface="+mn-lt"/>
              </a:rPr>
              <a:t>5</a:t>
            </a:r>
            <a:r>
              <a:rPr lang="en-US" sz="4000" b="1" dirty="0" smtClean="0">
                <a:latin typeface="+mn-lt"/>
              </a:rPr>
              <a:t> </a:t>
            </a:r>
            <a:r>
              <a:rPr lang="en-US" sz="4000" b="1" dirty="0">
                <a:latin typeface="+mn-lt"/>
              </a:rPr>
              <a:t>Then the LORD said to Moses, "Pass before the people and take with you some of the elders of Israel; and take in your hand your staff with which you struck the Nile, and go.</a:t>
            </a:r>
          </a:p>
          <a:p>
            <a:pPr marL="0" indent="0">
              <a:buNone/>
            </a:pPr>
            <a:r>
              <a:rPr lang="en-US" sz="4000" b="1" dirty="0">
                <a:latin typeface="+mn-lt"/>
              </a:rPr>
              <a:t> </a:t>
            </a:r>
            <a:r>
              <a:rPr lang="en-US" sz="4000" b="1" baseline="30000" dirty="0">
                <a:latin typeface="+mn-lt"/>
              </a:rPr>
              <a:t>6</a:t>
            </a:r>
            <a:r>
              <a:rPr lang="en-US" sz="4000" b="1" dirty="0">
                <a:latin typeface="+mn-lt"/>
              </a:rPr>
              <a:t> "Behold, I will stand before you there on the rock at </a:t>
            </a:r>
            <a:r>
              <a:rPr lang="en-US" sz="4000" b="1" dirty="0" err="1">
                <a:latin typeface="+mn-lt"/>
              </a:rPr>
              <a:t>Horeb</a:t>
            </a:r>
            <a:r>
              <a:rPr lang="en-US" sz="4000" b="1" dirty="0">
                <a:latin typeface="+mn-lt"/>
              </a:rPr>
              <a:t>; and you shall strike the rock, and water will come out of it, that the people may drink." And Moses did so in the sight of the elders of Israel.</a:t>
            </a:r>
          </a:p>
          <a:p>
            <a:pPr marL="0" indent="0">
              <a:buNone/>
            </a:pPr>
            <a:r>
              <a:rPr lang="en-US" sz="4000" b="1" dirty="0">
                <a:latin typeface="+mn-lt"/>
              </a:rPr>
              <a:t> </a:t>
            </a:r>
            <a:r>
              <a:rPr lang="en-US" sz="4000" b="1" baseline="30000" dirty="0">
                <a:latin typeface="+mn-lt"/>
              </a:rPr>
              <a:t>7</a:t>
            </a:r>
            <a:r>
              <a:rPr lang="en-US" sz="4000" b="1" dirty="0">
                <a:latin typeface="+mn-lt"/>
              </a:rPr>
              <a:t> He named the place </a:t>
            </a:r>
            <a:r>
              <a:rPr lang="en-US" sz="4000" b="1" dirty="0" err="1">
                <a:latin typeface="+mn-lt"/>
              </a:rPr>
              <a:t>Massah</a:t>
            </a:r>
            <a:r>
              <a:rPr lang="en-US" sz="4000" b="1" dirty="0">
                <a:latin typeface="+mn-lt"/>
              </a:rPr>
              <a:t> and </a:t>
            </a:r>
            <a:r>
              <a:rPr lang="en-US" sz="4000" b="1" dirty="0" err="1">
                <a:latin typeface="+mn-lt"/>
              </a:rPr>
              <a:t>Meribah</a:t>
            </a:r>
            <a:r>
              <a:rPr lang="en-US" sz="4000" b="1" dirty="0">
                <a:latin typeface="+mn-lt"/>
              </a:rPr>
              <a:t> because of the quarrel of the sons of Israel, and because they tested the LORD, saying, "Is the LORD among us, or not?"</a:t>
            </a:r>
          </a:p>
        </p:txBody>
      </p:sp>
    </p:spTree>
    <p:extLst>
      <p:ext uri="{BB962C8B-B14F-4D97-AF65-F5344CB8AC3E}">
        <p14:creationId xmlns:p14="http://schemas.microsoft.com/office/powerpoint/2010/main" val="15397334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8" y="620486"/>
            <a:ext cx="10929257" cy="5954487"/>
          </a:xfrm>
        </p:spPr>
        <p:txBody>
          <a:bodyPr>
            <a:normAutofit fontScale="92500" lnSpcReduction="20000"/>
          </a:bodyPr>
          <a:lstStyle/>
          <a:p>
            <a:pPr marL="0" indent="0" algn="ctr">
              <a:buNone/>
            </a:pPr>
            <a:r>
              <a:rPr lang="en-US" sz="4000" b="1" dirty="0">
                <a:latin typeface="+mn-lt"/>
              </a:rPr>
              <a:t>Back to Hebrews…</a:t>
            </a:r>
            <a:endParaRPr lang="en-US" sz="4000" b="1" baseline="30000" dirty="0">
              <a:latin typeface="+mn-lt"/>
            </a:endParaRPr>
          </a:p>
          <a:p>
            <a:pPr marL="0" indent="0">
              <a:buNone/>
            </a:pPr>
            <a:r>
              <a:rPr lang="en-US" sz="4000" b="1" baseline="30000" dirty="0">
                <a:latin typeface="+mn-lt"/>
              </a:rPr>
              <a:t>7</a:t>
            </a:r>
            <a:r>
              <a:rPr lang="en-US" sz="4000" b="1" dirty="0">
                <a:latin typeface="+mn-lt"/>
              </a:rPr>
              <a:t> So, as the Holy Spirit says: "Today, if you hear his voice, </a:t>
            </a:r>
            <a:r>
              <a:rPr lang="en-US" sz="4000" b="1" baseline="30000" dirty="0">
                <a:latin typeface="+mn-lt"/>
              </a:rPr>
              <a:t>8</a:t>
            </a:r>
            <a:r>
              <a:rPr lang="en-US" sz="4000" b="1" dirty="0">
                <a:latin typeface="+mn-lt"/>
              </a:rPr>
              <a:t> do not harden your hearts as you did in the rebellion (</a:t>
            </a:r>
            <a:r>
              <a:rPr lang="en-US" sz="4000" b="1" dirty="0" err="1">
                <a:latin typeface="+mn-lt"/>
              </a:rPr>
              <a:t>Meribah</a:t>
            </a:r>
            <a:r>
              <a:rPr lang="en-US" sz="4000" b="1" dirty="0">
                <a:latin typeface="+mn-lt"/>
              </a:rPr>
              <a:t>, provocation), during the time of testing (</a:t>
            </a:r>
            <a:r>
              <a:rPr lang="en-US" sz="4000" b="1" dirty="0" err="1">
                <a:latin typeface="+mn-lt"/>
              </a:rPr>
              <a:t>Massah</a:t>
            </a:r>
            <a:r>
              <a:rPr lang="en-US" sz="4000" b="1" dirty="0">
                <a:latin typeface="+mn-lt"/>
              </a:rPr>
              <a:t>, testing, despair) in the desert,</a:t>
            </a:r>
          </a:p>
          <a:p>
            <a:pPr marL="0" indent="0">
              <a:buNone/>
            </a:pPr>
            <a:r>
              <a:rPr lang="en-US" sz="4000" b="1" baseline="30000" dirty="0">
                <a:latin typeface="+mn-lt"/>
              </a:rPr>
              <a:t>9</a:t>
            </a:r>
            <a:r>
              <a:rPr lang="en-US" sz="4000" b="1" dirty="0">
                <a:latin typeface="+mn-lt"/>
              </a:rPr>
              <a:t> where your fathers tested and tried me and for forty years saw what I did.</a:t>
            </a:r>
          </a:p>
          <a:p>
            <a:pPr marL="0" indent="0">
              <a:buNone/>
            </a:pPr>
            <a:r>
              <a:rPr lang="en-US" sz="4000" b="1" baseline="30000" dirty="0">
                <a:latin typeface="+mn-lt"/>
              </a:rPr>
              <a:t>10</a:t>
            </a:r>
            <a:r>
              <a:rPr lang="en-US" sz="4000" b="1" dirty="0">
                <a:latin typeface="+mn-lt"/>
              </a:rPr>
              <a:t> That is why I was angry with that generation, and I said, 'Their hearts are always going astray, and they have not known my ways.'</a:t>
            </a:r>
          </a:p>
          <a:p>
            <a:pPr marL="0" indent="0">
              <a:buNone/>
            </a:pPr>
            <a:r>
              <a:rPr lang="en-US" sz="4000" b="1" baseline="30000" dirty="0">
                <a:latin typeface="+mn-lt"/>
              </a:rPr>
              <a:t>11</a:t>
            </a:r>
            <a:r>
              <a:rPr lang="en-US" sz="4000" b="1" dirty="0">
                <a:latin typeface="+mn-lt"/>
              </a:rPr>
              <a:t> So I declared on oath in my anger, 'They shall not enter my rest.'"</a:t>
            </a:r>
          </a:p>
        </p:txBody>
      </p:sp>
    </p:spTree>
    <p:extLst>
      <p:ext uri="{BB962C8B-B14F-4D97-AF65-F5344CB8AC3E}">
        <p14:creationId xmlns:p14="http://schemas.microsoft.com/office/powerpoint/2010/main" val="34221328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8" y="620486"/>
            <a:ext cx="10929257" cy="5954487"/>
          </a:xfrm>
        </p:spPr>
        <p:txBody>
          <a:bodyPr>
            <a:normAutofit lnSpcReduction="10000"/>
          </a:bodyPr>
          <a:lstStyle/>
          <a:p>
            <a:pPr marL="0" indent="0" algn="ctr">
              <a:buNone/>
            </a:pPr>
            <a:r>
              <a:rPr lang="en-US" sz="4000" b="1" dirty="0" smtClean="0">
                <a:solidFill>
                  <a:schemeClr val="tx1"/>
                </a:solidFill>
                <a:latin typeface="+mn-lt"/>
              </a:rPr>
              <a:t>My Rest</a:t>
            </a:r>
          </a:p>
          <a:p>
            <a:pPr marL="0" indent="0">
              <a:buNone/>
            </a:pPr>
            <a:r>
              <a:rPr lang="en-US" sz="4000" b="1" dirty="0" smtClean="0">
                <a:solidFill>
                  <a:schemeClr val="tx1"/>
                </a:solidFill>
                <a:latin typeface="+mn-lt"/>
              </a:rPr>
              <a:t>Hebrew </a:t>
            </a:r>
            <a:r>
              <a:rPr lang="en-US" sz="4800" b="1" dirty="0" err="1">
                <a:latin typeface="Bwhebb" panose="00000400000000000000" pitchFamily="2" charset="0"/>
              </a:rPr>
              <a:t>yti</a:t>
            </a:r>
            <a:r>
              <a:rPr lang="en-US" sz="4800" b="1" dirty="0">
                <a:latin typeface="Bwhebb" panose="00000400000000000000" pitchFamily="2" charset="0"/>
              </a:rPr>
              <a:t>(</a:t>
            </a:r>
            <a:r>
              <a:rPr lang="en-US" sz="4800" b="1" dirty="0" err="1">
                <a:latin typeface="Bwhebb" panose="00000400000000000000" pitchFamily="2" charset="0"/>
              </a:rPr>
              <a:t>x'Wnm</a:t>
            </a:r>
            <a:r>
              <a:rPr lang="en-US" sz="4800" b="1" dirty="0">
                <a:solidFill>
                  <a:schemeClr val="tx1"/>
                </a:solidFill>
                <a:latin typeface="Bwhebb" panose="00000400000000000000" pitchFamily="2" charset="0"/>
              </a:rPr>
              <a:t>.</a:t>
            </a:r>
            <a:r>
              <a:rPr lang="en-US" sz="4000" b="1" dirty="0" smtClean="0">
                <a:solidFill>
                  <a:schemeClr val="tx1"/>
                </a:solidFill>
                <a:latin typeface="+mn-lt"/>
              </a:rPr>
              <a:t> (</a:t>
            </a:r>
            <a:r>
              <a:rPr lang="en-US" sz="4000" b="1" dirty="0" err="1" smtClean="0">
                <a:solidFill>
                  <a:schemeClr val="tx1"/>
                </a:solidFill>
                <a:latin typeface="+mn-lt"/>
              </a:rPr>
              <a:t>menuchati</a:t>
            </a:r>
            <a:r>
              <a:rPr lang="en-US" sz="4000" b="1" dirty="0" smtClean="0">
                <a:solidFill>
                  <a:schemeClr val="tx1"/>
                </a:solidFill>
                <a:latin typeface="+mn-lt"/>
              </a:rPr>
              <a:t>)</a:t>
            </a:r>
          </a:p>
          <a:p>
            <a:pPr marL="0" indent="0">
              <a:buNone/>
            </a:pPr>
            <a:r>
              <a:rPr lang="en-US" sz="4000" b="1" dirty="0" smtClean="0">
                <a:solidFill>
                  <a:schemeClr val="tx1"/>
                </a:solidFill>
                <a:latin typeface="+mn-lt"/>
              </a:rPr>
              <a:t>This phrase, “my rest”, occurs 3 times</a:t>
            </a:r>
          </a:p>
          <a:p>
            <a:pPr marL="0" indent="0">
              <a:buNone/>
            </a:pPr>
            <a:r>
              <a:rPr lang="en-US" sz="4000" b="1" dirty="0" smtClean="0">
                <a:solidFill>
                  <a:schemeClr val="tx1"/>
                </a:solidFill>
                <a:latin typeface="+mn-lt"/>
              </a:rPr>
              <a:t>Psalm 95</a:t>
            </a:r>
          </a:p>
          <a:p>
            <a:pPr marL="0" indent="0">
              <a:buNone/>
            </a:pPr>
            <a:r>
              <a:rPr lang="en-US" sz="4000" b="1" dirty="0" smtClean="0">
                <a:solidFill>
                  <a:schemeClr val="tx1"/>
                </a:solidFill>
                <a:latin typeface="+mn-lt"/>
              </a:rPr>
              <a:t>Psalm 132:14 </a:t>
            </a:r>
            <a:r>
              <a:rPr lang="en-US" sz="4000" b="1" dirty="0">
                <a:solidFill>
                  <a:schemeClr val="tx1"/>
                </a:solidFill>
                <a:latin typeface="+mn-lt"/>
              </a:rPr>
              <a:t>This is </a:t>
            </a:r>
            <a:r>
              <a:rPr lang="en-US" sz="4000" b="1" u="sng" dirty="0">
                <a:solidFill>
                  <a:schemeClr val="tx1"/>
                </a:solidFill>
                <a:latin typeface="+mn-lt"/>
              </a:rPr>
              <a:t>my resting place </a:t>
            </a:r>
            <a:r>
              <a:rPr lang="en-US" sz="4000" b="1" dirty="0">
                <a:solidFill>
                  <a:schemeClr val="tx1"/>
                </a:solidFill>
                <a:latin typeface="+mn-lt"/>
              </a:rPr>
              <a:t>for ever and ever; here I will sit enthroned, for I have desired </a:t>
            </a:r>
            <a:r>
              <a:rPr lang="en-US" sz="4000" b="1" dirty="0" smtClean="0">
                <a:solidFill>
                  <a:schemeClr val="tx1"/>
                </a:solidFill>
                <a:latin typeface="+mn-lt"/>
              </a:rPr>
              <a:t>it</a:t>
            </a:r>
          </a:p>
          <a:p>
            <a:pPr marL="0" indent="0">
              <a:buNone/>
            </a:pPr>
            <a:r>
              <a:rPr lang="en-US" sz="4000" b="1" dirty="0" smtClean="0">
                <a:solidFill>
                  <a:schemeClr val="tx1"/>
                </a:solidFill>
                <a:latin typeface="+mn-lt"/>
              </a:rPr>
              <a:t>Isaiah 66:1 </a:t>
            </a:r>
            <a:r>
              <a:rPr lang="en-US" sz="4000" b="1" dirty="0">
                <a:solidFill>
                  <a:schemeClr val="tx1"/>
                </a:solidFill>
                <a:latin typeface="+mn-lt"/>
              </a:rPr>
              <a:t>This is what </a:t>
            </a:r>
            <a:r>
              <a:rPr lang="en-US" sz="4000" b="1" dirty="0" smtClean="0">
                <a:solidFill>
                  <a:schemeClr val="tx1"/>
                </a:solidFill>
                <a:latin typeface="+mn-lt"/>
              </a:rPr>
              <a:t>Yahuwah </a:t>
            </a:r>
            <a:r>
              <a:rPr lang="en-US" sz="4000" b="1" dirty="0">
                <a:solidFill>
                  <a:schemeClr val="tx1"/>
                </a:solidFill>
                <a:latin typeface="+mn-lt"/>
              </a:rPr>
              <a:t>says: "Heaven is my throne, and the earth is my footstool. Where is the house you will build for me? Where will </a:t>
            </a:r>
            <a:r>
              <a:rPr lang="en-US" sz="4000" b="1" u="sng" dirty="0">
                <a:solidFill>
                  <a:schemeClr val="tx1"/>
                </a:solidFill>
                <a:latin typeface="+mn-lt"/>
              </a:rPr>
              <a:t>my resting place</a:t>
            </a:r>
            <a:r>
              <a:rPr lang="en-US" sz="4000" b="1" dirty="0">
                <a:solidFill>
                  <a:schemeClr val="tx1"/>
                </a:solidFill>
                <a:latin typeface="+mn-lt"/>
              </a:rPr>
              <a:t> be?</a:t>
            </a:r>
          </a:p>
        </p:txBody>
      </p:sp>
    </p:spTree>
    <p:extLst>
      <p:ext uri="{BB962C8B-B14F-4D97-AF65-F5344CB8AC3E}">
        <p14:creationId xmlns:p14="http://schemas.microsoft.com/office/powerpoint/2010/main" val="383497816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8" y="620486"/>
            <a:ext cx="10929257" cy="5954487"/>
          </a:xfrm>
        </p:spPr>
        <p:txBody>
          <a:bodyPr>
            <a:normAutofit lnSpcReduction="10000"/>
          </a:bodyPr>
          <a:lstStyle/>
          <a:p>
            <a:pPr marL="0" indent="0" algn="ctr">
              <a:buNone/>
            </a:pPr>
            <a:r>
              <a:rPr lang="en-US" sz="4000" b="1" dirty="0" smtClean="0">
                <a:solidFill>
                  <a:schemeClr val="tx1"/>
                </a:solidFill>
                <a:latin typeface="+mn-lt"/>
              </a:rPr>
              <a:t>The Oath of Hebrews 3:11</a:t>
            </a:r>
          </a:p>
          <a:p>
            <a:pPr marL="0" indent="0">
              <a:buNone/>
            </a:pPr>
            <a:r>
              <a:rPr lang="en-US" sz="4000" b="1" baseline="30000" dirty="0" smtClean="0">
                <a:latin typeface="+mn-lt"/>
              </a:rPr>
              <a:t> 11</a:t>
            </a:r>
            <a:r>
              <a:rPr lang="en-US" sz="4000" b="1" dirty="0" smtClean="0">
                <a:latin typeface="+mn-lt"/>
              </a:rPr>
              <a:t> </a:t>
            </a:r>
            <a:r>
              <a:rPr lang="en-US" sz="4000" b="1" dirty="0">
                <a:latin typeface="+mn-lt"/>
              </a:rPr>
              <a:t>Unto whom I </a:t>
            </a:r>
            <a:r>
              <a:rPr lang="en-US" sz="4000" b="1" dirty="0" err="1">
                <a:latin typeface="+mn-lt"/>
              </a:rPr>
              <a:t>sware</a:t>
            </a:r>
            <a:r>
              <a:rPr lang="en-US" sz="4000" b="1" dirty="0">
                <a:latin typeface="+mn-lt"/>
              </a:rPr>
              <a:t> in my wrath that they should not enter into my rest. (KJV</a:t>
            </a:r>
            <a:r>
              <a:rPr lang="en-US" sz="4000" b="1" dirty="0" smtClean="0">
                <a:latin typeface="+mn-lt"/>
              </a:rPr>
              <a:t>)</a:t>
            </a:r>
          </a:p>
          <a:p>
            <a:pPr marL="0" indent="0">
              <a:buNone/>
            </a:pPr>
            <a:r>
              <a:rPr lang="en-US" sz="4000" b="1" dirty="0">
                <a:latin typeface="+mn-lt"/>
              </a:rPr>
              <a:t> </a:t>
            </a:r>
            <a:r>
              <a:rPr lang="en-US" sz="4000" b="1" baseline="30000" dirty="0">
                <a:latin typeface="+mn-lt"/>
              </a:rPr>
              <a:t>11</a:t>
            </a:r>
            <a:r>
              <a:rPr lang="en-US" sz="4000" b="1" dirty="0">
                <a:latin typeface="+mn-lt"/>
              </a:rPr>
              <a:t> So I declared on oath in my anger, "They shall </a:t>
            </a:r>
            <a:r>
              <a:rPr lang="en-US" sz="4000" b="1" dirty="0" smtClean="0">
                <a:latin typeface="+mn-lt"/>
              </a:rPr>
              <a:t>never</a:t>
            </a:r>
            <a:r>
              <a:rPr lang="en-US" sz="4000" b="1" dirty="0">
                <a:latin typeface="+mn-lt"/>
              </a:rPr>
              <a:t> </a:t>
            </a:r>
            <a:r>
              <a:rPr lang="en-US" sz="4000" b="1" baseline="30000" dirty="0">
                <a:latin typeface="+mn-lt"/>
              </a:rPr>
              <a:t>11</a:t>
            </a:r>
            <a:r>
              <a:rPr lang="en-US" sz="4000" b="1" dirty="0">
                <a:latin typeface="+mn-lt"/>
              </a:rPr>
              <a:t> "Therefore I swore in My anger, Truly they shall not enter into My rest</a:t>
            </a:r>
            <a:r>
              <a:rPr lang="en-US" sz="4000" b="1" dirty="0" smtClean="0">
                <a:latin typeface="+mn-lt"/>
              </a:rPr>
              <a:t>."(NIV)</a:t>
            </a:r>
          </a:p>
          <a:p>
            <a:pPr marL="0" indent="0">
              <a:buNone/>
            </a:pPr>
            <a:r>
              <a:rPr lang="en-US" sz="4000" b="1" dirty="0">
                <a:latin typeface="+mn-lt"/>
              </a:rPr>
              <a:t> </a:t>
            </a:r>
            <a:r>
              <a:rPr lang="en-US" sz="4000" b="1" baseline="30000" dirty="0">
                <a:latin typeface="+mn-lt"/>
              </a:rPr>
              <a:t>11</a:t>
            </a:r>
            <a:r>
              <a:rPr lang="en-US" sz="4000" b="1" dirty="0">
                <a:latin typeface="+mn-lt"/>
              </a:rPr>
              <a:t> "Therefore I swore in My anger, Truly they shall not enter into My rest</a:t>
            </a:r>
            <a:r>
              <a:rPr lang="en-US" sz="4000" b="1" dirty="0" smtClean="0">
                <a:latin typeface="+mn-lt"/>
              </a:rPr>
              <a:t>.“ (NAS)</a:t>
            </a:r>
          </a:p>
          <a:p>
            <a:pPr marL="0" indent="0">
              <a:buNone/>
            </a:pPr>
            <a:r>
              <a:rPr lang="en-US" sz="4000" b="1" dirty="0">
                <a:latin typeface="+mn-lt"/>
              </a:rPr>
              <a:t> </a:t>
            </a:r>
            <a:r>
              <a:rPr lang="en-US" sz="4000" b="1" baseline="30000" dirty="0">
                <a:latin typeface="+mn-lt"/>
              </a:rPr>
              <a:t>11</a:t>
            </a:r>
            <a:r>
              <a:rPr lang="en-US" sz="4000" b="1" dirty="0">
                <a:latin typeface="+mn-lt"/>
              </a:rPr>
              <a:t> </a:t>
            </a:r>
            <a:r>
              <a:rPr lang="en-US" sz="4000" b="1" dirty="0" smtClean="0">
                <a:latin typeface="+mn-lt"/>
              </a:rPr>
              <a:t>As I swore in my wrath, “If they shall enter into My rest.“ (The Scriptures)</a:t>
            </a:r>
            <a:endParaRPr lang="en-US" sz="4000" b="1" dirty="0">
              <a:latin typeface="+mn-lt"/>
            </a:endParaRPr>
          </a:p>
          <a:p>
            <a:pPr marL="0" indent="0">
              <a:buNone/>
            </a:pPr>
            <a:endParaRPr lang="en-US" sz="4000" b="1" dirty="0" smtClean="0">
              <a:latin typeface="+mn-lt"/>
            </a:endParaRPr>
          </a:p>
          <a:p>
            <a:pPr marL="0" indent="0">
              <a:buNone/>
            </a:pPr>
            <a:endParaRPr lang="en-US" sz="4000" b="1" dirty="0">
              <a:latin typeface="+mn-lt"/>
            </a:endParaRPr>
          </a:p>
        </p:txBody>
      </p:sp>
    </p:spTree>
    <p:extLst>
      <p:ext uri="{BB962C8B-B14F-4D97-AF65-F5344CB8AC3E}">
        <p14:creationId xmlns:p14="http://schemas.microsoft.com/office/powerpoint/2010/main" val="283492769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8" y="620486"/>
            <a:ext cx="10929257" cy="5954487"/>
          </a:xfrm>
        </p:spPr>
        <p:txBody>
          <a:bodyPr>
            <a:normAutofit/>
          </a:bodyPr>
          <a:lstStyle/>
          <a:p>
            <a:pPr marL="0" indent="0" algn="ctr">
              <a:buNone/>
            </a:pPr>
            <a:r>
              <a:rPr lang="en-US" sz="4000" b="1" dirty="0" smtClean="0">
                <a:solidFill>
                  <a:schemeClr val="tx1"/>
                </a:solidFill>
                <a:latin typeface="+mn-lt"/>
              </a:rPr>
              <a:t>The Oath</a:t>
            </a:r>
          </a:p>
          <a:p>
            <a:pPr marL="0" indent="0">
              <a:buNone/>
            </a:pPr>
            <a:r>
              <a:rPr lang="en-US" sz="5400" b="1" dirty="0" smtClean="0">
                <a:solidFill>
                  <a:schemeClr val="tx1"/>
                </a:solidFill>
                <a:latin typeface="Bwhebb" panose="00000400000000000000" pitchFamily="2" charset="0"/>
              </a:rPr>
              <a:t> </a:t>
            </a:r>
            <a:r>
              <a:rPr lang="en-US" sz="5400" b="1" dirty="0" err="1">
                <a:latin typeface="Bwhebb" panose="00000400000000000000" pitchFamily="2" charset="0"/>
              </a:rPr>
              <a:t>yti</a:t>
            </a:r>
            <a:r>
              <a:rPr lang="en-US" sz="5400" b="1" dirty="0">
                <a:latin typeface="Bwhebb" panose="00000400000000000000" pitchFamily="2" charset="0"/>
              </a:rPr>
              <a:t>(</a:t>
            </a:r>
            <a:r>
              <a:rPr lang="en-US" sz="5400" b="1" dirty="0" err="1">
                <a:latin typeface="Bwhebb" panose="00000400000000000000" pitchFamily="2" charset="0"/>
              </a:rPr>
              <a:t>x'Wnm</a:t>
            </a:r>
            <a:r>
              <a:rPr lang="en-US" sz="5400" b="1" dirty="0">
                <a:latin typeface="Bwhebb" panose="00000400000000000000" pitchFamily="2" charset="0"/>
              </a:rPr>
              <a:t>.-la, !</a:t>
            </a:r>
            <a:r>
              <a:rPr lang="en-US" sz="5400" b="1" dirty="0" err="1">
                <a:latin typeface="Bwhebb" panose="00000400000000000000" pitchFamily="2" charset="0"/>
              </a:rPr>
              <a:t>Waªboy</a:t>
            </a:r>
            <a:r>
              <a:rPr lang="en-US" sz="5400" b="1" dirty="0">
                <a:latin typeface="Bwhebb" panose="00000400000000000000" pitchFamily="2" charset="0"/>
              </a:rPr>
              <a:t>&gt;÷-~</a:t>
            </a:r>
            <a:r>
              <a:rPr lang="en-US" sz="5400" b="1" dirty="0" err="1">
                <a:latin typeface="Bwhebb" panose="00000400000000000000" pitchFamily="2" charset="0"/>
              </a:rPr>
              <a:t>ai</a:t>
            </a:r>
            <a:endParaRPr lang="en-US" sz="5400" b="1" dirty="0">
              <a:latin typeface="Bwhebb" panose="00000400000000000000" pitchFamily="2" charset="0"/>
            </a:endParaRPr>
          </a:p>
          <a:p>
            <a:pPr marL="0" indent="0">
              <a:buNone/>
            </a:pPr>
            <a:r>
              <a:rPr lang="en-US" sz="4000" b="1" dirty="0" smtClean="0">
                <a:solidFill>
                  <a:schemeClr val="tx1"/>
                </a:solidFill>
                <a:latin typeface="+mn-lt"/>
              </a:rPr>
              <a:t>Literally, “If they will enter my rest”</a:t>
            </a:r>
          </a:p>
          <a:p>
            <a:pPr marL="0" indent="0">
              <a:buNone/>
            </a:pPr>
            <a:r>
              <a:rPr lang="en-US" sz="4000" b="1" dirty="0" smtClean="0">
                <a:solidFill>
                  <a:schemeClr val="tx1"/>
                </a:solidFill>
                <a:latin typeface="+mn-lt"/>
              </a:rPr>
              <a:t>LXX: </a:t>
            </a:r>
            <a:r>
              <a:rPr lang="en-US" sz="4400" b="1" dirty="0" err="1" smtClean="0">
                <a:solidFill>
                  <a:schemeClr val="tx1"/>
                </a:solidFill>
                <a:latin typeface="Bwgrkn" panose="00000400000000000000" pitchFamily="2" charset="0"/>
              </a:rPr>
              <a:t>eiv</a:t>
            </a:r>
            <a:r>
              <a:rPr lang="en-US" sz="4400" b="1" dirty="0" smtClean="0">
                <a:solidFill>
                  <a:schemeClr val="tx1"/>
                </a:solidFill>
                <a:latin typeface="Bwgrkn" panose="00000400000000000000" pitchFamily="2" charset="0"/>
              </a:rPr>
              <a:t> </a:t>
            </a:r>
            <a:r>
              <a:rPr lang="en-US" sz="4400" b="1" dirty="0" err="1">
                <a:solidFill>
                  <a:schemeClr val="tx1"/>
                </a:solidFill>
                <a:latin typeface="Bwgrkn" panose="00000400000000000000" pitchFamily="2" charset="0"/>
              </a:rPr>
              <a:t>eivseleu,sontai</a:t>
            </a:r>
            <a:r>
              <a:rPr lang="en-US" sz="4400" b="1" dirty="0">
                <a:solidFill>
                  <a:schemeClr val="tx1"/>
                </a:solidFill>
                <a:latin typeface="Bwgrkn" panose="00000400000000000000" pitchFamily="2" charset="0"/>
              </a:rPr>
              <a:t> </a:t>
            </a:r>
            <a:r>
              <a:rPr lang="en-US" sz="4400" b="1" dirty="0" err="1">
                <a:solidFill>
                  <a:schemeClr val="tx1"/>
                </a:solidFill>
                <a:latin typeface="Bwgrkn" panose="00000400000000000000" pitchFamily="2" charset="0"/>
              </a:rPr>
              <a:t>eivj</a:t>
            </a:r>
            <a:r>
              <a:rPr lang="en-US" sz="4400" b="1" dirty="0">
                <a:solidFill>
                  <a:schemeClr val="tx1"/>
                </a:solidFill>
                <a:latin typeface="Bwgrkn" panose="00000400000000000000" pitchFamily="2" charset="0"/>
              </a:rPr>
              <a:t> </a:t>
            </a:r>
            <a:r>
              <a:rPr lang="en-US" sz="4400" b="1" dirty="0" err="1">
                <a:solidFill>
                  <a:schemeClr val="tx1"/>
                </a:solidFill>
                <a:latin typeface="Bwgrkn" panose="00000400000000000000" pitchFamily="2" charset="0"/>
              </a:rPr>
              <a:t>th.n</a:t>
            </a:r>
            <a:r>
              <a:rPr lang="en-US" sz="4400" b="1" dirty="0">
                <a:solidFill>
                  <a:schemeClr val="tx1"/>
                </a:solidFill>
                <a:latin typeface="Bwgrkn" panose="00000400000000000000" pitchFamily="2" charset="0"/>
              </a:rPr>
              <a:t> </a:t>
            </a:r>
            <a:r>
              <a:rPr lang="en-US" sz="4400" b="1" dirty="0" err="1">
                <a:solidFill>
                  <a:schemeClr val="tx1"/>
                </a:solidFill>
                <a:latin typeface="Bwgrkn" panose="00000400000000000000" pitchFamily="2" charset="0"/>
              </a:rPr>
              <a:t>kata,pausi,n</a:t>
            </a:r>
            <a:r>
              <a:rPr lang="en-US" sz="4400" b="1" dirty="0">
                <a:solidFill>
                  <a:schemeClr val="tx1"/>
                </a:solidFill>
                <a:latin typeface="Bwgrkn" panose="00000400000000000000" pitchFamily="2" charset="0"/>
              </a:rPr>
              <a:t> </a:t>
            </a:r>
            <a:r>
              <a:rPr lang="en-US" sz="4400" b="1" dirty="0" err="1" smtClean="0">
                <a:solidFill>
                  <a:schemeClr val="tx1"/>
                </a:solidFill>
                <a:latin typeface="Bwgrkn" panose="00000400000000000000" pitchFamily="2" charset="0"/>
              </a:rPr>
              <a:t>mou</a:t>
            </a:r>
            <a:endParaRPr lang="en-US" sz="4400" b="1" dirty="0" smtClean="0">
              <a:solidFill>
                <a:schemeClr val="tx1"/>
              </a:solidFill>
              <a:latin typeface="Bwgrkn" panose="00000400000000000000" pitchFamily="2" charset="0"/>
            </a:endParaRPr>
          </a:p>
          <a:p>
            <a:pPr marL="0" indent="0">
              <a:buNone/>
            </a:pPr>
            <a:r>
              <a:rPr lang="en-US" sz="4000" b="1" dirty="0" smtClean="0">
                <a:solidFill>
                  <a:schemeClr val="tx1"/>
                </a:solidFill>
                <a:latin typeface="+mn-lt"/>
              </a:rPr>
              <a:t>Is this Hebrew metaphor for “they shall never”?</a:t>
            </a:r>
          </a:p>
          <a:p>
            <a:pPr marL="0" indent="0">
              <a:buNone/>
            </a:pPr>
            <a:r>
              <a:rPr lang="en-US" sz="4000" b="1" dirty="0" smtClean="0">
                <a:solidFill>
                  <a:schemeClr val="tx1"/>
                </a:solidFill>
                <a:latin typeface="+mn-lt"/>
              </a:rPr>
              <a:t>Or is this an oath literally stating the condition by which one may enter?</a:t>
            </a:r>
          </a:p>
        </p:txBody>
      </p:sp>
    </p:spTree>
    <p:extLst>
      <p:ext uri="{BB962C8B-B14F-4D97-AF65-F5344CB8AC3E}">
        <p14:creationId xmlns:p14="http://schemas.microsoft.com/office/powerpoint/2010/main" val="184796880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4029" y="217714"/>
            <a:ext cx="10342639" cy="6531429"/>
          </a:xfrm>
        </p:spPr>
        <p:txBody>
          <a:bodyPr>
            <a:noAutofit/>
          </a:bodyPr>
          <a:lstStyle/>
          <a:p>
            <a:pPr marL="0" indent="0">
              <a:buNone/>
            </a:pPr>
            <a:r>
              <a:rPr lang="en-US" sz="4000" b="1" baseline="30000" dirty="0">
                <a:latin typeface="+mn-lt"/>
              </a:rPr>
              <a:t>12</a:t>
            </a:r>
            <a:r>
              <a:rPr lang="en-US" sz="4000" b="1" dirty="0">
                <a:latin typeface="+mn-lt"/>
              </a:rPr>
              <a:t> See to it, brothers, that none of you has a sinful, </a:t>
            </a:r>
            <a:r>
              <a:rPr lang="en-US" sz="4000" b="1" u="sng" dirty="0">
                <a:latin typeface="+mn-lt"/>
              </a:rPr>
              <a:t>unbelieving heart </a:t>
            </a:r>
            <a:r>
              <a:rPr lang="en-US" sz="4000" b="1" dirty="0">
                <a:latin typeface="+mn-lt"/>
              </a:rPr>
              <a:t>that turns away from the living </a:t>
            </a:r>
            <a:r>
              <a:rPr lang="en-US" sz="4000" b="1" dirty="0" err="1">
                <a:latin typeface="+mn-lt"/>
              </a:rPr>
              <a:t>Elohim</a:t>
            </a:r>
            <a:r>
              <a:rPr lang="en-US" sz="4000" b="1" dirty="0">
                <a:latin typeface="+mn-lt"/>
              </a:rPr>
              <a:t>. (see Ps 78:17ff</a:t>
            </a:r>
            <a:r>
              <a:rPr lang="en-US" sz="4000" b="1" dirty="0" smtClean="0">
                <a:latin typeface="+mn-lt"/>
              </a:rPr>
              <a:t>)  </a:t>
            </a:r>
            <a:r>
              <a:rPr lang="en-US" sz="4000" b="1" baseline="30000" dirty="0" smtClean="0">
                <a:latin typeface="+mn-lt"/>
              </a:rPr>
              <a:t>13</a:t>
            </a:r>
            <a:r>
              <a:rPr lang="en-US" sz="4000" b="1" dirty="0" smtClean="0">
                <a:latin typeface="+mn-lt"/>
              </a:rPr>
              <a:t> </a:t>
            </a:r>
            <a:r>
              <a:rPr lang="en-US" sz="4000" b="1" dirty="0">
                <a:latin typeface="+mn-lt"/>
              </a:rPr>
              <a:t>But encourage one another daily, as long as it is called Today, so that none of you may be hardened by sin's deceitfulness.</a:t>
            </a:r>
          </a:p>
          <a:p>
            <a:pPr marL="0" indent="0">
              <a:buNone/>
            </a:pPr>
            <a:r>
              <a:rPr lang="en-US" sz="4000" b="1" baseline="30000" dirty="0">
                <a:latin typeface="+mn-lt"/>
              </a:rPr>
              <a:t>14</a:t>
            </a:r>
            <a:r>
              <a:rPr lang="en-US" sz="4000" b="1" dirty="0">
                <a:latin typeface="+mn-lt"/>
              </a:rPr>
              <a:t> </a:t>
            </a:r>
            <a:r>
              <a:rPr lang="en-US" sz="4000" b="1" u="sng" dirty="0">
                <a:latin typeface="+mn-lt"/>
              </a:rPr>
              <a:t>We have come to share in Messiah if we hold firmly till the end the confidence we had at first</a:t>
            </a:r>
            <a:r>
              <a:rPr lang="en-US" sz="4000" b="1" dirty="0" smtClean="0">
                <a:latin typeface="+mn-lt"/>
              </a:rPr>
              <a:t>.  </a:t>
            </a:r>
            <a:r>
              <a:rPr lang="en-US" sz="4000" b="1" baseline="30000" dirty="0" smtClean="0">
                <a:latin typeface="+mn-lt"/>
              </a:rPr>
              <a:t>15</a:t>
            </a:r>
            <a:r>
              <a:rPr lang="en-US" sz="4000" b="1" dirty="0" smtClean="0">
                <a:latin typeface="+mn-lt"/>
              </a:rPr>
              <a:t> </a:t>
            </a:r>
            <a:r>
              <a:rPr lang="en-US" sz="4000" b="1" dirty="0">
                <a:latin typeface="+mn-lt"/>
              </a:rPr>
              <a:t>As has just been said: "Today, if you hear his voice, do not harden your hearts as you did in the rebellion."</a:t>
            </a:r>
          </a:p>
          <a:p>
            <a:pPr marL="0" indent="0">
              <a:buNone/>
            </a:pPr>
            <a:endParaRPr lang="en-US" sz="4000" b="1" dirty="0">
              <a:solidFill>
                <a:schemeClr val="tx1"/>
              </a:solidFill>
              <a:latin typeface="+mn-lt"/>
            </a:endParaRPr>
          </a:p>
        </p:txBody>
      </p:sp>
    </p:spTree>
    <p:extLst>
      <p:ext uri="{BB962C8B-B14F-4D97-AF65-F5344CB8AC3E}">
        <p14:creationId xmlns:p14="http://schemas.microsoft.com/office/powerpoint/2010/main" val="26116730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599" y="631373"/>
            <a:ext cx="10940143" cy="5834743"/>
          </a:xfrm>
        </p:spPr>
        <p:txBody>
          <a:bodyPr>
            <a:normAutofit/>
          </a:bodyPr>
          <a:lstStyle/>
          <a:p>
            <a:pPr marL="0" indent="0">
              <a:buNone/>
            </a:pPr>
            <a:r>
              <a:rPr lang="en-US" sz="4000" b="1" baseline="30000" dirty="0">
                <a:latin typeface="+mn-lt"/>
              </a:rPr>
              <a:t>16</a:t>
            </a:r>
            <a:r>
              <a:rPr lang="en-US" sz="4000" b="1" dirty="0">
                <a:latin typeface="+mn-lt"/>
              </a:rPr>
              <a:t> Who were they who heard and rebelled? Were they not all those </a:t>
            </a:r>
            <a:r>
              <a:rPr lang="en-US" sz="4000" b="1" dirty="0" err="1">
                <a:latin typeface="+mn-lt"/>
              </a:rPr>
              <a:t>Mosheh</a:t>
            </a:r>
            <a:r>
              <a:rPr lang="en-US" sz="4000" b="1" dirty="0">
                <a:latin typeface="+mn-lt"/>
              </a:rPr>
              <a:t> led out of </a:t>
            </a:r>
            <a:r>
              <a:rPr lang="en-US" sz="4000" b="1" dirty="0" err="1">
                <a:latin typeface="+mn-lt"/>
              </a:rPr>
              <a:t>Mitzrayim</a:t>
            </a:r>
            <a:r>
              <a:rPr lang="en-US" sz="4000" b="1" dirty="0">
                <a:latin typeface="+mn-lt"/>
              </a:rPr>
              <a:t>?</a:t>
            </a:r>
          </a:p>
          <a:p>
            <a:pPr marL="0" indent="0">
              <a:buNone/>
            </a:pPr>
            <a:r>
              <a:rPr lang="en-US" sz="4000" b="1" baseline="30000" dirty="0">
                <a:latin typeface="+mn-lt"/>
              </a:rPr>
              <a:t>17</a:t>
            </a:r>
            <a:r>
              <a:rPr lang="en-US" sz="4000" b="1" dirty="0">
                <a:latin typeface="+mn-lt"/>
              </a:rPr>
              <a:t> And with whom was he angry for forty years? Was it not with those who sinned, whose bodies fell in the desert?</a:t>
            </a:r>
          </a:p>
          <a:p>
            <a:pPr marL="0" indent="0">
              <a:buNone/>
            </a:pPr>
            <a:r>
              <a:rPr lang="en-US" sz="4000" b="1" baseline="30000" dirty="0">
                <a:latin typeface="+mn-lt"/>
              </a:rPr>
              <a:t>18</a:t>
            </a:r>
            <a:r>
              <a:rPr lang="en-US" sz="4000" b="1" dirty="0">
                <a:latin typeface="+mn-lt"/>
              </a:rPr>
              <a:t> And to whom did Elohim swear that they would not enter his rest if not to those who disobeyed?</a:t>
            </a:r>
          </a:p>
          <a:p>
            <a:pPr marL="0" indent="0">
              <a:buNone/>
            </a:pPr>
            <a:r>
              <a:rPr lang="en-US" sz="4000" b="1" baseline="30000" dirty="0">
                <a:latin typeface="+mn-lt"/>
              </a:rPr>
              <a:t>19</a:t>
            </a:r>
            <a:r>
              <a:rPr lang="en-US" sz="4000" b="1" dirty="0">
                <a:latin typeface="+mn-lt"/>
              </a:rPr>
              <a:t> So we see that they were not able to enter, because of their unbelief.       </a:t>
            </a:r>
          </a:p>
          <a:p>
            <a:pPr marL="0" indent="0">
              <a:buNone/>
            </a:pPr>
            <a:endParaRPr lang="en-US" sz="4000" b="1" dirty="0">
              <a:latin typeface="+mn-lt"/>
            </a:endParaRPr>
          </a:p>
          <a:p>
            <a:pPr marL="0" indent="0">
              <a:buNone/>
            </a:pPr>
            <a:endParaRPr lang="en-US" sz="4000" b="1" dirty="0">
              <a:latin typeface="+mn-lt"/>
            </a:endParaRPr>
          </a:p>
        </p:txBody>
      </p:sp>
    </p:spTree>
    <p:extLst>
      <p:ext uri="{BB962C8B-B14F-4D97-AF65-F5344CB8AC3E}">
        <p14:creationId xmlns:p14="http://schemas.microsoft.com/office/powerpoint/2010/main" val="16180650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391886"/>
            <a:ext cx="10407952" cy="6172199"/>
          </a:xfrm>
        </p:spPr>
        <p:txBody>
          <a:bodyPr>
            <a:normAutofit/>
          </a:bodyPr>
          <a:lstStyle/>
          <a:p>
            <a:pPr marL="0" indent="0" algn="ctr">
              <a:buNone/>
            </a:pPr>
            <a:r>
              <a:rPr lang="en-US" sz="4000" b="1" dirty="0">
                <a:latin typeface="+mn-lt"/>
              </a:rPr>
              <a:t> Hebrews 4</a:t>
            </a:r>
          </a:p>
          <a:p>
            <a:pPr marL="0" indent="0">
              <a:buNone/>
            </a:pPr>
            <a:r>
              <a:rPr lang="en-US" sz="4000" b="1" baseline="30000" dirty="0">
                <a:latin typeface="+mn-lt"/>
              </a:rPr>
              <a:t>1 </a:t>
            </a:r>
            <a:r>
              <a:rPr lang="en-US" sz="4000" b="1" dirty="0">
                <a:latin typeface="+mn-lt"/>
              </a:rPr>
              <a:t>Therefore, </a:t>
            </a:r>
            <a:r>
              <a:rPr lang="en-US" sz="4000" b="1" u="sng" dirty="0">
                <a:latin typeface="+mn-lt"/>
              </a:rPr>
              <a:t>since the promise of entering his rest still stands</a:t>
            </a:r>
            <a:r>
              <a:rPr lang="en-US" sz="4000" b="1" dirty="0">
                <a:latin typeface="+mn-lt"/>
              </a:rPr>
              <a:t>, let us be careful that none of you be found to have fallen short of it.</a:t>
            </a:r>
          </a:p>
          <a:p>
            <a:pPr marL="0" indent="0">
              <a:buNone/>
            </a:pPr>
            <a:r>
              <a:rPr lang="en-US" sz="4000" b="1" baseline="30000" dirty="0">
                <a:latin typeface="+mn-lt"/>
              </a:rPr>
              <a:t>2</a:t>
            </a:r>
            <a:r>
              <a:rPr lang="en-US" sz="4000" b="1" dirty="0">
                <a:latin typeface="+mn-lt"/>
              </a:rPr>
              <a:t> For </a:t>
            </a:r>
            <a:r>
              <a:rPr lang="en-US" sz="4000" b="1" u="sng" dirty="0">
                <a:latin typeface="+mn-lt"/>
              </a:rPr>
              <a:t>we also have had the gospel preached to us, just as they did</a:t>
            </a:r>
            <a:r>
              <a:rPr lang="en-US" sz="4000" b="1" dirty="0">
                <a:latin typeface="+mn-lt"/>
              </a:rPr>
              <a:t>; but the message they heard was of no value to them, because those who heard did not combine it with faithfulness.</a:t>
            </a:r>
          </a:p>
          <a:p>
            <a:pPr marL="0" indent="0">
              <a:buNone/>
            </a:pPr>
            <a:r>
              <a:rPr lang="en-US" sz="4000" b="1" dirty="0">
                <a:latin typeface="+mn-lt"/>
              </a:rPr>
              <a:t>*See also 1 Corinthians 10:1-13</a:t>
            </a:r>
          </a:p>
          <a:p>
            <a:pPr marL="0" indent="0">
              <a:buNone/>
            </a:pPr>
            <a:endParaRPr lang="en-US" sz="4000" b="1" dirty="0">
              <a:latin typeface="+mn-lt"/>
            </a:endParaRPr>
          </a:p>
          <a:p>
            <a:pPr marL="0" indent="0" algn="ctr">
              <a:buNone/>
            </a:pPr>
            <a:endParaRPr lang="en-US" sz="4000" b="1" dirty="0">
              <a:latin typeface="+mn-lt"/>
            </a:endParaRPr>
          </a:p>
        </p:txBody>
      </p:sp>
    </p:spTree>
    <p:extLst>
      <p:ext uri="{BB962C8B-B14F-4D97-AF65-F5344CB8AC3E}">
        <p14:creationId xmlns:p14="http://schemas.microsoft.com/office/powerpoint/2010/main" val="50999553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9343" y="587828"/>
            <a:ext cx="10277324" cy="5987144"/>
          </a:xfrm>
        </p:spPr>
        <p:txBody>
          <a:bodyPr>
            <a:normAutofit/>
          </a:bodyPr>
          <a:lstStyle/>
          <a:p>
            <a:pPr marL="0" indent="0">
              <a:buNone/>
            </a:pPr>
            <a:r>
              <a:rPr lang="en-US" sz="4000" b="1" baseline="30000" dirty="0">
                <a:latin typeface="+mn-lt"/>
              </a:rPr>
              <a:t>3</a:t>
            </a:r>
            <a:r>
              <a:rPr lang="en-US" sz="4000" b="1" dirty="0">
                <a:latin typeface="+mn-lt"/>
              </a:rPr>
              <a:t> Now we who have believed enter that rest, just as Elohim has said, "So I declared on oath in my anger, If they shall enter my rest.'" And yet his work has been finished since the creation of the world.</a:t>
            </a:r>
          </a:p>
          <a:p>
            <a:pPr marL="0" indent="0">
              <a:buNone/>
            </a:pPr>
            <a:r>
              <a:rPr lang="en-US" sz="4000" b="1" baseline="30000" dirty="0">
                <a:latin typeface="+mn-lt"/>
              </a:rPr>
              <a:t>4</a:t>
            </a:r>
            <a:r>
              <a:rPr lang="en-US" sz="4000" b="1" dirty="0">
                <a:latin typeface="+mn-lt"/>
              </a:rPr>
              <a:t> For somewhere he has spoken about the seventh day in these words: "And on the seventh day </a:t>
            </a:r>
            <a:r>
              <a:rPr lang="en-US" sz="4000" b="1" dirty="0" err="1">
                <a:latin typeface="+mn-lt"/>
              </a:rPr>
              <a:t>Elohim</a:t>
            </a:r>
            <a:r>
              <a:rPr lang="en-US" sz="4000" b="1" dirty="0">
                <a:latin typeface="+mn-lt"/>
              </a:rPr>
              <a:t> rested from all his work."</a:t>
            </a:r>
          </a:p>
          <a:p>
            <a:pPr marL="0" indent="0">
              <a:buNone/>
            </a:pPr>
            <a:r>
              <a:rPr lang="en-US" sz="4000" b="1" baseline="30000" dirty="0">
                <a:latin typeface="+mn-lt"/>
              </a:rPr>
              <a:t>5</a:t>
            </a:r>
            <a:r>
              <a:rPr lang="en-US" sz="4000" b="1" dirty="0">
                <a:latin typeface="+mn-lt"/>
              </a:rPr>
              <a:t> And again in the passage above he says, “If they shall enter my rest."</a:t>
            </a:r>
          </a:p>
          <a:p>
            <a:pPr algn="ctr">
              <a:buNone/>
            </a:pPr>
            <a:endParaRPr lang="en-US" sz="4000" b="1" dirty="0">
              <a:latin typeface="+mn-lt"/>
            </a:endParaRPr>
          </a:p>
        </p:txBody>
      </p:sp>
    </p:spTree>
    <p:extLst>
      <p:ext uri="{BB962C8B-B14F-4D97-AF65-F5344CB8AC3E}">
        <p14:creationId xmlns:p14="http://schemas.microsoft.com/office/powerpoint/2010/main" val="400480267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599" y="337458"/>
            <a:ext cx="10994572" cy="6357257"/>
          </a:xfrm>
        </p:spPr>
        <p:txBody>
          <a:bodyPr>
            <a:normAutofit/>
          </a:bodyPr>
          <a:lstStyle/>
          <a:p>
            <a:pPr marL="0" indent="0">
              <a:buNone/>
            </a:pPr>
            <a:r>
              <a:rPr lang="en-US" sz="4000" b="1" baseline="30000" dirty="0" smtClean="0">
                <a:solidFill>
                  <a:schemeClr val="tx1"/>
                </a:solidFill>
                <a:latin typeface="+mn-lt"/>
              </a:rPr>
              <a:t>6</a:t>
            </a:r>
            <a:r>
              <a:rPr lang="en-US" sz="4000" b="1" dirty="0" smtClean="0">
                <a:solidFill>
                  <a:schemeClr val="tx1"/>
                </a:solidFill>
                <a:latin typeface="+mn-lt"/>
              </a:rPr>
              <a:t> </a:t>
            </a:r>
            <a:r>
              <a:rPr lang="en-US" sz="4000" b="1" dirty="0">
                <a:solidFill>
                  <a:schemeClr val="tx1"/>
                </a:solidFill>
                <a:latin typeface="+mn-lt"/>
              </a:rPr>
              <a:t>It still remains that some will enter that rest, and those who formerly had the gospel preached to them did not go in, because of their disobedience.</a:t>
            </a:r>
          </a:p>
          <a:p>
            <a:pPr marL="0" indent="0">
              <a:buNone/>
            </a:pPr>
            <a:r>
              <a:rPr lang="en-US" sz="4000" b="1" baseline="30000" dirty="0" smtClean="0">
                <a:solidFill>
                  <a:schemeClr val="tx1"/>
                </a:solidFill>
                <a:latin typeface="+mn-lt"/>
              </a:rPr>
              <a:t>7</a:t>
            </a:r>
            <a:r>
              <a:rPr lang="en-US" sz="4000" b="1" dirty="0" smtClean="0">
                <a:solidFill>
                  <a:schemeClr val="tx1"/>
                </a:solidFill>
                <a:latin typeface="+mn-lt"/>
              </a:rPr>
              <a:t> </a:t>
            </a:r>
            <a:r>
              <a:rPr lang="en-US" sz="4000" b="1" dirty="0">
                <a:solidFill>
                  <a:schemeClr val="tx1"/>
                </a:solidFill>
                <a:latin typeface="+mn-lt"/>
              </a:rPr>
              <a:t>Therefore </a:t>
            </a:r>
            <a:r>
              <a:rPr lang="en-US" sz="4000" b="1" dirty="0" err="1">
                <a:solidFill>
                  <a:schemeClr val="tx1"/>
                </a:solidFill>
                <a:latin typeface="+mn-lt"/>
              </a:rPr>
              <a:t>Elohim</a:t>
            </a:r>
            <a:r>
              <a:rPr lang="en-US" sz="4000" b="1" dirty="0">
                <a:solidFill>
                  <a:schemeClr val="tx1"/>
                </a:solidFill>
                <a:latin typeface="+mn-lt"/>
              </a:rPr>
              <a:t> again set a certain day, calling it Today, when a long time later he spoke through David, as was said before: "Today, if you hear his voice, do not harden your hearts</a:t>
            </a:r>
            <a:r>
              <a:rPr lang="en-US" sz="4000" b="1" dirty="0" smtClean="0">
                <a:solidFill>
                  <a:schemeClr val="tx1"/>
                </a:solidFill>
                <a:latin typeface="+mn-lt"/>
              </a:rPr>
              <a:t>.“</a:t>
            </a:r>
          </a:p>
          <a:p>
            <a:pPr marL="0" indent="0">
              <a:buNone/>
            </a:pPr>
            <a:r>
              <a:rPr lang="en-US" sz="4000" b="1" baseline="30000" dirty="0">
                <a:solidFill>
                  <a:schemeClr val="tx1"/>
                </a:solidFill>
                <a:latin typeface="+mn-lt"/>
              </a:rPr>
              <a:t>8</a:t>
            </a:r>
            <a:r>
              <a:rPr lang="en-US" sz="4000" b="1" dirty="0">
                <a:solidFill>
                  <a:schemeClr val="tx1"/>
                </a:solidFill>
                <a:latin typeface="+mn-lt"/>
              </a:rPr>
              <a:t> For if </a:t>
            </a:r>
            <a:r>
              <a:rPr lang="en-US" sz="4000" b="1" dirty="0" smtClean="0">
                <a:solidFill>
                  <a:schemeClr val="tx1"/>
                </a:solidFill>
                <a:latin typeface="+mn-lt"/>
              </a:rPr>
              <a:t>Joshua </a:t>
            </a:r>
            <a:r>
              <a:rPr lang="en-US" sz="4000" b="1" dirty="0">
                <a:solidFill>
                  <a:schemeClr val="tx1"/>
                </a:solidFill>
                <a:latin typeface="+mn-lt"/>
              </a:rPr>
              <a:t>had given them rest, Elohim would not have spoken later about another day</a:t>
            </a:r>
            <a:r>
              <a:rPr lang="en-US" sz="4000" b="1" dirty="0" smtClean="0">
                <a:solidFill>
                  <a:schemeClr val="tx1"/>
                </a:solidFill>
                <a:latin typeface="+mn-lt"/>
              </a:rPr>
              <a:t>.</a:t>
            </a:r>
          </a:p>
          <a:p>
            <a:pPr marL="0" indent="0">
              <a:buNone/>
            </a:pPr>
            <a:r>
              <a:rPr lang="en-US" sz="4000" b="1" dirty="0" smtClean="0"/>
              <a:t>**The rest is not the location of land!!</a:t>
            </a:r>
            <a:endParaRPr lang="en-US" sz="4000" b="1" dirty="0">
              <a:solidFill>
                <a:schemeClr val="tx1"/>
              </a:solidFill>
              <a:latin typeface="+mn-lt"/>
            </a:endParaRPr>
          </a:p>
        </p:txBody>
      </p:sp>
    </p:spTree>
    <p:extLst>
      <p:ext uri="{BB962C8B-B14F-4D97-AF65-F5344CB8AC3E}">
        <p14:creationId xmlns:p14="http://schemas.microsoft.com/office/powerpoint/2010/main" val="1187108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4" y="413193"/>
            <a:ext cx="10853057" cy="5709555"/>
          </a:xfrm>
        </p:spPr>
        <p:txBody>
          <a:bodyPr>
            <a:noAutofit/>
          </a:bodyPr>
          <a:lstStyle/>
          <a:p>
            <a:pPr marL="0" indent="0">
              <a:buNone/>
            </a:pPr>
            <a:r>
              <a:rPr lang="en-US" sz="4000" b="1" baseline="30000" dirty="0" smtClean="0">
                <a:solidFill>
                  <a:schemeClr val="tx1"/>
                </a:solidFill>
                <a:latin typeface="+mn-lt"/>
              </a:rPr>
              <a:t>9</a:t>
            </a:r>
            <a:r>
              <a:rPr lang="en-US" sz="4000" b="1" dirty="0" smtClean="0">
                <a:solidFill>
                  <a:schemeClr val="tx1"/>
                </a:solidFill>
                <a:latin typeface="+mn-lt"/>
              </a:rPr>
              <a:t> </a:t>
            </a:r>
            <a:r>
              <a:rPr lang="en-US" sz="4000" b="1" dirty="0">
                <a:solidFill>
                  <a:schemeClr val="tx1"/>
                </a:solidFill>
                <a:latin typeface="+mn-lt"/>
              </a:rPr>
              <a:t>There remains, then, a Sabbath-rest for the people of </a:t>
            </a:r>
            <a:r>
              <a:rPr lang="en-US" sz="4000" b="1" dirty="0" err="1">
                <a:solidFill>
                  <a:schemeClr val="tx1"/>
                </a:solidFill>
                <a:latin typeface="+mn-lt"/>
              </a:rPr>
              <a:t>Elohim</a:t>
            </a:r>
            <a:r>
              <a:rPr lang="en-US" sz="4000" b="1" dirty="0">
                <a:solidFill>
                  <a:schemeClr val="tx1"/>
                </a:solidFill>
                <a:latin typeface="+mn-lt"/>
              </a:rPr>
              <a:t>;</a:t>
            </a:r>
          </a:p>
          <a:p>
            <a:pPr marL="0" indent="0">
              <a:buNone/>
            </a:pPr>
            <a:r>
              <a:rPr lang="en-US" sz="4000" b="1" baseline="30000" dirty="0" smtClean="0">
                <a:solidFill>
                  <a:schemeClr val="tx1"/>
                </a:solidFill>
                <a:latin typeface="+mn-lt"/>
              </a:rPr>
              <a:t>10</a:t>
            </a:r>
            <a:r>
              <a:rPr lang="en-US" sz="4000" b="1" dirty="0" smtClean="0">
                <a:solidFill>
                  <a:schemeClr val="tx1"/>
                </a:solidFill>
                <a:latin typeface="+mn-lt"/>
              </a:rPr>
              <a:t> </a:t>
            </a:r>
            <a:r>
              <a:rPr lang="en-US" sz="4000" b="1" dirty="0">
                <a:solidFill>
                  <a:schemeClr val="tx1"/>
                </a:solidFill>
                <a:latin typeface="+mn-lt"/>
              </a:rPr>
              <a:t>for anyone who enters </a:t>
            </a:r>
            <a:r>
              <a:rPr lang="en-US" sz="4000" b="1" dirty="0" err="1">
                <a:solidFill>
                  <a:schemeClr val="tx1"/>
                </a:solidFill>
                <a:latin typeface="+mn-lt"/>
              </a:rPr>
              <a:t>Elohim's</a:t>
            </a:r>
            <a:r>
              <a:rPr lang="en-US" sz="4000" b="1" dirty="0">
                <a:solidFill>
                  <a:schemeClr val="tx1"/>
                </a:solidFill>
                <a:latin typeface="+mn-lt"/>
              </a:rPr>
              <a:t> rest also rests from his own work, just as </a:t>
            </a:r>
            <a:r>
              <a:rPr lang="en-US" sz="4000" b="1" dirty="0" err="1">
                <a:solidFill>
                  <a:schemeClr val="tx1"/>
                </a:solidFill>
                <a:latin typeface="+mn-lt"/>
              </a:rPr>
              <a:t>Elohim</a:t>
            </a:r>
            <a:r>
              <a:rPr lang="en-US" sz="4000" b="1" dirty="0">
                <a:solidFill>
                  <a:schemeClr val="tx1"/>
                </a:solidFill>
                <a:latin typeface="+mn-lt"/>
              </a:rPr>
              <a:t> did from his</a:t>
            </a:r>
            <a:r>
              <a:rPr lang="en-US" sz="4000" b="1" dirty="0" smtClean="0">
                <a:solidFill>
                  <a:schemeClr val="tx1"/>
                </a:solidFill>
                <a:latin typeface="+mn-lt"/>
              </a:rPr>
              <a:t>.</a:t>
            </a:r>
          </a:p>
          <a:p>
            <a:pPr marL="0" indent="0">
              <a:buNone/>
            </a:pPr>
            <a:r>
              <a:rPr lang="en-US" sz="4000" b="1" baseline="30000" dirty="0">
                <a:solidFill>
                  <a:schemeClr val="tx1"/>
                </a:solidFill>
                <a:latin typeface="+mn-lt"/>
              </a:rPr>
              <a:t>11</a:t>
            </a:r>
            <a:r>
              <a:rPr lang="en-US" sz="4000" b="1" dirty="0">
                <a:solidFill>
                  <a:schemeClr val="tx1"/>
                </a:solidFill>
                <a:latin typeface="+mn-lt"/>
              </a:rPr>
              <a:t> Let us, therefore, make every effort to enter that rest, so that no one will fall by following their example of disobedience</a:t>
            </a:r>
            <a:r>
              <a:rPr lang="en-US" sz="4000" b="1" dirty="0" smtClean="0">
                <a:solidFill>
                  <a:schemeClr val="tx1"/>
                </a:solidFill>
                <a:latin typeface="+mn-lt"/>
              </a:rPr>
              <a:t>.</a:t>
            </a:r>
          </a:p>
          <a:p>
            <a:pPr marL="0" indent="0">
              <a:buNone/>
            </a:pPr>
            <a:r>
              <a:rPr lang="en-US" sz="4000" b="1" dirty="0" smtClean="0"/>
              <a:t>**What is this Sabbath rest?  It is entering into relationship with Yahuwah through obedience</a:t>
            </a:r>
            <a:endParaRPr lang="en-US" sz="4000" b="1" dirty="0">
              <a:solidFill>
                <a:schemeClr val="tx1"/>
              </a:solidFill>
              <a:latin typeface="+mn-lt"/>
            </a:endParaRPr>
          </a:p>
        </p:txBody>
      </p:sp>
    </p:spTree>
    <p:extLst>
      <p:ext uri="{BB962C8B-B14F-4D97-AF65-F5344CB8AC3E}">
        <p14:creationId xmlns:p14="http://schemas.microsoft.com/office/powerpoint/2010/main" val="385746399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7" y="587828"/>
            <a:ext cx="11059885" cy="6085115"/>
          </a:xfrm>
        </p:spPr>
        <p:txBody>
          <a:bodyPr>
            <a:noAutofit/>
          </a:bodyPr>
          <a:lstStyle/>
          <a:p>
            <a:pPr marL="0" indent="0">
              <a:buNone/>
            </a:pPr>
            <a:r>
              <a:rPr lang="en-US" sz="4000" b="1" baseline="30000" dirty="0" smtClean="0">
                <a:solidFill>
                  <a:schemeClr val="tx1"/>
                </a:solidFill>
                <a:latin typeface="+mn-lt"/>
              </a:rPr>
              <a:t>12</a:t>
            </a:r>
            <a:r>
              <a:rPr lang="en-US" sz="4000" b="1" dirty="0" smtClean="0">
                <a:solidFill>
                  <a:schemeClr val="tx1"/>
                </a:solidFill>
                <a:latin typeface="+mn-lt"/>
              </a:rPr>
              <a:t> </a:t>
            </a:r>
            <a:r>
              <a:rPr lang="en-US" sz="4000" b="1" dirty="0">
                <a:solidFill>
                  <a:schemeClr val="tx1"/>
                </a:solidFill>
                <a:latin typeface="+mn-lt"/>
              </a:rPr>
              <a:t>For the word of </a:t>
            </a:r>
            <a:r>
              <a:rPr lang="en-US" sz="4000" b="1" dirty="0" err="1">
                <a:solidFill>
                  <a:schemeClr val="tx1"/>
                </a:solidFill>
                <a:latin typeface="+mn-lt"/>
              </a:rPr>
              <a:t>Elohim</a:t>
            </a:r>
            <a:r>
              <a:rPr lang="en-US" sz="4000" b="1" dirty="0">
                <a:solidFill>
                  <a:schemeClr val="tx1"/>
                </a:solidFill>
                <a:latin typeface="+mn-lt"/>
              </a:rPr>
              <a:t> is living and active. Sharper than any double-edged sword, it penetrates even to dividing soul and spirit, joints and marrow; it judges the thoughts and attitudes of the heart.</a:t>
            </a:r>
          </a:p>
          <a:p>
            <a:pPr marL="0" indent="0">
              <a:buNone/>
            </a:pPr>
            <a:r>
              <a:rPr lang="en-US" sz="4000" b="1" baseline="30000" dirty="0" smtClean="0">
                <a:solidFill>
                  <a:schemeClr val="tx1"/>
                </a:solidFill>
                <a:latin typeface="+mn-lt"/>
              </a:rPr>
              <a:t>13</a:t>
            </a:r>
            <a:r>
              <a:rPr lang="en-US" sz="4000" b="1" dirty="0" smtClean="0">
                <a:solidFill>
                  <a:schemeClr val="tx1"/>
                </a:solidFill>
                <a:latin typeface="+mn-lt"/>
              </a:rPr>
              <a:t> </a:t>
            </a:r>
            <a:r>
              <a:rPr lang="en-US" sz="4000" b="1" dirty="0">
                <a:solidFill>
                  <a:schemeClr val="tx1"/>
                </a:solidFill>
                <a:latin typeface="+mn-lt"/>
              </a:rPr>
              <a:t>Nothing in all creation is hidden from </a:t>
            </a:r>
            <a:r>
              <a:rPr lang="en-US" sz="4000" b="1" dirty="0" err="1">
                <a:solidFill>
                  <a:schemeClr val="tx1"/>
                </a:solidFill>
                <a:latin typeface="+mn-lt"/>
              </a:rPr>
              <a:t>Elohim's</a:t>
            </a:r>
            <a:r>
              <a:rPr lang="en-US" sz="4000" b="1" dirty="0">
                <a:solidFill>
                  <a:schemeClr val="tx1"/>
                </a:solidFill>
                <a:latin typeface="+mn-lt"/>
              </a:rPr>
              <a:t> sight. Everything is uncovered and laid bare before the eyes of him to whom we must give account</a:t>
            </a:r>
            <a:r>
              <a:rPr lang="en-US" sz="4000" b="1" dirty="0" smtClean="0">
                <a:solidFill>
                  <a:schemeClr val="tx1"/>
                </a:solidFill>
                <a:latin typeface="+mn-lt"/>
              </a:rPr>
              <a:t>.</a:t>
            </a:r>
          </a:p>
          <a:p>
            <a:pPr marL="0" indent="0">
              <a:buNone/>
            </a:pPr>
            <a:r>
              <a:rPr lang="en-US" sz="4000" b="1" dirty="0" smtClean="0"/>
              <a:t>** Why does this verse occur here?  The Word must be obeyed because it is a test of our trust in Him</a:t>
            </a:r>
            <a:endParaRPr lang="en-US" sz="4000" b="1" dirty="0">
              <a:solidFill>
                <a:schemeClr val="tx1"/>
              </a:solidFill>
              <a:latin typeface="+mn-lt"/>
            </a:endParaRPr>
          </a:p>
        </p:txBody>
      </p:sp>
    </p:spTree>
    <p:extLst>
      <p:ext uri="{BB962C8B-B14F-4D97-AF65-F5344CB8AC3E}">
        <p14:creationId xmlns:p14="http://schemas.microsoft.com/office/powerpoint/2010/main" val="230636174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4028" y="315686"/>
            <a:ext cx="10711544" cy="6433457"/>
          </a:xfrm>
        </p:spPr>
        <p:txBody>
          <a:bodyPr>
            <a:normAutofit/>
          </a:bodyPr>
          <a:lstStyle/>
          <a:p>
            <a:pPr marL="0" indent="0" algn="ctr">
              <a:buNone/>
            </a:pPr>
            <a:r>
              <a:rPr lang="en-US" sz="4000" b="1" dirty="0" smtClean="0">
                <a:solidFill>
                  <a:schemeClr val="tx1"/>
                </a:solidFill>
                <a:latin typeface="+mn-lt"/>
              </a:rPr>
              <a:t>The Bible never promises that entering into </a:t>
            </a:r>
            <a:r>
              <a:rPr lang="en-US" sz="4000" b="1" dirty="0" err="1" smtClean="0">
                <a:solidFill>
                  <a:schemeClr val="tx1"/>
                </a:solidFill>
                <a:latin typeface="+mn-lt"/>
              </a:rPr>
              <a:t>Elohim’s</a:t>
            </a:r>
            <a:r>
              <a:rPr lang="en-US" sz="4000" b="1" dirty="0" smtClean="0">
                <a:solidFill>
                  <a:schemeClr val="tx1"/>
                </a:solidFill>
                <a:latin typeface="+mn-lt"/>
              </a:rPr>
              <a:t> Promised Rest is easy</a:t>
            </a:r>
          </a:p>
          <a:p>
            <a:pPr marL="0" indent="0">
              <a:buNone/>
            </a:pPr>
            <a:r>
              <a:rPr lang="en-US" sz="4000" b="1" dirty="0" err="1" smtClean="0">
                <a:solidFill>
                  <a:schemeClr val="tx1"/>
                </a:solidFill>
                <a:latin typeface="+mn-lt"/>
              </a:rPr>
              <a:t>Yeshua</a:t>
            </a:r>
            <a:r>
              <a:rPr lang="en-US" sz="4000" b="1" dirty="0" smtClean="0">
                <a:solidFill>
                  <a:schemeClr val="tx1"/>
                </a:solidFill>
                <a:latin typeface="+mn-lt"/>
              </a:rPr>
              <a:t>:  </a:t>
            </a:r>
            <a:r>
              <a:rPr lang="en-US" sz="4000" b="1" baseline="30000" dirty="0">
                <a:solidFill>
                  <a:schemeClr val="tx1"/>
                </a:solidFill>
                <a:latin typeface="+mn-lt"/>
              </a:rPr>
              <a:t>13</a:t>
            </a:r>
            <a:r>
              <a:rPr lang="en-US" sz="4000" b="1" dirty="0">
                <a:solidFill>
                  <a:schemeClr val="tx1"/>
                </a:solidFill>
                <a:latin typeface="+mn-lt"/>
              </a:rPr>
              <a:t> "Enter through the narrow gate. For wide is the gate and broad is the road that leads to destruction, and many enter through it.</a:t>
            </a:r>
          </a:p>
          <a:p>
            <a:pPr marL="0" indent="0">
              <a:buNone/>
            </a:pPr>
            <a:r>
              <a:rPr lang="en-US" sz="4000" b="1" baseline="30000" dirty="0" smtClean="0">
                <a:solidFill>
                  <a:schemeClr val="tx1"/>
                </a:solidFill>
                <a:latin typeface="+mn-lt"/>
              </a:rPr>
              <a:t>14</a:t>
            </a:r>
            <a:r>
              <a:rPr lang="en-US" sz="4000" b="1" dirty="0" smtClean="0">
                <a:solidFill>
                  <a:schemeClr val="tx1"/>
                </a:solidFill>
                <a:latin typeface="+mn-lt"/>
              </a:rPr>
              <a:t> </a:t>
            </a:r>
            <a:r>
              <a:rPr lang="en-US" sz="4000" b="1" dirty="0">
                <a:solidFill>
                  <a:schemeClr val="tx1"/>
                </a:solidFill>
                <a:latin typeface="+mn-lt"/>
              </a:rPr>
              <a:t>But small is the gate and narrow the road that leads to life, and only a few find it</a:t>
            </a:r>
            <a:r>
              <a:rPr lang="en-US" sz="4000" b="1" dirty="0" smtClean="0">
                <a:solidFill>
                  <a:schemeClr val="tx1"/>
                </a:solidFill>
                <a:latin typeface="+mn-lt"/>
              </a:rPr>
              <a:t>. (Matthew 7)</a:t>
            </a:r>
            <a:endParaRPr lang="en-US" sz="4000" b="1" dirty="0">
              <a:solidFill>
                <a:schemeClr val="tx1"/>
              </a:solidFill>
              <a:latin typeface="+mn-lt"/>
            </a:endParaRPr>
          </a:p>
          <a:p>
            <a:pPr marL="0" indent="0" algn="ctr">
              <a:buNone/>
            </a:pPr>
            <a:endParaRPr lang="en-US" sz="4000" b="1" dirty="0" smtClean="0">
              <a:solidFill>
                <a:schemeClr val="tx1"/>
              </a:solidFill>
              <a:latin typeface="+mn-lt"/>
            </a:endParaRPr>
          </a:p>
          <a:p>
            <a:pPr marL="0" indent="0" algn="ctr">
              <a:buNone/>
            </a:pPr>
            <a:endParaRPr lang="en-US" sz="4000" b="1" dirty="0" smtClean="0">
              <a:solidFill>
                <a:schemeClr val="tx1"/>
              </a:solidFill>
              <a:latin typeface="+mn-lt"/>
            </a:endParaRPr>
          </a:p>
          <a:p>
            <a:pPr marL="0" indent="0" algn="ctr">
              <a:buNone/>
            </a:pPr>
            <a:endParaRPr lang="en-US" sz="4000" b="1" dirty="0">
              <a:solidFill>
                <a:schemeClr val="tx1"/>
              </a:solidFill>
              <a:latin typeface="+mn-lt"/>
            </a:endParaRPr>
          </a:p>
        </p:txBody>
      </p:sp>
    </p:spTree>
    <p:extLst>
      <p:ext uri="{BB962C8B-B14F-4D97-AF65-F5344CB8AC3E}">
        <p14:creationId xmlns:p14="http://schemas.microsoft.com/office/powerpoint/2010/main" val="372640958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944" y="315686"/>
            <a:ext cx="11234057" cy="6433457"/>
          </a:xfrm>
        </p:spPr>
        <p:txBody>
          <a:bodyPr>
            <a:normAutofit/>
          </a:bodyPr>
          <a:lstStyle/>
          <a:p>
            <a:pPr marL="0" indent="0" algn="ctr">
              <a:buNone/>
            </a:pPr>
            <a:r>
              <a:rPr lang="en-US" sz="4000" b="1" dirty="0" smtClean="0">
                <a:solidFill>
                  <a:schemeClr val="tx1"/>
                </a:solidFill>
                <a:latin typeface="+mn-lt"/>
              </a:rPr>
              <a:t>So, is keeping Sabbath a “Salvation Issue”?</a:t>
            </a:r>
          </a:p>
          <a:p>
            <a:pPr marL="0" indent="0">
              <a:buNone/>
            </a:pPr>
            <a:r>
              <a:rPr lang="en-US" sz="4000" b="1" dirty="0" smtClean="0">
                <a:solidFill>
                  <a:schemeClr val="tx1"/>
                </a:solidFill>
                <a:latin typeface="+mn-lt"/>
              </a:rPr>
              <a:t>Our ancestors were saved and baptized but in their rebellion forfeited entering in.</a:t>
            </a:r>
          </a:p>
          <a:p>
            <a:pPr marL="0" indent="0">
              <a:buNone/>
            </a:pPr>
            <a:r>
              <a:rPr lang="en-US" sz="4000" b="1" dirty="0" smtClean="0">
                <a:solidFill>
                  <a:schemeClr val="tx1"/>
                </a:solidFill>
                <a:latin typeface="+mn-lt"/>
              </a:rPr>
              <a:t>Many are called but few are chosen.</a:t>
            </a:r>
          </a:p>
          <a:p>
            <a:pPr marL="0" indent="0">
              <a:buNone/>
            </a:pPr>
            <a:r>
              <a:rPr lang="en-US" sz="4000" b="1" dirty="0" smtClean="0">
                <a:solidFill>
                  <a:schemeClr val="tx1"/>
                </a:solidFill>
                <a:latin typeface="+mn-lt"/>
              </a:rPr>
              <a:t>Do you love him with all your heart, soul and strength? (the supreme commandment)</a:t>
            </a:r>
          </a:p>
          <a:p>
            <a:pPr marL="0" indent="0">
              <a:buNone/>
            </a:pPr>
            <a:r>
              <a:rPr lang="en-US" sz="4000" b="1" dirty="0" smtClean="0">
                <a:solidFill>
                  <a:schemeClr val="tx1"/>
                </a:solidFill>
                <a:latin typeface="+mn-lt"/>
              </a:rPr>
              <a:t>Those who want to enter the kingdom rest are called to enter his seventh day Sabbath rest.</a:t>
            </a:r>
            <a:endParaRPr lang="en-US" sz="4000" b="1" dirty="0">
              <a:solidFill>
                <a:schemeClr val="tx1"/>
              </a:solidFill>
              <a:latin typeface="+mn-lt"/>
            </a:endParaRPr>
          </a:p>
        </p:txBody>
      </p:sp>
    </p:spTree>
    <p:extLst>
      <p:ext uri="{BB962C8B-B14F-4D97-AF65-F5344CB8AC3E}">
        <p14:creationId xmlns:p14="http://schemas.microsoft.com/office/powerpoint/2010/main" val="359514677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2194089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84401</TotalTime>
  <Words>4033</Words>
  <Application>Microsoft Office PowerPoint</Application>
  <PresentationFormat>Widescreen</PresentationFormat>
  <Paragraphs>231</Paragraphs>
  <Slides>49</Slides>
  <Notes>49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49</vt:i4>
      </vt:variant>
    </vt:vector>
  </HeadingPairs>
  <TitlesOfParts>
    <vt:vector size="57"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731</cp:revision>
  <dcterms:created xsi:type="dcterms:W3CDTF">2018-11-07T08:55:54Z</dcterms:created>
  <dcterms:modified xsi:type="dcterms:W3CDTF">2020-03-25T12:34:21Z</dcterms:modified>
</cp:coreProperties>
</file>