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715" r:id="rId3"/>
    <p:sldId id="765" r:id="rId4"/>
    <p:sldId id="794" r:id="rId5"/>
    <p:sldId id="753" r:id="rId6"/>
    <p:sldId id="795" r:id="rId7"/>
    <p:sldId id="767" r:id="rId8"/>
    <p:sldId id="799" r:id="rId9"/>
    <p:sldId id="803" r:id="rId10"/>
    <p:sldId id="807" r:id="rId11"/>
    <p:sldId id="811" r:id="rId12"/>
    <p:sldId id="812" r:id="rId13"/>
    <p:sldId id="813" r:id="rId14"/>
    <p:sldId id="814" r:id="rId15"/>
    <p:sldId id="809" r:id="rId16"/>
    <p:sldId id="810" r:id="rId17"/>
    <p:sldId id="808" r:id="rId18"/>
    <p:sldId id="804" r:id="rId19"/>
    <p:sldId id="805" r:id="rId20"/>
    <p:sldId id="806" r:id="rId21"/>
    <p:sldId id="815" r:id="rId22"/>
    <p:sldId id="816" r:id="rId23"/>
    <p:sldId id="800" r:id="rId24"/>
    <p:sldId id="801" r:id="rId25"/>
    <p:sldId id="802" r:id="rId26"/>
    <p:sldId id="793" r:id="rId27"/>
    <p:sldId id="62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55" autoAdjust="0"/>
  </p:normalViewPr>
  <p:slideViewPr>
    <p:cSldViewPr snapToGrid="0">
      <p:cViewPr varScale="1">
        <p:scale>
          <a:sx n="76" d="100"/>
          <a:sy n="76" d="100"/>
        </p:scale>
        <p:origin x="114" y="600"/>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87972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9259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2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71706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295427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901185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94942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83913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84541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936848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785203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08531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288906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394913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15752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178184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966355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33167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19230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488834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696229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52907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884882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300534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Shalom </a:t>
            </a:r>
            <a:r>
              <a:rPr lang="en-US" sz="5200" b="1" dirty="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err="1" smtClean="0"/>
              <a:t>Miqra</a:t>
            </a:r>
            <a:r>
              <a:rPr lang="en-US" sz="4000" b="1" dirty="0" smtClean="0"/>
              <a:t> and </a:t>
            </a:r>
            <a:r>
              <a:rPr lang="en-US" sz="4000" b="1" dirty="0">
                <a:solidFill>
                  <a:schemeClr val="tx1">
                    <a:lumMod val="95000"/>
                    <a:lumOff val="5000"/>
                  </a:schemeClr>
                </a:solidFill>
                <a:cs typeface="Helvetica" pitchFamily="34" charset="0"/>
              </a:rPr>
              <a:t>Proclaiming the Ancient Paths of Our Biblical </a:t>
            </a:r>
            <a:r>
              <a:rPr lang="en-US" sz="4000" b="1" dirty="0" smtClean="0">
                <a:solidFill>
                  <a:schemeClr val="tx1">
                    <a:lumMod val="95000"/>
                    <a:lumOff val="5000"/>
                  </a:schemeClr>
                </a:solidFill>
                <a:cs typeface="Helvetica" pitchFamily="34" charset="0"/>
              </a:rPr>
              <a:t>Roots</a:t>
            </a:r>
            <a:endParaRPr lang="en-US" sz="4000" b="1" dirty="0" smtClean="0"/>
          </a:p>
          <a:p>
            <a:pPr marL="0" indent="0">
              <a:buNone/>
            </a:pPr>
            <a:r>
              <a:rPr lang="en-US" sz="4000" b="1" dirty="0" smtClean="0"/>
              <a:t>Seventh day Sabbath was created for man</a:t>
            </a:r>
          </a:p>
          <a:p>
            <a:pPr marL="0" indent="0">
              <a:buNone/>
            </a:pPr>
            <a:r>
              <a:rPr lang="en-US" sz="4000" b="1" dirty="0" smtClean="0"/>
              <a:t>God rested, blessed and separated the 7</a:t>
            </a:r>
            <a:r>
              <a:rPr lang="en-US" sz="4000" b="1" baseline="30000" dirty="0" smtClean="0"/>
              <a:t>th</a:t>
            </a:r>
            <a:r>
              <a:rPr lang="en-US" sz="4000" b="1" dirty="0" smtClean="0"/>
              <a:t> day</a:t>
            </a:r>
          </a:p>
          <a:p>
            <a:pPr marL="0" indent="0">
              <a:buNone/>
            </a:pPr>
            <a:r>
              <a:rPr lang="en-US" sz="4000" b="1" dirty="0" smtClean="0"/>
              <a:t>The commandment is given to Israel because God himself rested – he is the Creator (Lord) and redeemer (Savior) and has the right to command his people</a:t>
            </a:r>
          </a:p>
        </p:txBody>
      </p:sp>
    </p:spTree>
    <p:extLst>
      <p:ext uri="{BB962C8B-B14F-4D97-AF65-F5344CB8AC3E}">
        <p14:creationId xmlns:p14="http://schemas.microsoft.com/office/powerpoint/2010/main" val="2453988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a:t>For Jews Only?</a:t>
            </a:r>
          </a:p>
          <a:p>
            <a:pPr marL="0" indent="0">
              <a:buNone/>
            </a:pPr>
            <a:r>
              <a:rPr lang="en-US" sz="4000" b="1" dirty="0" smtClean="0"/>
              <a:t>An objection heard in the Christian churches about the Sabbath is that it was for Jews only.</a:t>
            </a:r>
          </a:p>
          <a:p>
            <a:pPr marL="0" indent="0">
              <a:buNone/>
            </a:pPr>
            <a:r>
              <a:rPr lang="en-US" sz="4000" b="1" dirty="0" smtClean="0"/>
              <a:t>“That was a previous dispensation”</a:t>
            </a:r>
          </a:p>
          <a:p>
            <a:pPr marL="0" indent="0">
              <a:buNone/>
            </a:pPr>
            <a:r>
              <a:rPr lang="en-US" sz="4000" b="1" dirty="0" smtClean="0"/>
              <a:t>“Messiah made all things new”</a:t>
            </a:r>
          </a:p>
          <a:p>
            <a:pPr marL="0" indent="0">
              <a:buNone/>
            </a:pPr>
            <a:r>
              <a:rPr lang="en-US" sz="4000" b="1" dirty="0" smtClean="0"/>
              <a:t>“The resurrection changed all that”</a:t>
            </a:r>
          </a:p>
          <a:p>
            <a:pPr marL="0" indent="0">
              <a:buNone/>
            </a:pPr>
            <a:r>
              <a:rPr lang="en-US" sz="4000" b="1" dirty="0" smtClean="0"/>
              <a:t>“We rest in Jesus on the first day”</a:t>
            </a:r>
          </a:p>
        </p:txBody>
      </p:sp>
    </p:spTree>
    <p:extLst>
      <p:ext uri="{BB962C8B-B14F-4D97-AF65-F5344CB8AC3E}">
        <p14:creationId xmlns:p14="http://schemas.microsoft.com/office/powerpoint/2010/main" val="4127720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a:t>
            </a:r>
            <a:r>
              <a:rPr lang="en-US" sz="6600" b="1" dirty="0" smtClean="0">
                <a:solidFill>
                  <a:schemeClr val="accent2">
                    <a:lumMod val="50000"/>
                  </a:schemeClr>
                </a:solidFill>
                <a:latin typeface="Helvetica" pitchFamily="34" charset="0"/>
                <a:cs typeface="Helvetica" pitchFamily="34" charset="0"/>
              </a:rPr>
              <a:t>Sabbath – Not Just For Jews, But For Gentiles Also</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Understanding the Sabbath as Way of Life For the All of Abraham’s Offspring</a:t>
            </a:r>
            <a:endParaRPr lang="en-US" sz="4400" b="1" dirty="0"/>
          </a:p>
        </p:txBody>
      </p:sp>
    </p:spTree>
    <p:extLst>
      <p:ext uri="{BB962C8B-B14F-4D97-AF65-F5344CB8AC3E}">
        <p14:creationId xmlns:p14="http://schemas.microsoft.com/office/powerpoint/2010/main" val="1221655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t>Outline</a:t>
            </a:r>
            <a:endParaRPr lang="en-US" sz="4800" b="1" dirty="0"/>
          </a:p>
          <a:p>
            <a:pPr marL="0" indent="0">
              <a:buNone/>
            </a:pPr>
            <a:r>
              <a:rPr lang="en-US" sz="4000" b="1" dirty="0" smtClean="0"/>
              <a:t>One Torah for all</a:t>
            </a:r>
          </a:p>
          <a:p>
            <a:pPr marL="0" indent="0">
              <a:buNone/>
            </a:pPr>
            <a:r>
              <a:rPr lang="en-US" sz="4000" b="1" dirty="0"/>
              <a:t>Place of prayer for all </a:t>
            </a:r>
            <a:r>
              <a:rPr lang="en-US" sz="4000" b="1" dirty="0" smtClean="0"/>
              <a:t>nations</a:t>
            </a:r>
          </a:p>
          <a:p>
            <a:pPr marL="0" indent="0">
              <a:buNone/>
            </a:pPr>
            <a:r>
              <a:rPr lang="en-US" sz="4000" b="1" dirty="0" smtClean="0"/>
              <a:t>Adoption</a:t>
            </a:r>
          </a:p>
          <a:p>
            <a:pPr marL="0" indent="0">
              <a:buNone/>
            </a:pPr>
            <a:r>
              <a:rPr lang="en-US" sz="4000" b="1" dirty="0" smtClean="0"/>
              <a:t>Inclusion of the nations who join themselves</a:t>
            </a:r>
          </a:p>
          <a:p>
            <a:pPr marL="0" indent="0">
              <a:buNone/>
            </a:pPr>
            <a:r>
              <a:rPr lang="en-US" sz="4000" b="1" dirty="0" smtClean="0"/>
              <a:t>Grafting in</a:t>
            </a:r>
          </a:p>
          <a:p>
            <a:pPr marL="0" indent="0">
              <a:buNone/>
            </a:pPr>
            <a:r>
              <a:rPr lang="en-US" sz="4000" b="1" dirty="0" smtClean="0"/>
              <a:t>Sabbath given to Gentiles also</a:t>
            </a:r>
            <a:endParaRPr lang="en-US" sz="4000" b="1" dirty="0"/>
          </a:p>
        </p:txBody>
      </p:sp>
    </p:spTree>
    <p:extLst>
      <p:ext uri="{BB962C8B-B14F-4D97-AF65-F5344CB8AC3E}">
        <p14:creationId xmlns:p14="http://schemas.microsoft.com/office/powerpoint/2010/main" val="1563348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Who is the Sabbath Given to?</a:t>
            </a:r>
            <a:endParaRPr lang="en-US" sz="4800" b="1" dirty="0">
              <a:solidFill>
                <a:schemeClr val="tx1"/>
              </a:solidFill>
              <a:latin typeface="+mn-lt"/>
              <a:cs typeface="Times New Roman" pitchFamily="18" charset="0"/>
            </a:endParaRPr>
          </a:p>
          <a:p>
            <a:pPr marL="0" indent="0">
              <a:buNone/>
            </a:pPr>
            <a:r>
              <a:rPr lang="en-US" sz="4000" b="1" dirty="0"/>
              <a:t>By the seventh day Elohim completed His work which He had done, and He rested on the seventh day from all His work which He had </a:t>
            </a:r>
            <a:r>
              <a:rPr lang="en-US" sz="4000" b="1" dirty="0" smtClean="0"/>
              <a:t>done.  Then </a:t>
            </a:r>
            <a:r>
              <a:rPr lang="en-US" sz="4000" b="1" dirty="0"/>
              <a:t>Elohim blessed the seventh day and sanctified it, because in it He rested from all His work which Elohim had created and </a:t>
            </a:r>
            <a:r>
              <a:rPr lang="en-US" sz="4000" b="1" dirty="0" smtClean="0"/>
              <a:t>made.  Genesis 2:2-3</a:t>
            </a:r>
          </a:p>
          <a:p>
            <a:pPr marL="0" indent="0">
              <a:buNone/>
            </a:pPr>
            <a:r>
              <a:rPr lang="en-US" sz="4000" b="1" dirty="0"/>
              <a:t>Yahusha said to them, </a:t>
            </a:r>
            <a:r>
              <a:rPr lang="en-US" sz="4000" b="1" dirty="0" smtClean="0"/>
              <a:t>“The </a:t>
            </a:r>
            <a:r>
              <a:rPr lang="en-US" sz="4000" b="1" dirty="0"/>
              <a:t>Sabbath was made for man, and not man for the Sabbath</a:t>
            </a:r>
            <a:r>
              <a:rPr lang="en-US" sz="4000" b="1" dirty="0" smtClean="0"/>
              <a:t>. </a:t>
            </a:r>
            <a:r>
              <a:rPr lang="en-US" sz="4000" b="1" dirty="0" smtClean="0"/>
              <a:t>So </a:t>
            </a:r>
            <a:r>
              <a:rPr lang="en-US" sz="4000" b="1" dirty="0"/>
              <a:t>the Son of Man is Lord even of the Sabbath</a:t>
            </a:r>
            <a:r>
              <a:rPr lang="en-US" sz="4000" b="1" dirty="0" smtClean="0"/>
              <a:t>.”  </a:t>
            </a:r>
            <a:r>
              <a:rPr lang="en-US" sz="4000" b="1" dirty="0" smtClean="0"/>
              <a:t>Mark 2:27-28</a:t>
            </a:r>
            <a:endParaRPr lang="en-US" sz="4000" b="1" dirty="0"/>
          </a:p>
        </p:txBody>
      </p:sp>
    </p:spTree>
    <p:extLst>
      <p:ext uri="{BB962C8B-B14F-4D97-AF65-F5344CB8AC3E}">
        <p14:creationId xmlns:p14="http://schemas.microsoft.com/office/powerpoint/2010/main" val="2432291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the Law?</a:t>
            </a:r>
            <a:endParaRPr lang="en-US" sz="4800" b="1" dirty="0">
              <a:solidFill>
                <a:schemeClr val="tx1"/>
              </a:solidFill>
              <a:latin typeface="+mn-lt"/>
              <a:cs typeface="Times New Roman" pitchFamily="18" charset="0"/>
            </a:endParaRPr>
          </a:p>
          <a:p>
            <a:pPr marL="0" indent="0">
              <a:buNone/>
            </a:pPr>
            <a:r>
              <a:rPr lang="en-US" sz="4000" b="1" dirty="0"/>
              <a:t>Remember the </a:t>
            </a:r>
            <a:r>
              <a:rPr lang="en-US" sz="4000" b="1" dirty="0" err="1"/>
              <a:t>sabbath</a:t>
            </a:r>
            <a:r>
              <a:rPr lang="en-US" sz="4000" b="1" dirty="0"/>
              <a:t> day, to keep it </a:t>
            </a:r>
            <a:r>
              <a:rPr lang="en-US" sz="4000" b="1" dirty="0" smtClean="0"/>
              <a:t>holy. </a:t>
            </a:r>
            <a:r>
              <a:rPr lang="en-US" sz="4000" b="1" dirty="0"/>
              <a:t>"Six days you shall labor and do all your </a:t>
            </a:r>
            <a:r>
              <a:rPr lang="en-US" sz="4000" b="1" dirty="0" smtClean="0"/>
              <a:t>work, </a:t>
            </a:r>
            <a:r>
              <a:rPr lang="en-US" sz="4000" b="1" dirty="0"/>
              <a:t>but the seventh day is a </a:t>
            </a:r>
            <a:r>
              <a:rPr lang="en-US" sz="4000" b="1" dirty="0" err="1"/>
              <a:t>sabbath</a:t>
            </a:r>
            <a:r>
              <a:rPr lang="en-US" sz="4000" b="1" dirty="0"/>
              <a:t> of Yahuwah your Elohim; [in it] you shall not do any work, you or your son or your daughter, your male or your female servant or your cattle or </a:t>
            </a:r>
            <a:r>
              <a:rPr lang="en-US" sz="4000" b="1" u="sng" dirty="0"/>
              <a:t>your sojourner who stays with you</a:t>
            </a:r>
            <a:r>
              <a:rPr lang="en-US" sz="4000" b="1" dirty="0" smtClean="0"/>
              <a:t>.  </a:t>
            </a:r>
            <a:r>
              <a:rPr lang="en-US" sz="4000" b="1" dirty="0"/>
              <a:t>"For in six days Yahuwah made the heavens and the earth, the sea and all that is in them, and rested on the seventh day; therefore Yahuwah blessed the </a:t>
            </a:r>
            <a:r>
              <a:rPr lang="en-US" sz="4000" b="1" dirty="0" err="1"/>
              <a:t>sabbath</a:t>
            </a:r>
            <a:r>
              <a:rPr lang="en-US" sz="4000" b="1" dirty="0"/>
              <a:t> day and made it holy</a:t>
            </a:r>
            <a:r>
              <a:rPr lang="en-US" sz="4000" b="1" dirty="0" smtClean="0"/>
              <a:t>. Exodus 20:8-11</a:t>
            </a:r>
            <a:endParaRPr lang="en-US" sz="4000" b="1" dirty="0"/>
          </a:p>
        </p:txBody>
      </p:sp>
    </p:spTree>
    <p:extLst>
      <p:ext uri="{BB962C8B-B14F-4D97-AF65-F5344CB8AC3E}">
        <p14:creationId xmlns:p14="http://schemas.microsoft.com/office/powerpoint/2010/main" val="5830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Ger</a:t>
            </a:r>
            <a:endParaRPr lang="en-US" sz="4800" b="1" dirty="0">
              <a:solidFill>
                <a:schemeClr val="tx1"/>
              </a:solidFill>
              <a:latin typeface="+mn-lt"/>
              <a:cs typeface="Times New Roman" pitchFamily="18" charset="0"/>
            </a:endParaRPr>
          </a:p>
          <a:p>
            <a:pPr marL="0" indent="0">
              <a:buNone/>
            </a:pPr>
            <a:r>
              <a:rPr lang="en-US" sz="4000" dirty="0" err="1" smtClean="0">
                <a:latin typeface="Bwhebb" panose="00000400000000000000" pitchFamily="2" charset="0"/>
              </a:rPr>
              <a:t>rGE</a:t>
            </a:r>
            <a:r>
              <a:rPr lang="en-US" sz="4000" dirty="0" smtClean="0">
                <a:latin typeface="Bwhebb" panose="00000400000000000000" pitchFamily="2" charset="0"/>
              </a:rPr>
              <a:t> </a:t>
            </a:r>
            <a:r>
              <a:rPr lang="en-US" sz="4000" dirty="0" smtClean="0"/>
              <a:t> (</a:t>
            </a:r>
            <a:r>
              <a:rPr lang="en-US" sz="4000" dirty="0" err="1" smtClean="0"/>
              <a:t>ger</a:t>
            </a:r>
            <a:r>
              <a:rPr lang="en-US" sz="4000" dirty="0" smtClean="0"/>
              <a:t>) – proselyte, stranger, foreigner, protected citizen</a:t>
            </a:r>
          </a:p>
          <a:p>
            <a:pPr marL="0" indent="0">
              <a:buNone/>
            </a:pPr>
            <a:r>
              <a:rPr lang="en-US" sz="4000" dirty="0"/>
              <a:t>a man who (alone or with his family) leaves village and tribe because of </a:t>
            </a:r>
            <a:r>
              <a:rPr lang="en-US" sz="4000" dirty="0" smtClean="0"/>
              <a:t>war, famine, </a:t>
            </a:r>
            <a:r>
              <a:rPr lang="en-US" sz="4000" dirty="0"/>
              <a:t>epidemic, blood guilt etc. and seeks shelter and residence at another place, where his right of landed property, marriage and taking part in jurisdiction, cult and war has been </a:t>
            </a:r>
            <a:r>
              <a:rPr lang="en-US" sz="4000" dirty="0" smtClean="0"/>
              <a:t>curtailed</a:t>
            </a:r>
            <a:endParaRPr lang="en-US" sz="7200" b="1" dirty="0"/>
          </a:p>
          <a:p>
            <a:pPr marL="0" indent="0">
              <a:buNone/>
            </a:pPr>
            <a:r>
              <a:rPr lang="en-US" sz="4000" b="1" dirty="0" smtClean="0"/>
              <a:t>To put it another way: Gentile</a:t>
            </a:r>
            <a:endParaRPr lang="en-US" sz="1800" dirty="0" smtClean="0"/>
          </a:p>
        </p:txBody>
      </p:sp>
    </p:spTree>
    <p:extLst>
      <p:ext uri="{BB962C8B-B14F-4D97-AF65-F5344CB8AC3E}">
        <p14:creationId xmlns:p14="http://schemas.microsoft.com/office/powerpoint/2010/main" val="7657615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Gentile Who Stays With You</a:t>
            </a:r>
            <a:endParaRPr lang="en-US" sz="4800" b="1" dirty="0">
              <a:solidFill>
                <a:schemeClr val="tx1"/>
              </a:solidFill>
              <a:latin typeface="+mn-lt"/>
              <a:cs typeface="Times New Roman" pitchFamily="18" charset="0"/>
            </a:endParaRPr>
          </a:p>
          <a:p>
            <a:pPr marL="0" indent="0">
              <a:buNone/>
            </a:pPr>
            <a:r>
              <a:rPr lang="en-US" sz="4000" b="1" dirty="0" smtClean="0"/>
              <a:t>Guard </a:t>
            </a:r>
            <a:r>
              <a:rPr lang="en-US" sz="4000" b="1" dirty="0"/>
              <a:t>the </a:t>
            </a:r>
            <a:r>
              <a:rPr lang="en-US" sz="4000" b="1" dirty="0" err="1"/>
              <a:t>sabbath</a:t>
            </a:r>
            <a:r>
              <a:rPr lang="en-US" sz="4000" b="1" dirty="0"/>
              <a:t> day to keep it holy, as Yahuwah your Elohim commanded you</a:t>
            </a:r>
            <a:r>
              <a:rPr lang="en-US" sz="4000" b="1" dirty="0" smtClean="0"/>
              <a:t>. </a:t>
            </a:r>
            <a:r>
              <a:rPr lang="en-US" sz="4000" b="1" dirty="0"/>
              <a:t>'Six days you shall labor and do all your </a:t>
            </a:r>
            <a:r>
              <a:rPr lang="en-US" sz="4000" b="1" dirty="0" smtClean="0"/>
              <a:t>work, </a:t>
            </a:r>
            <a:r>
              <a:rPr lang="en-US" sz="4000" b="1" dirty="0"/>
              <a:t>but the seventh day is a </a:t>
            </a:r>
            <a:r>
              <a:rPr lang="en-US" sz="4000" b="1" dirty="0" err="1"/>
              <a:t>sabbath</a:t>
            </a:r>
            <a:r>
              <a:rPr lang="en-US" sz="4000" b="1" dirty="0"/>
              <a:t> of Yahuwah your Elohim; [in it] you shall not do any work, you or your son or your daughter or your male servant or your female servant or your ox or your donkey or any of your cattle or </a:t>
            </a:r>
            <a:r>
              <a:rPr lang="en-US" sz="4000" b="1" u="sng" dirty="0"/>
              <a:t>your sojourner who stays with you</a:t>
            </a:r>
            <a:r>
              <a:rPr lang="en-US" sz="4000" b="1" dirty="0"/>
              <a:t>, so that your male servant and your female servant may rest as well as you.</a:t>
            </a:r>
          </a:p>
          <a:p>
            <a:pPr marL="0" indent="0">
              <a:buNone/>
            </a:pPr>
            <a:r>
              <a:rPr lang="en-US" sz="4000" b="1" dirty="0" err="1" smtClean="0"/>
              <a:t>Devarim</a:t>
            </a:r>
            <a:r>
              <a:rPr lang="en-US" sz="4000" b="1" dirty="0" smtClean="0"/>
              <a:t>/Deuteronomy 5:12-14</a:t>
            </a:r>
            <a:endParaRPr lang="en-US" sz="4000" b="1" dirty="0"/>
          </a:p>
        </p:txBody>
      </p:sp>
    </p:spTree>
    <p:extLst>
      <p:ext uri="{BB962C8B-B14F-4D97-AF65-F5344CB8AC3E}">
        <p14:creationId xmlns:p14="http://schemas.microsoft.com/office/powerpoint/2010/main" val="646036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One Law</a:t>
            </a:r>
            <a:endParaRPr lang="en-US" sz="4800" b="1" dirty="0">
              <a:solidFill>
                <a:schemeClr val="tx1"/>
              </a:solidFill>
              <a:latin typeface="+mn-lt"/>
              <a:cs typeface="Times New Roman" pitchFamily="18" charset="0"/>
            </a:endParaRPr>
          </a:p>
          <a:p>
            <a:pPr marL="0" indent="0">
              <a:buNone/>
            </a:pPr>
            <a:r>
              <a:rPr lang="en-US" sz="4000" b="1" dirty="0" smtClean="0"/>
              <a:t>'If </a:t>
            </a:r>
            <a:r>
              <a:rPr lang="en-US" sz="4000" b="1" dirty="0"/>
              <a:t>an alien sojourns with you, or one who may be among you throughout your generations, and he [wishes to] make an offering by fire, as a soothing aroma to Yahuwah, just as you do so he shall do.</a:t>
            </a:r>
          </a:p>
          <a:p>
            <a:pPr marL="0" indent="0">
              <a:buNone/>
            </a:pPr>
            <a:r>
              <a:rPr lang="en-US" sz="4000" b="1" dirty="0" smtClean="0"/>
              <a:t>'[</a:t>
            </a:r>
            <a:r>
              <a:rPr lang="en-US" sz="4000" b="1" dirty="0"/>
              <a:t>As for] the assembly, there shall be one statute for you and for the alien who sojourns [with you], a perpetual statute throughout your generations; as you are, so shall the alien be before Yahuwah</a:t>
            </a:r>
            <a:r>
              <a:rPr lang="en-US" sz="4000" b="1" dirty="0" smtClean="0"/>
              <a:t>. 'There </a:t>
            </a:r>
            <a:r>
              <a:rPr lang="en-US" sz="4000" b="1" dirty="0"/>
              <a:t>is to be one law and one ordinance for you and for the alien who sojourns with you</a:t>
            </a:r>
            <a:r>
              <a:rPr lang="en-US" sz="4000" b="1" dirty="0" smtClean="0"/>
              <a:t>.'“ </a:t>
            </a:r>
            <a:r>
              <a:rPr lang="en-US" sz="4000" b="1" dirty="0" err="1" smtClean="0"/>
              <a:t>Bemidbar</a:t>
            </a:r>
            <a:r>
              <a:rPr lang="en-US" sz="4000" b="1" dirty="0" smtClean="0"/>
              <a:t>/Numbers 15:14-16</a:t>
            </a:r>
            <a:endParaRPr lang="en-US" sz="4000" b="1" dirty="0"/>
          </a:p>
        </p:txBody>
      </p:sp>
    </p:spTree>
    <p:extLst>
      <p:ext uri="{BB962C8B-B14F-4D97-AF65-F5344CB8AC3E}">
        <p14:creationId xmlns:p14="http://schemas.microsoft.com/office/powerpoint/2010/main" val="4005265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Mixed Multitude</a:t>
            </a:r>
            <a:endParaRPr lang="en-US" sz="4800" b="1" dirty="0">
              <a:solidFill>
                <a:schemeClr val="tx1"/>
              </a:solidFill>
              <a:latin typeface="+mn-lt"/>
              <a:cs typeface="Times New Roman" pitchFamily="18" charset="0"/>
            </a:endParaRPr>
          </a:p>
          <a:p>
            <a:pPr marL="0" indent="0">
              <a:buNone/>
            </a:pPr>
            <a:r>
              <a:rPr lang="en-US" sz="4000" b="1" dirty="0"/>
              <a:t>Now the sons of Israel journeyed from Rameses to Succoth, about six hundred thousand men on foot, aside from children</a:t>
            </a:r>
            <a:r>
              <a:rPr lang="en-US" sz="4000" b="1" dirty="0" smtClean="0"/>
              <a:t>. </a:t>
            </a:r>
            <a:r>
              <a:rPr lang="en-US" sz="4000" b="1" dirty="0"/>
              <a:t>A mixed multitude also went up with them, along with flocks and herds, a very large number of livestock.</a:t>
            </a:r>
          </a:p>
          <a:p>
            <a:pPr marL="0" indent="0">
              <a:buNone/>
            </a:pPr>
            <a:r>
              <a:rPr lang="en-US" sz="4000" b="1" dirty="0" smtClean="0"/>
              <a:t>Exodus 12:37-38</a:t>
            </a:r>
            <a:endParaRPr lang="en-US" sz="4000" b="1" dirty="0"/>
          </a:p>
        </p:txBody>
      </p:sp>
    </p:spTree>
    <p:extLst>
      <p:ext uri="{BB962C8B-B14F-4D97-AF65-F5344CB8AC3E}">
        <p14:creationId xmlns:p14="http://schemas.microsoft.com/office/powerpoint/2010/main" val="649318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Only One Nation</a:t>
            </a:r>
            <a:endParaRPr lang="en-US" sz="4800" b="1" dirty="0">
              <a:solidFill>
                <a:schemeClr val="tx1"/>
              </a:solidFill>
              <a:latin typeface="+mn-lt"/>
              <a:cs typeface="Times New Roman" pitchFamily="18" charset="0"/>
            </a:endParaRPr>
          </a:p>
          <a:p>
            <a:pPr marL="0" indent="0">
              <a:buNone/>
            </a:pPr>
            <a:r>
              <a:rPr lang="en-US" sz="4000" b="1" dirty="0"/>
              <a:t>"For what great nation is there that has a god so near to it as is Yahuwah our Elohim whenever we call on Him</a:t>
            </a:r>
            <a:r>
              <a:rPr lang="en-US" sz="4000" b="1" dirty="0" smtClean="0"/>
              <a:t>? </a:t>
            </a:r>
            <a:r>
              <a:rPr lang="en-US" sz="4000" b="1" dirty="0"/>
              <a:t>"Or what great nation is there that has statutes and judgments as righteous as this whole law which I am setting before you today?</a:t>
            </a:r>
          </a:p>
          <a:p>
            <a:pPr marL="0" indent="0">
              <a:buNone/>
            </a:pPr>
            <a:r>
              <a:rPr lang="en-US" sz="4000" b="1" dirty="0" err="1" smtClean="0"/>
              <a:t>Devarim</a:t>
            </a:r>
            <a:r>
              <a:rPr lang="en-US" sz="4000" b="1" dirty="0" smtClean="0"/>
              <a:t>/Deuteronomy 4:7-8</a:t>
            </a:r>
            <a:endParaRPr lang="en-US" sz="4000" b="1" dirty="0"/>
          </a:p>
        </p:txBody>
      </p:sp>
    </p:spTree>
    <p:extLst>
      <p:ext uri="{BB962C8B-B14F-4D97-AF65-F5344CB8AC3E}">
        <p14:creationId xmlns:p14="http://schemas.microsoft.com/office/powerpoint/2010/main" val="1029708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Only One Body, One Faith</a:t>
            </a:r>
            <a:endParaRPr lang="en-US" sz="4800" b="1" dirty="0">
              <a:solidFill>
                <a:schemeClr val="tx1"/>
              </a:solidFill>
              <a:latin typeface="+mn-lt"/>
              <a:cs typeface="Times New Roman" pitchFamily="18" charset="0"/>
            </a:endParaRPr>
          </a:p>
          <a:p>
            <a:pPr marL="0" indent="0">
              <a:buNone/>
            </a:pPr>
            <a:r>
              <a:rPr lang="en-US" sz="4000" b="1" dirty="0"/>
              <a:t>There is </a:t>
            </a:r>
            <a:r>
              <a:rPr lang="en-US" sz="4000" b="1" u="sng" dirty="0"/>
              <a:t>one body</a:t>
            </a:r>
            <a:r>
              <a:rPr lang="en-US" sz="4000" b="1" dirty="0"/>
              <a:t> and one Spirit, just as also you were called in one hope of your calling</a:t>
            </a:r>
            <a:r>
              <a:rPr lang="en-US" sz="4000" b="1" dirty="0" smtClean="0"/>
              <a:t>; </a:t>
            </a:r>
            <a:r>
              <a:rPr lang="en-US" sz="4000" b="1" dirty="0"/>
              <a:t>one Lord, </a:t>
            </a:r>
            <a:r>
              <a:rPr lang="en-US" sz="4000" b="1" u="sng" dirty="0"/>
              <a:t>one faith</a:t>
            </a:r>
            <a:r>
              <a:rPr lang="en-US" sz="4000" b="1" dirty="0"/>
              <a:t>, one </a:t>
            </a:r>
            <a:r>
              <a:rPr lang="en-US" sz="4000" b="1" dirty="0" smtClean="0"/>
              <a:t>baptism, </a:t>
            </a:r>
            <a:r>
              <a:rPr lang="en-US" sz="4000" b="1" dirty="0"/>
              <a:t>one Elohim and Father of all who is over all and through all and in all.</a:t>
            </a:r>
          </a:p>
          <a:p>
            <a:pPr marL="0" indent="0">
              <a:buNone/>
            </a:pPr>
            <a:r>
              <a:rPr lang="en-US" sz="4000" b="1" dirty="0" smtClean="0"/>
              <a:t>Ephesians 4:4-6</a:t>
            </a:r>
            <a:endParaRPr lang="en-US" sz="4000" b="1" dirty="0"/>
          </a:p>
        </p:txBody>
      </p:sp>
    </p:spTree>
    <p:extLst>
      <p:ext uri="{BB962C8B-B14F-4D97-AF65-F5344CB8AC3E}">
        <p14:creationId xmlns:p14="http://schemas.microsoft.com/office/powerpoint/2010/main" val="2923861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Adoption Belongs to Israel</a:t>
            </a:r>
            <a:endParaRPr lang="en-US" sz="4800" b="1" dirty="0">
              <a:solidFill>
                <a:schemeClr val="tx1"/>
              </a:solidFill>
              <a:latin typeface="+mn-lt"/>
              <a:cs typeface="Times New Roman" pitchFamily="18" charset="0"/>
            </a:endParaRPr>
          </a:p>
          <a:p>
            <a:pPr marL="0" indent="0">
              <a:buNone/>
            </a:pPr>
            <a:r>
              <a:rPr lang="en-US" sz="4000" b="1" dirty="0"/>
              <a:t>For I could wish that I myself were accursed, [separated] from Messiah for the sake of my brethren, my kinsmen according to the flesh</a:t>
            </a:r>
            <a:r>
              <a:rPr lang="en-US" sz="4000" b="1" dirty="0" smtClean="0"/>
              <a:t>, </a:t>
            </a:r>
            <a:r>
              <a:rPr lang="en-US" sz="4000" b="1" dirty="0"/>
              <a:t>who are Israelites, to whom belongs the adoption as sons, and the glory and the covenants and the giving of the Law and the [temple] service and the </a:t>
            </a:r>
            <a:r>
              <a:rPr lang="en-US" sz="4000" b="1" dirty="0" smtClean="0"/>
              <a:t>promises, </a:t>
            </a:r>
            <a:r>
              <a:rPr lang="en-US" sz="4000" b="1" dirty="0"/>
              <a:t>whose are the fathers, and from whom is the Messiah according to the flesh, who is over all, Elohim blessed forever. </a:t>
            </a:r>
            <a:r>
              <a:rPr lang="en-US" sz="4000" b="1" dirty="0" smtClean="0"/>
              <a:t>Romans 9:3-5</a:t>
            </a:r>
            <a:endParaRPr lang="en-US" sz="5400" b="1" dirty="0"/>
          </a:p>
        </p:txBody>
      </p:sp>
    </p:spTree>
    <p:extLst>
      <p:ext uri="{BB962C8B-B14F-4D97-AF65-F5344CB8AC3E}">
        <p14:creationId xmlns:p14="http://schemas.microsoft.com/office/powerpoint/2010/main" val="4037792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Why Does Paul Then Say Gentiles Are Adopted as Sons?</a:t>
            </a:r>
            <a:endParaRPr lang="en-US" sz="4800" b="1" dirty="0">
              <a:solidFill>
                <a:schemeClr val="tx1"/>
              </a:solidFill>
              <a:latin typeface="+mn-lt"/>
              <a:cs typeface="Times New Roman" pitchFamily="18" charset="0"/>
            </a:endParaRPr>
          </a:p>
          <a:p>
            <a:pPr marL="0" indent="0">
              <a:buNone/>
            </a:pPr>
            <a:r>
              <a:rPr lang="en-US" sz="4000" b="1" dirty="0"/>
              <a:t>Blessed [be] the Elohim and Father of our Lord Yahusha Messiah, who has blessed us with every spiritual blessing in the heavenly [places] in Messiah</a:t>
            </a:r>
            <a:r>
              <a:rPr lang="en-US" sz="4000" b="1" dirty="0" smtClean="0"/>
              <a:t>, </a:t>
            </a:r>
            <a:r>
              <a:rPr lang="en-US" sz="4000" b="1" dirty="0"/>
              <a:t>just as He chose us in Him before the foundation of the world, that we would be holy and blameless before Him. In </a:t>
            </a:r>
            <a:r>
              <a:rPr lang="en-US" sz="4000" b="1" dirty="0" smtClean="0"/>
              <a:t>love </a:t>
            </a:r>
            <a:r>
              <a:rPr lang="en-US" sz="4000" b="1" dirty="0"/>
              <a:t>He predestined us </a:t>
            </a:r>
            <a:r>
              <a:rPr lang="en-US" sz="4000" b="1" u="sng" dirty="0"/>
              <a:t>to adoption as sons through Yahusha Messiah to Himself</a:t>
            </a:r>
            <a:r>
              <a:rPr lang="en-US" sz="4000" b="1" dirty="0"/>
              <a:t>, according to the kind intention of His </a:t>
            </a:r>
            <a:r>
              <a:rPr lang="en-US" sz="4000" b="1" dirty="0" smtClean="0"/>
              <a:t>will… Ephesians 1:3-5</a:t>
            </a:r>
            <a:endParaRPr lang="en-US" sz="4000" b="1" dirty="0"/>
          </a:p>
        </p:txBody>
      </p:sp>
    </p:spTree>
    <p:extLst>
      <p:ext uri="{BB962C8B-B14F-4D97-AF65-F5344CB8AC3E}">
        <p14:creationId xmlns:p14="http://schemas.microsoft.com/office/powerpoint/2010/main" val="2604320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Gentiles Grafted In to the One Vine</a:t>
            </a:r>
            <a:endParaRPr lang="en-US" sz="4800" b="1" dirty="0">
              <a:solidFill>
                <a:schemeClr val="tx1"/>
              </a:solidFill>
              <a:latin typeface="+mn-lt"/>
              <a:cs typeface="Times New Roman" pitchFamily="18" charset="0"/>
            </a:endParaRPr>
          </a:p>
          <a:p>
            <a:pPr marL="0" indent="0">
              <a:buNone/>
            </a:pPr>
            <a:r>
              <a:rPr lang="en-US" sz="4000" b="1" dirty="0"/>
              <a:t>For if their rejection is the reconciliation of the world, what will [their] acceptance be but life from the dead</a:t>
            </a:r>
            <a:r>
              <a:rPr lang="en-US" sz="4000" b="1" dirty="0" smtClean="0"/>
              <a:t>? </a:t>
            </a:r>
            <a:r>
              <a:rPr lang="en-US" sz="4000" b="1" dirty="0"/>
              <a:t>If the first piece [of dough] is holy, the lump is also; and if the root is holy, the branches are </a:t>
            </a:r>
            <a:r>
              <a:rPr lang="en-US" sz="4000" b="1" dirty="0" smtClean="0"/>
              <a:t>too. </a:t>
            </a:r>
            <a:r>
              <a:rPr lang="en-US" sz="4000" b="1" dirty="0"/>
              <a:t>But if some of the branches were broken off, and you, being a wild olive, were grafted in among them and became partaker with them of the rich root of the olive tree,</a:t>
            </a:r>
          </a:p>
          <a:p>
            <a:pPr marL="0" indent="0">
              <a:buNone/>
            </a:pPr>
            <a:r>
              <a:rPr lang="en-US" sz="4000" b="1" dirty="0" smtClean="0"/>
              <a:t>Romans 11:15-17</a:t>
            </a:r>
            <a:endParaRPr lang="en-US" sz="4000" b="1" dirty="0"/>
          </a:p>
        </p:txBody>
      </p:sp>
    </p:spTree>
    <p:extLst>
      <p:ext uri="{BB962C8B-B14F-4D97-AF65-F5344CB8AC3E}">
        <p14:creationId xmlns:p14="http://schemas.microsoft.com/office/powerpoint/2010/main" val="1293899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Gentile Christians Are Grafted Into Israel’s Vine</a:t>
            </a:r>
            <a:endParaRPr lang="en-US" sz="4800" b="1" dirty="0">
              <a:solidFill>
                <a:schemeClr val="tx1"/>
              </a:solidFill>
              <a:latin typeface="+mn-lt"/>
              <a:cs typeface="Times New Roman" pitchFamily="18" charset="0"/>
            </a:endParaRPr>
          </a:p>
          <a:p>
            <a:pPr marL="0" indent="0">
              <a:buNone/>
            </a:pPr>
            <a:r>
              <a:rPr lang="en-US" sz="4000" b="1" dirty="0"/>
              <a:t>do not be arrogant toward the branches; but if you are arrogant, [remember that] it is not you who supports the root, but the root [supports] you</a:t>
            </a:r>
            <a:r>
              <a:rPr lang="en-US" sz="4000" b="1" dirty="0" smtClean="0"/>
              <a:t>. </a:t>
            </a:r>
            <a:r>
              <a:rPr lang="en-US" sz="4000" b="1" dirty="0"/>
              <a:t>You will say then, "Branches were broken off so that I might be grafted in</a:t>
            </a:r>
            <a:r>
              <a:rPr lang="en-US" sz="4000" b="1" dirty="0" smtClean="0"/>
              <a:t>." </a:t>
            </a:r>
            <a:r>
              <a:rPr lang="en-US" sz="4000" b="1" dirty="0"/>
              <a:t>Quite right, they were broken off for their unbelief, but you stand by your faith. Do not be conceited, but fear</a:t>
            </a:r>
            <a:r>
              <a:rPr lang="en-US" sz="4000" b="1" dirty="0" smtClean="0"/>
              <a:t>;</a:t>
            </a:r>
          </a:p>
          <a:p>
            <a:pPr marL="0" indent="0">
              <a:buNone/>
            </a:pPr>
            <a:r>
              <a:rPr lang="en-US" sz="4000" b="1" dirty="0"/>
              <a:t>Romans </a:t>
            </a:r>
            <a:r>
              <a:rPr lang="en-US" sz="4000" b="1" dirty="0" smtClean="0"/>
              <a:t>11:18-20</a:t>
            </a:r>
            <a:endParaRPr lang="en-US" sz="4000" b="1" dirty="0"/>
          </a:p>
        </p:txBody>
      </p:sp>
    </p:spTree>
    <p:extLst>
      <p:ext uri="{BB962C8B-B14F-4D97-AF65-F5344CB8AC3E}">
        <p14:creationId xmlns:p14="http://schemas.microsoft.com/office/powerpoint/2010/main" val="3625576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Same Standard For Gentiles as With Israel</a:t>
            </a:r>
            <a:endParaRPr lang="en-US" sz="4800" b="1" dirty="0">
              <a:solidFill>
                <a:schemeClr val="tx1"/>
              </a:solidFill>
              <a:latin typeface="+mn-lt"/>
              <a:cs typeface="Times New Roman" pitchFamily="18" charset="0"/>
            </a:endParaRPr>
          </a:p>
          <a:p>
            <a:pPr marL="0" indent="0">
              <a:buNone/>
            </a:pPr>
            <a:r>
              <a:rPr lang="en-US" sz="4000" b="1" dirty="0"/>
              <a:t>for if Elohim did not spare the natural branches, He will not spare you, either</a:t>
            </a:r>
            <a:r>
              <a:rPr lang="en-US" sz="4000" b="1" dirty="0" smtClean="0"/>
              <a:t>. </a:t>
            </a:r>
            <a:r>
              <a:rPr lang="en-US" sz="4000" b="1" dirty="0"/>
              <a:t>Behold then the kindness and severity of Elohim; to those who fell, severity, but to you, Elohim's kindness, if you continue in His kindness; otherwise you also will be cut off</a:t>
            </a:r>
            <a:r>
              <a:rPr lang="en-US" sz="4000" b="1" dirty="0" smtClean="0"/>
              <a:t>. </a:t>
            </a:r>
            <a:r>
              <a:rPr lang="en-US" sz="4000" b="1" dirty="0"/>
              <a:t>And they also, if they do not continue in their unbelief, will be grafted in, for Elohim is able to graft them in again.</a:t>
            </a:r>
          </a:p>
          <a:p>
            <a:pPr marL="0" indent="0">
              <a:buNone/>
            </a:pPr>
            <a:r>
              <a:rPr lang="en-US" sz="4000" b="1" dirty="0" smtClean="0"/>
              <a:t>Romans 11:21-23</a:t>
            </a:r>
            <a:endParaRPr lang="en-US" sz="4000" b="1" dirty="0"/>
          </a:p>
        </p:txBody>
      </p:sp>
    </p:spTree>
    <p:extLst>
      <p:ext uri="{BB962C8B-B14F-4D97-AF65-F5344CB8AC3E}">
        <p14:creationId xmlns:p14="http://schemas.microsoft.com/office/powerpoint/2010/main" val="76600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We Are Talking About Israel’s Olive Tree!</a:t>
            </a:r>
            <a:endParaRPr lang="en-US" sz="4800" b="1" dirty="0">
              <a:solidFill>
                <a:schemeClr val="tx1"/>
              </a:solidFill>
              <a:latin typeface="+mn-lt"/>
              <a:cs typeface="Times New Roman" pitchFamily="18" charset="0"/>
            </a:endParaRPr>
          </a:p>
          <a:p>
            <a:pPr marL="0" indent="0">
              <a:buNone/>
            </a:pPr>
            <a:r>
              <a:rPr lang="en-US" dirty="0"/>
              <a:t> </a:t>
            </a:r>
            <a:r>
              <a:rPr lang="en-US" sz="4000" b="1" dirty="0"/>
              <a:t>For if you were cut off from what is by nature a wild olive tree, and were grafted contrary to nature into a cultivated olive tree, how much more will these who are the natural [branches] be grafted into their own olive tree?</a:t>
            </a:r>
          </a:p>
          <a:p>
            <a:pPr marL="0" indent="0">
              <a:buNone/>
            </a:pPr>
            <a:r>
              <a:rPr lang="en-US" sz="4000" b="1" dirty="0" smtClean="0"/>
              <a:t>Romans 11:24</a:t>
            </a:r>
            <a:endParaRPr lang="en-US" sz="4000" b="1" dirty="0"/>
          </a:p>
        </p:txBody>
      </p:sp>
    </p:spTree>
    <p:extLst>
      <p:ext uri="{BB962C8B-B14F-4D97-AF65-F5344CB8AC3E}">
        <p14:creationId xmlns:p14="http://schemas.microsoft.com/office/powerpoint/2010/main" val="41328568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We Were Once Excluded to Citizenship</a:t>
            </a:r>
            <a:endParaRPr lang="en-US" sz="4800" b="1" dirty="0">
              <a:solidFill>
                <a:schemeClr val="tx1"/>
              </a:solidFill>
              <a:latin typeface="+mn-lt"/>
              <a:cs typeface="Times New Roman" pitchFamily="18" charset="0"/>
            </a:endParaRPr>
          </a:p>
          <a:p>
            <a:pPr marL="0" indent="0">
              <a:buNone/>
            </a:pPr>
            <a:r>
              <a:rPr lang="en-US" sz="3900" b="1" dirty="0"/>
              <a:t>Therefore remember that formerly you, the Gentiles in the flesh, who are called "Uncircumcision " by the so-called "Circumcision," [which is] performed in the flesh by human hands-</a:t>
            </a:r>
            <a:r>
              <a:rPr lang="en-US" sz="3900" b="1" dirty="0" smtClean="0"/>
              <a:t>- </a:t>
            </a:r>
            <a:r>
              <a:rPr lang="en-US" sz="3900" b="1" dirty="0"/>
              <a:t>[remember] that you were at that time separate from Messiah, excluded from the commonwealth of Israel, and strangers to the covenants of promise, having no hope and without Elohim in the </a:t>
            </a:r>
            <a:r>
              <a:rPr lang="en-US" sz="3900" b="1" dirty="0" smtClean="0"/>
              <a:t>world. </a:t>
            </a:r>
            <a:r>
              <a:rPr lang="en-US" sz="3900" b="1" dirty="0"/>
              <a:t>But now in Messiah Yahusha you who formerly were far off have been brought near by the blood of Messiah</a:t>
            </a:r>
            <a:r>
              <a:rPr lang="en-US" sz="3900" b="1" dirty="0" smtClean="0"/>
              <a:t>.  </a:t>
            </a:r>
            <a:r>
              <a:rPr lang="en-US" sz="4000" b="1" dirty="0" smtClean="0"/>
              <a:t>Ephesians 2:11-13</a:t>
            </a:r>
            <a:endParaRPr lang="en-US" sz="4000" b="1" dirty="0"/>
          </a:p>
        </p:txBody>
      </p:sp>
    </p:spTree>
    <p:extLst>
      <p:ext uri="{BB962C8B-B14F-4D97-AF65-F5344CB8AC3E}">
        <p14:creationId xmlns:p14="http://schemas.microsoft.com/office/powerpoint/2010/main" val="613004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044" y="348344"/>
            <a:ext cx="11926956" cy="6313715"/>
          </a:xfrm>
        </p:spPr>
        <p:txBody>
          <a:bodyPr>
            <a:normAutofit/>
          </a:bodyPr>
          <a:lstStyle/>
          <a:p>
            <a:pPr algn="ctr">
              <a:buNone/>
            </a:pPr>
            <a:r>
              <a:rPr lang="en-US" sz="4800" b="1" dirty="0" smtClean="0">
                <a:cs typeface="Times New Roman" pitchFamily="18" charset="0"/>
              </a:rPr>
              <a:t>Gentile Christians Members of the Same Body</a:t>
            </a:r>
            <a:endParaRPr lang="en-US" sz="4800" b="1" dirty="0">
              <a:solidFill>
                <a:schemeClr val="tx1"/>
              </a:solidFill>
              <a:latin typeface="+mn-lt"/>
              <a:cs typeface="Times New Roman" pitchFamily="18" charset="0"/>
            </a:endParaRPr>
          </a:p>
          <a:p>
            <a:pPr marL="0" indent="0">
              <a:buNone/>
            </a:pPr>
            <a:r>
              <a:rPr lang="en-US" sz="4000" b="1" dirty="0"/>
              <a:t>By referring to this, when you read you can understand my insight into the mystery of Messiah</a:t>
            </a:r>
            <a:r>
              <a:rPr lang="en-US" sz="4000" b="1" dirty="0" smtClean="0"/>
              <a:t>, </a:t>
            </a:r>
            <a:r>
              <a:rPr lang="en-US" sz="4000" b="1" dirty="0"/>
              <a:t>which in other generations was not made known to the sons of men, as it has now been revealed to His holy apostles and prophets in the </a:t>
            </a:r>
            <a:r>
              <a:rPr lang="en-US" sz="4000" b="1" dirty="0" smtClean="0"/>
              <a:t>Spirit; </a:t>
            </a:r>
            <a:r>
              <a:rPr lang="en-US" sz="4000" b="1" dirty="0"/>
              <a:t>[to be specific], that the Gentiles are fellow heirs and fellow members of the body, and fellow partakers of the promise in Messiah Yahusha through the </a:t>
            </a:r>
            <a:r>
              <a:rPr lang="en-US" sz="4000" b="1" dirty="0" smtClean="0"/>
              <a:t>gospel…  Ephesians 3:4-6</a:t>
            </a:r>
            <a:endParaRPr lang="en-US" sz="4000" b="1" dirty="0"/>
          </a:p>
        </p:txBody>
      </p:sp>
    </p:spTree>
    <p:extLst>
      <p:ext uri="{BB962C8B-B14F-4D97-AF65-F5344CB8AC3E}">
        <p14:creationId xmlns:p14="http://schemas.microsoft.com/office/powerpoint/2010/main" val="3569432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Foreigner Who Keeps the Sabbath</a:t>
            </a:r>
            <a:endParaRPr lang="en-US" sz="4800" b="1" dirty="0">
              <a:solidFill>
                <a:schemeClr val="tx1"/>
              </a:solidFill>
              <a:latin typeface="+mn-lt"/>
              <a:cs typeface="Times New Roman" pitchFamily="18" charset="0"/>
            </a:endParaRPr>
          </a:p>
          <a:p>
            <a:pPr marL="0" indent="0">
              <a:buNone/>
            </a:pPr>
            <a:r>
              <a:rPr lang="en-US" sz="4000" b="1" dirty="0"/>
              <a:t>Thus says Yahuwah, "Preserve justice and do righteousness, For My salvation is about to come And My righteousness to be revealed</a:t>
            </a:r>
            <a:r>
              <a:rPr lang="en-US" sz="4000" b="1" dirty="0" smtClean="0"/>
              <a:t>. </a:t>
            </a:r>
            <a:r>
              <a:rPr lang="en-US" sz="4000" b="1" dirty="0"/>
              <a:t>"How blessed is </a:t>
            </a:r>
            <a:r>
              <a:rPr lang="en-US" sz="4000" b="1" u="sng" dirty="0"/>
              <a:t>the man</a:t>
            </a:r>
            <a:r>
              <a:rPr lang="en-US" sz="4000" b="1" dirty="0"/>
              <a:t> who does this, And </a:t>
            </a:r>
            <a:r>
              <a:rPr lang="en-US" sz="4000" b="1" u="sng" dirty="0"/>
              <a:t>the son of man</a:t>
            </a:r>
            <a:r>
              <a:rPr lang="en-US" sz="4000" b="1" dirty="0"/>
              <a:t> who takes hold of it; Who keeps from profaning the </a:t>
            </a:r>
            <a:r>
              <a:rPr lang="en-US" sz="4000" b="1" dirty="0" err="1"/>
              <a:t>sabbath</a:t>
            </a:r>
            <a:r>
              <a:rPr lang="en-US" sz="4000" b="1" dirty="0"/>
              <a:t>, And keeps his hand from doing any evil</a:t>
            </a:r>
            <a:r>
              <a:rPr lang="en-US" sz="4000" b="1" dirty="0" smtClean="0"/>
              <a:t>." </a:t>
            </a:r>
            <a:r>
              <a:rPr lang="en-US" sz="4000" b="1" dirty="0"/>
              <a:t>Let not the foreigner who has joined himself to Yahuwah say, "Yahuwah will surely separate me from His people." Nor let the eunuch say, "Behold, I am a dry tree."</a:t>
            </a:r>
          </a:p>
          <a:p>
            <a:pPr marL="0" indent="0">
              <a:buNone/>
            </a:pPr>
            <a:r>
              <a:rPr lang="en-US" sz="4000" b="1" dirty="0" smtClean="0"/>
              <a:t>Isaiah 56:1-3</a:t>
            </a:r>
            <a:endParaRPr lang="en-US" sz="4000" b="1" dirty="0"/>
          </a:p>
        </p:txBody>
      </p:sp>
    </p:spTree>
    <p:extLst>
      <p:ext uri="{BB962C8B-B14F-4D97-AF65-F5344CB8AC3E}">
        <p14:creationId xmlns:p14="http://schemas.microsoft.com/office/powerpoint/2010/main" val="1067978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a:cs typeface="Times New Roman" pitchFamily="18" charset="0"/>
              </a:rPr>
              <a:t>The Foreigner Who Keeps the Sabbath</a:t>
            </a:r>
          </a:p>
          <a:p>
            <a:pPr marL="0" indent="0">
              <a:buNone/>
            </a:pPr>
            <a:r>
              <a:rPr lang="en-US" sz="4000" b="1" dirty="0" smtClean="0"/>
              <a:t>For </a:t>
            </a:r>
            <a:r>
              <a:rPr lang="en-US" sz="4000" b="1" dirty="0"/>
              <a:t>thus says Yahuwah, "To the eunuchs who keep My </a:t>
            </a:r>
            <a:r>
              <a:rPr lang="en-US" sz="4000" b="1" dirty="0" err="1"/>
              <a:t>sabbaths</a:t>
            </a:r>
            <a:r>
              <a:rPr lang="en-US" sz="4000" b="1" dirty="0"/>
              <a:t>, And choose what pleases Me, And hold fast My covenant</a:t>
            </a:r>
            <a:r>
              <a:rPr lang="en-US" sz="4000" b="1" dirty="0" smtClean="0"/>
              <a:t>, </a:t>
            </a:r>
            <a:r>
              <a:rPr lang="en-US" sz="4000" b="1" dirty="0"/>
              <a:t>To them I will give in My house and within My walls a memorial, And a name better than that of sons and daughters; I will give them an everlasting name which will not be cut </a:t>
            </a:r>
            <a:r>
              <a:rPr lang="en-US" sz="4000" b="1" dirty="0" smtClean="0"/>
              <a:t>off. </a:t>
            </a:r>
            <a:r>
              <a:rPr lang="en-US" sz="4000" b="1" dirty="0"/>
              <a:t>"Also the foreigners who join themselves to Yahuwah, To minister to Him, and to love the name of Yahuwah, To be His servants, every one who keeps from profaning the </a:t>
            </a:r>
            <a:r>
              <a:rPr lang="en-US" sz="4000" b="1" dirty="0" err="1"/>
              <a:t>sabbath</a:t>
            </a:r>
            <a:r>
              <a:rPr lang="en-US" sz="4000" b="1" dirty="0"/>
              <a:t> And holds fast My covenant</a:t>
            </a:r>
            <a:r>
              <a:rPr lang="en-US" sz="4000" b="1" dirty="0" smtClean="0"/>
              <a:t>;  Isaiah 56:4-6</a:t>
            </a:r>
            <a:endParaRPr lang="en-US" sz="4000" b="1" dirty="0"/>
          </a:p>
        </p:txBody>
      </p:sp>
    </p:spTree>
    <p:extLst>
      <p:ext uri="{BB962C8B-B14F-4D97-AF65-F5344CB8AC3E}">
        <p14:creationId xmlns:p14="http://schemas.microsoft.com/office/powerpoint/2010/main" val="16633336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Promise to All the Nations/Gentiles</a:t>
            </a:r>
            <a:endParaRPr lang="en-US" sz="4800" b="1" dirty="0">
              <a:solidFill>
                <a:schemeClr val="tx1"/>
              </a:solidFill>
              <a:latin typeface="+mn-lt"/>
              <a:cs typeface="Times New Roman" pitchFamily="18" charset="0"/>
            </a:endParaRPr>
          </a:p>
          <a:p>
            <a:pPr marL="0" indent="0">
              <a:buNone/>
            </a:pPr>
            <a:r>
              <a:rPr lang="en-US" sz="4000" b="1" dirty="0"/>
              <a:t>even those I will bring to My holy mountain And make them joyful in My house of prayer. Their burnt offerings and their sacrifices will be acceptable on My altar; For My house will be called a house of prayer for all the peoples</a:t>
            </a:r>
            <a:r>
              <a:rPr lang="en-US" sz="4000" b="1" dirty="0" smtClean="0"/>
              <a:t>." </a:t>
            </a:r>
            <a:r>
              <a:rPr lang="en-US" sz="4000" b="1" dirty="0"/>
              <a:t>The </a:t>
            </a:r>
            <a:r>
              <a:rPr lang="en-US" sz="4000" b="1" dirty="0" smtClean="0"/>
              <a:t>Master Yahuwah, </a:t>
            </a:r>
            <a:r>
              <a:rPr lang="en-US" sz="4000" b="1" dirty="0"/>
              <a:t>who gathers the dispersed of Israel, declares, "Yet [others] I will gather to them, to those [already] gathered."</a:t>
            </a:r>
          </a:p>
          <a:p>
            <a:pPr marL="0" indent="0">
              <a:buNone/>
            </a:pPr>
            <a:r>
              <a:rPr lang="en-US" sz="4000" b="1" dirty="0" smtClean="0"/>
              <a:t>Isaiah 56:7-8</a:t>
            </a:r>
            <a:endParaRPr lang="en-US" sz="4000" b="1" dirty="0"/>
          </a:p>
        </p:txBody>
      </p:sp>
    </p:spTree>
    <p:extLst>
      <p:ext uri="{BB962C8B-B14F-4D97-AF65-F5344CB8AC3E}">
        <p14:creationId xmlns:p14="http://schemas.microsoft.com/office/powerpoint/2010/main" val="2542462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Summary</a:t>
            </a:r>
            <a:endParaRPr lang="en-US" sz="4800" b="1" dirty="0"/>
          </a:p>
          <a:p>
            <a:pPr marL="0" indent="0">
              <a:buNone/>
            </a:pPr>
            <a:r>
              <a:rPr lang="en-US" sz="3600" b="1" dirty="0" smtClean="0"/>
              <a:t>Sabbath </a:t>
            </a:r>
            <a:r>
              <a:rPr lang="en-US" sz="3600" b="1" dirty="0" smtClean="0"/>
              <a:t>is for mankind who will fellowship with Yah</a:t>
            </a:r>
          </a:p>
          <a:p>
            <a:pPr marL="0" indent="0">
              <a:buNone/>
            </a:pPr>
            <a:r>
              <a:rPr lang="en-US" sz="3600" b="1" dirty="0" smtClean="0">
                <a:solidFill>
                  <a:schemeClr val="tx1"/>
                </a:solidFill>
              </a:rPr>
              <a:t>Sabbath was given to Israel as </a:t>
            </a:r>
            <a:r>
              <a:rPr lang="en-US" sz="3600" b="1" dirty="0" err="1" smtClean="0">
                <a:solidFill>
                  <a:schemeClr val="tx1"/>
                </a:solidFill>
              </a:rPr>
              <a:t>Yah’s</a:t>
            </a:r>
            <a:r>
              <a:rPr lang="en-US" sz="3600" b="1" dirty="0" smtClean="0">
                <a:solidFill>
                  <a:schemeClr val="tx1"/>
                </a:solidFill>
              </a:rPr>
              <a:t> covenant people</a:t>
            </a:r>
          </a:p>
          <a:p>
            <a:pPr marL="0" indent="0">
              <a:buNone/>
            </a:pPr>
            <a:r>
              <a:rPr lang="en-US" sz="3600" b="1" dirty="0" smtClean="0"/>
              <a:t>All who attach and are grafted into Israel do Sabbath</a:t>
            </a:r>
          </a:p>
          <a:p>
            <a:pPr marL="0" indent="0">
              <a:buNone/>
            </a:pPr>
            <a:r>
              <a:rPr lang="en-US" sz="3600" b="1" dirty="0" smtClean="0">
                <a:solidFill>
                  <a:schemeClr val="tx1"/>
                </a:solidFill>
              </a:rPr>
              <a:t>Messiah is the seed of Abraham and rightful heir</a:t>
            </a:r>
          </a:p>
          <a:p>
            <a:pPr marL="0" indent="0">
              <a:buNone/>
            </a:pPr>
            <a:r>
              <a:rPr lang="en-US" sz="3600" b="1" dirty="0" smtClean="0"/>
              <a:t>We belong to Messiah</a:t>
            </a:r>
          </a:p>
          <a:p>
            <a:pPr marL="0" indent="0">
              <a:buNone/>
            </a:pPr>
            <a:r>
              <a:rPr lang="en-US" sz="3600" b="1" dirty="0" smtClean="0"/>
              <a:t>Followers of Messiah have been grafted into Israel</a:t>
            </a:r>
          </a:p>
          <a:p>
            <a:pPr marL="0" indent="0">
              <a:buNone/>
            </a:pPr>
            <a:r>
              <a:rPr lang="en-US" sz="3600" b="1" dirty="0" smtClean="0">
                <a:solidFill>
                  <a:schemeClr val="tx1"/>
                </a:solidFill>
              </a:rPr>
              <a:t>Gentiles who keep the Sabbath are promised a special place in the kingdom</a:t>
            </a:r>
            <a:endParaRPr lang="en-US" sz="4000" b="1" dirty="0" smtClean="0">
              <a:solidFill>
                <a:schemeClr val="tx1"/>
              </a:solidFill>
            </a:endParaRPr>
          </a:p>
        </p:txBody>
      </p:sp>
    </p:spTree>
    <p:extLst>
      <p:ext uri="{BB962C8B-B14F-4D97-AF65-F5344CB8AC3E}">
        <p14:creationId xmlns:p14="http://schemas.microsoft.com/office/powerpoint/2010/main" val="38177726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smtClean="0"/>
              <a:t>Send Questions and Comments to:</a:t>
            </a:r>
          </a:p>
          <a:p>
            <a:pPr marL="0" indent="0">
              <a:buNone/>
            </a:pPr>
            <a:r>
              <a:rPr lang="en-US" sz="4000" b="1" dirty="0" smtClean="0"/>
              <a:t>david@bibletruth.cc</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89676</TotalTime>
  <Words>2014</Words>
  <Application>Microsoft Office PowerPoint</Application>
  <PresentationFormat>Widescreen</PresentationFormat>
  <Paragraphs>119</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748</cp:revision>
  <dcterms:created xsi:type="dcterms:W3CDTF">2018-11-07T08:55:54Z</dcterms:created>
  <dcterms:modified xsi:type="dcterms:W3CDTF">2020-03-12T14:11:04Z</dcterms:modified>
</cp:coreProperties>
</file>