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715" r:id="rId3"/>
    <p:sldId id="752" r:id="rId4"/>
    <p:sldId id="753" r:id="rId5"/>
    <p:sldId id="758" r:id="rId6"/>
    <p:sldId id="724" r:id="rId7"/>
    <p:sldId id="725" r:id="rId8"/>
    <p:sldId id="726" r:id="rId9"/>
    <p:sldId id="728" r:id="rId10"/>
    <p:sldId id="729" r:id="rId11"/>
    <p:sldId id="754" r:id="rId12"/>
    <p:sldId id="727" r:id="rId13"/>
    <p:sldId id="755" r:id="rId14"/>
    <p:sldId id="756" r:id="rId15"/>
    <p:sldId id="757" r:id="rId16"/>
    <p:sldId id="731" r:id="rId17"/>
    <p:sldId id="732" r:id="rId18"/>
    <p:sldId id="761" r:id="rId19"/>
    <p:sldId id="759" r:id="rId20"/>
    <p:sldId id="760" r:id="rId21"/>
    <p:sldId id="733" r:id="rId22"/>
    <p:sldId id="734" r:id="rId23"/>
    <p:sldId id="742" r:id="rId24"/>
    <p:sldId id="747" r:id="rId25"/>
    <p:sldId id="748" r:id="rId26"/>
    <p:sldId id="750" r:id="rId27"/>
    <p:sldId id="763" r:id="rId28"/>
    <p:sldId id="762" r:id="rId29"/>
    <p:sldId id="766" r:id="rId30"/>
    <p:sldId id="767" r:id="rId31"/>
    <p:sldId id="769" r:id="rId32"/>
    <p:sldId id="768" r:id="rId33"/>
    <p:sldId id="695" r:id="rId34"/>
    <p:sldId id="764" r:id="rId35"/>
    <p:sldId id="765" r:id="rId36"/>
    <p:sldId id="62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189547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54395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94848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073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269793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732771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969675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8610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596675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849396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198471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119525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346275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68648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057236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452407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355577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928827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77799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689558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787128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520481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163008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247504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311045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391989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494489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294923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259147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15894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599870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58462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8582225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Ancient Paths</a:t>
            </a:r>
          </a:p>
          <a:p>
            <a:pPr marL="0" indent="0">
              <a:buNone/>
            </a:pPr>
            <a:r>
              <a:rPr lang="en-US" sz="4000" b="1" dirty="0" smtClean="0"/>
              <a:t>In the Beginning – the Establishment of Foundational Principles</a:t>
            </a:r>
          </a:p>
          <a:p>
            <a:pPr marL="0" indent="0">
              <a:buNone/>
            </a:pPr>
            <a:r>
              <a:rPr lang="en-US" sz="4000" b="1" dirty="0" smtClean="0"/>
              <a:t>My Early Christian Life</a:t>
            </a:r>
          </a:p>
          <a:p>
            <a:pPr marL="0" indent="0">
              <a:buNone/>
            </a:pPr>
            <a:r>
              <a:rPr lang="en-US" sz="4000" b="1" dirty="0" smtClean="0"/>
              <a:t>Lack of Teaching About the Sabbath in Most Christian Churches</a:t>
            </a:r>
          </a:p>
          <a:p>
            <a:pPr marL="0" indent="0">
              <a:buNone/>
            </a:pPr>
            <a:r>
              <a:rPr lang="en-US" sz="4000" b="1" dirty="0" smtClean="0"/>
              <a:t>Being a </a:t>
            </a:r>
            <a:r>
              <a:rPr lang="en-US" sz="4000" b="1" dirty="0" err="1" smtClean="0"/>
              <a:t>Berean</a:t>
            </a:r>
            <a:r>
              <a:rPr lang="en-US" sz="4000" b="1" dirty="0" smtClean="0"/>
              <a:t> – a Truth Seeker</a:t>
            </a:r>
          </a:p>
          <a:p>
            <a:pPr marL="0" indent="0">
              <a:buNone/>
            </a:pPr>
            <a:r>
              <a:rPr lang="en-US" sz="4000" b="1" dirty="0" smtClean="0"/>
              <a:t>What’s Missing in the Christian Church Experience</a:t>
            </a:r>
          </a:p>
          <a:p>
            <a:pPr marL="0" indent="0">
              <a:buNone/>
            </a:pPr>
            <a:endParaRPr lang="en-US" sz="4000" b="1" dirty="0"/>
          </a:p>
        </p:txBody>
      </p:sp>
    </p:spTree>
    <p:extLst>
      <p:ext uri="{BB962C8B-B14F-4D97-AF65-F5344CB8AC3E}">
        <p14:creationId xmlns:p14="http://schemas.microsoft.com/office/powerpoint/2010/main" val="1775603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Elohim’s Work is Forever</a:t>
            </a:r>
            <a:endParaRPr lang="en-US" sz="4800" b="1" dirty="0">
              <a:solidFill>
                <a:schemeClr val="tx1"/>
              </a:solidFill>
              <a:latin typeface="+mn-lt"/>
              <a:cs typeface="Times New Roman" pitchFamily="18" charset="0"/>
            </a:endParaRPr>
          </a:p>
          <a:p>
            <a:pPr marL="0" indent="0">
              <a:buNone/>
            </a:pPr>
            <a:r>
              <a:rPr lang="en-US" sz="3600" b="1" dirty="0"/>
              <a:t>He has made everything appropriate in its time. He has also set eternity in their heart, yet so that man will not find out the work which Elohim has done from the beginning even to the end.</a:t>
            </a:r>
          </a:p>
          <a:p>
            <a:pPr marL="0" indent="0">
              <a:buNone/>
            </a:pPr>
            <a:r>
              <a:rPr lang="en-US" sz="3600" b="1" dirty="0" smtClean="0"/>
              <a:t>I </a:t>
            </a:r>
            <a:r>
              <a:rPr lang="en-US" sz="3600" b="1" dirty="0"/>
              <a:t>know that there is nothing better for them than to rejoice and to do good in one's </a:t>
            </a:r>
            <a:r>
              <a:rPr lang="en-US" sz="3600" b="1" dirty="0" smtClean="0"/>
              <a:t>lifetime; </a:t>
            </a:r>
            <a:r>
              <a:rPr lang="en-US" sz="3600" b="1" dirty="0"/>
              <a:t>moreover, that every man who eats and drinks sees good in all his labor-- it is the gift of Elohim.</a:t>
            </a:r>
          </a:p>
          <a:p>
            <a:pPr marL="0" indent="0">
              <a:buNone/>
            </a:pPr>
            <a:r>
              <a:rPr lang="en-US" sz="3600" b="1" dirty="0" smtClean="0"/>
              <a:t>I </a:t>
            </a:r>
            <a:r>
              <a:rPr lang="en-US" sz="3600" b="1" dirty="0"/>
              <a:t>know that everything Elohim does will remain forever; there is nothing to add to it and there is nothing to take from it, for Elohim has [so] worked that men should fear Him</a:t>
            </a:r>
            <a:r>
              <a:rPr lang="en-US" sz="3600" b="1" dirty="0" smtClean="0"/>
              <a:t>.  </a:t>
            </a:r>
            <a:r>
              <a:rPr lang="en-US" sz="4000" b="1" dirty="0" smtClean="0"/>
              <a:t>Ecclesiastes 3:11-14</a:t>
            </a:r>
            <a:endParaRPr lang="en-US" sz="4000" b="1" dirty="0"/>
          </a:p>
        </p:txBody>
      </p:sp>
    </p:spTree>
    <p:extLst>
      <p:ext uri="{BB962C8B-B14F-4D97-AF65-F5344CB8AC3E}">
        <p14:creationId xmlns:p14="http://schemas.microsoft.com/office/powerpoint/2010/main" val="2354278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Times Are a Changing</a:t>
            </a:r>
            <a:endParaRPr lang="en-US" sz="4800" b="1" dirty="0">
              <a:solidFill>
                <a:schemeClr val="tx1"/>
              </a:solidFill>
              <a:latin typeface="+mn-lt"/>
              <a:cs typeface="Times New Roman" pitchFamily="18" charset="0"/>
            </a:endParaRPr>
          </a:p>
          <a:p>
            <a:pPr marL="0" indent="0">
              <a:buNone/>
            </a:pPr>
            <a:r>
              <a:rPr lang="en-US" sz="3600" b="1" dirty="0" smtClean="0"/>
              <a:t>Claim among most Christian churches that the seventh day Sabbath was changed to Sunday worship.</a:t>
            </a:r>
          </a:p>
          <a:p>
            <a:pPr marL="0" indent="0">
              <a:buNone/>
            </a:pPr>
            <a:r>
              <a:rPr lang="en-US" sz="3600" b="1" dirty="0" smtClean="0"/>
              <a:t>Resurrection the reason?</a:t>
            </a:r>
          </a:p>
          <a:p>
            <a:pPr marL="0" indent="0">
              <a:buNone/>
            </a:pPr>
            <a:r>
              <a:rPr lang="en-US" sz="3600" b="1" dirty="0" smtClean="0"/>
              <a:t>Why didn’t Messiah speak about this change during his appearances to his disciples before he ascended?</a:t>
            </a:r>
          </a:p>
          <a:p>
            <a:pPr marL="0" indent="0">
              <a:buNone/>
            </a:pPr>
            <a:r>
              <a:rPr lang="en-US" sz="3600" b="1" dirty="0" smtClean="0"/>
              <a:t>The only instance of changing times and seasons is found in Daniel where it’s the Beast that attempts to change the Creator’s times – Dan 7:25 </a:t>
            </a:r>
            <a:r>
              <a:rPr lang="en-US" sz="3200" b="1" dirty="0"/>
              <a:t>He will speak out against the Most High and wear down the saints of the Highest One, and he will intend to make alterations in times and in law; and they will be given into his hand for a time, times, and half a time</a:t>
            </a:r>
            <a:r>
              <a:rPr lang="en-US" sz="3200" b="1" dirty="0" smtClean="0"/>
              <a:t>.</a:t>
            </a:r>
            <a:endParaRPr lang="en-US" sz="3200" b="1" dirty="0"/>
          </a:p>
        </p:txBody>
      </p:sp>
    </p:spTree>
    <p:extLst>
      <p:ext uri="{BB962C8B-B14F-4D97-AF65-F5344CB8AC3E}">
        <p14:creationId xmlns:p14="http://schemas.microsoft.com/office/powerpoint/2010/main" val="3273975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Sabbath of Creation Week</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t>Understanding the Creator’s Declaration and Purpose For the Seventh Day Sabbath</a:t>
            </a:r>
          </a:p>
        </p:txBody>
      </p:sp>
    </p:spTree>
    <p:extLst>
      <p:ext uri="{BB962C8B-B14F-4D97-AF65-F5344CB8AC3E}">
        <p14:creationId xmlns:p14="http://schemas.microsoft.com/office/powerpoint/2010/main" val="3156525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fontScale="92500" lnSpcReduction="20000"/>
          </a:bodyPr>
          <a:lstStyle/>
          <a:p>
            <a:pPr algn="ctr">
              <a:buNone/>
            </a:pPr>
            <a:r>
              <a:rPr lang="en-US" sz="6133" dirty="0" smtClean="0"/>
              <a:t>The Seventh Day of Creation</a:t>
            </a:r>
            <a:endParaRPr lang="en-US" sz="8000" dirty="0"/>
          </a:p>
          <a:p>
            <a:pPr>
              <a:buNone/>
            </a:pPr>
            <a:r>
              <a:rPr lang="en-US" sz="5333" b="1" dirty="0"/>
              <a:t>The heavens and the earth were completed with everything that was in them.  By the seventh day </a:t>
            </a:r>
            <a:r>
              <a:rPr lang="en-US" sz="5333" b="1" dirty="0" err="1"/>
              <a:t>Elohim</a:t>
            </a:r>
            <a:r>
              <a:rPr lang="en-US" sz="5333" b="1" dirty="0"/>
              <a:t> finished the work that he had been doing, and he </a:t>
            </a:r>
            <a:r>
              <a:rPr lang="en-US" sz="5333" b="1" u="sng" dirty="0"/>
              <a:t>ceased</a:t>
            </a:r>
            <a:r>
              <a:rPr lang="en-US" sz="5333" b="1" dirty="0"/>
              <a:t> on the seventh day all the work that he had been doing.  Elohim blessed the seventh day and set it apart because on it he </a:t>
            </a:r>
            <a:r>
              <a:rPr lang="en-US" sz="5333" b="1" u="sng" dirty="0"/>
              <a:t>ceased</a:t>
            </a:r>
            <a:r>
              <a:rPr lang="en-US" sz="5333" b="1" dirty="0"/>
              <a:t> all the work that he had been doing in creation. </a:t>
            </a:r>
            <a:r>
              <a:rPr lang="en-US" sz="5333" b="1" dirty="0" smtClean="0"/>
              <a:t>Genesis 2:1-3</a:t>
            </a:r>
            <a:endParaRPr lang="en-US" sz="5333" b="1" dirty="0"/>
          </a:p>
        </p:txBody>
      </p:sp>
    </p:spTree>
    <p:extLst>
      <p:ext uri="{BB962C8B-B14F-4D97-AF65-F5344CB8AC3E}">
        <p14:creationId xmlns:p14="http://schemas.microsoft.com/office/powerpoint/2010/main" val="1187708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buNone/>
            </a:pPr>
            <a:r>
              <a:rPr lang="en-US" dirty="0" smtClean="0">
                <a:solidFill>
                  <a:schemeClr val="tx1"/>
                </a:solidFill>
              </a:rPr>
              <a:t>* </a:t>
            </a:r>
          </a:p>
          <a:p>
            <a:pPr marL="0" indent="0">
              <a:buNone/>
            </a:pPr>
            <a:r>
              <a:rPr lang="en-US" dirty="0" smtClean="0">
                <a:solidFill>
                  <a:schemeClr val="tx1"/>
                </a:solidFill>
              </a:rPr>
              <a:t>* What Is the Meaning of “Sabbath”?</a:t>
            </a:r>
          </a:p>
          <a:p>
            <a:pPr marL="0" indent="0">
              <a:buNone/>
            </a:pPr>
            <a:r>
              <a:rPr lang="en-US" dirty="0" smtClean="0"/>
              <a:t>*What the Creator Established in the Beginning</a:t>
            </a:r>
            <a:endParaRPr lang="en-US" dirty="0" smtClean="0">
              <a:solidFill>
                <a:schemeClr val="tx1"/>
              </a:solidFill>
            </a:endParaRPr>
          </a:p>
          <a:p>
            <a:pPr marL="0" indent="0">
              <a:buNone/>
            </a:pPr>
            <a:r>
              <a:rPr lang="en-US" dirty="0" smtClean="0">
                <a:solidFill>
                  <a:schemeClr val="tx1"/>
                </a:solidFill>
              </a:rPr>
              <a:t>*What Does it Mean that the Sabbath is Holy?</a:t>
            </a:r>
          </a:p>
          <a:p>
            <a:pPr marL="0" indent="0">
              <a:buNone/>
            </a:pPr>
            <a:r>
              <a:rPr lang="en-US" dirty="0" smtClean="0">
                <a:solidFill>
                  <a:schemeClr val="tx1"/>
                </a:solidFill>
              </a:rPr>
              <a:t>*How </a:t>
            </a:r>
            <a:r>
              <a:rPr lang="en-US" dirty="0">
                <a:solidFill>
                  <a:schemeClr val="tx1"/>
                </a:solidFill>
              </a:rPr>
              <a:t>Do We Keep the Sabbath Holy?</a:t>
            </a:r>
          </a:p>
          <a:p>
            <a:pPr marL="0" indent="0">
              <a:buNone/>
            </a:pPr>
            <a:r>
              <a:rPr lang="en-US" dirty="0" smtClean="0">
                <a:solidFill>
                  <a:schemeClr val="tx1"/>
                </a:solidFill>
              </a:rPr>
              <a:t>*What is the Purpose of </a:t>
            </a:r>
            <a:r>
              <a:rPr lang="en-US" dirty="0">
                <a:solidFill>
                  <a:schemeClr val="tx1"/>
                </a:solidFill>
              </a:rPr>
              <a:t>the </a:t>
            </a:r>
            <a:r>
              <a:rPr lang="en-US" dirty="0" smtClean="0">
                <a:solidFill>
                  <a:schemeClr val="tx1"/>
                </a:solidFill>
              </a:rPr>
              <a:t>Sabbath?</a:t>
            </a:r>
            <a:endParaRPr lang="en-US" dirty="0">
              <a:solidFill>
                <a:schemeClr val="tx1"/>
              </a:solidFill>
            </a:endParaRPr>
          </a:p>
        </p:txBody>
      </p:sp>
    </p:spTree>
    <p:extLst>
      <p:ext uri="{BB962C8B-B14F-4D97-AF65-F5344CB8AC3E}">
        <p14:creationId xmlns:p14="http://schemas.microsoft.com/office/powerpoint/2010/main" val="100442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330" y="583096"/>
            <a:ext cx="11118574" cy="5436707"/>
          </a:xfrm>
        </p:spPr>
        <p:txBody>
          <a:bodyPr>
            <a:normAutofit fontScale="92500"/>
          </a:bodyPr>
          <a:lstStyle/>
          <a:p>
            <a:pPr algn="ctr">
              <a:buNone/>
            </a:pPr>
            <a:r>
              <a:rPr lang="en-US" sz="5333" dirty="0"/>
              <a:t>What the Creator Established in the Beginning</a:t>
            </a:r>
          </a:p>
          <a:p>
            <a:pPr>
              <a:buNone/>
            </a:pPr>
            <a:r>
              <a:rPr lang="en-US" sz="5333" dirty="0" smtClean="0"/>
              <a:t>Sun, Moon and Stars For Signs and Appointed Times</a:t>
            </a:r>
          </a:p>
          <a:p>
            <a:pPr>
              <a:buNone/>
            </a:pPr>
            <a:r>
              <a:rPr lang="en-US" sz="5333" dirty="0" smtClean="0"/>
              <a:t>The </a:t>
            </a:r>
            <a:r>
              <a:rPr lang="en-US" sz="5333" dirty="0"/>
              <a:t>Sabbath – Gen 2:1-3</a:t>
            </a:r>
          </a:p>
          <a:p>
            <a:pPr>
              <a:buNone/>
            </a:pPr>
            <a:r>
              <a:rPr lang="en-US" sz="5333" dirty="0"/>
              <a:t>The Institution of Marriage – Gen 2:22-25</a:t>
            </a:r>
          </a:p>
          <a:p>
            <a:pPr>
              <a:buNone/>
            </a:pPr>
            <a:r>
              <a:rPr lang="en-US" sz="5333" dirty="0"/>
              <a:t>The Death Penalty for Disobedience</a:t>
            </a:r>
          </a:p>
          <a:p>
            <a:pPr>
              <a:buNone/>
            </a:pPr>
            <a:endParaRPr lang="en-US" sz="5333" dirty="0"/>
          </a:p>
        </p:txBody>
      </p:sp>
    </p:spTree>
    <p:extLst>
      <p:ext uri="{BB962C8B-B14F-4D97-AF65-F5344CB8AC3E}">
        <p14:creationId xmlns:p14="http://schemas.microsoft.com/office/powerpoint/2010/main" val="2053496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583097"/>
            <a:ext cx="10288209" cy="5904790"/>
          </a:xfrm>
        </p:spPr>
        <p:txBody>
          <a:bodyPr>
            <a:normAutofit/>
          </a:bodyPr>
          <a:lstStyle/>
          <a:p>
            <a:pPr marL="0" indent="0">
              <a:buNone/>
            </a:pPr>
            <a:r>
              <a:rPr lang="en-US" sz="4400" b="1" dirty="0"/>
              <a:t>What the Creator established “in the beginning” is foundational for the Instructions that follow.  </a:t>
            </a:r>
            <a:r>
              <a:rPr lang="en-US" sz="4400" b="1" dirty="0" smtClean="0"/>
              <a:t>The Creator laid out heaven and earth, its laws and ways, his times and seasons, His will for the human race.</a:t>
            </a:r>
            <a:endParaRPr lang="en-US" sz="4400" b="1" dirty="0"/>
          </a:p>
        </p:txBody>
      </p:sp>
    </p:spTree>
    <p:extLst>
      <p:ext uri="{BB962C8B-B14F-4D97-AF65-F5344CB8AC3E}">
        <p14:creationId xmlns:p14="http://schemas.microsoft.com/office/powerpoint/2010/main" val="1443505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fontScale="92500" lnSpcReduction="10000"/>
          </a:bodyPr>
          <a:lstStyle/>
          <a:p>
            <a:pPr algn="ctr">
              <a:buNone/>
            </a:pPr>
            <a:r>
              <a:rPr lang="en-US" sz="6133" dirty="0" smtClean="0"/>
              <a:t>The Seventh Day of Creation</a:t>
            </a:r>
            <a:endParaRPr lang="en-US" sz="8000" dirty="0"/>
          </a:p>
          <a:p>
            <a:pPr>
              <a:buNone/>
            </a:pPr>
            <a:r>
              <a:rPr lang="en-US" sz="5333" b="1" dirty="0" smtClean="0"/>
              <a:t>By </a:t>
            </a:r>
            <a:r>
              <a:rPr lang="en-US" sz="5333" b="1" dirty="0"/>
              <a:t>the seventh day Elohim finished the work that he had been doing, and he </a:t>
            </a:r>
            <a:r>
              <a:rPr lang="en-US" sz="5333" b="1" u="sng" dirty="0"/>
              <a:t>ceased</a:t>
            </a:r>
            <a:r>
              <a:rPr lang="en-US" sz="5333" b="1" dirty="0"/>
              <a:t> on the seventh day all the work that he had been doing.  Elohim blessed the seventh day and set it apart because on it he </a:t>
            </a:r>
            <a:r>
              <a:rPr lang="en-US" sz="5333" b="1" u="sng" dirty="0"/>
              <a:t>ceased</a:t>
            </a:r>
            <a:r>
              <a:rPr lang="en-US" sz="5333" b="1" dirty="0"/>
              <a:t> all the work that he had been doing in creation. </a:t>
            </a:r>
            <a:r>
              <a:rPr lang="en-US" sz="5333" b="1" dirty="0" smtClean="0"/>
              <a:t>Genesis 2:2-3</a:t>
            </a:r>
            <a:endParaRPr lang="en-US" sz="5333" b="1" dirty="0"/>
          </a:p>
        </p:txBody>
      </p:sp>
    </p:spTree>
    <p:extLst>
      <p:ext uri="{BB962C8B-B14F-4D97-AF65-F5344CB8AC3E}">
        <p14:creationId xmlns:p14="http://schemas.microsoft.com/office/powerpoint/2010/main" val="2963624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6835" y="413658"/>
            <a:ext cx="11025808" cy="6074228"/>
          </a:xfrm>
        </p:spPr>
        <p:txBody>
          <a:bodyPr>
            <a:normAutofit fontScale="47500" lnSpcReduction="20000"/>
          </a:bodyPr>
          <a:lstStyle/>
          <a:p>
            <a:pPr algn="ctr">
              <a:buNone/>
            </a:pPr>
            <a:r>
              <a:rPr lang="en-US" sz="8800" dirty="0"/>
              <a:t>The Hebrew word here translated </a:t>
            </a:r>
            <a:r>
              <a:rPr lang="en-US" sz="8800" i="1" dirty="0"/>
              <a:t>ceased</a:t>
            </a:r>
            <a:r>
              <a:rPr lang="en-US" sz="8800" dirty="0"/>
              <a:t> is </a:t>
            </a:r>
            <a:r>
              <a:rPr lang="en-US" sz="12400" dirty="0" err="1">
                <a:latin typeface="Bwhebb"/>
              </a:rPr>
              <a:t>tbv</a:t>
            </a:r>
            <a:r>
              <a:rPr lang="en-US" sz="8800" dirty="0"/>
              <a:t>, (pronounced </a:t>
            </a:r>
            <a:r>
              <a:rPr lang="en-US" sz="8800" i="1" dirty="0" err="1"/>
              <a:t>shabbat</a:t>
            </a:r>
            <a:r>
              <a:rPr lang="en-US" sz="8800" dirty="0"/>
              <a:t>).  </a:t>
            </a:r>
          </a:p>
          <a:p>
            <a:pPr>
              <a:buNone/>
            </a:pPr>
            <a:r>
              <a:rPr lang="en-US" sz="8800" dirty="0"/>
              <a:t>The </a:t>
            </a:r>
            <a:r>
              <a:rPr lang="en-US" sz="8800" i="1" dirty="0"/>
              <a:t>Brown, Driver, Briggs</a:t>
            </a:r>
            <a:r>
              <a:rPr lang="en-US" sz="8800" dirty="0"/>
              <a:t> (BDB) Hebrew lexicon translates this word as </a:t>
            </a:r>
            <a:r>
              <a:rPr lang="en-US" sz="8800" b="1" dirty="0"/>
              <a:t>cease, desist, rest.  </a:t>
            </a:r>
          </a:p>
          <a:p>
            <a:pPr>
              <a:buNone/>
            </a:pPr>
            <a:r>
              <a:rPr lang="en-US" sz="8800" i="1" dirty="0"/>
              <a:t>The Theological Wordbook of the Old Testament</a:t>
            </a:r>
            <a:r>
              <a:rPr lang="en-US" sz="8800" dirty="0"/>
              <a:t> (TWOT) also renders our word as </a:t>
            </a:r>
            <a:r>
              <a:rPr lang="en-US" sz="8800" b="1" dirty="0"/>
              <a:t>cease, desist, rest.  </a:t>
            </a:r>
          </a:p>
          <a:p>
            <a:pPr>
              <a:buNone/>
            </a:pPr>
            <a:r>
              <a:rPr lang="en-US" sz="8800" dirty="0"/>
              <a:t>And the </a:t>
            </a:r>
            <a:r>
              <a:rPr lang="en-US" sz="8800" i="1" dirty="0"/>
              <a:t>Hebrew and Aramaic Lexicon of the Old Testament (HALOT) offers these translations of our</a:t>
            </a:r>
            <a:r>
              <a:rPr lang="en-US" sz="8800" dirty="0"/>
              <a:t> word: to </a:t>
            </a:r>
            <a:r>
              <a:rPr lang="en-US" sz="8800" b="1" dirty="0"/>
              <a:t>cease, stop, rest, celebrate.</a:t>
            </a:r>
            <a:endParaRPr lang="en-US" sz="8800" b="1" i="1" dirty="0"/>
          </a:p>
        </p:txBody>
      </p:sp>
    </p:spTree>
    <p:extLst>
      <p:ext uri="{BB962C8B-B14F-4D97-AF65-F5344CB8AC3E}">
        <p14:creationId xmlns:p14="http://schemas.microsoft.com/office/powerpoint/2010/main" val="359968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Need To Stop and Rest</a:t>
            </a:r>
            <a:endParaRPr lang="en-US" sz="4800" b="1" dirty="0">
              <a:solidFill>
                <a:schemeClr val="tx1"/>
              </a:solidFill>
              <a:latin typeface="+mn-lt"/>
              <a:cs typeface="Times New Roman" pitchFamily="18" charset="0"/>
            </a:endParaRPr>
          </a:p>
          <a:p>
            <a:pPr marL="0" indent="0">
              <a:buNone/>
            </a:pPr>
            <a:r>
              <a:rPr lang="en-US" sz="3600" b="1" dirty="0" smtClean="0"/>
              <a:t>Even the world knows that we all need to stop and rest from time to time.</a:t>
            </a:r>
          </a:p>
          <a:p>
            <a:pPr marL="0" indent="0">
              <a:buNone/>
            </a:pPr>
            <a:r>
              <a:rPr lang="en-US" sz="3600" b="1" dirty="0" smtClean="0"/>
              <a:t>The Creator established the seventh day for this very reason.</a:t>
            </a:r>
          </a:p>
          <a:p>
            <a:pPr marL="0" indent="0">
              <a:buNone/>
            </a:pPr>
            <a:r>
              <a:rPr lang="en-US" sz="3600" b="1" dirty="0" smtClean="0"/>
              <a:t>By resting from our work, our daily chores, cares, activities, and pursuits, and spending time with our Maker, we can tap into his purpose for our lives.  When we give this time to him, as he has given us an example to follow, we can know him and fellowship with him and find out his perfect will for our placement here on planet earth.</a:t>
            </a:r>
            <a:endParaRPr lang="en-US" sz="4000" b="1" dirty="0"/>
          </a:p>
        </p:txBody>
      </p:sp>
    </p:spTree>
    <p:extLst>
      <p:ext uri="{BB962C8B-B14F-4D97-AF65-F5344CB8AC3E}">
        <p14:creationId xmlns:p14="http://schemas.microsoft.com/office/powerpoint/2010/main" val="2295061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96" y="876303"/>
            <a:ext cx="10423571" cy="5736532"/>
          </a:xfrm>
        </p:spPr>
        <p:txBody>
          <a:bodyPr>
            <a:noAutofit/>
          </a:bodyPr>
          <a:lstStyle/>
          <a:p>
            <a:pPr>
              <a:buNone/>
            </a:pPr>
            <a:r>
              <a:rPr lang="en-US" sz="4400" b="1" dirty="0" smtClean="0"/>
              <a:t>When we cease our labor and rest on the seventh day, as our Creator has given us the example, we are acknowledging Yahuwah as the Maker of heaven and earth.  Nothing speaks a better testimony against the worlds doctrine of evolutionary theory than to mimic our Creator by Resting on the seventh day, as a witness to his sovereignty over the affairs of men</a:t>
            </a:r>
            <a:endParaRPr lang="en-US" sz="4400" b="1" dirty="0"/>
          </a:p>
        </p:txBody>
      </p:sp>
    </p:spTree>
    <p:extLst>
      <p:ext uri="{BB962C8B-B14F-4D97-AF65-F5344CB8AC3E}">
        <p14:creationId xmlns:p14="http://schemas.microsoft.com/office/powerpoint/2010/main" val="1473081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96" y="876303"/>
            <a:ext cx="10423571" cy="5143500"/>
          </a:xfrm>
        </p:spPr>
        <p:txBody>
          <a:bodyPr>
            <a:noAutofit/>
          </a:bodyPr>
          <a:lstStyle/>
          <a:p>
            <a:pPr>
              <a:buNone/>
            </a:pPr>
            <a:r>
              <a:rPr lang="en-US" sz="4400" b="1" dirty="0"/>
              <a:t>Now the One who created the heavens and the earth and all the living inhabitants thereof was establishing a permanent memorial of his creative acts by establishing the seventh day as that time when all mankind is to </a:t>
            </a:r>
            <a:r>
              <a:rPr lang="en-US" sz="4400" b="1" u="sng" dirty="0"/>
              <a:t>stop all his activity to honor and acknowledge</a:t>
            </a:r>
            <a:r>
              <a:rPr lang="en-US" sz="4400" b="1" dirty="0"/>
              <a:t> the Creator of all.</a:t>
            </a:r>
          </a:p>
        </p:txBody>
      </p:sp>
    </p:spTree>
    <p:extLst>
      <p:ext uri="{BB962C8B-B14F-4D97-AF65-F5344CB8AC3E}">
        <p14:creationId xmlns:p14="http://schemas.microsoft.com/office/powerpoint/2010/main" val="576628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rmAutofit/>
          </a:bodyPr>
          <a:lstStyle/>
          <a:p>
            <a:pPr algn="ctr">
              <a:buNone/>
            </a:pPr>
            <a:r>
              <a:rPr lang="en-US" sz="5333" dirty="0"/>
              <a:t>Genesis 2:3</a:t>
            </a:r>
          </a:p>
          <a:p>
            <a:pPr>
              <a:buNone/>
            </a:pPr>
            <a:r>
              <a:rPr lang="en-US" sz="5333" dirty="0"/>
              <a:t>Elohim </a:t>
            </a:r>
            <a:r>
              <a:rPr lang="en-US" sz="5333" u="sng" dirty="0"/>
              <a:t>blessed</a:t>
            </a:r>
            <a:r>
              <a:rPr lang="en-US" sz="5333" dirty="0"/>
              <a:t> the seventh day and </a:t>
            </a:r>
            <a:r>
              <a:rPr lang="en-US" sz="5333" u="sng" dirty="0"/>
              <a:t>set it apart</a:t>
            </a:r>
            <a:r>
              <a:rPr lang="en-US" sz="5333" dirty="0"/>
              <a:t> because on it he ceased all the work that he had been doing in creation. </a:t>
            </a:r>
          </a:p>
        </p:txBody>
      </p:sp>
    </p:spTree>
    <p:extLst>
      <p:ext uri="{BB962C8B-B14F-4D97-AF65-F5344CB8AC3E}">
        <p14:creationId xmlns:p14="http://schemas.microsoft.com/office/powerpoint/2010/main" val="4282539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876303"/>
            <a:ext cx="10291049" cy="5143500"/>
          </a:xfrm>
        </p:spPr>
        <p:txBody>
          <a:bodyPr>
            <a:normAutofit fontScale="77500" lnSpcReduction="20000"/>
          </a:bodyPr>
          <a:lstStyle/>
          <a:p>
            <a:pPr algn="ctr">
              <a:buNone/>
            </a:pPr>
            <a:r>
              <a:rPr lang="en-US" sz="5333" dirty="0"/>
              <a:t>What Does it Mean that the Sabbath is Blessed?</a:t>
            </a:r>
          </a:p>
          <a:p>
            <a:pPr>
              <a:buNone/>
            </a:pPr>
            <a:r>
              <a:rPr lang="en-US" sz="5333" i="1" dirty="0"/>
              <a:t>Barak</a:t>
            </a:r>
            <a:r>
              <a:rPr lang="en-US" sz="5333" dirty="0"/>
              <a:t> – to kneel, bless, salute, greet; </a:t>
            </a:r>
            <a:r>
              <a:rPr lang="en-US" sz="4533" dirty="0"/>
              <a:t>To bless in the OT means "to endue with power for success, prosperity,  longevity, etc." It is frequently contrasted with </a:t>
            </a:r>
            <a:r>
              <a:rPr lang="en-US" sz="4533" i="1" dirty="0" err="1"/>
              <a:t>qalal</a:t>
            </a:r>
            <a:r>
              <a:rPr lang="en-US" sz="4533" dirty="0"/>
              <a:t> "to esteem lightly, curse" (cf. </a:t>
            </a:r>
            <a:r>
              <a:rPr lang="en-US" sz="4533" dirty="0" err="1"/>
              <a:t>Deut</a:t>
            </a:r>
            <a:r>
              <a:rPr lang="en-US" sz="4533" dirty="0"/>
              <a:t> 30:1, 19). </a:t>
            </a:r>
            <a:endParaRPr lang="en-US" sz="6133" dirty="0"/>
          </a:p>
          <a:p>
            <a:pPr>
              <a:buNone/>
            </a:pPr>
            <a:r>
              <a:rPr lang="en-US" sz="5333" dirty="0"/>
              <a:t>Father has blessed the seventh day which means he has given it special value. It is a time with a unique purpose.  It’s purpose is to equip his people (those who obey it) with success, prosperity and life!</a:t>
            </a:r>
          </a:p>
          <a:p>
            <a:pPr algn="ctr">
              <a:buNone/>
            </a:pPr>
            <a:endParaRPr lang="en-US" sz="5333" dirty="0"/>
          </a:p>
        </p:txBody>
      </p:sp>
    </p:spTree>
    <p:extLst>
      <p:ext uri="{BB962C8B-B14F-4D97-AF65-F5344CB8AC3E}">
        <p14:creationId xmlns:p14="http://schemas.microsoft.com/office/powerpoint/2010/main" val="8132010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876303"/>
            <a:ext cx="10291049" cy="5143500"/>
          </a:xfrm>
        </p:spPr>
        <p:txBody>
          <a:bodyPr>
            <a:normAutofit fontScale="92500" lnSpcReduction="20000"/>
          </a:bodyPr>
          <a:lstStyle/>
          <a:p>
            <a:pPr algn="ctr">
              <a:buNone/>
            </a:pPr>
            <a:r>
              <a:rPr lang="en-US" sz="5333" dirty="0" smtClean="0"/>
              <a:t>Abraham was Blessed</a:t>
            </a:r>
            <a:endParaRPr lang="en-US" sz="5333" dirty="0"/>
          </a:p>
          <a:p>
            <a:pPr marL="0" indent="0">
              <a:buNone/>
            </a:pPr>
            <a:r>
              <a:rPr lang="en-US" sz="4000" b="1" dirty="0"/>
              <a:t>Now Yahuwah said to Abram, "Go forth from your country, And from your relatives And from your father's house, To the land which I will show you;</a:t>
            </a:r>
          </a:p>
          <a:p>
            <a:pPr marL="0" indent="0">
              <a:buNone/>
            </a:pPr>
            <a:r>
              <a:rPr lang="en-US" sz="4000" b="1" dirty="0" smtClean="0"/>
              <a:t>And </a:t>
            </a:r>
            <a:r>
              <a:rPr lang="en-US" sz="4000" b="1" dirty="0"/>
              <a:t>I will make you a great nation, And I will bless you, And make your name great; And so you shall be a blessing;</a:t>
            </a:r>
          </a:p>
          <a:p>
            <a:pPr marL="0" indent="0">
              <a:buNone/>
            </a:pPr>
            <a:r>
              <a:rPr lang="en-US" sz="4000" b="1" dirty="0" smtClean="0"/>
              <a:t>And </a:t>
            </a:r>
            <a:r>
              <a:rPr lang="en-US" sz="4000" b="1" dirty="0"/>
              <a:t>I will bless those who bless you, And the one who curses you I will curse. And in you all the families of the earth will be blessed."</a:t>
            </a:r>
          </a:p>
          <a:p>
            <a:pPr>
              <a:buNone/>
            </a:pPr>
            <a:r>
              <a:rPr lang="en-US" sz="4000" b="1" dirty="0" smtClean="0"/>
              <a:t>Genesis 12:1-3</a:t>
            </a:r>
            <a:endParaRPr lang="en-US" sz="4000" b="1" dirty="0"/>
          </a:p>
        </p:txBody>
      </p:sp>
    </p:spTree>
    <p:extLst>
      <p:ext uri="{BB962C8B-B14F-4D97-AF65-F5344CB8AC3E}">
        <p14:creationId xmlns:p14="http://schemas.microsoft.com/office/powerpoint/2010/main" val="3221416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8" y="402772"/>
            <a:ext cx="10440609" cy="6193971"/>
          </a:xfrm>
        </p:spPr>
        <p:txBody>
          <a:bodyPr>
            <a:normAutofit fontScale="92500" lnSpcReduction="20000"/>
          </a:bodyPr>
          <a:lstStyle/>
          <a:p>
            <a:pPr algn="ctr">
              <a:buNone/>
            </a:pPr>
            <a:r>
              <a:rPr lang="en-US" sz="6133" dirty="0" smtClean="0"/>
              <a:t>Sanctify – Make Holy</a:t>
            </a:r>
            <a:endParaRPr lang="en-US" sz="8000" dirty="0"/>
          </a:p>
          <a:p>
            <a:pPr>
              <a:buNone/>
            </a:pPr>
            <a:r>
              <a:rPr lang="en-US" sz="5333" dirty="0"/>
              <a:t>The heavens and the earth were completed with everything that was in them.  By the seventh day </a:t>
            </a:r>
            <a:r>
              <a:rPr lang="en-US" sz="5333" dirty="0" err="1"/>
              <a:t>Elohim</a:t>
            </a:r>
            <a:r>
              <a:rPr lang="en-US" sz="5333" dirty="0"/>
              <a:t> finished the work that he had been doing, and he ceased on the seventh day all the work that he had been doing.  </a:t>
            </a:r>
            <a:r>
              <a:rPr lang="en-US" sz="5333" dirty="0" err="1"/>
              <a:t>Elohim</a:t>
            </a:r>
            <a:r>
              <a:rPr lang="en-US" sz="5333" dirty="0"/>
              <a:t> blessed the seventh day and </a:t>
            </a:r>
            <a:r>
              <a:rPr lang="en-US" sz="5333" u="sng" dirty="0"/>
              <a:t>set it apart</a:t>
            </a:r>
            <a:r>
              <a:rPr lang="en-US" sz="5333" dirty="0"/>
              <a:t> (</a:t>
            </a:r>
            <a:r>
              <a:rPr lang="en-US" sz="5333" dirty="0" err="1"/>
              <a:t>Heb</a:t>
            </a:r>
            <a:r>
              <a:rPr lang="en-US" sz="5333" dirty="0"/>
              <a:t> </a:t>
            </a:r>
            <a:r>
              <a:rPr lang="en-US" sz="5333" i="1" dirty="0" err="1"/>
              <a:t>qadash</a:t>
            </a:r>
            <a:r>
              <a:rPr lang="en-US" sz="5333" dirty="0"/>
              <a:t>) because on it he ceased all the work that he had been doing in creation. </a:t>
            </a:r>
          </a:p>
        </p:txBody>
      </p:sp>
    </p:spTree>
    <p:extLst>
      <p:ext uri="{BB962C8B-B14F-4D97-AF65-F5344CB8AC3E}">
        <p14:creationId xmlns:p14="http://schemas.microsoft.com/office/powerpoint/2010/main" val="1722131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410" y="876303"/>
            <a:ext cx="10970591" cy="5655125"/>
          </a:xfrm>
        </p:spPr>
        <p:txBody>
          <a:bodyPr>
            <a:normAutofit fontScale="77500" lnSpcReduction="20000"/>
          </a:bodyPr>
          <a:lstStyle/>
          <a:p>
            <a:pPr algn="ctr">
              <a:buNone/>
            </a:pPr>
            <a:r>
              <a:rPr lang="en-US" sz="6800" dirty="0"/>
              <a:t>Holy (</a:t>
            </a:r>
            <a:r>
              <a:rPr lang="en-US" sz="6800" i="1" dirty="0" err="1"/>
              <a:t>qadash</a:t>
            </a:r>
            <a:r>
              <a:rPr lang="en-US" sz="6800" dirty="0"/>
              <a:t>)</a:t>
            </a:r>
          </a:p>
          <a:p>
            <a:pPr>
              <a:buNone/>
            </a:pPr>
            <a:r>
              <a:rPr lang="en-US" sz="5333" dirty="0"/>
              <a:t>The </a:t>
            </a:r>
            <a:r>
              <a:rPr lang="en-US" sz="5333" i="1" dirty="0"/>
              <a:t>BDB</a:t>
            </a:r>
            <a:r>
              <a:rPr lang="en-US" sz="5333" dirty="0"/>
              <a:t> suggests the meaning of this root word is </a:t>
            </a:r>
            <a:r>
              <a:rPr lang="en-US" sz="5333" i="1" u="sng" dirty="0"/>
              <a:t>separation</a:t>
            </a:r>
            <a:r>
              <a:rPr lang="en-US" sz="5333" i="1" dirty="0"/>
              <a:t>, withdrawal.</a:t>
            </a:r>
            <a:r>
              <a:rPr lang="en-US" sz="5333" dirty="0"/>
              <a:t>  </a:t>
            </a:r>
            <a:r>
              <a:rPr lang="en-US" sz="5333" i="1" dirty="0"/>
              <a:t>HALOT</a:t>
            </a:r>
            <a:r>
              <a:rPr lang="en-US" sz="5333" dirty="0"/>
              <a:t> defines it as </a:t>
            </a:r>
            <a:r>
              <a:rPr lang="en-US" sz="5333" b="1" dirty="0"/>
              <a:t>holy, commanding respect, awesome</a:t>
            </a:r>
            <a:r>
              <a:rPr lang="en-US" sz="5333" dirty="0"/>
              <a:t>, </a:t>
            </a:r>
            <a:r>
              <a:rPr lang="en-US" sz="5333" b="1" u="sng" dirty="0"/>
              <a:t>singled out</a:t>
            </a:r>
            <a:r>
              <a:rPr lang="en-US" sz="5333" b="1" dirty="0"/>
              <a:t>, </a:t>
            </a:r>
            <a:r>
              <a:rPr lang="en-US" sz="5333" b="1" u="sng" dirty="0"/>
              <a:t>consecrated for</a:t>
            </a:r>
            <a:r>
              <a:rPr lang="en-US" sz="5333" b="1" dirty="0"/>
              <a:t>. </a:t>
            </a:r>
            <a:r>
              <a:rPr lang="en-US" sz="5333" dirty="0"/>
              <a:t> The </a:t>
            </a:r>
            <a:r>
              <a:rPr lang="en-US" sz="5333" i="1" dirty="0"/>
              <a:t>TWOT</a:t>
            </a:r>
            <a:r>
              <a:rPr lang="en-US" sz="5333" dirty="0"/>
              <a:t> renders our word</a:t>
            </a:r>
            <a:r>
              <a:rPr lang="en-US" sz="5333" b="1" dirty="0"/>
              <a:t> be hallowed, holy, sanctified; to consecrate, sanctify, prepare, </a:t>
            </a:r>
            <a:r>
              <a:rPr lang="en-US" sz="5333" b="1" u="sng" dirty="0"/>
              <a:t>dedicate</a:t>
            </a:r>
            <a:r>
              <a:rPr lang="en-US" sz="5333" b="1" dirty="0"/>
              <a:t>. </a:t>
            </a:r>
            <a:r>
              <a:rPr lang="en-US" sz="5333" dirty="0"/>
              <a:t> Emerging from these terms is the concept of </a:t>
            </a:r>
            <a:r>
              <a:rPr lang="en-US" sz="5333" b="1" u="sng" dirty="0"/>
              <a:t>separating</a:t>
            </a:r>
            <a:r>
              <a:rPr lang="en-US" sz="5333" dirty="0"/>
              <a:t> or </a:t>
            </a:r>
            <a:r>
              <a:rPr lang="en-US" sz="5333" b="1" u="sng" dirty="0"/>
              <a:t>setting apart</a:t>
            </a:r>
            <a:r>
              <a:rPr lang="en-US" sz="5333" dirty="0"/>
              <a:t> of something.  Thus, </a:t>
            </a:r>
            <a:r>
              <a:rPr lang="en-US" sz="5333" b="1" dirty="0"/>
              <a:t>separate</a:t>
            </a:r>
            <a:r>
              <a:rPr lang="en-US" sz="5333" dirty="0"/>
              <a:t> or </a:t>
            </a:r>
            <a:r>
              <a:rPr lang="en-US" sz="5333" b="1" dirty="0"/>
              <a:t>set apart</a:t>
            </a:r>
            <a:r>
              <a:rPr lang="en-US" sz="5333" dirty="0"/>
              <a:t> is its true and basic meaning and is usually the best way to translate it.</a:t>
            </a:r>
          </a:p>
        </p:txBody>
      </p:sp>
    </p:spTree>
    <p:extLst>
      <p:ext uri="{BB962C8B-B14F-4D97-AF65-F5344CB8AC3E}">
        <p14:creationId xmlns:p14="http://schemas.microsoft.com/office/powerpoint/2010/main" val="1290666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algn="ctr">
              <a:buNone/>
            </a:pPr>
            <a:r>
              <a:rPr lang="en-US" sz="4800" dirty="0">
                <a:latin typeface="Times New Roman" pitchFamily="18" charset="0"/>
                <a:cs typeface="Times New Roman" pitchFamily="18" charset="0"/>
              </a:rPr>
              <a:t>The Separations of Creation </a:t>
            </a:r>
          </a:p>
          <a:p>
            <a:pPr algn="ctr">
              <a:buNone/>
            </a:pPr>
            <a:r>
              <a:rPr lang="en-US" sz="4800" dirty="0">
                <a:latin typeface="Times New Roman" pitchFamily="18" charset="0"/>
                <a:cs typeface="Times New Roman" pitchFamily="18" charset="0"/>
              </a:rPr>
              <a:t>(</a:t>
            </a:r>
            <a:r>
              <a:rPr lang="en-US" sz="4800" dirty="0" err="1">
                <a:latin typeface="Times New Roman" pitchFamily="18" charset="0"/>
                <a:cs typeface="Times New Roman" pitchFamily="18" charset="0"/>
              </a:rPr>
              <a:t>Heb</a:t>
            </a:r>
            <a:r>
              <a:rPr lang="en-US" sz="4800" dirty="0">
                <a:latin typeface="Times New Roman" pitchFamily="18" charset="0"/>
                <a:cs typeface="Times New Roman" pitchFamily="18" charset="0"/>
              </a:rPr>
              <a:t> </a:t>
            </a:r>
            <a:r>
              <a:rPr lang="en-US" sz="4800" i="1" dirty="0" err="1">
                <a:latin typeface="Times New Roman" pitchFamily="18" charset="0"/>
                <a:cs typeface="Times New Roman" pitchFamily="18" charset="0"/>
              </a:rPr>
              <a:t>bdl</a:t>
            </a:r>
            <a:r>
              <a:rPr lang="en-US" sz="4800" i="1" dirty="0">
                <a:latin typeface="Times New Roman" pitchFamily="18" charset="0"/>
                <a:cs typeface="Times New Roman" pitchFamily="18" charset="0"/>
              </a:rPr>
              <a:t> – </a:t>
            </a:r>
            <a:r>
              <a:rPr lang="en-US" sz="4800" i="1" dirty="0" err="1">
                <a:latin typeface="Times New Roman" pitchFamily="18" charset="0"/>
                <a:cs typeface="Times New Roman" pitchFamily="18" charset="0"/>
              </a:rPr>
              <a:t>divide,separate,distinguish</a:t>
            </a:r>
            <a:r>
              <a:rPr lang="en-US" sz="4800" dirty="0">
                <a:latin typeface="Times New Roman" pitchFamily="18" charset="0"/>
                <a:cs typeface="Times New Roman" pitchFamily="18" charset="0"/>
              </a:rPr>
              <a:t>)</a:t>
            </a:r>
          </a:p>
          <a:p>
            <a:pPr algn="ctr">
              <a:buNone/>
            </a:pPr>
            <a:r>
              <a:rPr lang="en-US" dirty="0" smtClean="0">
                <a:solidFill>
                  <a:schemeClr val="tx1"/>
                </a:solidFill>
              </a:rPr>
              <a:t>*Day 1- Light from Darkness</a:t>
            </a:r>
          </a:p>
          <a:p>
            <a:pPr algn="ctr">
              <a:buNone/>
            </a:pPr>
            <a:r>
              <a:rPr lang="en-US" dirty="0" smtClean="0">
                <a:solidFill>
                  <a:schemeClr val="tx1"/>
                </a:solidFill>
              </a:rPr>
              <a:t>*Day 2 – Waters Above from Waters Below</a:t>
            </a:r>
          </a:p>
          <a:p>
            <a:pPr algn="ctr">
              <a:buNone/>
            </a:pPr>
            <a:r>
              <a:rPr lang="en-US" dirty="0" smtClean="0">
                <a:solidFill>
                  <a:schemeClr val="tx1"/>
                </a:solidFill>
              </a:rPr>
              <a:t>Day 3 – Land from Water</a:t>
            </a:r>
          </a:p>
          <a:p>
            <a:pPr algn="ctr">
              <a:buNone/>
            </a:pPr>
            <a:r>
              <a:rPr lang="en-US" dirty="0" smtClean="0">
                <a:solidFill>
                  <a:schemeClr val="tx1"/>
                </a:solidFill>
              </a:rPr>
              <a:t>*Day 4 – Day from Night</a:t>
            </a:r>
          </a:p>
          <a:p>
            <a:pPr algn="ctr">
              <a:buNone/>
            </a:pPr>
            <a:r>
              <a:rPr lang="en-US" dirty="0" smtClean="0">
                <a:solidFill>
                  <a:schemeClr val="tx1"/>
                </a:solidFill>
              </a:rPr>
              <a:t>(Day 6? – Woman from Man)</a:t>
            </a:r>
          </a:p>
          <a:p>
            <a:pPr algn="ctr">
              <a:buNone/>
            </a:pPr>
            <a:r>
              <a:rPr lang="en-US" dirty="0" smtClean="0">
                <a:solidFill>
                  <a:schemeClr val="tx1"/>
                </a:solidFill>
              </a:rPr>
              <a:t>Day 7 – Sabbath Day from the other Six</a:t>
            </a:r>
            <a:endParaRPr lang="en-US" dirty="0">
              <a:solidFill>
                <a:schemeClr val="tx1"/>
              </a:solidFill>
            </a:endParaRPr>
          </a:p>
        </p:txBody>
      </p:sp>
    </p:spTree>
    <p:extLst>
      <p:ext uri="{BB962C8B-B14F-4D97-AF65-F5344CB8AC3E}">
        <p14:creationId xmlns:p14="http://schemas.microsoft.com/office/powerpoint/2010/main" val="2535538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rmAutofit fontScale="85000" lnSpcReduction="20000"/>
          </a:bodyPr>
          <a:lstStyle/>
          <a:p>
            <a:pPr marL="0" indent="0">
              <a:buNone/>
            </a:pPr>
            <a:r>
              <a:rPr lang="en-US" sz="5333" baseline="30000" dirty="0"/>
              <a:t>25</a:t>
            </a:r>
            <a:r>
              <a:rPr lang="en-US" sz="5333" dirty="0"/>
              <a:t> "'You must therefore make a distinction (Hebrew </a:t>
            </a:r>
            <a:r>
              <a:rPr lang="en-US" sz="5333" i="1" dirty="0" err="1"/>
              <a:t>badal</a:t>
            </a:r>
            <a:r>
              <a:rPr lang="en-US" sz="5333" dirty="0"/>
              <a:t>) between clean and unclean animals and between unclean and clean birds. Do not defile yourselves by any animal or bird or anything that moves along the ground-- those which I have set apart (Hebrew </a:t>
            </a:r>
            <a:r>
              <a:rPr lang="en-US" sz="5333" i="1" dirty="0" err="1"/>
              <a:t>qadash</a:t>
            </a:r>
            <a:r>
              <a:rPr lang="en-US" sz="5333" dirty="0"/>
              <a:t>) as unclean for you.</a:t>
            </a:r>
          </a:p>
          <a:p>
            <a:pPr marL="0" indent="0">
              <a:buNone/>
            </a:pPr>
            <a:r>
              <a:rPr lang="en-US" sz="5333" baseline="30000" dirty="0"/>
              <a:t>26</a:t>
            </a:r>
            <a:r>
              <a:rPr lang="en-US" sz="5333" dirty="0"/>
              <a:t> You are to be holy to me because I, Yahuwah, am holy, and I have set you apart from the nations to be my own. (Leviticus 20)</a:t>
            </a:r>
          </a:p>
        </p:txBody>
      </p:sp>
    </p:spTree>
    <p:extLst>
      <p:ext uri="{BB962C8B-B14F-4D97-AF65-F5344CB8AC3E}">
        <p14:creationId xmlns:p14="http://schemas.microsoft.com/office/powerpoint/2010/main" val="41171913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6104" y="876303"/>
            <a:ext cx="10370563" cy="5143500"/>
          </a:xfrm>
        </p:spPr>
        <p:txBody>
          <a:bodyPr>
            <a:normAutofit/>
          </a:bodyPr>
          <a:lstStyle/>
          <a:p>
            <a:pPr algn="ctr">
              <a:buNone/>
            </a:pPr>
            <a:r>
              <a:rPr lang="en-US" sz="5333" dirty="0"/>
              <a:t>What is the Purpose of the Sabbath</a:t>
            </a:r>
            <a:r>
              <a:rPr lang="en-US" sz="5333" dirty="0" smtClean="0"/>
              <a:t>?</a:t>
            </a:r>
            <a:endParaRPr lang="en-US" sz="5333" dirty="0"/>
          </a:p>
          <a:p>
            <a:pPr>
              <a:buNone/>
            </a:pPr>
            <a:r>
              <a:rPr lang="en-US" sz="4000" b="1" dirty="0"/>
              <a:t>1 – A Day to </a:t>
            </a:r>
            <a:r>
              <a:rPr lang="en-US" sz="4000" b="1" dirty="0" smtClean="0"/>
              <a:t>Rest, cease, stop</a:t>
            </a:r>
            <a:endParaRPr lang="en-US" sz="4000" b="1" dirty="0"/>
          </a:p>
          <a:p>
            <a:pPr>
              <a:buNone/>
            </a:pPr>
            <a:endParaRPr lang="en-US" sz="5333" dirty="0"/>
          </a:p>
        </p:txBody>
      </p:sp>
    </p:spTree>
    <p:extLst>
      <p:ext uri="{BB962C8B-B14F-4D97-AF65-F5344CB8AC3E}">
        <p14:creationId xmlns:p14="http://schemas.microsoft.com/office/powerpoint/2010/main" val="802146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800" dirty="0"/>
              <a:t>2 - It is a Day unto the LORD Yahuwah</a:t>
            </a:r>
          </a:p>
          <a:p>
            <a:pPr>
              <a:buNone/>
            </a:pPr>
            <a:r>
              <a:rPr lang="en-US" sz="4000" b="1" dirty="0" smtClean="0">
                <a:solidFill>
                  <a:schemeClr val="tx1"/>
                </a:solidFill>
              </a:rPr>
              <a:t>For </a:t>
            </a:r>
            <a:r>
              <a:rPr lang="en-US" sz="4000" b="1" dirty="0">
                <a:solidFill>
                  <a:schemeClr val="tx1"/>
                </a:solidFill>
              </a:rPr>
              <a:t>six days you </a:t>
            </a:r>
            <a:r>
              <a:rPr lang="en-US" sz="4000" b="1" dirty="0" smtClean="0">
                <a:solidFill>
                  <a:schemeClr val="tx1"/>
                </a:solidFill>
              </a:rPr>
              <a:t>shall </a:t>
            </a:r>
            <a:r>
              <a:rPr lang="en-US" sz="4000" b="1" dirty="0">
                <a:solidFill>
                  <a:schemeClr val="tx1"/>
                </a:solidFill>
              </a:rPr>
              <a:t>labor and do all your work, but </a:t>
            </a:r>
            <a:r>
              <a:rPr lang="en-US" sz="4000" b="1" u="sng" dirty="0">
                <a:solidFill>
                  <a:schemeClr val="tx1"/>
                </a:solidFill>
              </a:rPr>
              <a:t>the seventh day is a Sabbath to </a:t>
            </a:r>
            <a:r>
              <a:rPr lang="en-US" sz="4000" b="1" u="sng" dirty="0" smtClean="0">
                <a:solidFill>
                  <a:schemeClr val="tx1"/>
                </a:solidFill>
              </a:rPr>
              <a:t>Yahuwah your Elohim </a:t>
            </a:r>
            <a:r>
              <a:rPr lang="en-US" sz="4000" b="1" dirty="0" smtClean="0">
                <a:solidFill>
                  <a:schemeClr val="tx1"/>
                </a:solidFill>
              </a:rPr>
              <a:t>(Exodus 20:10)</a:t>
            </a:r>
          </a:p>
          <a:p>
            <a:pPr>
              <a:buNone/>
            </a:pPr>
            <a:r>
              <a:rPr lang="en-US" sz="4000" b="1" dirty="0" smtClean="0">
                <a:solidFill>
                  <a:schemeClr val="tx1"/>
                </a:solidFill>
              </a:rPr>
              <a:t>Not for your own pleasure! Isaiah 58:12-14</a:t>
            </a:r>
          </a:p>
          <a:p>
            <a:pPr>
              <a:buNone/>
            </a:pPr>
            <a:r>
              <a:rPr lang="en-US" sz="4000" b="1" dirty="0">
                <a:solidFill>
                  <a:schemeClr val="tx1"/>
                </a:solidFill>
              </a:rPr>
              <a:t>The Sabbath was made for man… Mark </a:t>
            </a:r>
            <a:r>
              <a:rPr lang="en-US" sz="4000" b="1" dirty="0" smtClean="0">
                <a:solidFill>
                  <a:schemeClr val="tx1"/>
                </a:solidFill>
              </a:rPr>
              <a:t>2:27</a:t>
            </a:r>
          </a:p>
          <a:p>
            <a:pPr>
              <a:buNone/>
            </a:pPr>
            <a:r>
              <a:rPr lang="en-US" sz="4000" b="1" dirty="0">
                <a:solidFill>
                  <a:schemeClr val="tx1"/>
                </a:solidFill>
              </a:rPr>
              <a:t>Is it a day to sleep and lounge</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14170670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556591"/>
            <a:ext cx="10291049" cy="6188766"/>
          </a:xfrm>
        </p:spPr>
        <p:txBody>
          <a:bodyPr>
            <a:normAutofit/>
          </a:bodyPr>
          <a:lstStyle/>
          <a:p>
            <a:pPr>
              <a:buNone/>
            </a:pPr>
            <a:r>
              <a:rPr lang="en-US" sz="4000" b="1" dirty="0"/>
              <a:t>3 – A Day to Worship Yahuwah</a:t>
            </a:r>
          </a:p>
          <a:p>
            <a:pPr algn="ctr">
              <a:buNone/>
            </a:pPr>
            <a:r>
              <a:rPr lang="en-US" sz="4000" b="1" dirty="0"/>
              <a:t>Psalm 95 – a Sabbath </a:t>
            </a:r>
            <a:r>
              <a:rPr lang="en-US" sz="4000" b="1" dirty="0" smtClean="0"/>
              <a:t>Psalm  </a:t>
            </a:r>
            <a:r>
              <a:rPr lang="en-US" sz="4000" b="1" dirty="0"/>
              <a:t>O come, let us </a:t>
            </a:r>
            <a:r>
              <a:rPr lang="en-US" sz="4000" b="1" u="sng" dirty="0"/>
              <a:t>worship</a:t>
            </a:r>
            <a:r>
              <a:rPr lang="en-US" sz="4000" b="1" dirty="0"/>
              <a:t> and </a:t>
            </a:r>
            <a:r>
              <a:rPr lang="en-US" sz="4000" b="1" u="sng" dirty="0"/>
              <a:t>bow down</a:t>
            </a:r>
            <a:r>
              <a:rPr lang="en-US" sz="4000" b="1" dirty="0"/>
              <a:t>: let us </a:t>
            </a:r>
            <a:r>
              <a:rPr lang="en-US" sz="4000" b="1" u="sng" dirty="0"/>
              <a:t>kneel</a:t>
            </a:r>
            <a:r>
              <a:rPr lang="en-US" sz="4000" b="1" dirty="0"/>
              <a:t> before the LORD our maker (vs.6, KJV)</a:t>
            </a:r>
          </a:p>
          <a:p>
            <a:pPr>
              <a:buNone/>
            </a:pPr>
            <a:r>
              <a:rPr lang="en-US" sz="4000" b="1" i="1" dirty="0" err="1"/>
              <a:t>Chavah</a:t>
            </a:r>
            <a:r>
              <a:rPr lang="en-US" sz="4000" b="1" dirty="0"/>
              <a:t> – to prostrate oneself, bow down. Prostration was quite common as an act of submission before a superior. </a:t>
            </a:r>
          </a:p>
          <a:p>
            <a:pPr>
              <a:buNone/>
            </a:pPr>
            <a:r>
              <a:rPr lang="en-US" sz="4000" b="1" i="1" dirty="0"/>
              <a:t>Kara’</a:t>
            </a:r>
            <a:r>
              <a:rPr lang="en-US" sz="4000" b="1" dirty="0"/>
              <a:t> - bow down, kneel, sink down to one's knees, kneel down</a:t>
            </a:r>
          </a:p>
          <a:p>
            <a:pPr>
              <a:buNone/>
            </a:pPr>
            <a:r>
              <a:rPr lang="en-US" sz="4000" b="1" i="1" dirty="0"/>
              <a:t>Barak</a:t>
            </a:r>
            <a:r>
              <a:rPr lang="en-US" sz="4000" b="1" dirty="0"/>
              <a:t> – to kneel, bless, salute, </a:t>
            </a:r>
            <a:r>
              <a:rPr lang="en-US" sz="4000" b="1" dirty="0" smtClean="0"/>
              <a:t>greet</a:t>
            </a:r>
            <a:endParaRPr lang="en-US" sz="4000" b="1" dirty="0"/>
          </a:p>
        </p:txBody>
      </p:sp>
    </p:spTree>
    <p:extLst>
      <p:ext uri="{BB962C8B-B14F-4D97-AF65-F5344CB8AC3E}">
        <p14:creationId xmlns:p14="http://schemas.microsoft.com/office/powerpoint/2010/main" val="38146156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4"/>
            <a:ext cx="10961913" cy="5829297"/>
          </a:xfrm>
        </p:spPr>
        <p:txBody>
          <a:bodyPr>
            <a:normAutofit fontScale="77500" lnSpcReduction="20000"/>
          </a:bodyPr>
          <a:lstStyle/>
          <a:p>
            <a:pPr algn="ctr">
              <a:buNone/>
            </a:pPr>
            <a:r>
              <a:rPr lang="en-US" sz="5467" dirty="0"/>
              <a:t>4 – A Day For Holy </a:t>
            </a:r>
            <a:r>
              <a:rPr lang="en-US" sz="5467" dirty="0" smtClean="0"/>
              <a:t>Proclamation</a:t>
            </a:r>
            <a:endParaRPr lang="en-US" sz="5467" dirty="0"/>
          </a:p>
          <a:p>
            <a:pPr>
              <a:buNone/>
            </a:pPr>
            <a:r>
              <a:rPr lang="en-US" sz="4800" b="1" dirty="0"/>
              <a:t>Speak to the sons of </a:t>
            </a:r>
            <a:r>
              <a:rPr lang="en-US" sz="4800" b="1" dirty="0" err="1"/>
              <a:t>Yisrael</a:t>
            </a:r>
            <a:r>
              <a:rPr lang="en-US" sz="4800" b="1" dirty="0"/>
              <a:t> and tell them, 'These are Yahuwah's appointed times </a:t>
            </a:r>
            <a:r>
              <a:rPr lang="en-US" sz="4800" b="1" u="sng" dirty="0"/>
              <a:t>which you must proclaim as set-apart </a:t>
            </a:r>
            <a:r>
              <a:rPr lang="en-US" sz="4800" b="1" u="sng" dirty="0" smtClean="0"/>
              <a:t>proclamations-</a:t>
            </a:r>
            <a:r>
              <a:rPr lang="en-US" sz="4800" b="1" u="sng" dirty="0"/>
              <a:t>-my appointed times</a:t>
            </a:r>
            <a:r>
              <a:rPr lang="en-US" sz="4800" b="1" dirty="0"/>
              <a:t>: (</a:t>
            </a:r>
            <a:r>
              <a:rPr lang="en-US" sz="4800" b="1" i="1" dirty="0" err="1"/>
              <a:t>moedim</a:t>
            </a:r>
            <a:r>
              <a:rPr lang="en-US" sz="4800" b="1" dirty="0"/>
              <a:t>). Six days work may be done, but on the seventh day there must be a Sabbath of complete rest, </a:t>
            </a:r>
            <a:r>
              <a:rPr lang="en-US" sz="4800" b="1" u="sng" dirty="0"/>
              <a:t>a set-apart </a:t>
            </a:r>
            <a:r>
              <a:rPr lang="en-US" sz="4800" b="1" u="sng" dirty="0" smtClean="0"/>
              <a:t>proclamation</a:t>
            </a:r>
            <a:r>
              <a:rPr lang="en-US" sz="4800" b="1" dirty="0" smtClean="0"/>
              <a:t> </a:t>
            </a:r>
            <a:r>
              <a:rPr lang="en-US" sz="4800" b="1" dirty="0"/>
              <a:t>(</a:t>
            </a:r>
            <a:r>
              <a:rPr lang="en-US" sz="4800" b="1" i="1" dirty="0" err="1"/>
              <a:t>miqra</a:t>
            </a:r>
            <a:r>
              <a:rPr lang="en-US" sz="4800" b="1" i="1" dirty="0"/>
              <a:t> </a:t>
            </a:r>
            <a:r>
              <a:rPr lang="en-US" sz="4800" b="1" i="1" dirty="0" err="1"/>
              <a:t>qodesh</a:t>
            </a:r>
            <a:r>
              <a:rPr lang="en-US" sz="4800" b="1" dirty="0"/>
              <a:t>). You must not do any work; it is a Sabbath to Yahuwah in all the places where you live. These are Yahuwah's appointed times, set-apart </a:t>
            </a:r>
            <a:r>
              <a:rPr lang="en-US" sz="4800" b="1" dirty="0" smtClean="0"/>
              <a:t>proclamations, </a:t>
            </a:r>
            <a:r>
              <a:rPr lang="en-US" sz="4800" b="1" dirty="0"/>
              <a:t>which you must proclaim at their appointed time.‘ (Leviticus 23:2-4)</a:t>
            </a:r>
          </a:p>
        </p:txBody>
      </p:sp>
    </p:spTree>
    <p:extLst>
      <p:ext uri="{BB962C8B-B14F-4D97-AF65-F5344CB8AC3E}">
        <p14:creationId xmlns:p14="http://schemas.microsoft.com/office/powerpoint/2010/main" val="25935347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Who is the Creator Who Rested on the Seventh Day and Blessed and Set It Apart?</a:t>
            </a:r>
            <a:endParaRPr lang="en-US" sz="4800" b="1" dirty="0">
              <a:solidFill>
                <a:schemeClr val="tx1"/>
              </a:solidFill>
              <a:latin typeface="+mn-lt"/>
              <a:cs typeface="Times New Roman" pitchFamily="18" charset="0"/>
            </a:endParaRPr>
          </a:p>
          <a:p>
            <a:pPr marL="0" indent="0">
              <a:buNone/>
            </a:pPr>
            <a:r>
              <a:rPr lang="en-US" sz="4000" b="1" dirty="0" smtClean="0"/>
              <a:t>In </a:t>
            </a:r>
            <a:r>
              <a:rPr lang="en-US" sz="4000" b="1" dirty="0"/>
              <a:t>the beginning was the Word, and the Word was with Elohim, and the Word was Elohim.</a:t>
            </a:r>
          </a:p>
          <a:p>
            <a:pPr marL="0" indent="0">
              <a:buNone/>
            </a:pPr>
            <a:r>
              <a:rPr lang="en-US" sz="4000" b="1" dirty="0" smtClean="0"/>
              <a:t>He </a:t>
            </a:r>
            <a:r>
              <a:rPr lang="en-US" sz="4000" b="1" dirty="0"/>
              <a:t>was in the beginning with Elohim.</a:t>
            </a:r>
          </a:p>
          <a:p>
            <a:pPr marL="0" indent="0">
              <a:buNone/>
            </a:pPr>
            <a:r>
              <a:rPr lang="en-US" sz="4000" b="1" dirty="0" smtClean="0"/>
              <a:t>All </a:t>
            </a:r>
            <a:r>
              <a:rPr lang="en-US" sz="4000" b="1" dirty="0"/>
              <a:t>things came into being through Him, and apart from Him nothing came into being that has come into being</a:t>
            </a:r>
            <a:r>
              <a:rPr lang="en-US" sz="4000" b="1" dirty="0" smtClean="0"/>
              <a:t>. 4</a:t>
            </a:r>
            <a:r>
              <a:rPr lang="en-US" sz="4000" b="1" baseline="30000" dirty="0" smtClean="0"/>
              <a:t>th</a:t>
            </a:r>
            <a:r>
              <a:rPr lang="en-US" sz="4000" b="1" dirty="0" smtClean="0"/>
              <a:t> Gospel 1:1-3</a:t>
            </a:r>
            <a:endParaRPr lang="en-US" sz="4000" b="1" dirty="0"/>
          </a:p>
        </p:txBody>
      </p:sp>
    </p:spTree>
    <p:extLst>
      <p:ext uri="{BB962C8B-B14F-4D97-AF65-F5344CB8AC3E}">
        <p14:creationId xmlns:p14="http://schemas.microsoft.com/office/powerpoint/2010/main" val="2139761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Autofit/>
          </a:bodyPr>
          <a:lstStyle/>
          <a:p>
            <a:pPr marL="0" indent="0">
              <a:buNone/>
            </a:pPr>
            <a:r>
              <a:rPr lang="en-US" sz="4400" b="1" dirty="0"/>
              <a:t>If all we had in the Scriptures about </a:t>
            </a:r>
            <a:r>
              <a:rPr lang="en-US" sz="4400" b="1" dirty="0" smtClean="0"/>
              <a:t>the seventh day Sabbath </a:t>
            </a:r>
            <a:r>
              <a:rPr lang="en-US" sz="4400" b="1" dirty="0"/>
              <a:t>was the establishment of the seventh day at creation, and </a:t>
            </a:r>
            <a:r>
              <a:rPr lang="en-US" sz="4400" b="1" dirty="0" smtClean="0"/>
              <a:t>knowing that </a:t>
            </a:r>
            <a:r>
              <a:rPr lang="en-US" sz="4400" b="1" dirty="0"/>
              <a:t>Messiah </a:t>
            </a:r>
            <a:r>
              <a:rPr lang="en-US" sz="4400" b="1" dirty="0" smtClean="0"/>
              <a:t>established it and walked </a:t>
            </a:r>
            <a:r>
              <a:rPr lang="en-US" sz="4400" b="1" dirty="0"/>
              <a:t>in obedience to the Sabbath Law, that would be reason enough for all his followers – bar none - to do the same.</a:t>
            </a:r>
          </a:p>
        </p:txBody>
      </p:sp>
    </p:spTree>
    <p:extLst>
      <p:ext uri="{BB962C8B-B14F-4D97-AF65-F5344CB8AC3E}">
        <p14:creationId xmlns:p14="http://schemas.microsoft.com/office/powerpoint/2010/main" val="3067826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Was the Sabbath Known Before Moses?</a:t>
            </a:r>
            <a:endParaRPr lang="en-US" sz="4800" b="1" dirty="0">
              <a:solidFill>
                <a:schemeClr val="tx1"/>
              </a:solidFill>
              <a:latin typeface="+mn-lt"/>
              <a:cs typeface="Times New Roman" pitchFamily="18" charset="0"/>
            </a:endParaRPr>
          </a:p>
          <a:p>
            <a:pPr marL="0" indent="0">
              <a:buNone/>
            </a:pPr>
            <a:r>
              <a:rPr lang="en-US" sz="4000" b="1" dirty="0" smtClean="0"/>
              <a:t>Murder was a sin in the beginning – Cain, Abel</a:t>
            </a:r>
          </a:p>
          <a:p>
            <a:pPr marL="0" indent="0">
              <a:buNone/>
            </a:pPr>
            <a:r>
              <a:rPr lang="en-US" sz="4000" b="1" dirty="0" smtClean="0"/>
              <a:t>Noah knew the difference between clean and unclean</a:t>
            </a:r>
          </a:p>
          <a:p>
            <a:pPr marL="0" indent="0">
              <a:buNone/>
            </a:pPr>
            <a:r>
              <a:rPr lang="en-US" sz="4000" b="1" dirty="0" smtClean="0"/>
              <a:t>Joseph knew that adultery was a sin against Yah</a:t>
            </a:r>
          </a:p>
          <a:p>
            <a:pPr marL="0" indent="0">
              <a:buNone/>
            </a:pPr>
            <a:r>
              <a:rPr lang="en-US" sz="4000" b="1" dirty="0" smtClean="0"/>
              <a:t>Abraham kept all the laws</a:t>
            </a:r>
          </a:p>
          <a:p>
            <a:pPr marL="0" indent="0">
              <a:buNone/>
            </a:pPr>
            <a:endParaRPr lang="en-US" sz="4000" b="1" dirty="0"/>
          </a:p>
        </p:txBody>
      </p:sp>
    </p:spTree>
    <p:extLst>
      <p:ext uri="{BB962C8B-B14F-4D97-AF65-F5344CB8AC3E}">
        <p14:creationId xmlns:p14="http://schemas.microsoft.com/office/powerpoint/2010/main" val="35028951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Ways</a:t>
            </a:r>
            <a:endParaRPr lang="en-US" sz="4800" b="1" dirty="0">
              <a:solidFill>
                <a:schemeClr val="tx1"/>
              </a:solidFill>
              <a:latin typeface="+mn-lt"/>
              <a:cs typeface="Times New Roman" pitchFamily="18" charset="0"/>
            </a:endParaRPr>
          </a:p>
          <a:p>
            <a:pPr marL="0" indent="0">
              <a:buNone/>
            </a:pPr>
            <a:r>
              <a:rPr lang="en-US" sz="4000" b="1" dirty="0"/>
              <a:t>Yahuwah said, "Shall I hide from Abraham what I am about to do</a:t>
            </a:r>
            <a:r>
              <a:rPr lang="en-US" sz="4000" b="1" dirty="0" smtClean="0"/>
              <a:t>, </a:t>
            </a:r>
            <a:r>
              <a:rPr lang="en-US" sz="4000" b="1" dirty="0"/>
              <a:t>since Abraham will surely become a great and mighty nation, and in him all the nations of the earth will be blessed?</a:t>
            </a:r>
          </a:p>
          <a:p>
            <a:pPr marL="0" indent="0">
              <a:buNone/>
            </a:pPr>
            <a:r>
              <a:rPr lang="en-US" sz="4000" b="1" dirty="0" smtClean="0"/>
              <a:t>"For I have Know </a:t>
            </a:r>
            <a:r>
              <a:rPr lang="en-US" sz="4000" b="1" dirty="0"/>
              <a:t>him, </a:t>
            </a:r>
            <a:r>
              <a:rPr lang="en-US" sz="4000" b="1" dirty="0" smtClean="0"/>
              <a:t>that </a:t>
            </a:r>
            <a:r>
              <a:rPr lang="en-US" sz="4000" b="1" dirty="0"/>
              <a:t>he </a:t>
            </a:r>
            <a:r>
              <a:rPr lang="en-US" sz="4000" b="1" dirty="0" smtClean="0"/>
              <a:t>will </a:t>
            </a:r>
            <a:r>
              <a:rPr lang="en-US" sz="4000" b="1" dirty="0"/>
              <a:t>command his </a:t>
            </a:r>
            <a:r>
              <a:rPr lang="en-US" sz="4000" b="1" dirty="0" smtClean="0"/>
              <a:t>sons </a:t>
            </a:r>
            <a:r>
              <a:rPr lang="en-US" sz="4000" b="1" dirty="0"/>
              <a:t>and his household after him to </a:t>
            </a:r>
            <a:r>
              <a:rPr lang="en-US" sz="4000" b="1" dirty="0" smtClean="0"/>
              <a:t>guard </a:t>
            </a:r>
            <a:r>
              <a:rPr lang="en-US" sz="4000" b="1" dirty="0"/>
              <a:t>the way of Yahuwah by doing righteousness and justice, so that Yahuwah may bring upon Abraham what He has spoken about him."</a:t>
            </a:r>
          </a:p>
          <a:p>
            <a:pPr marL="0" indent="0">
              <a:buNone/>
            </a:pPr>
            <a:r>
              <a:rPr lang="en-US" sz="4000" b="1" dirty="0" smtClean="0"/>
              <a:t>Genesis 18:17-19</a:t>
            </a:r>
            <a:endParaRPr lang="en-US" sz="4000" b="1" dirty="0"/>
          </a:p>
        </p:txBody>
      </p:sp>
    </p:spTree>
    <p:extLst>
      <p:ext uri="{BB962C8B-B14F-4D97-AF65-F5344CB8AC3E}">
        <p14:creationId xmlns:p14="http://schemas.microsoft.com/office/powerpoint/2010/main" val="26953445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Now there was a famine in the land, besides the previous famine that had occurred in the days of Abraham. So Yitzchak went to </a:t>
            </a:r>
            <a:r>
              <a:rPr lang="en-US" sz="4000" b="1" dirty="0" err="1"/>
              <a:t>Gerar</a:t>
            </a:r>
            <a:r>
              <a:rPr lang="en-US" sz="4000" b="1" dirty="0"/>
              <a:t>, to Abimelech king of the </a:t>
            </a:r>
            <a:r>
              <a:rPr lang="en-US" sz="4000" b="1" dirty="0" smtClean="0"/>
              <a:t>Philistines. Yahuwah </a:t>
            </a:r>
            <a:r>
              <a:rPr lang="en-US" sz="4000" b="1" dirty="0"/>
              <a:t>appeared to him and said, "Do not go down to </a:t>
            </a:r>
            <a:r>
              <a:rPr lang="en-US" sz="4000" b="1" dirty="0" err="1"/>
              <a:t>Mitzrayim</a:t>
            </a:r>
            <a:r>
              <a:rPr lang="en-US" sz="4000" b="1" dirty="0"/>
              <a:t>; stay in the land of which I shall tell you.</a:t>
            </a:r>
          </a:p>
          <a:p>
            <a:pPr marL="0" indent="0">
              <a:buNone/>
            </a:pPr>
            <a:r>
              <a:rPr lang="en-US" sz="4000" b="1" dirty="0" smtClean="0"/>
              <a:t>"Sojourn </a:t>
            </a:r>
            <a:r>
              <a:rPr lang="en-US" sz="4000" b="1" dirty="0"/>
              <a:t>in this land and I will be with you and bless you, for to you and to your descendants I will give all these lands, and I will establish the oath which I swore to your father Abraham</a:t>
            </a:r>
            <a:r>
              <a:rPr lang="en-US" sz="4000" b="1" dirty="0" smtClean="0"/>
              <a:t>.  </a:t>
            </a:r>
            <a:r>
              <a:rPr lang="en-US" sz="4000" b="1" dirty="0" smtClean="0"/>
              <a:t>Genesis 26:1-3</a:t>
            </a:r>
            <a:endParaRPr lang="en-US" sz="4000" b="1" dirty="0"/>
          </a:p>
        </p:txBody>
      </p:sp>
    </p:spTree>
    <p:extLst>
      <p:ext uri="{BB962C8B-B14F-4D97-AF65-F5344CB8AC3E}">
        <p14:creationId xmlns:p14="http://schemas.microsoft.com/office/powerpoint/2010/main" val="3367558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I will multiply your descendants as the stars of heaven, and will give your descendants all these lands; and by your descendants all the nations of the earth shall be </a:t>
            </a:r>
            <a:r>
              <a:rPr lang="en-US" sz="4000" b="1" dirty="0" smtClean="0"/>
              <a:t>blessed; because </a:t>
            </a:r>
            <a:r>
              <a:rPr lang="en-US" sz="4000" b="1" dirty="0"/>
              <a:t>Abraham obeyed </a:t>
            </a:r>
            <a:r>
              <a:rPr lang="en-US" sz="4000" b="1" dirty="0" smtClean="0"/>
              <a:t>My voice </a:t>
            </a:r>
            <a:r>
              <a:rPr lang="en-US" sz="4000" b="1" dirty="0"/>
              <a:t>and kept My charge, My commandments, My statutes and My </a:t>
            </a:r>
            <a:r>
              <a:rPr lang="en-US" sz="4000" b="1" dirty="0" smtClean="0"/>
              <a:t>Instructions (</a:t>
            </a:r>
            <a:r>
              <a:rPr lang="en-US" sz="4000" b="1" dirty="0" err="1" smtClean="0"/>
              <a:t>Torahs</a:t>
            </a:r>
            <a:r>
              <a:rPr lang="en-US" sz="4000" b="1" dirty="0" smtClean="0"/>
              <a:t>)."</a:t>
            </a:r>
            <a:endParaRPr lang="en-US" sz="4000" b="1" dirty="0"/>
          </a:p>
          <a:p>
            <a:pPr marL="0" indent="0">
              <a:buNone/>
            </a:pPr>
            <a:r>
              <a:rPr lang="en-US" sz="4000" b="1" dirty="0" smtClean="0"/>
              <a:t>Genesis 26:4-5</a:t>
            </a:r>
            <a:endParaRPr lang="en-US" sz="4000" b="1" dirty="0"/>
          </a:p>
        </p:txBody>
      </p:sp>
    </p:spTree>
    <p:extLst>
      <p:ext uri="{BB962C8B-B14F-4D97-AF65-F5344CB8AC3E}">
        <p14:creationId xmlns:p14="http://schemas.microsoft.com/office/powerpoint/2010/main" val="14846136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An Appeal</a:t>
            </a:r>
            <a:endParaRPr lang="en-US" sz="4800" b="1" dirty="0">
              <a:solidFill>
                <a:schemeClr val="tx1"/>
              </a:solidFill>
              <a:latin typeface="+mn-lt"/>
              <a:cs typeface="Times New Roman" pitchFamily="18" charset="0"/>
            </a:endParaRPr>
          </a:p>
          <a:p>
            <a:pPr marL="0" indent="0">
              <a:buNone/>
            </a:pPr>
            <a:r>
              <a:rPr lang="en-US" sz="4000" b="1" dirty="0" smtClean="0"/>
              <a:t>The sincere truth seeker and one who is pursuing God is going to search the Scriptures to find the will of God for their life.</a:t>
            </a:r>
          </a:p>
          <a:p>
            <a:pPr marL="0" indent="0">
              <a:buNone/>
            </a:pPr>
            <a:r>
              <a:rPr lang="en-US" sz="4000" b="1" dirty="0" smtClean="0"/>
              <a:t>The ancient paths we find in the Beginning establish that the Creator has given to mankind – made in his Image – the seventh Day as a Sabbath to cease from his own labor and to fellowship and rest in our Lord and Savior.</a:t>
            </a:r>
          </a:p>
          <a:p>
            <a:pPr marL="0" indent="0">
              <a:buNone/>
            </a:pPr>
            <a:r>
              <a:rPr lang="en-US" sz="4000" b="1" dirty="0" smtClean="0"/>
              <a:t>Keep an open mind and heart</a:t>
            </a:r>
            <a:endParaRPr lang="en-US" sz="4000" b="1" dirty="0"/>
          </a:p>
        </p:txBody>
      </p:sp>
    </p:spTree>
    <p:extLst>
      <p:ext uri="{BB962C8B-B14F-4D97-AF65-F5344CB8AC3E}">
        <p14:creationId xmlns:p14="http://schemas.microsoft.com/office/powerpoint/2010/main" val="3991533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Hebrews 3 Quoting Psalm 95</a:t>
            </a:r>
            <a:endParaRPr lang="en-US" sz="4800" b="1" dirty="0">
              <a:solidFill>
                <a:schemeClr val="tx1"/>
              </a:solidFill>
              <a:latin typeface="+mn-lt"/>
              <a:cs typeface="Times New Roman" pitchFamily="18" charset="0"/>
            </a:endParaRPr>
          </a:p>
          <a:p>
            <a:pPr marL="0" indent="0">
              <a:buNone/>
            </a:pPr>
            <a:r>
              <a:rPr lang="en-US" sz="3600" b="1" dirty="0"/>
              <a:t>Therefore, just as the Holy Spirit says, "TODAY IF YOU HEAR HIS VOICE,</a:t>
            </a:r>
          </a:p>
          <a:p>
            <a:pPr marL="0" indent="0">
              <a:buNone/>
            </a:pPr>
            <a:r>
              <a:rPr lang="en-US" sz="3600" b="1" baseline="30000" dirty="0" smtClean="0"/>
              <a:t>8</a:t>
            </a:r>
            <a:r>
              <a:rPr lang="en-US" sz="3600" b="1" dirty="0" smtClean="0"/>
              <a:t> </a:t>
            </a:r>
            <a:r>
              <a:rPr lang="en-US" sz="3600" b="1" dirty="0"/>
              <a:t>DO NOT HARDEN YOUR HEARTS AS WHEN THEY PROVOKED ME, AS IN THE DAY OF TRIAL IN THE WILDERNESS,</a:t>
            </a:r>
          </a:p>
          <a:p>
            <a:pPr marL="0" indent="0">
              <a:buNone/>
            </a:pPr>
            <a:r>
              <a:rPr lang="en-US" sz="3600" b="1" baseline="30000" dirty="0" smtClean="0"/>
              <a:t>9</a:t>
            </a:r>
            <a:r>
              <a:rPr lang="en-US" sz="3600" b="1" dirty="0" smtClean="0"/>
              <a:t> </a:t>
            </a:r>
            <a:r>
              <a:rPr lang="en-US" sz="3600" b="1" dirty="0"/>
              <a:t>WHERE YOUR FATHERS TRIED [Me] BY TESTING [Me], AND SAW MY WORKS FOR FORTY YEARS.</a:t>
            </a:r>
          </a:p>
          <a:p>
            <a:pPr marL="0" indent="0">
              <a:buNone/>
            </a:pPr>
            <a:r>
              <a:rPr lang="en-US" sz="3600" b="1" baseline="30000" dirty="0" smtClean="0"/>
              <a:t>10</a:t>
            </a:r>
            <a:r>
              <a:rPr lang="en-US" sz="3600" b="1" dirty="0" smtClean="0"/>
              <a:t> </a:t>
            </a:r>
            <a:r>
              <a:rPr lang="en-US" sz="3600" b="1" dirty="0"/>
              <a:t>"THEREFORE I WAS ANGRY WITH THIS GENERATION, AND SAID, 'THEY ALWAYS GO ASTRAY IN THEIR HEART, AND THEY DID NOT KNOW MY WAYS</a:t>
            </a:r>
            <a:r>
              <a:rPr lang="en-US" sz="3600" b="1" dirty="0" smtClean="0"/>
              <a:t>';</a:t>
            </a:r>
            <a:endParaRPr lang="en-US" sz="3600" b="1" dirty="0"/>
          </a:p>
        </p:txBody>
      </p:sp>
    </p:spTree>
    <p:extLst>
      <p:ext uri="{BB962C8B-B14F-4D97-AF65-F5344CB8AC3E}">
        <p14:creationId xmlns:p14="http://schemas.microsoft.com/office/powerpoint/2010/main" val="11453920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Psalm 95</a:t>
            </a:r>
            <a:endParaRPr lang="en-US" sz="4800" b="1" dirty="0">
              <a:solidFill>
                <a:schemeClr val="tx1"/>
              </a:solidFill>
              <a:latin typeface="+mn-lt"/>
              <a:cs typeface="Times New Roman" pitchFamily="18" charset="0"/>
            </a:endParaRPr>
          </a:p>
          <a:p>
            <a:pPr marL="0" indent="0">
              <a:buNone/>
            </a:pPr>
            <a:r>
              <a:rPr lang="en-US" sz="3600" b="1" baseline="30000" dirty="0" smtClean="0"/>
              <a:t>11</a:t>
            </a:r>
            <a:r>
              <a:rPr lang="en-US" sz="3600" b="1" dirty="0" smtClean="0"/>
              <a:t> </a:t>
            </a:r>
            <a:r>
              <a:rPr lang="en-US" sz="3600" b="1" dirty="0"/>
              <a:t>AS I SWORE IN MY WRATH, 'THEY SHALL NOT ENTER MY REST.'"</a:t>
            </a:r>
          </a:p>
          <a:p>
            <a:pPr marL="0" indent="0">
              <a:buNone/>
            </a:pPr>
            <a:r>
              <a:rPr lang="en-US" sz="3600" b="1" baseline="30000" dirty="0" smtClean="0"/>
              <a:t>12</a:t>
            </a:r>
            <a:r>
              <a:rPr lang="en-US" sz="3600" b="1" dirty="0" smtClean="0"/>
              <a:t> </a:t>
            </a:r>
            <a:r>
              <a:rPr lang="en-US" sz="3600" b="1" dirty="0"/>
              <a:t>Take care, brethren, that there not be in any one of you an evil, unbelieving heart that falls away from the living Elohim.</a:t>
            </a:r>
          </a:p>
          <a:p>
            <a:pPr marL="0" indent="0">
              <a:buNone/>
            </a:pPr>
            <a:r>
              <a:rPr lang="en-US" sz="3600" b="1" baseline="30000" dirty="0" smtClean="0"/>
              <a:t>13</a:t>
            </a:r>
            <a:r>
              <a:rPr lang="en-US" sz="3600" b="1" dirty="0" smtClean="0"/>
              <a:t> </a:t>
            </a:r>
            <a:r>
              <a:rPr lang="en-US" sz="3600" b="1" dirty="0"/>
              <a:t>But encourage one another day after day, as long as it </a:t>
            </a:r>
            <a:r>
              <a:rPr lang="en-US" sz="3600" b="1" dirty="0" smtClean="0"/>
              <a:t>is </a:t>
            </a:r>
            <a:r>
              <a:rPr lang="en-US" sz="3600" b="1" dirty="0"/>
              <a:t>called "Today," so that none of you will be hardened by the deceitfulness of sin.</a:t>
            </a:r>
          </a:p>
          <a:p>
            <a:pPr marL="0" indent="0">
              <a:buNone/>
            </a:pPr>
            <a:r>
              <a:rPr lang="en-US" sz="3600" b="1" baseline="30000" dirty="0" smtClean="0"/>
              <a:t>14</a:t>
            </a:r>
            <a:r>
              <a:rPr lang="en-US" sz="3600" b="1" dirty="0" smtClean="0"/>
              <a:t> </a:t>
            </a:r>
            <a:r>
              <a:rPr lang="en-US" sz="3600" b="1" dirty="0"/>
              <a:t>For we have become partakers of Messiah, if we hold fast the beginning of our assurance firm until the end</a:t>
            </a:r>
            <a:r>
              <a:rPr lang="en-US" sz="3600" b="1" dirty="0" smtClean="0"/>
              <a:t>,</a:t>
            </a:r>
            <a:endParaRPr lang="en-US" sz="3600" b="1" dirty="0"/>
          </a:p>
        </p:txBody>
      </p:sp>
    </p:spTree>
    <p:extLst>
      <p:ext uri="{BB962C8B-B14F-4D97-AF65-F5344CB8AC3E}">
        <p14:creationId xmlns:p14="http://schemas.microsoft.com/office/powerpoint/2010/main" val="7790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82610</TotalTime>
  <Words>2202</Words>
  <Application>Microsoft Office PowerPoint</Application>
  <PresentationFormat>Widescreen</PresentationFormat>
  <Paragraphs>168</Paragraphs>
  <Slides>36</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688</cp:revision>
  <dcterms:created xsi:type="dcterms:W3CDTF">2018-11-07T08:55:54Z</dcterms:created>
  <dcterms:modified xsi:type="dcterms:W3CDTF">2020-02-19T00:25:06Z</dcterms:modified>
</cp:coreProperties>
</file>