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64" r:id="rId2"/>
    <p:sldId id="257" r:id="rId3"/>
    <p:sldId id="265" r:id="rId4"/>
    <p:sldId id="267" r:id="rId5"/>
    <p:sldId id="266" r:id="rId6"/>
    <p:sldId id="268" r:id="rId7"/>
    <p:sldId id="315" r:id="rId8"/>
    <p:sldId id="269" r:id="rId9"/>
    <p:sldId id="270" r:id="rId10"/>
    <p:sldId id="271" r:id="rId11"/>
    <p:sldId id="273" r:id="rId12"/>
    <p:sldId id="272" r:id="rId13"/>
    <p:sldId id="274" r:id="rId14"/>
    <p:sldId id="276" r:id="rId15"/>
    <p:sldId id="277" r:id="rId16"/>
    <p:sldId id="275" r:id="rId17"/>
    <p:sldId id="278" r:id="rId18"/>
    <p:sldId id="310" r:id="rId19"/>
    <p:sldId id="314" r:id="rId20"/>
    <p:sldId id="279" r:id="rId21"/>
    <p:sldId id="311" r:id="rId22"/>
    <p:sldId id="280" r:id="rId23"/>
    <p:sldId id="282" r:id="rId24"/>
    <p:sldId id="283" r:id="rId25"/>
    <p:sldId id="281" r:id="rId26"/>
    <p:sldId id="312" r:id="rId27"/>
    <p:sldId id="313" r:id="rId28"/>
    <p:sldId id="284"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77" d="100"/>
          <a:sy n="77"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5/20/2019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5/20/2019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5/20/2019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5/20/2019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5/20/2019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May 18,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err="1" smtClean="0">
                <a:solidFill>
                  <a:schemeClr val="accent2">
                    <a:lumMod val="50000"/>
                  </a:schemeClr>
                </a:solidFill>
                <a:latin typeface="Helvetica" pitchFamily="34" charset="0"/>
                <a:cs typeface="Helvetica" pitchFamily="34" charset="0"/>
              </a:rPr>
              <a:t>Melchisedek</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Priest of El Most High</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First Occurrence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Sets the tone for that subject/person/event</a:t>
            </a:r>
          </a:p>
          <a:p>
            <a:pPr marL="0" indent="0">
              <a:buNone/>
            </a:pPr>
            <a:r>
              <a:rPr lang="en-US" sz="4000" b="1" dirty="0" err="1" smtClean="0"/>
              <a:t>Beresheet</a:t>
            </a:r>
            <a:r>
              <a:rPr lang="en-US" sz="4000" b="1" dirty="0" smtClean="0"/>
              <a:t>/Genesis 14</a:t>
            </a:r>
            <a:endParaRPr lang="en-US" sz="4000" b="1"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Melchi</a:t>
            </a:r>
            <a:r>
              <a:rPr lang="en-US" sz="4800" b="1" dirty="0" smtClean="0">
                <a:latin typeface="+mn-lt"/>
              </a:rPr>
              <a:t> </a:t>
            </a:r>
            <a:r>
              <a:rPr lang="en-US" sz="4800" b="1" dirty="0" err="1" smtClean="0">
                <a:latin typeface="+mn-lt"/>
              </a:rPr>
              <a:t>Tzedek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300" b="1" dirty="0"/>
              <a:t>After </a:t>
            </a:r>
            <a:r>
              <a:rPr lang="en-US" sz="4300" b="1" dirty="0" err="1"/>
              <a:t>Avram</a:t>
            </a:r>
            <a:r>
              <a:rPr lang="en-US" sz="4300" b="1" dirty="0"/>
              <a:t> returned from defeating </a:t>
            </a:r>
            <a:r>
              <a:rPr lang="en-US" sz="4300" b="1" dirty="0" err="1"/>
              <a:t>Kedorlaomer</a:t>
            </a:r>
            <a:r>
              <a:rPr lang="en-US" sz="4300" b="1" dirty="0"/>
              <a:t> and the kings allied with him, the king of Sodom came out to meet him in the Valley of </a:t>
            </a:r>
            <a:r>
              <a:rPr lang="en-US" sz="4300" b="1" dirty="0" err="1"/>
              <a:t>Shaveh</a:t>
            </a:r>
            <a:r>
              <a:rPr lang="en-US" sz="4300" b="1" dirty="0"/>
              <a:t> (that is, the King's Valley).</a:t>
            </a:r>
          </a:p>
          <a:p>
            <a:pPr marL="0" indent="0">
              <a:buNone/>
            </a:pPr>
            <a:r>
              <a:rPr lang="en-US" sz="4300" b="1" dirty="0" smtClean="0"/>
              <a:t>Then </a:t>
            </a:r>
            <a:r>
              <a:rPr lang="en-US" sz="4300" b="1" dirty="0"/>
              <a:t>Melchizedek king of Salem brought out bread and wine. He was priest of Elohim Most </a:t>
            </a:r>
            <a:r>
              <a:rPr lang="en-US" sz="4300" b="1" dirty="0" smtClean="0"/>
              <a:t>High, and </a:t>
            </a:r>
            <a:r>
              <a:rPr lang="en-US" sz="4300" b="1" dirty="0"/>
              <a:t>he blessed </a:t>
            </a:r>
            <a:r>
              <a:rPr lang="en-US" sz="4300" b="1" dirty="0" err="1"/>
              <a:t>Avram</a:t>
            </a:r>
            <a:r>
              <a:rPr lang="en-US" sz="4300" b="1" dirty="0"/>
              <a:t>, saying, "Blessed be </a:t>
            </a:r>
            <a:r>
              <a:rPr lang="en-US" sz="4300" b="1" dirty="0" err="1"/>
              <a:t>Avram</a:t>
            </a:r>
            <a:r>
              <a:rPr lang="en-US" sz="4300" b="1" dirty="0"/>
              <a:t> by Elohim Most High, Creator of heaven and earth</a:t>
            </a:r>
            <a:r>
              <a:rPr lang="en-US" sz="4300" b="1" dirty="0" smtClean="0"/>
              <a:t>.  And </a:t>
            </a:r>
            <a:r>
              <a:rPr lang="en-US" sz="4300" b="1" dirty="0"/>
              <a:t>blessed be Elohim Most High, who delivered your enemies into your hand." Then </a:t>
            </a:r>
            <a:r>
              <a:rPr lang="en-US" sz="4300" b="1" dirty="0" err="1"/>
              <a:t>Avram</a:t>
            </a:r>
            <a:r>
              <a:rPr lang="en-US" sz="4300" b="1" dirty="0"/>
              <a:t> gave him a tenth of everything</a:t>
            </a:r>
            <a:r>
              <a:rPr lang="en-US" sz="4300" b="1" dirty="0" smtClean="0"/>
              <a:t>.</a:t>
            </a:r>
            <a:r>
              <a:rPr lang="en-US" sz="4300" b="1" dirty="0"/>
              <a:t> </a:t>
            </a:r>
            <a:r>
              <a:rPr lang="en-US" sz="4000" b="1" dirty="0" smtClean="0"/>
              <a:t>14:17-20</a:t>
            </a:r>
            <a:endParaRPr lang="en-US" dirty="0"/>
          </a:p>
        </p:txBody>
      </p:sp>
    </p:spTree>
    <p:extLst>
      <p:ext uri="{BB962C8B-B14F-4D97-AF65-F5344CB8AC3E}">
        <p14:creationId xmlns:p14="http://schemas.microsoft.com/office/powerpoint/2010/main" val="40349844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Does Melchizedek Mean?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This Melchizedek was king of Salem and priest of Elohim Most High. He met Avraham returning from the defeat of the kings and blessed </a:t>
            </a:r>
            <a:r>
              <a:rPr lang="en-US" sz="4000" b="1" dirty="0" smtClean="0"/>
              <a:t>him, and </a:t>
            </a:r>
            <a:r>
              <a:rPr lang="en-US" sz="4000" b="1" dirty="0"/>
              <a:t>Avraham gave him a tenth of everything. First, his name means "king of righteousness"; then also, "king of Salem" means "king of peace."</a:t>
            </a:r>
          </a:p>
          <a:p>
            <a:pPr marL="0" indent="0">
              <a:buNone/>
            </a:pPr>
            <a:r>
              <a:rPr lang="en-US" sz="4000" b="1" dirty="0" smtClean="0"/>
              <a:t>Without </a:t>
            </a:r>
            <a:r>
              <a:rPr lang="en-US" sz="4000" b="1" dirty="0"/>
              <a:t>father or mother, without genealogy, without beginning of days or end of life, like the Son of Elohim he remains a priest forever</a:t>
            </a:r>
            <a:r>
              <a:rPr lang="en-US" sz="4000" b="1" dirty="0" smtClean="0"/>
              <a:t>. Hebrews 7:1-3</a:t>
            </a:r>
            <a:endParaRPr lang="en-US" sz="4000" b="1" dirty="0"/>
          </a:p>
        </p:txBody>
      </p:sp>
    </p:spTree>
    <p:extLst>
      <p:ext uri="{BB962C8B-B14F-4D97-AF65-F5344CB8AC3E}">
        <p14:creationId xmlns:p14="http://schemas.microsoft.com/office/powerpoint/2010/main" val="872353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Who is Melchizedek?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 man</a:t>
            </a:r>
          </a:p>
          <a:p>
            <a:pPr marL="0" indent="0">
              <a:buNone/>
            </a:pPr>
            <a:r>
              <a:rPr lang="en-US" sz="4000" b="1" dirty="0" smtClean="0"/>
              <a:t>King of Salem – Jerusalem</a:t>
            </a:r>
          </a:p>
          <a:p>
            <a:pPr marL="0" indent="0">
              <a:buNone/>
            </a:pPr>
            <a:r>
              <a:rPr lang="en-US" sz="4000" b="1" dirty="0" smtClean="0"/>
              <a:t>Without </a:t>
            </a:r>
            <a:r>
              <a:rPr lang="en-US" sz="4000" b="1" dirty="0" err="1" smtClean="0"/>
              <a:t>geneology</a:t>
            </a:r>
            <a:endParaRPr lang="en-US" sz="4000" b="1" dirty="0" smtClean="0"/>
          </a:p>
          <a:p>
            <a:pPr marL="0" indent="0">
              <a:buNone/>
            </a:pPr>
            <a:r>
              <a:rPr lang="en-US" sz="4000" b="1" dirty="0" smtClean="0"/>
              <a:t>Jewish writings identify him </a:t>
            </a:r>
            <a:r>
              <a:rPr lang="en-US" sz="4000" b="1" smtClean="0"/>
              <a:t>as Shem</a:t>
            </a:r>
            <a:endParaRPr lang="en-US" sz="4000" b="1" dirty="0" smtClean="0"/>
          </a:p>
        </p:txBody>
      </p:sp>
    </p:spTree>
    <p:extLst>
      <p:ext uri="{BB962C8B-B14F-4D97-AF65-F5344CB8AC3E}">
        <p14:creationId xmlns:p14="http://schemas.microsoft.com/office/powerpoint/2010/main" val="3760320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King and Priest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Melchizedek was king of Salem and Priest of El Most High</a:t>
            </a:r>
          </a:p>
          <a:p>
            <a:pPr marL="0" indent="0">
              <a:buNone/>
            </a:pPr>
            <a:r>
              <a:rPr lang="en-US" sz="4000" b="1" dirty="0" smtClean="0"/>
              <a:t>The three offices which are anointed positions are: Prophet, Priest, King</a:t>
            </a:r>
            <a:endParaRPr lang="en-US" sz="4000" b="1" dirty="0"/>
          </a:p>
        </p:txBody>
      </p:sp>
    </p:spTree>
    <p:extLst>
      <p:ext uri="{BB962C8B-B14F-4D97-AF65-F5344CB8AC3E}">
        <p14:creationId xmlns:p14="http://schemas.microsoft.com/office/powerpoint/2010/main" val="26329344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Kingdom of Priests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‘Now </a:t>
            </a:r>
            <a:r>
              <a:rPr lang="en-US" sz="4000" b="1" dirty="0"/>
              <a:t>if you obey me fully and keep my covenant, then out of all nations you will be my treasured possession. Although the whole earth is </a:t>
            </a:r>
            <a:r>
              <a:rPr lang="en-US" sz="4000" b="1" dirty="0" smtClean="0"/>
              <a:t>mine, you </a:t>
            </a:r>
            <a:r>
              <a:rPr lang="en-US" sz="4000" b="1" dirty="0"/>
              <a:t>will be for me a kingdom of priests and a holy nation.' These are the words you are to speak to the sons of </a:t>
            </a:r>
            <a:r>
              <a:rPr lang="en-US" sz="4000" b="1" dirty="0" err="1"/>
              <a:t>Yisrael</a:t>
            </a:r>
            <a:r>
              <a:rPr lang="en-US" sz="4000" b="1" dirty="0" smtClean="0"/>
              <a:t>.  </a:t>
            </a:r>
            <a:r>
              <a:rPr lang="en-US" sz="4000" b="1" dirty="0" err="1" smtClean="0"/>
              <a:t>Shemot</a:t>
            </a:r>
            <a:r>
              <a:rPr lang="en-US" sz="4000" b="1" dirty="0" smtClean="0"/>
              <a:t>/Exodus 19:5-6</a:t>
            </a:r>
          </a:p>
          <a:p>
            <a:pPr marL="0" indent="0">
              <a:buNone/>
            </a:pPr>
            <a:r>
              <a:rPr lang="en-US" b="1" dirty="0" smtClean="0"/>
              <a:t>Exodus 19:6</a:t>
            </a:r>
            <a:r>
              <a:rPr lang="en-US" sz="4000" dirty="0" smtClean="0">
                <a:latin typeface="Bwhebb" panose="00000400000000000000" pitchFamily="2" charset="0"/>
              </a:rPr>
              <a:t> </a:t>
            </a:r>
            <a:r>
              <a:rPr lang="en-US" sz="4000" dirty="0">
                <a:latin typeface="Bwhebb" panose="00000400000000000000" pitchFamily="2" charset="0"/>
              </a:rPr>
              <a:t>~</a:t>
            </a:r>
            <a:r>
              <a:rPr lang="en-US" sz="4000" dirty="0" err="1">
                <a:latin typeface="Bwhebb" panose="00000400000000000000" pitchFamily="2" charset="0"/>
              </a:rPr>
              <a:t>ynIßh</a:t>
            </a:r>
            <a:r>
              <a:rPr lang="en-US" sz="4000" dirty="0">
                <a:latin typeface="Bwhebb" panose="00000400000000000000" pitchFamily="2" charset="0"/>
              </a:rPr>
              <a:t>]</a:t>
            </a:r>
            <a:r>
              <a:rPr lang="en-US" sz="4000" dirty="0" err="1">
                <a:latin typeface="Bwhebb" panose="00000400000000000000" pitchFamily="2" charset="0"/>
              </a:rPr>
              <a:t>Ko</a:t>
            </a:r>
            <a:r>
              <a:rPr lang="en-US" sz="4000" dirty="0">
                <a:latin typeface="Bwhebb" panose="00000400000000000000" pitchFamily="2" charset="0"/>
              </a:rPr>
              <a:t> </a:t>
            </a:r>
            <a:r>
              <a:rPr lang="en-US" sz="4000" dirty="0" err="1">
                <a:latin typeface="Bwhebb" panose="00000400000000000000" pitchFamily="2" charset="0"/>
              </a:rPr>
              <a:t>tk,l,îm.m</a:t>
            </a:r>
            <a:r>
              <a:rPr lang="en-US" sz="4000" dirty="0">
                <a:latin typeface="Bwhebb" panose="00000400000000000000" pitchFamily="2" charset="0"/>
              </a:rPr>
              <a:t>; </a:t>
            </a:r>
            <a:r>
              <a:rPr lang="en-US" sz="4000" dirty="0" smtClean="0">
                <a:latin typeface="Bwhebb" panose="00000400000000000000" pitchFamily="2" charset="0"/>
              </a:rPr>
              <a:t> </a:t>
            </a:r>
            <a:r>
              <a:rPr lang="en-US" sz="4000" b="1" dirty="0" smtClean="0"/>
              <a:t>(</a:t>
            </a:r>
            <a:r>
              <a:rPr lang="en-US" sz="4000" b="1" dirty="0" err="1" smtClean="0"/>
              <a:t>mamlechet</a:t>
            </a:r>
            <a:r>
              <a:rPr lang="en-US" sz="4000" b="1" dirty="0" smtClean="0"/>
              <a:t> </a:t>
            </a:r>
            <a:r>
              <a:rPr lang="en-US" sz="4000" b="1" dirty="0" err="1" smtClean="0"/>
              <a:t>cohanim</a:t>
            </a:r>
            <a:r>
              <a:rPr lang="en-US" sz="4000" b="1" dirty="0" smtClean="0"/>
              <a:t>) – a reign of priests</a:t>
            </a:r>
            <a:endParaRPr lang="en-US" sz="4000" b="1" dirty="0"/>
          </a:p>
        </p:txBody>
      </p:sp>
    </p:spTree>
    <p:extLst>
      <p:ext uri="{BB962C8B-B14F-4D97-AF65-F5344CB8AC3E}">
        <p14:creationId xmlns:p14="http://schemas.microsoft.com/office/powerpoint/2010/main" val="3920652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Israel Was to be Ruled By Priests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It was Elohim’s intention that Israel be ruled by priests, anointed servants of Yahuwah</a:t>
            </a:r>
          </a:p>
          <a:p>
            <a:pPr marL="0" indent="0">
              <a:buNone/>
            </a:pPr>
            <a:r>
              <a:rPr lang="en-US" sz="4000" b="1" dirty="0" smtClean="0"/>
              <a:t>Why?</a:t>
            </a:r>
          </a:p>
          <a:p>
            <a:pPr marL="0" indent="0">
              <a:buNone/>
            </a:pPr>
            <a:r>
              <a:rPr lang="en-US" sz="4000" b="1" dirty="0" smtClean="0"/>
              <a:t>Kings can make big demands on the people, whereas, priests have a prescribed inheritance</a:t>
            </a:r>
          </a:p>
          <a:p>
            <a:pPr marL="0" indent="0">
              <a:buNone/>
            </a:pPr>
            <a:r>
              <a:rPr lang="en-US" sz="4000" b="1" dirty="0" smtClean="0"/>
              <a:t>Theocracy v. Monarchy</a:t>
            </a:r>
            <a:endParaRPr lang="en-US" sz="4000" b="1" dirty="0"/>
          </a:p>
        </p:txBody>
      </p:sp>
    </p:spTree>
    <p:extLst>
      <p:ext uri="{BB962C8B-B14F-4D97-AF65-F5344CB8AC3E}">
        <p14:creationId xmlns:p14="http://schemas.microsoft.com/office/powerpoint/2010/main" val="14972773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Laws in Operation Pre-Sinai</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Appointed times</a:t>
            </a:r>
          </a:p>
          <a:p>
            <a:pPr marL="0" indent="0">
              <a:buNone/>
            </a:pPr>
            <a:r>
              <a:rPr lang="en-US" sz="4000" b="1" dirty="0" smtClean="0"/>
              <a:t>Sacrifice and offering</a:t>
            </a:r>
          </a:p>
          <a:p>
            <a:pPr marL="0" indent="0">
              <a:buNone/>
            </a:pPr>
            <a:r>
              <a:rPr lang="en-US" sz="4000" b="1" dirty="0" smtClean="0"/>
              <a:t>Laws about murder, adultery</a:t>
            </a:r>
          </a:p>
          <a:p>
            <a:pPr marL="0" indent="0">
              <a:buNone/>
            </a:pPr>
            <a:r>
              <a:rPr lang="en-US" sz="4000" b="1" dirty="0" smtClean="0"/>
              <a:t>Distinction between clean and unclean </a:t>
            </a:r>
          </a:p>
          <a:p>
            <a:pPr marL="0" indent="0">
              <a:buNone/>
            </a:pPr>
            <a:r>
              <a:rPr lang="en-US" sz="4000" b="1" dirty="0" smtClean="0"/>
              <a:t>Laws, right-rulings, </a:t>
            </a:r>
            <a:r>
              <a:rPr lang="en-US" sz="4000" b="1" dirty="0" err="1" smtClean="0"/>
              <a:t>Torot</a:t>
            </a:r>
            <a:endParaRPr lang="en-US" sz="4000" b="1" dirty="0" smtClean="0"/>
          </a:p>
          <a:p>
            <a:pPr marL="0" indent="0">
              <a:buNone/>
            </a:pPr>
            <a:r>
              <a:rPr lang="en-US" sz="4000" b="1" dirty="0" smtClean="0"/>
              <a:t>An order of Priesthood</a:t>
            </a:r>
          </a:p>
          <a:p>
            <a:pPr marL="0" indent="0">
              <a:buNone/>
            </a:pPr>
            <a:r>
              <a:rPr lang="en-US" sz="4000" b="1" dirty="0" smtClean="0"/>
              <a:t>Tithing</a:t>
            </a:r>
            <a:endParaRPr lang="en-US" sz="4000" b="1" dirty="0"/>
          </a:p>
        </p:txBody>
      </p:sp>
    </p:spTree>
    <p:extLst>
      <p:ext uri="{BB962C8B-B14F-4D97-AF65-F5344CB8AC3E}">
        <p14:creationId xmlns:p14="http://schemas.microsoft.com/office/powerpoint/2010/main" val="8619030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Clean and Unclean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Yahuwah then said to Noah, "Go into the ark, you and your whole family, because I have found you righteous in this generation.</a:t>
            </a:r>
          </a:p>
          <a:p>
            <a:pPr marL="0" indent="0">
              <a:buNone/>
            </a:pPr>
            <a:r>
              <a:rPr lang="en-US" sz="4000" b="1" dirty="0" smtClean="0"/>
              <a:t>Take </a:t>
            </a:r>
            <a:r>
              <a:rPr lang="en-US" sz="4000" b="1" dirty="0"/>
              <a:t>with you seven of every kind of clean animal, a male and its mate, and two of every kind of unclean animal, a male and its </a:t>
            </a:r>
            <a:r>
              <a:rPr lang="en-US" sz="4000" b="1" dirty="0" smtClean="0"/>
              <a:t>mate, and </a:t>
            </a:r>
            <a:r>
              <a:rPr lang="en-US" sz="4000" b="1" dirty="0"/>
              <a:t>also seven of every kind of bird, male and female, to keep their various kinds alive throughout the earth.</a:t>
            </a:r>
          </a:p>
          <a:p>
            <a:pPr marL="0" indent="0">
              <a:buNone/>
            </a:pPr>
            <a:r>
              <a:rPr lang="en-US" sz="4000" b="1" dirty="0" smtClean="0"/>
              <a:t>Genesis 7:1-3</a:t>
            </a:r>
            <a:endParaRPr lang="en-US" sz="4000" b="1" dirty="0"/>
          </a:p>
        </p:txBody>
      </p:sp>
    </p:spTree>
    <p:extLst>
      <p:ext uri="{BB962C8B-B14F-4D97-AF65-F5344CB8AC3E}">
        <p14:creationId xmlns:p14="http://schemas.microsoft.com/office/powerpoint/2010/main" val="35748781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Pre-Sinai Priests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Noah – built an alter and offered sacrifices</a:t>
            </a:r>
          </a:p>
          <a:p>
            <a:pPr marL="0" indent="0">
              <a:buNone/>
            </a:pPr>
            <a:r>
              <a:rPr lang="en-US" sz="4000" b="1" dirty="0" smtClean="0"/>
              <a:t>Abraham, Isaac and Jacob – built alters and offered up burnt offerings</a:t>
            </a:r>
          </a:p>
          <a:p>
            <a:pPr marL="0" indent="0">
              <a:buNone/>
            </a:pPr>
            <a:r>
              <a:rPr lang="en-US" sz="4000" b="1" dirty="0" err="1" smtClean="0"/>
              <a:t>Potiphera</a:t>
            </a:r>
            <a:r>
              <a:rPr lang="en-US" sz="4000" b="1" dirty="0" smtClean="0"/>
              <a:t>, priest of On (Egypt)</a:t>
            </a:r>
          </a:p>
          <a:p>
            <a:pPr marL="0" indent="0">
              <a:buNone/>
            </a:pPr>
            <a:r>
              <a:rPr lang="en-US" sz="4000" b="1" dirty="0" smtClean="0"/>
              <a:t>Yitro – Moses father in law – priest of Midian</a:t>
            </a:r>
            <a:endParaRPr lang="en-US" sz="4000" b="1" dirty="0"/>
          </a:p>
        </p:txBody>
      </p:sp>
    </p:spTree>
    <p:extLst>
      <p:ext uri="{BB962C8B-B14F-4D97-AF65-F5344CB8AC3E}">
        <p14:creationId xmlns:p14="http://schemas.microsoft.com/office/powerpoint/2010/main" val="3517141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Altar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Then Noah built an altar to Yahuwah and, taking some of all the clean animals and clean birds, he sacrificed burnt offerings on it</a:t>
            </a:r>
            <a:r>
              <a:rPr lang="en-US" sz="4000" b="1" dirty="0" smtClean="0"/>
              <a:t>. Genesis 8:20</a:t>
            </a:r>
            <a:endParaRPr lang="en-US" sz="4000" b="1" dirty="0"/>
          </a:p>
        </p:txBody>
      </p:sp>
    </p:spTree>
    <p:extLst>
      <p:ext uri="{BB962C8B-B14F-4D97-AF65-F5344CB8AC3E}">
        <p14:creationId xmlns:p14="http://schemas.microsoft.com/office/powerpoint/2010/main" val="396335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David’s Master is King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Of David. A psalm. Yahuwah says to my master: "Sit at my right hand until I make your enemies a footstool for your feet</a:t>
            </a:r>
            <a:r>
              <a:rPr lang="en-US" sz="4000" b="1" dirty="0" smtClean="0"/>
              <a:t>.“  </a:t>
            </a:r>
            <a:r>
              <a:rPr lang="en-US" sz="4000" b="1" dirty="0"/>
              <a:t>Yahuwah will extend your mighty scepter from Zion; you will rule in the midst of your </a:t>
            </a:r>
            <a:r>
              <a:rPr lang="en-US" sz="4000" b="1" dirty="0" smtClean="0"/>
              <a:t>enemies. </a:t>
            </a:r>
            <a:r>
              <a:rPr lang="en-US" sz="4000" b="1" dirty="0"/>
              <a:t>Your troops will be willing on your day of battle. Arrayed in holy majesty, from the womb of the dawn you will receive the dew of your youth</a:t>
            </a:r>
            <a:r>
              <a:rPr lang="en-US" sz="4000" b="1" dirty="0" smtClean="0"/>
              <a:t>.</a:t>
            </a:r>
            <a:r>
              <a:rPr lang="en-US" sz="4000" b="1" dirty="0"/>
              <a:t> </a:t>
            </a:r>
            <a:r>
              <a:rPr lang="en-US" sz="4000" b="1" dirty="0" smtClean="0"/>
              <a:t>Psalm 110:1-3</a:t>
            </a:r>
            <a:endParaRPr lang="en-US" dirty="0"/>
          </a:p>
        </p:txBody>
      </p:sp>
    </p:spTree>
    <p:extLst>
      <p:ext uri="{BB962C8B-B14F-4D97-AF65-F5344CB8AC3E}">
        <p14:creationId xmlns:p14="http://schemas.microsoft.com/office/powerpoint/2010/main" val="4602790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David’s Master is King </a:t>
            </a:r>
            <a:r>
              <a:rPr lang="en-US" sz="4800" b="1" u="sng" dirty="0" smtClean="0">
                <a:latin typeface="+mn-lt"/>
              </a:rPr>
              <a:t>and</a:t>
            </a:r>
            <a:r>
              <a:rPr lang="en-US" sz="4800" b="1" dirty="0" smtClean="0">
                <a:latin typeface="+mn-lt"/>
              </a:rPr>
              <a:t> Priest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Yahuwah has sworn and will not change his mind: "</a:t>
            </a:r>
            <a:r>
              <a:rPr lang="en-US" sz="4000" b="1" u="sng" dirty="0"/>
              <a:t>You are a priest forever, in the order of Melchizedek</a:t>
            </a:r>
            <a:r>
              <a:rPr lang="en-US" sz="4000" b="1" dirty="0"/>
              <a:t>."</a:t>
            </a:r>
          </a:p>
          <a:p>
            <a:pPr marL="0" indent="0">
              <a:buNone/>
            </a:pPr>
            <a:r>
              <a:rPr lang="en-US" sz="4000" b="1" dirty="0" smtClean="0"/>
              <a:t>Yahuwah </a:t>
            </a:r>
            <a:r>
              <a:rPr lang="en-US" sz="4000" b="1" dirty="0"/>
              <a:t>is at your right hand; he will crush kings on the day of his wrath.</a:t>
            </a:r>
          </a:p>
          <a:p>
            <a:pPr marL="0" indent="0">
              <a:buNone/>
            </a:pPr>
            <a:r>
              <a:rPr lang="en-US" sz="4000" b="1" dirty="0" smtClean="0"/>
              <a:t>He </a:t>
            </a:r>
            <a:r>
              <a:rPr lang="en-US" sz="4000" b="1" dirty="0"/>
              <a:t>will judge the nations, heaping up the dead and crushing the rulers of the whole earth</a:t>
            </a:r>
            <a:r>
              <a:rPr lang="en-US" sz="4000" b="1" dirty="0" smtClean="0"/>
              <a:t>.  He </a:t>
            </a:r>
            <a:r>
              <a:rPr lang="en-US" sz="4000" b="1" dirty="0"/>
              <a:t>will drink from a brook beside the way; therefore he will lift up his head</a:t>
            </a:r>
            <a:r>
              <a:rPr lang="en-US" sz="4000" b="1" dirty="0" smtClean="0"/>
              <a:t>. Psalm 110:4-7</a:t>
            </a:r>
            <a:endParaRPr lang="en-US" sz="4000" b="1" dirty="0"/>
          </a:p>
          <a:p>
            <a:pPr marL="0" indent="0">
              <a:buNone/>
            </a:pPr>
            <a:endParaRPr lang="en-US" sz="4000" b="1" dirty="0"/>
          </a:p>
        </p:txBody>
      </p:sp>
    </p:spTree>
    <p:extLst>
      <p:ext uri="{BB962C8B-B14F-4D97-AF65-F5344CB8AC3E}">
        <p14:creationId xmlns:p14="http://schemas.microsoft.com/office/powerpoint/2010/main" val="23752011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Melchizedek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An order of priesthood</a:t>
            </a:r>
          </a:p>
          <a:p>
            <a:pPr marL="0" indent="0">
              <a:buNone/>
            </a:pPr>
            <a:r>
              <a:rPr lang="en-US" sz="4000" dirty="0" err="1">
                <a:latin typeface="Bwhebb" panose="00000400000000000000" pitchFamily="2" charset="0"/>
              </a:rPr>
              <a:t>hr'b.Di</a:t>
            </a:r>
            <a:r>
              <a:rPr lang="en-US" sz="4000" dirty="0">
                <a:latin typeface="Bwhebb" panose="00000400000000000000" pitchFamily="2" charset="0"/>
              </a:rPr>
              <a:t> </a:t>
            </a:r>
            <a:r>
              <a:rPr lang="en-US" sz="4000" b="1" dirty="0" smtClean="0"/>
              <a:t>(div-rah) – cause, reason, manner (order)</a:t>
            </a:r>
          </a:p>
          <a:p>
            <a:pPr marL="0" indent="0">
              <a:buNone/>
            </a:pPr>
            <a:r>
              <a:rPr lang="en-US" sz="4000" b="1" dirty="0" smtClean="0"/>
              <a:t>Superior to the </a:t>
            </a:r>
            <a:r>
              <a:rPr lang="en-US" sz="4000" b="1" dirty="0" err="1" smtClean="0"/>
              <a:t>Aharonic</a:t>
            </a:r>
            <a:r>
              <a:rPr lang="en-US" sz="4000" b="1" dirty="0" smtClean="0"/>
              <a:t> priesthood – Why?</a:t>
            </a:r>
          </a:p>
          <a:p>
            <a:pPr marL="0" indent="0">
              <a:buNone/>
            </a:pPr>
            <a:r>
              <a:rPr lang="en-US" sz="4000" b="1" dirty="0" smtClean="0"/>
              <a:t>It preceded </a:t>
            </a:r>
            <a:r>
              <a:rPr lang="en-US" sz="4000" b="1" dirty="0" err="1" smtClean="0"/>
              <a:t>Aharon</a:t>
            </a:r>
            <a:endParaRPr lang="en-US" sz="4000" b="1" dirty="0" smtClean="0"/>
          </a:p>
          <a:p>
            <a:pPr marL="0" indent="0">
              <a:buNone/>
            </a:pPr>
            <a:r>
              <a:rPr lang="en-US" sz="4000" b="1" dirty="0" smtClean="0"/>
              <a:t>It is still in operation</a:t>
            </a:r>
          </a:p>
          <a:p>
            <a:pPr marL="0" indent="0">
              <a:buNone/>
            </a:pPr>
            <a:r>
              <a:rPr lang="en-US" sz="4000" b="1" dirty="0" smtClean="0"/>
              <a:t>Levi paid the tithe through </a:t>
            </a:r>
            <a:r>
              <a:rPr lang="en-US" sz="4000" b="1" dirty="0" err="1" smtClean="0"/>
              <a:t>Avram</a:t>
            </a:r>
            <a:r>
              <a:rPr lang="en-US" sz="4000" b="1" dirty="0" smtClean="0"/>
              <a:t> to Melchizedek</a:t>
            </a:r>
          </a:p>
          <a:p>
            <a:pPr marL="0" indent="0">
              <a:buNone/>
            </a:pPr>
            <a:r>
              <a:rPr lang="en-US" sz="4000" b="1" dirty="0" smtClean="0"/>
              <a:t>Only one sacrifice was required</a:t>
            </a:r>
            <a:endParaRPr lang="en-US" sz="4000" b="1" dirty="0"/>
          </a:p>
        </p:txBody>
      </p:sp>
    </p:spTree>
    <p:extLst>
      <p:ext uri="{BB962C8B-B14F-4D97-AF65-F5344CB8AC3E}">
        <p14:creationId xmlns:p14="http://schemas.microsoft.com/office/powerpoint/2010/main" val="24800047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Great Was Melchizedek?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Just </a:t>
            </a:r>
            <a:r>
              <a:rPr lang="en-US" sz="4000" b="1" dirty="0"/>
              <a:t>think how great he was: Even the patriarch Avraham gave him a tenth of the plunder!</a:t>
            </a:r>
          </a:p>
          <a:p>
            <a:pPr marL="0" indent="0">
              <a:buNone/>
            </a:pPr>
            <a:r>
              <a:rPr lang="en-US" sz="4000" b="1" dirty="0" smtClean="0"/>
              <a:t>Now </a:t>
            </a:r>
            <a:r>
              <a:rPr lang="en-US" sz="4000" b="1" dirty="0"/>
              <a:t>the law requires the descendants of Levi who become priests to collect a tenth from the people-- that is, their brothers-- even though their brothers are descended from Avraham.</a:t>
            </a:r>
          </a:p>
          <a:p>
            <a:pPr marL="0" indent="0">
              <a:buNone/>
            </a:pPr>
            <a:r>
              <a:rPr lang="en-US" sz="4000" b="1" dirty="0" smtClean="0"/>
              <a:t>This </a:t>
            </a:r>
            <a:r>
              <a:rPr lang="en-US" sz="4000" b="1" dirty="0"/>
              <a:t>man, however, did not trace his descent from Levi, yet he collected a tenth from Avraham and blessed him who had the promises.</a:t>
            </a:r>
          </a:p>
          <a:p>
            <a:pPr marL="0" indent="0">
              <a:buNone/>
            </a:pPr>
            <a:r>
              <a:rPr lang="en-US" sz="4000" b="1" dirty="0" smtClean="0"/>
              <a:t>Hebrews 7:4-6</a:t>
            </a:r>
            <a:endParaRPr lang="en-US" sz="4000" b="1" dirty="0"/>
          </a:p>
        </p:txBody>
      </p:sp>
    </p:spTree>
    <p:extLst>
      <p:ext uri="{BB962C8B-B14F-4D97-AF65-F5344CB8AC3E}">
        <p14:creationId xmlns:p14="http://schemas.microsoft.com/office/powerpoint/2010/main" val="1704812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How Great Was Melchizedek?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And </a:t>
            </a:r>
            <a:r>
              <a:rPr lang="en-US" sz="4000" b="1" dirty="0"/>
              <a:t>without doubt the lesser person is blessed by the greater.</a:t>
            </a:r>
          </a:p>
          <a:p>
            <a:pPr marL="0" indent="0">
              <a:buNone/>
            </a:pPr>
            <a:r>
              <a:rPr lang="en-US" sz="4000" b="1" dirty="0" smtClean="0"/>
              <a:t>In </a:t>
            </a:r>
            <a:r>
              <a:rPr lang="en-US" sz="4000" b="1" dirty="0"/>
              <a:t>the one case, the tenth is collected by men who die; but in the other case, by him who is declared to be living.</a:t>
            </a:r>
          </a:p>
          <a:p>
            <a:pPr marL="0" indent="0">
              <a:buNone/>
            </a:pPr>
            <a:r>
              <a:rPr lang="en-US" sz="4000" b="1" dirty="0" smtClean="0"/>
              <a:t>One </a:t>
            </a:r>
            <a:r>
              <a:rPr lang="en-US" sz="4000" b="1" dirty="0"/>
              <a:t>might even say that Levi, who collects the tenth, paid the tenth through </a:t>
            </a:r>
            <a:r>
              <a:rPr lang="en-US" sz="4000" b="1" dirty="0" smtClean="0"/>
              <a:t>Avraham, because </a:t>
            </a:r>
            <a:r>
              <a:rPr lang="en-US" sz="4000" b="1" dirty="0"/>
              <a:t>when Melchizedek met Avraham, Levi was still in the body of his ancestor</a:t>
            </a:r>
            <a:r>
              <a:rPr lang="en-US" sz="4000" b="1" dirty="0" smtClean="0"/>
              <a:t>.</a:t>
            </a:r>
            <a:endParaRPr lang="en-US" sz="4000" b="1" dirty="0"/>
          </a:p>
          <a:p>
            <a:pPr marL="0" indent="0">
              <a:buNone/>
            </a:pPr>
            <a:r>
              <a:rPr lang="en-US" sz="4000" b="1" dirty="0" smtClean="0"/>
              <a:t>Hebrews 7:7-10</a:t>
            </a:r>
            <a:endParaRPr lang="en-US" sz="4000" b="1" dirty="0"/>
          </a:p>
        </p:txBody>
      </p:sp>
    </p:spTree>
    <p:extLst>
      <p:ext uri="{BB962C8B-B14F-4D97-AF65-F5344CB8AC3E}">
        <p14:creationId xmlns:p14="http://schemas.microsoft.com/office/powerpoint/2010/main" val="11514790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Tithing Was First Done to Melchizedek?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 Torah based system of tithing could be to Levi and the Priests or to Melchizedek</a:t>
            </a:r>
          </a:p>
          <a:p>
            <a:pPr marL="0" indent="0">
              <a:buNone/>
            </a:pPr>
            <a:r>
              <a:rPr lang="en-US" sz="4000" b="1" dirty="0" smtClean="0"/>
              <a:t>The temple service and Levitical system is no longer in operation</a:t>
            </a:r>
          </a:p>
          <a:p>
            <a:pPr marL="0" indent="0">
              <a:buNone/>
            </a:pPr>
            <a:r>
              <a:rPr lang="en-US" sz="4000" b="1" dirty="0" smtClean="0"/>
              <a:t>Therefore, tithing is done to Melchizedek – this is also what Torah teaches!</a:t>
            </a:r>
            <a:endParaRPr lang="en-US" sz="4000" b="1" dirty="0"/>
          </a:p>
        </p:txBody>
      </p:sp>
    </p:spTree>
    <p:extLst>
      <p:ext uri="{BB962C8B-B14F-4D97-AF65-F5344CB8AC3E}">
        <p14:creationId xmlns:p14="http://schemas.microsoft.com/office/powerpoint/2010/main" val="11996593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Superiority of Melchizedek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r>
              <a:rPr lang="en-US" sz="4000" b="1" dirty="0" smtClean="0"/>
              <a:t>If </a:t>
            </a:r>
            <a:r>
              <a:rPr lang="en-US" sz="4000" b="1" dirty="0"/>
              <a:t>perfection could have been attained through the Levitical priesthood (for on the basis of it the law was given to the people), why was there still need for another priest to come-- one in the order of Melchizedek, not in the order of </a:t>
            </a:r>
            <a:r>
              <a:rPr lang="en-US" sz="4000" b="1" dirty="0" err="1" smtClean="0"/>
              <a:t>Aharon</a:t>
            </a:r>
            <a:r>
              <a:rPr lang="en-US" sz="4000" b="1" dirty="0" smtClean="0"/>
              <a:t>? </a:t>
            </a:r>
            <a:r>
              <a:rPr lang="en-US" sz="4000" b="1" dirty="0"/>
              <a:t>For when there is a change of the priesthood, there must also be a change of the </a:t>
            </a:r>
            <a:r>
              <a:rPr lang="en-US" sz="4000" b="1" dirty="0" smtClean="0"/>
              <a:t>law. </a:t>
            </a:r>
            <a:r>
              <a:rPr lang="en-US" sz="4000" b="1" dirty="0"/>
              <a:t>He of whom these things are said belonged to a different tribe, and no one from that tribe has ever served at the altar.</a:t>
            </a:r>
          </a:p>
          <a:p>
            <a:pPr marL="0" indent="0">
              <a:buNone/>
            </a:pPr>
            <a:r>
              <a:rPr lang="en-US" sz="4000" b="1" dirty="0" smtClean="0"/>
              <a:t>Hebrews 7:11-13</a:t>
            </a:r>
            <a:endParaRPr lang="en-US" sz="4000" b="1" dirty="0"/>
          </a:p>
        </p:txBody>
      </p:sp>
    </p:spTree>
    <p:extLst>
      <p:ext uri="{BB962C8B-B14F-4D97-AF65-F5344CB8AC3E}">
        <p14:creationId xmlns:p14="http://schemas.microsoft.com/office/powerpoint/2010/main" val="488986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Superiority of Melchizedek</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For </a:t>
            </a:r>
            <a:r>
              <a:rPr lang="en-US" sz="4000" b="1" dirty="0"/>
              <a:t>it is clear that our Master descended from </a:t>
            </a:r>
            <a:r>
              <a:rPr lang="en-US" sz="4000" b="1" dirty="0" err="1"/>
              <a:t>Yehudah</a:t>
            </a:r>
            <a:r>
              <a:rPr lang="en-US" sz="4000" b="1" dirty="0"/>
              <a:t>, and in regard to that tribe Mosheh said nothing about priests.</a:t>
            </a:r>
          </a:p>
          <a:p>
            <a:pPr marL="0" indent="0">
              <a:buNone/>
            </a:pPr>
            <a:r>
              <a:rPr lang="en-US" sz="4000" b="1" dirty="0" smtClean="0"/>
              <a:t>And </a:t>
            </a:r>
            <a:r>
              <a:rPr lang="en-US" sz="4000" b="1" dirty="0"/>
              <a:t>what we have said is even more clear if another priest like Melchizedek </a:t>
            </a:r>
            <a:r>
              <a:rPr lang="en-US" sz="4000" b="1" dirty="0" smtClean="0"/>
              <a:t>appears, one </a:t>
            </a:r>
            <a:r>
              <a:rPr lang="en-US" sz="4000" b="1" dirty="0"/>
              <a:t>who has become a priest not on the basis of a regulation as to his ancestry but on the basis of the power of an indestructible life.</a:t>
            </a:r>
          </a:p>
          <a:p>
            <a:pPr marL="0" indent="0">
              <a:buNone/>
            </a:pPr>
            <a:r>
              <a:rPr lang="en-US" sz="4000" b="1" dirty="0" smtClean="0"/>
              <a:t>Hebrews 7:14-16</a:t>
            </a:r>
            <a:endParaRPr lang="en-US" sz="4000" b="1" dirty="0"/>
          </a:p>
        </p:txBody>
      </p:sp>
    </p:spTree>
    <p:extLst>
      <p:ext uri="{BB962C8B-B14F-4D97-AF65-F5344CB8AC3E}">
        <p14:creationId xmlns:p14="http://schemas.microsoft.com/office/powerpoint/2010/main" val="21296742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Priest Forever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For it is declared: "You are a priest forever, in the order of Melchizedek."</a:t>
            </a:r>
          </a:p>
          <a:p>
            <a:pPr marL="0" indent="0">
              <a:buNone/>
            </a:pPr>
            <a:r>
              <a:rPr lang="en-US" sz="4000" b="1" dirty="0" smtClean="0"/>
              <a:t>The </a:t>
            </a:r>
            <a:r>
              <a:rPr lang="en-US" sz="4000" b="1" dirty="0"/>
              <a:t>former regulation is </a:t>
            </a:r>
            <a:r>
              <a:rPr lang="en-US" sz="4000" b="1" u="sng" dirty="0"/>
              <a:t>set aside</a:t>
            </a:r>
            <a:r>
              <a:rPr lang="en-US" sz="4000" b="1" dirty="0"/>
              <a:t> because it was weak and </a:t>
            </a:r>
            <a:r>
              <a:rPr lang="en-US" sz="4000" b="1" dirty="0" smtClean="0"/>
              <a:t>useless (for </a:t>
            </a:r>
            <a:r>
              <a:rPr lang="en-US" sz="4000" b="1" dirty="0"/>
              <a:t>the law made nothing perfect), and a better hope is introduced, by which we draw near to Elohim.</a:t>
            </a:r>
          </a:p>
          <a:p>
            <a:pPr marL="0" indent="0">
              <a:buNone/>
            </a:pPr>
            <a:r>
              <a:rPr lang="en-US" sz="4000" b="1" dirty="0" smtClean="0"/>
              <a:t>Hebrews 7:17-19</a:t>
            </a:r>
            <a:endParaRPr lang="en-US" sz="4000" b="1" dirty="0"/>
          </a:p>
        </p:txBody>
      </p:sp>
    </p:spTree>
    <p:extLst>
      <p:ext uri="{BB962C8B-B14F-4D97-AF65-F5344CB8AC3E}">
        <p14:creationId xmlns:p14="http://schemas.microsoft.com/office/powerpoint/2010/main" val="12871314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Set Aside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b="1" dirty="0" err="1" smtClean="0">
                <a:latin typeface="Bwgrkn" panose="00000400000000000000" pitchFamily="2" charset="0"/>
              </a:rPr>
              <a:t>avqe,thsij</a:t>
            </a:r>
            <a:r>
              <a:rPr lang="en-US" dirty="0"/>
              <a:t> </a:t>
            </a:r>
            <a:r>
              <a:rPr lang="en-US" dirty="0" smtClean="0"/>
              <a:t> </a:t>
            </a:r>
            <a:r>
              <a:rPr lang="en-US" sz="4000" b="1" dirty="0" smtClean="0"/>
              <a:t>(</a:t>
            </a:r>
            <a:r>
              <a:rPr lang="en-US" sz="4000" b="1" dirty="0" err="1" smtClean="0"/>
              <a:t>athetaysis</a:t>
            </a:r>
            <a:r>
              <a:rPr lang="en-US" sz="4000" b="1" dirty="0" smtClean="0"/>
              <a:t>) - </a:t>
            </a:r>
            <a:r>
              <a:rPr lang="en-US" sz="3600" i="1" dirty="0"/>
              <a:t>annulment, setting aside </a:t>
            </a:r>
            <a:r>
              <a:rPr lang="en-US" sz="3600" dirty="0"/>
              <a:t>as being no longer in force (HE 7.18); (2) of Christ's dealing with sin </a:t>
            </a:r>
            <a:r>
              <a:rPr lang="en-US" sz="3600" i="1" dirty="0"/>
              <a:t>removal, putting away, doing away </a:t>
            </a:r>
            <a:r>
              <a:rPr lang="en-US" sz="3600" i="1" dirty="0" smtClean="0"/>
              <a:t>with</a:t>
            </a:r>
            <a:endParaRPr lang="en-US" sz="4800" b="1" dirty="0" smtClean="0"/>
          </a:p>
          <a:p>
            <a:pPr marL="0" indent="0">
              <a:buNone/>
            </a:pPr>
            <a:r>
              <a:rPr lang="en-US" sz="3600" b="1" dirty="0"/>
              <a:t>Then Messiah would have had to suffer many times since the creation of the world. But now he has appeared once for all at the end of the ages to do away with sin by the sacrifice of </a:t>
            </a:r>
            <a:r>
              <a:rPr lang="en-US" sz="3600" b="1" dirty="0" smtClean="0"/>
              <a:t>himself.  Just </a:t>
            </a:r>
            <a:r>
              <a:rPr lang="en-US" sz="3600" b="1" dirty="0"/>
              <a:t>as man is destined to die once, and after that to face </a:t>
            </a:r>
            <a:r>
              <a:rPr lang="en-US" sz="3600" b="1" dirty="0" smtClean="0"/>
              <a:t>judgment, so </a:t>
            </a:r>
            <a:r>
              <a:rPr lang="en-US" sz="3600" b="1" dirty="0"/>
              <a:t>Messiah was sacrificed once </a:t>
            </a:r>
            <a:r>
              <a:rPr lang="en-US" sz="3600" b="1" u="sng" dirty="0"/>
              <a:t>to take away</a:t>
            </a:r>
            <a:r>
              <a:rPr lang="en-US" sz="3600" b="1" dirty="0"/>
              <a:t> the sins of many people; and he will appear a second time, not to bear sin, but to bring salvation to those who are waiting for him</a:t>
            </a:r>
            <a:r>
              <a:rPr lang="en-US" sz="3600" b="1" dirty="0" smtClean="0"/>
              <a:t>.</a:t>
            </a:r>
            <a:r>
              <a:rPr lang="en-US" sz="3600" b="1" dirty="0"/>
              <a:t> </a:t>
            </a:r>
            <a:r>
              <a:rPr lang="en-US" sz="3600" b="1" dirty="0" smtClean="0"/>
              <a:t>Hebrews 9:26-28</a:t>
            </a:r>
            <a:endParaRPr lang="en-US" sz="3600" b="1" dirty="0"/>
          </a:p>
        </p:txBody>
      </p:sp>
    </p:spTree>
    <p:extLst>
      <p:ext uri="{BB962C8B-B14F-4D97-AF65-F5344CB8AC3E}">
        <p14:creationId xmlns:p14="http://schemas.microsoft.com/office/powerpoint/2010/main" val="29998514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Curtain Torn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when </a:t>
            </a:r>
            <a:r>
              <a:rPr lang="en-US" sz="4000" b="1" dirty="0" err="1"/>
              <a:t>Yahusha</a:t>
            </a:r>
            <a:r>
              <a:rPr lang="en-US" sz="4000" b="1" dirty="0"/>
              <a:t> had cried out again in a loud voice, he gave up his </a:t>
            </a:r>
            <a:r>
              <a:rPr lang="en-US" sz="4000" b="1" dirty="0" smtClean="0"/>
              <a:t>spirit.  At </a:t>
            </a:r>
            <a:r>
              <a:rPr lang="en-US" sz="4000" b="1" dirty="0"/>
              <a:t>that moment the curtain of the temple was torn in two from top to bottom. The earth shook and the rocks split.</a:t>
            </a:r>
          </a:p>
          <a:p>
            <a:pPr marL="0" indent="0">
              <a:buNone/>
            </a:pPr>
            <a:r>
              <a:rPr lang="en-US" sz="4000" b="1" dirty="0" smtClean="0"/>
              <a:t>Matthew 27:50-51</a:t>
            </a:r>
            <a:endParaRPr lang="en-US" sz="4000" b="1" dirty="0"/>
          </a:p>
        </p:txBody>
      </p:sp>
    </p:spTree>
    <p:extLst>
      <p:ext uri="{BB962C8B-B14F-4D97-AF65-F5344CB8AC3E}">
        <p14:creationId xmlns:p14="http://schemas.microsoft.com/office/powerpoint/2010/main" val="15079553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With an Oath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it was not without an oath! Others became priests without any </a:t>
            </a:r>
            <a:r>
              <a:rPr lang="en-US" sz="4000" b="1" dirty="0" smtClean="0"/>
              <a:t>oath, but </a:t>
            </a:r>
            <a:r>
              <a:rPr lang="en-US" sz="4000" b="1" u="sng" dirty="0"/>
              <a:t>he became a priest with an oath</a:t>
            </a:r>
            <a:r>
              <a:rPr lang="en-US" sz="4000" b="1" dirty="0"/>
              <a:t> when Elohim said to him: "Yahuwah has sworn and will not change his mind: 'You are a priest forever.'"</a:t>
            </a:r>
          </a:p>
          <a:p>
            <a:pPr marL="0" indent="0">
              <a:buNone/>
            </a:pPr>
            <a:r>
              <a:rPr lang="en-US" sz="4000" b="1" dirty="0" smtClean="0"/>
              <a:t>Because </a:t>
            </a:r>
            <a:r>
              <a:rPr lang="en-US" sz="4000" b="1" dirty="0"/>
              <a:t>of this oath, </a:t>
            </a:r>
            <a:r>
              <a:rPr lang="en-US" sz="4000" b="1" dirty="0" err="1"/>
              <a:t>Yahusha</a:t>
            </a:r>
            <a:r>
              <a:rPr lang="en-US" sz="4000" b="1" dirty="0"/>
              <a:t> has become the guarantee of a better covenant.</a:t>
            </a:r>
          </a:p>
          <a:p>
            <a:pPr marL="0" indent="0">
              <a:buNone/>
            </a:pPr>
            <a:r>
              <a:rPr lang="en-US" sz="4000" b="1" dirty="0" smtClean="0"/>
              <a:t>Hebrews 7:20-22</a:t>
            </a:r>
            <a:endParaRPr lang="en-US" sz="4000" b="1" dirty="0"/>
          </a:p>
        </p:txBody>
      </p:sp>
    </p:spTree>
    <p:extLst>
      <p:ext uri="{BB962C8B-B14F-4D97-AF65-F5344CB8AC3E}">
        <p14:creationId xmlns:p14="http://schemas.microsoft.com/office/powerpoint/2010/main" val="39500311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Permanent Priesthood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Now </a:t>
            </a:r>
            <a:r>
              <a:rPr lang="en-US" sz="4000" b="1" dirty="0"/>
              <a:t>there have been many of those priests, since death prevented them from continuing in </a:t>
            </a:r>
            <a:r>
              <a:rPr lang="en-US" sz="4000" b="1" dirty="0" smtClean="0"/>
              <a:t>office; but </a:t>
            </a:r>
            <a:r>
              <a:rPr lang="en-US" sz="4000" b="1" dirty="0"/>
              <a:t>because </a:t>
            </a:r>
            <a:r>
              <a:rPr lang="en-US" sz="4000" b="1" dirty="0" err="1"/>
              <a:t>Yahusha</a:t>
            </a:r>
            <a:r>
              <a:rPr lang="en-US" sz="4000" b="1" dirty="0"/>
              <a:t> lives forever, he has a permanent priesthood.</a:t>
            </a:r>
          </a:p>
          <a:p>
            <a:pPr marL="0" indent="0">
              <a:buNone/>
            </a:pPr>
            <a:r>
              <a:rPr lang="en-US" sz="4000" b="1" dirty="0" smtClean="0"/>
              <a:t>Therefore </a:t>
            </a:r>
            <a:r>
              <a:rPr lang="en-US" sz="4000" b="1" dirty="0"/>
              <a:t>he is able to save completely those who come to Elohim through him, because he always lives to intercede for them.</a:t>
            </a:r>
          </a:p>
          <a:p>
            <a:pPr marL="0" indent="0">
              <a:buNone/>
            </a:pPr>
            <a:r>
              <a:rPr lang="en-US" sz="4000" b="1" dirty="0" smtClean="0"/>
              <a:t>Hebrews 7:23-25</a:t>
            </a:r>
            <a:endParaRPr lang="en-US" sz="4000" b="1" dirty="0"/>
          </a:p>
        </p:txBody>
      </p:sp>
    </p:spTree>
    <p:extLst>
      <p:ext uri="{BB962C8B-B14F-4D97-AF65-F5344CB8AC3E}">
        <p14:creationId xmlns:p14="http://schemas.microsoft.com/office/powerpoint/2010/main" val="38169897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Better Priesthood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t>Such a high priest meets our need-- one who is holy, blameless, pure, set apart from sinners, exalted above the heavens.</a:t>
            </a:r>
          </a:p>
          <a:p>
            <a:pPr marL="0" indent="0">
              <a:buNone/>
            </a:pPr>
            <a:r>
              <a:rPr lang="en-US" sz="4000" b="1" dirty="0" smtClean="0"/>
              <a:t>Unlike </a:t>
            </a:r>
            <a:r>
              <a:rPr lang="en-US" sz="4000" b="1" dirty="0"/>
              <a:t>the other high priests, he does not need to offer sacrifices day after day, first for his own sins, and then for the sins of the people. He sacrificed for their sins once for all when he offered himself.</a:t>
            </a:r>
          </a:p>
          <a:p>
            <a:pPr marL="0" indent="0">
              <a:buNone/>
            </a:pPr>
            <a:r>
              <a:rPr lang="en-US" sz="4000" b="1" dirty="0" smtClean="0"/>
              <a:t>For </a:t>
            </a:r>
            <a:r>
              <a:rPr lang="en-US" sz="4000" b="1" dirty="0"/>
              <a:t>the law appoints as high priests men who are weak; but the oath, which came after the law, appointed the Son, who has been made perfect </a:t>
            </a:r>
            <a:r>
              <a:rPr lang="en-US" sz="4000" b="1" dirty="0" smtClean="0"/>
              <a:t>forever.  Hebrews 7:26-28</a:t>
            </a:r>
            <a:endParaRPr lang="en-US" sz="4000" b="1" dirty="0"/>
          </a:p>
        </p:txBody>
      </p:sp>
    </p:spTree>
    <p:extLst>
      <p:ext uri="{BB962C8B-B14F-4D97-AF65-F5344CB8AC3E}">
        <p14:creationId xmlns:p14="http://schemas.microsoft.com/office/powerpoint/2010/main" val="30479060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My Take-</a:t>
            </a:r>
            <a:r>
              <a:rPr lang="en-US" sz="4800" b="1" dirty="0" err="1" smtClean="0">
                <a:latin typeface="+mn-lt"/>
              </a:rPr>
              <a:t>Aways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order of Melchizedek precedes and supersedes the </a:t>
            </a:r>
            <a:r>
              <a:rPr lang="en-US" sz="4000" b="1" dirty="0" err="1" smtClean="0"/>
              <a:t>Aharonic</a:t>
            </a:r>
            <a:r>
              <a:rPr lang="en-US" sz="4000" b="1" dirty="0" smtClean="0"/>
              <a:t> order</a:t>
            </a:r>
          </a:p>
          <a:p>
            <a:pPr marL="0" indent="0">
              <a:buNone/>
            </a:pPr>
            <a:r>
              <a:rPr lang="en-US" sz="4000" b="1" dirty="0" smtClean="0"/>
              <a:t>We are under the Melchizedek priesthood, not the Levitical system</a:t>
            </a:r>
          </a:p>
          <a:p>
            <a:pPr marL="0" indent="0">
              <a:buNone/>
            </a:pPr>
            <a:r>
              <a:rPr lang="en-US" sz="4000" b="1" dirty="0" err="1" smtClean="0"/>
              <a:t>Yahusha</a:t>
            </a:r>
            <a:r>
              <a:rPr lang="en-US" sz="4000" b="1" dirty="0" smtClean="0"/>
              <a:t> is the King and Priest we serve</a:t>
            </a:r>
          </a:p>
          <a:p>
            <a:pPr marL="0" indent="0">
              <a:buNone/>
            </a:pPr>
            <a:r>
              <a:rPr lang="en-US" sz="4000" b="1" dirty="0" smtClean="0"/>
              <a:t>Our gifts, offerings, tithes, </a:t>
            </a:r>
            <a:r>
              <a:rPr lang="en-US" sz="4000" b="1" dirty="0" err="1" smtClean="0"/>
              <a:t>etc</a:t>
            </a:r>
            <a:r>
              <a:rPr lang="en-US" sz="4000" b="1" dirty="0" smtClean="0"/>
              <a:t> are to go to the ministry of </a:t>
            </a:r>
            <a:r>
              <a:rPr lang="en-US" sz="4000" b="1" dirty="0" err="1" smtClean="0"/>
              <a:t>Yahusha</a:t>
            </a:r>
            <a:r>
              <a:rPr lang="en-US" sz="4000" b="1" dirty="0" smtClean="0"/>
              <a:t> and the Kingdom of which He is the Head</a:t>
            </a:r>
            <a:endParaRPr lang="en-US" sz="4000" b="1" dirty="0"/>
          </a:p>
        </p:txBody>
      </p:sp>
    </p:spTree>
    <p:extLst>
      <p:ext uri="{BB962C8B-B14F-4D97-AF65-F5344CB8AC3E}">
        <p14:creationId xmlns:p14="http://schemas.microsoft.com/office/powerpoint/2010/main" val="24476616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Next Sabbath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Levitical order and </a:t>
            </a:r>
            <a:r>
              <a:rPr lang="en-US" sz="4000" b="1" dirty="0" err="1" smtClean="0"/>
              <a:t>Aharonic</a:t>
            </a:r>
            <a:r>
              <a:rPr lang="en-US" sz="4000" b="1" dirty="0" smtClean="0"/>
              <a:t> priesthood</a:t>
            </a:r>
          </a:p>
          <a:p>
            <a:pPr marL="0" indent="0">
              <a:buNone/>
            </a:pPr>
            <a:r>
              <a:rPr lang="en-US" sz="4000" b="1" dirty="0" smtClean="0"/>
              <a:t>What can we learn about the priesthood of </a:t>
            </a:r>
            <a:r>
              <a:rPr lang="en-US" sz="4000" b="1" dirty="0" err="1" smtClean="0"/>
              <a:t>Yahusha</a:t>
            </a:r>
            <a:r>
              <a:rPr lang="en-US" sz="4000" b="1" dirty="0" smtClean="0"/>
              <a:t> and how to serve him through the Levitical system?</a:t>
            </a:r>
            <a:endParaRPr lang="en-US" sz="4000" b="1" dirty="0"/>
          </a:p>
        </p:txBody>
      </p:sp>
    </p:spTree>
    <p:extLst>
      <p:ext uri="{BB962C8B-B14F-4D97-AF65-F5344CB8AC3E}">
        <p14:creationId xmlns:p14="http://schemas.microsoft.com/office/powerpoint/2010/main" val="21928529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2227</TotalTime>
  <Words>1768</Words>
  <Application>Microsoft Office PowerPoint</Application>
  <PresentationFormat>Widescreen</PresentationFormat>
  <Paragraphs>123</Paragraphs>
  <Slides>29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Bwgrkn</vt:lpstr>
      <vt:lpstr>Bwhebb</vt:lpstr>
      <vt:lpstr>Calibri</vt:lpstr>
      <vt:lpstr>Calibri Light</vt:lpstr>
      <vt:lpstr>Helvetica</vt:lpstr>
      <vt:lpstr>Office Theme</vt:lpstr>
      <vt:lpstr>PowerPoint Presentation</vt:lpstr>
      <vt:lpstr>PowerPoint Presentation</vt:lpstr>
      <vt:lpstr>The First Occurrence</vt:lpstr>
      <vt:lpstr>Melchi Tzedek</vt:lpstr>
      <vt:lpstr>What Does Melchizedek Mean?</vt:lpstr>
      <vt:lpstr>Who is Melchizedek?</vt:lpstr>
      <vt:lpstr>King and Priest</vt:lpstr>
      <vt:lpstr>A Kingdom of Priests</vt:lpstr>
      <vt:lpstr>Israel Was to be Ruled By Priests</vt:lpstr>
      <vt:lpstr>Laws in Operation Pre-Sinai</vt:lpstr>
      <vt:lpstr>Clean and Unclean</vt:lpstr>
      <vt:lpstr>Pre-Sinai Priests</vt:lpstr>
      <vt:lpstr>Altar</vt:lpstr>
      <vt:lpstr>David’s Master is King</vt:lpstr>
      <vt:lpstr>David’s Master is King and Priest</vt:lpstr>
      <vt:lpstr>Melchizedek</vt:lpstr>
      <vt:lpstr>How Great Was Melchizedek?</vt:lpstr>
      <vt:lpstr>How Great Was Melchizedek?</vt:lpstr>
      <vt:lpstr>Tithing Was First Done to Melchizedek?</vt:lpstr>
      <vt:lpstr>The Superiority of Melchizedek</vt:lpstr>
      <vt:lpstr>The Superiority of Melchizedek</vt:lpstr>
      <vt:lpstr>A Priest Forever</vt:lpstr>
      <vt:lpstr>Set Aside</vt:lpstr>
      <vt:lpstr>The Curtain Torn</vt:lpstr>
      <vt:lpstr>With an Oath</vt:lpstr>
      <vt:lpstr>A Permanent Priesthood</vt:lpstr>
      <vt:lpstr>A Better Priesthood</vt:lpstr>
      <vt:lpstr>My Take-Aways</vt:lpstr>
      <vt:lpstr>Next Sabbath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33</cp:revision>
  <dcterms:created xsi:type="dcterms:W3CDTF">2018-11-07T08:55:54Z</dcterms:created>
  <dcterms:modified xsi:type="dcterms:W3CDTF">2019-05-21T00:25:20Z</dcterms:modified>
</cp:coreProperties>
</file>