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7"/>
  </p:notesMasterIdLst>
  <p:sldIdLst>
    <p:sldId id="264" r:id="rId2"/>
    <p:sldId id="913" r:id="rId3"/>
    <p:sldId id="1088" r:id="rId4"/>
    <p:sldId id="1096" r:id="rId5"/>
    <p:sldId id="1097" r:id="rId6"/>
    <p:sldId id="1089" r:id="rId7"/>
    <p:sldId id="1105" r:id="rId8"/>
    <p:sldId id="1106" r:id="rId9"/>
    <p:sldId id="1107" r:id="rId10"/>
    <p:sldId id="1115" r:id="rId11"/>
    <p:sldId id="1090" r:id="rId12"/>
    <p:sldId id="1091" r:id="rId13"/>
    <p:sldId id="1093" r:id="rId14"/>
    <p:sldId id="1116" r:id="rId15"/>
    <p:sldId id="1094" r:id="rId16"/>
    <p:sldId id="1117" r:id="rId17"/>
    <p:sldId id="1095" r:id="rId18"/>
    <p:sldId id="1118" r:id="rId19"/>
    <p:sldId id="1120" r:id="rId20"/>
    <p:sldId id="1092" r:id="rId21"/>
    <p:sldId id="1123" r:id="rId22"/>
    <p:sldId id="1124" r:id="rId23"/>
    <p:sldId id="1121" r:id="rId24"/>
    <p:sldId id="1122" r:id="rId25"/>
    <p:sldId id="1099" r:id="rId26"/>
    <p:sldId id="1100" r:id="rId27"/>
    <p:sldId id="1126" r:id="rId28"/>
    <p:sldId id="1101" r:id="rId29"/>
    <p:sldId id="1102" r:id="rId30"/>
    <p:sldId id="1103" r:id="rId31"/>
    <p:sldId id="1104" r:id="rId32"/>
    <p:sldId id="1109" r:id="rId33"/>
    <p:sldId id="1110" r:id="rId34"/>
    <p:sldId id="1111" r:id="rId35"/>
    <p:sldId id="1112" r:id="rId36"/>
    <p:sldId id="1114" r:id="rId37"/>
    <p:sldId id="1113" r:id="rId38"/>
    <p:sldId id="1108" r:id="rId39"/>
    <p:sldId id="1119" r:id="rId40"/>
    <p:sldId id="1129" r:id="rId41"/>
    <p:sldId id="1130" r:id="rId42"/>
    <p:sldId id="1075" r:id="rId43"/>
    <p:sldId id="1125" r:id="rId44"/>
    <p:sldId id="628" r:id="rId45"/>
    <p:sldId id="774" r:id="rId4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016" autoAdjust="0"/>
    <p:restoredTop sz="95805" autoAdjust="0"/>
  </p:normalViewPr>
  <p:slideViewPr>
    <p:cSldViewPr snapToGrid="0">
      <p:cViewPr varScale="1">
        <p:scale>
          <a:sx n="76" d="100"/>
          <a:sy n="76" d="100"/>
        </p:scale>
        <p:origin x="114" y="504"/>
      </p:cViewPr>
      <p:guideLst/>
    </p:cSldViewPr>
  </p:slideViewPr>
  <p:outlineViewPr>
    <p:cViewPr>
      <p:scale>
        <a:sx n="33" d="100"/>
        <a:sy n="33" d="100"/>
      </p:scale>
      <p:origin x="0" y="-13146"/>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9DFE066-076E-4FCB-A0D9-5A2CC649E639}" type="datetimeFigureOut">
              <a:rPr lang="en-US" smtClean="0"/>
              <a:t>7/2/2020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7257C46-5D63-4036-B9A6-820866EDF7C8}" type="slidenum">
              <a:rPr lang="en-US" smtClean="0"/>
              <a:t>‹#›</a:t>
            </a:fld>
            <a:endParaRPr lang="en-US"/>
          </a:p>
        </p:txBody>
      </p:sp>
    </p:spTree>
    <p:extLst>
      <p:ext uri="{BB962C8B-B14F-4D97-AF65-F5344CB8AC3E}">
        <p14:creationId xmlns:p14="http://schemas.microsoft.com/office/powerpoint/2010/main" val="30444532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55648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158277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3</a:t>
            </a:fld>
            <a:endParaRPr lang="en-US">
              <a:solidFill>
                <a:prstClr val="black"/>
              </a:solidFill>
            </a:endParaRPr>
          </a:p>
        </p:txBody>
      </p:sp>
    </p:spTree>
    <p:extLst>
      <p:ext uri="{BB962C8B-B14F-4D97-AF65-F5344CB8AC3E}">
        <p14:creationId xmlns:p14="http://schemas.microsoft.com/office/powerpoint/2010/main" val="28978614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4</a:t>
            </a:fld>
            <a:endParaRPr lang="en-US">
              <a:solidFill>
                <a:prstClr val="black"/>
              </a:solidFill>
            </a:endParaRPr>
          </a:p>
        </p:txBody>
      </p:sp>
    </p:spTree>
    <p:extLst>
      <p:ext uri="{BB962C8B-B14F-4D97-AF65-F5344CB8AC3E}">
        <p14:creationId xmlns:p14="http://schemas.microsoft.com/office/powerpoint/2010/main" val="20819693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5</a:t>
            </a:fld>
            <a:endParaRPr lang="en-US">
              <a:solidFill>
                <a:prstClr val="black"/>
              </a:solidFill>
            </a:endParaRPr>
          </a:p>
        </p:txBody>
      </p:sp>
    </p:spTree>
    <p:extLst>
      <p:ext uri="{BB962C8B-B14F-4D97-AF65-F5344CB8AC3E}">
        <p14:creationId xmlns:p14="http://schemas.microsoft.com/office/powerpoint/2010/main" val="41136087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6</a:t>
            </a:fld>
            <a:endParaRPr lang="en-US">
              <a:solidFill>
                <a:prstClr val="black"/>
              </a:solidFill>
            </a:endParaRPr>
          </a:p>
        </p:txBody>
      </p:sp>
    </p:spTree>
    <p:extLst>
      <p:ext uri="{BB962C8B-B14F-4D97-AF65-F5344CB8AC3E}">
        <p14:creationId xmlns:p14="http://schemas.microsoft.com/office/powerpoint/2010/main" val="32628812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11</a:t>
            </a:fld>
            <a:endParaRPr lang="en-US">
              <a:solidFill>
                <a:prstClr val="black"/>
              </a:solidFill>
            </a:endParaRPr>
          </a:p>
        </p:txBody>
      </p:sp>
    </p:spTree>
    <p:extLst>
      <p:ext uri="{BB962C8B-B14F-4D97-AF65-F5344CB8AC3E}">
        <p14:creationId xmlns:p14="http://schemas.microsoft.com/office/powerpoint/2010/main" val="27677539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12</a:t>
            </a:fld>
            <a:endParaRPr lang="en-US">
              <a:solidFill>
                <a:prstClr val="black"/>
              </a:solidFill>
            </a:endParaRPr>
          </a:p>
        </p:txBody>
      </p:sp>
    </p:spTree>
    <p:extLst>
      <p:ext uri="{BB962C8B-B14F-4D97-AF65-F5344CB8AC3E}">
        <p14:creationId xmlns:p14="http://schemas.microsoft.com/office/powerpoint/2010/main" val="39581550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13</a:t>
            </a:fld>
            <a:endParaRPr lang="en-US">
              <a:solidFill>
                <a:prstClr val="black"/>
              </a:solidFill>
            </a:endParaRPr>
          </a:p>
        </p:txBody>
      </p:sp>
    </p:spTree>
    <p:extLst>
      <p:ext uri="{BB962C8B-B14F-4D97-AF65-F5344CB8AC3E}">
        <p14:creationId xmlns:p14="http://schemas.microsoft.com/office/powerpoint/2010/main" val="25485172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14</a:t>
            </a:fld>
            <a:endParaRPr lang="en-US">
              <a:solidFill>
                <a:prstClr val="black"/>
              </a:solidFill>
            </a:endParaRPr>
          </a:p>
        </p:txBody>
      </p:sp>
    </p:spTree>
    <p:extLst>
      <p:ext uri="{BB962C8B-B14F-4D97-AF65-F5344CB8AC3E}">
        <p14:creationId xmlns:p14="http://schemas.microsoft.com/office/powerpoint/2010/main" val="395331609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15</a:t>
            </a:fld>
            <a:endParaRPr lang="en-US">
              <a:solidFill>
                <a:prstClr val="black"/>
              </a:solidFill>
            </a:endParaRPr>
          </a:p>
        </p:txBody>
      </p:sp>
    </p:spTree>
    <p:extLst>
      <p:ext uri="{BB962C8B-B14F-4D97-AF65-F5344CB8AC3E}">
        <p14:creationId xmlns:p14="http://schemas.microsoft.com/office/powerpoint/2010/main" val="19872631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16</a:t>
            </a:fld>
            <a:endParaRPr lang="en-US">
              <a:solidFill>
                <a:prstClr val="black"/>
              </a:solidFill>
            </a:endParaRPr>
          </a:p>
        </p:txBody>
      </p:sp>
    </p:spTree>
    <p:extLst>
      <p:ext uri="{BB962C8B-B14F-4D97-AF65-F5344CB8AC3E}">
        <p14:creationId xmlns:p14="http://schemas.microsoft.com/office/powerpoint/2010/main" val="380729758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17</a:t>
            </a:fld>
            <a:endParaRPr lang="en-US">
              <a:solidFill>
                <a:prstClr val="black"/>
              </a:solidFill>
            </a:endParaRPr>
          </a:p>
        </p:txBody>
      </p:sp>
    </p:spTree>
    <p:extLst>
      <p:ext uri="{BB962C8B-B14F-4D97-AF65-F5344CB8AC3E}">
        <p14:creationId xmlns:p14="http://schemas.microsoft.com/office/powerpoint/2010/main" val="133547602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18</a:t>
            </a:fld>
            <a:endParaRPr lang="en-US">
              <a:solidFill>
                <a:prstClr val="black"/>
              </a:solidFill>
            </a:endParaRPr>
          </a:p>
        </p:txBody>
      </p:sp>
    </p:spTree>
    <p:extLst>
      <p:ext uri="{BB962C8B-B14F-4D97-AF65-F5344CB8AC3E}">
        <p14:creationId xmlns:p14="http://schemas.microsoft.com/office/powerpoint/2010/main" val="213591008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19</a:t>
            </a:fld>
            <a:endParaRPr lang="en-US">
              <a:solidFill>
                <a:prstClr val="black"/>
              </a:solidFill>
            </a:endParaRPr>
          </a:p>
        </p:txBody>
      </p:sp>
    </p:spTree>
    <p:extLst>
      <p:ext uri="{BB962C8B-B14F-4D97-AF65-F5344CB8AC3E}">
        <p14:creationId xmlns:p14="http://schemas.microsoft.com/office/powerpoint/2010/main" val="147641292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20</a:t>
            </a:fld>
            <a:endParaRPr lang="en-US">
              <a:solidFill>
                <a:prstClr val="black"/>
              </a:solidFill>
            </a:endParaRPr>
          </a:p>
        </p:txBody>
      </p:sp>
    </p:spTree>
    <p:extLst>
      <p:ext uri="{BB962C8B-B14F-4D97-AF65-F5344CB8AC3E}">
        <p14:creationId xmlns:p14="http://schemas.microsoft.com/office/powerpoint/2010/main" val="290312772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21</a:t>
            </a:fld>
            <a:endParaRPr lang="en-US">
              <a:solidFill>
                <a:prstClr val="black"/>
              </a:solidFill>
            </a:endParaRPr>
          </a:p>
        </p:txBody>
      </p:sp>
    </p:spTree>
    <p:extLst>
      <p:ext uri="{BB962C8B-B14F-4D97-AF65-F5344CB8AC3E}">
        <p14:creationId xmlns:p14="http://schemas.microsoft.com/office/powerpoint/2010/main" val="351455003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22</a:t>
            </a:fld>
            <a:endParaRPr lang="en-US">
              <a:solidFill>
                <a:prstClr val="black"/>
              </a:solidFill>
            </a:endParaRPr>
          </a:p>
        </p:txBody>
      </p:sp>
    </p:spTree>
    <p:extLst>
      <p:ext uri="{BB962C8B-B14F-4D97-AF65-F5344CB8AC3E}">
        <p14:creationId xmlns:p14="http://schemas.microsoft.com/office/powerpoint/2010/main" val="228380116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23</a:t>
            </a:fld>
            <a:endParaRPr lang="en-US">
              <a:solidFill>
                <a:prstClr val="black"/>
              </a:solidFill>
            </a:endParaRPr>
          </a:p>
        </p:txBody>
      </p:sp>
    </p:spTree>
    <p:extLst>
      <p:ext uri="{BB962C8B-B14F-4D97-AF65-F5344CB8AC3E}">
        <p14:creationId xmlns:p14="http://schemas.microsoft.com/office/powerpoint/2010/main" val="285408247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24</a:t>
            </a:fld>
            <a:endParaRPr lang="en-US">
              <a:solidFill>
                <a:prstClr val="black"/>
              </a:solidFill>
            </a:endParaRPr>
          </a:p>
        </p:txBody>
      </p:sp>
    </p:spTree>
    <p:extLst>
      <p:ext uri="{BB962C8B-B14F-4D97-AF65-F5344CB8AC3E}">
        <p14:creationId xmlns:p14="http://schemas.microsoft.com/office/powerpoint/2010/main" val="366491760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42</a:t>
            </a:fld>
            <a:endParaRPr lang="en-US">
              <a:solidFill>
                <a:prstClr val="black"/>
              </a:solidFill>
            </a:endParaRPr>
          </a:p>
        </p:txBody>
      </p:sp>
    </p:spTree>
    <p:extLst>
      <p:ext uri="{BB962C8B-B14F-4D97-AF65-F5344CB8AC3E}">
        <p14:creationId xmlns:p14="http://schemas.microsoft.com/office/powerpoint/2010/main" val="82378052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43</a:t>
            </a:fld>
            <a:endParaRPr lang="en-US">
              <a:solidFill>
                <a:prstClr val="black"/>
              </a:solidFill>
            </a:endParaRPr>
          </a:p>
        </p:txBody>
      </p:sp>
    </p:spTree>
    <p:extLst>
      <p:ext uri="{BB962C8B-B14F-4D97-AF65-F5344CB8AC3E}">
        <p14:creationId xmlns:p14="http://schemas.microsoft.com/office/powerpoint/2010/main" val="182621112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44</a:t>
            </a:fld>
            <a:endParaRPr lang="en-US">
              <a:solidFill>
                <a:prstClr val="black"/>
              </a:solidFill>
            </a:endParaRPr>
          </a:p>
        </p:txBody>
      </p:sp>
    </p:spTree>
    <p:extLst>
      <p:ext uri="{BB962C8B-B14F-4D97-AF65-F5344CB8AC3E}">
        <p14:creationId xmlns:p14="http://schemas.microsoft.com/office/powerpoint/2010/main" val="273306514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45</a:t>
            </a:fld>
            <a:endParaRPr lang="en-US">
              <a:solidFill>
                <a:prstClr val="black"/>
              </a:solidFill>
            </a:endParaRPr>
          </a:p>
        </p:txBody>
      </p:sp>
    </p:spTree>
    <p:extLst>
      <p:ext uri="{BB962C8B-B14F-4D97-AF65-F5344CB8AC3E}">
        <p14:creationId xmlns:p14="http://schemas.microsoft.com/office/powerpoint/2010/main" val="10490739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D5F47777-84D7-4CF1-B56F-347CA25596FD}" type="datetimeFigureOut">
              <a:rPr lang="en-US" smtClean="0"/>
              <a:t>7/2/2020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0003073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F47777-84D7-4CF1-B56F-347CA25596FD}" type="datetimeFigureOut">
              <a:rPr lang="en-US" smtClean="0"/>
              <a:t>7/2/2020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5544057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5F47777-84D7-4CF1-B56F-347CA25596FD}" type="datetimeFigureOut">
              <a:rPr lang="en-US" smtClean="0"/>
              <a:t>7/2/2020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0277157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5F47777-84D7-4CF1-B56F-347CA25596FD}" type="datetimeFigureOut">
              <a:rPr lang="en-US" smtClean="0"/>
              <a:t>7/2/2020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185107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5F47777-84D7-4CF1-B56F-347CA25596FD}" type="datetimeFigureOut">
              <a:rPr lang="en-US" smtClean="0"/>
              <a:t>7/2/2020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8095194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5F47777-84D7-4CF1-B56F-347CA25596FD}" type="datetimeFigureOut">
              <a:rPr lang="en-US" smtClean="0"/>
              <a:t>7/2/2020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0236550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5F47777-84D7-4CF1-B56F-347CA25596FD}" type="datetimeFigureOut">
              <a:rPr lang="en-US" smtClean="0"/>
              <a:t>7/2/2020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41349045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7/2/2020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9142201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7/2/2020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0357195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F47777-84D7-4CF1-B56F-347CA25596FD}" type="datetimeFigureOut">
              <a:rPr lang="en-US" smtClean="0"/>
              <a:t>7/2/2020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464490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F47777-84D7-4CF1-B56F-347CA25596FD}" type="datetimeFigureOut">
              <a:rPr lang="en-US" smtClean="0"/>
              <a:t>7/2/2020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5878562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5F47777-84D7-4CF1-B56F-347CA25596FD}" type="datetimeFigureOut">
              <a:rPr lang="en-US" smtClean="0"/>
              <a:t>7/2/2020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31B01FA-5DD9-417B-ABB8-22AA979D9AE8}" type="slidenum">
              <a:rPr lang="en-US" smtClean="0"/>
              <a:t>‹#›</a:t>
            </a:fld>
            <a:endParaRPr lang="en-US"/>
          </a:p>
        </p:txBody>
      </p:sp>
    </p:spTree>
    <p:extLst>
      <p:ext uri="{BB962C8B-B14F-4D97-AF65-F5344CB8AC3E}">
        <p14:creationId xmlns:p14="http://schemas.microsoft.com/office/powerpoint/2010/main" val="6799925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44557" y="598715"/>
            <a:ext cx="11489633" cy="6030684"/>
          </a:xfrm>
        </p:spPr>
        <p:txBody>
          <a:bodyPr>
            <a:normAutofit/>
          </a:bodyPr>
          <a:lstStyle/>
          <a:p>
            <a:pPr algn="ctr">
              <a:buNone/>
            </a:pPr>
            <a:r>
              <a:rPr lang="en-US" sz="5200" b="1" dirty="0" smtClean="0">
                <a:solidFill>
                  <a:schemeClr val="accent1">
                    <a:lumMod val="50000"/>
                  </a:schemeClr>
                </a:solidFill>
                <a:latin typeface="Helvetica" pitchFamily="34" charset="0"/>
                <a:cs typeface="Helvetica" pitchFamily="34" charset="0"/>
              </a:rPr>
              <a:t>Shabbat Shalom</a:t>
            </a:r>
            <a:endParaRPr lang="en-US" sz="2400" dirty="0">
              <a:solidFill>
                <a:schemeClr val="tx1">
                  <a:lumMod val="95000"/>
                  <a:lumOff val="5000"/>
                </a:schemeClr>
              </a:solidFill>
              <a:latin typeface="Helvetica" pitchFamily="34" charset="0"/>
              <a:cs typeface="Helvetica" pitchFamily="34" charset="0"/>
            </a:endParaRPr>
          </a:p>
          <a:p>
            <a:pPr algn="ctr">
              <a:spcAft>
                <a:spcPts val="1200"/>
              </a:spcAft>
              <a:buNone/>
            </a:pPr>
            <a:r>
              <a:rPr lang="en-US" sz="3733" b="1" dirty="0">
                <a:solidFill>
                  <a:schemeClr val="tx1">
                    <a:lumMod val="95000"/>
                    <a:lumOff val="5000"/>
                  </a:schemeClr>
                </a:solidFill>
                <a:latin typeface="Helvetica" pitchFamily="34" charset="0"/>
                <a:cs typeface="Helvetica" pitchFamily="34" charset="0"/>
              </a:rPr>
              <a:t>Welcome to</a:t>
            </a:r>
            <a:endParaRPr lang="en-US" sz="3733" b="1" i="1"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10400" b="1" i="1" dirty="0">
                <a:solidFill>
                  <a:srgbClr val="C00000"/>
                </a:solidFill>
                <a:latin typeface="Helvetica" pitchFamily="34" charset="0"/>
                <a:cs typeface="Helvetica" pitchFamily="34" charset="0"/>
              </a:rPr>
              <a:t>The </a:t>
            </a:r>
            <a:r>
              <a:rPr lang="en-US" sz="10400" b="1" i="1" dirty="0" err="1">
                <a:solidFill>
                  <a:srgbClr val="C00000"/>
                </a:solidFill>
                <a:latin typeface="Helvetica" pitchFamily="34" charset="0"/>
                <a:cs typeface="Helvetica" pitchFamily="34" charset="0"/>
              </a:rPr>
              <a:t>Miqra</a:t>
            </a:r>
            <a:endParaRPr lang="en-US" sz="10400" b="1" i="1" dirty="0">
              <a:solidFill>
                <a:srgbClr val="C00000"/>
              </a:solidFill>
              <a:latin typeface="Helvetica" pitchFamily="34" charset="0"/>
              <a:cs typeface="Helvetica" pitchFamily="34" charset="0"/>
            </a:endParaRPr>
          </a:p>
          <a:p>
            <a:pPr marL="0" indent="0" algn="ctr">
              <a:spcBef>
                <a:spcPts val="0"/>
              </a:spcBef>
              <a:buNone/>
            </a:pPr>
            <a:endParaRPr lang="en-US" sz="5333"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5333" b="1" dirty="0">
                <a:solidFill>
                  <a:schemeClr val="tx1">
                    <a:lumMod val="95000"/>
                    <a:lumOff val="5000"/>
                  </a:schemeClr>
                </a:solidFill>
                <a:latin typeface="Helvetica" pitchFamily="34" charset="0"/>
                <a:cs typeface="Helvetica" pitchFamily="34" charset="0"/>
              </a:rPr>
              <a:t>Proclaiming the Ancient Paths of Our Biblical Roots</a:t>
            </a:r>
          </a:p>
          <a:p>
            <a:pPr marL="0" indent="0" algn="ctr">
              <a:spcBef>
                <a:spcPts val="0"/>
              </a:spcBef>
              <a:buNone/>
            </a:pPr>
            <a:r>
              <a:rPr lang="en-US" sz="5333" b="1" dirty="0" smtClean="0">
                <a:solidFill>
                  <a:schemeClr val="tx1">
                    <a:lumMod val="95000"/>
                    <a:lumOff val="5000"/>
                  </a:schemeClr>
                </a:solidFill>
                <a:latin typeface="Helvetica" pitchFamily="34" charset="0"/>
                <a:cs typeface="Helvetica" pitchFamily="34" charset="0"/>
              </a:rPr>
              <a:t>July 4, </a:t>
            </a:r>
            <a:r>
              <a:rPr lang="en-US" sz="5333" b="1" dirty="0" smtClean="0">
                <a:solidFill>
                  <a:schemeClr val="tx1">
                    <a:lumMod val="95000"/>
                    <a:lumOff val="5000"/>
                  </a:schemeClr>
                </a:solidFill>
                <a:latin typeface="Helvetica" pitchFamily="34" charset="0"/>
                <a:cs typeface="Helvetica" pitchFamily="34" charset="0"/>
              </a:rPr>
              <a:t>2020</a:t>
            </a:r>
            <a:endParaRPr lang="en-US" sz="5333" b="1" dirty="0">
              <a:solidFill>
                <a:schemeClr val="tx1">
                  <a:lumMod val="95000"/>
                  <a:lumOff val="5000"/>
                </a:schemeClr>
              </a:solidFill>
              <a:latin typeface="Helvetica" pitchFamily="34" charset="0"/>
              <a:cs typeface="Helvetica" pitchFamily="34" charset="0"/>
            </a:endParaRPr>
          </a:p>
          <a:p>
            <a:pPr algn="ctr">
              <a:buNone/>
            </a:pPr>
            <a:endParaRPr lang="en-US" sz="3733" dirty="0">
              <a:solidFill>
                <a:schemeClr val="tx1">
                  <a:lumMod val="95000"/>
                  <a:lumOff val="5000"/>
                </a:schemeClr>
              </a:solidFill>
              <a:latin typeface="Helvetica" pitchFamily="34" charset="0"/>
              <a:cs typeface="Helvetica" pitchFamily="34" charset="0"/>
            </a:endParaRPr>
          </a:p>
        </p:txBody>
      </p:sp>
    </p:spTree>
    <p:extLst>
      <p:ext uri="{BB962C8B-B14F-4D97-AF65-F5344CB8AC3E}">
        <p14:creationId xmlns:p14="http://schemas.microsoft.com/office/powerpoint/2010/main" val="170363742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9339" y="598715"/>
            <a:ext cx="11948159" cy="6030684"/>
          </a:xfrm>
        </p:spPr>
        <p:txBody>
          <a:bodyPr>
            <a:normAutofit/>
          </a:bodyPr>
          <a:lstStyle/>
          <a:p>
            <a:pPr marL="0" indent="0" algn="ctr">
              <a:spcBef>
                <a:spcPts val="0"/>
              </a:spcBef>
              <a:buNone/>
            </a:pPr>
            <a:endParaRPr lang="en-US" sz="6600" b="1" dirty="0">
              <a:solidFill>
                <a:schemeClr val="accent2">
                  <a:lumMod val="50000"/>
                </a:schemeClr>
              </a:solidFill>
              <a:latin typeface="Helvetica" pitchFamily="34" charset="0"/>
              <a:cs typeface="Helvetica" pitchFamily="34" charset="0"/>
            </a:endParaRPr>
          </a:p>
          <a:p>
            <a:pPr marL="0" indent="0" algn="ctr">
              <a:spcBef>
                <a:spcPts val="0"/>
              </a:spcBef>
              <a:buNone/>
            </a:pPr>
            <a:r>
              <a:rPr lang="en-US" sz="6600" b="1" dirty="0" smtClean="0">
                <a:solidFill>
                  <a:schemeClr val="accent2">
                    <a:lumMod val="50000"/>
                  </a:schemeClr>
                </a:solidFill>
                <a:latin typeface="Helvetica" pitchFamily="34" charset="0"/>
                <a:cs typeface="Helvetica" pitchFamily="34" charset="0"/>
              </a:rPr>
              <a:t>Marriage in the Bible</a:t>
            </a:r>
            <a:endParaRPr lang="en-US" sz="3733" dirty="0" smtClean="0">
              <a:solidFill>
                <a:schemeClr val="tx1">
                  <a:lumMod val="95000"/>
                  <a:lumOff val="5000"/>
                </a:schemeClr>
              </a:solidFill>
              <a:latin typeface="Helvetica" pitchFamily="34" charset="0"/>
              <a:cs typeface="Helvetica" pitchFamily="34" charset="0"/>
            </a:endParaRPr>
          </a:p>
          <a:p>
            <a:pPr marL="0" indent="0" algn="ctr">
              <a:buNone/>
            </a:pPr>
            <a:endParaRPr lang="en-US" sz="4400" b="1" dirty="0" smtClean="0"/>
          </a:p>
          <a:p>
            <a:pPr marL="0" indent="0" algn="ctr">
              <a:buNone/>
            </a:pPr>
            <a:r>
              <a:rPr lang="en-US" sz="4400" b="1" dirty="0" smtClean="0"/>
              <a:t>Principles For Building Human Structures (Family) That Reflect the Character of Our Creator</a:t>
            </a:r>
            <a:endParaRPr lang="en-US" sz="4400" b="1" dirty="0"/>
          </a:p>
        </p:txBody>
      </p:sp>
    </p:spTree>
    <p:extLst>
      <p:ext uri="{BB962C8B-B14F-4D97-AF65-F5344CB8AC3E}">
        <p14:creationId xmlns:p14="http://schemas.microsoft.com/office/powerpoint/2010/main" val="92573706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fontScale="92500" lnSpcReduction="10000"/>
          </a:bodyPr>
          <a:lstStyle/>
          <a:p>
            <a:pPr marL="0" indent="0" algn="ctr">
              <a:buNone/>
            </a:pPr>
            <a:r>
              <a:rPr lang="en-US" sz="4800" b="1" dirty="0" smtClean="0"/>
              <a:t>The Creation of Mankind</a:t>
            </a:r>
            <a:endParaRPr lang="en-US" sz="4800" b="1" dirty="0"/>
          </a:p>
          <a:p>
            <a:pPr marL="0" indent="0">
              <a:buNone/>
            </a:pPr>
            <a:r>
              <a:rPr lang="en-US" sz="4000" b="1" dirty="0" smtClean="0"/>
              <a:t>Then </a:t>
            </a:r>
            <a:r>
              <a:rPr lang="en-US" sz="4000" b="1" dirty="0"/>
              <a:t>Elohim said, "Let Us make man in Our image, according to Our likeness; and let them rule over the fish of the sea and over the birds of the sky and over the cattle and over all the earth, and over every creeping thing that creeps on the earth</a:t>
            </a:r>
            <a:r>
              <a:rPr lang="en-US" sz="4000" b="1" dirty="0" smtClean="0"/>
              <a:t>.“ Elohim </a:t>
            </a:r>
            <a:r>
              <a:rPr lang="en-US" sz="4000" b="1" dirty="0"/>
              <a:t>created man in His own image, in the image of Elohim He created him; male and female He created </a:t>
            </a:r>
            <a:r>
              <a:rPr lang="en-US" sz="4000" b="1" dirty="0" smtClean="0"/>
              <a:t>them. </a:t>
            </a:r>
            <a:r>
              <a:rPr lang="en-US" sz="4000" b="1" dirty="0"/>
              <a:t>Elohim blessed them; and Elohim said to them, "Be fruitful and multiply, and fill the earth, and subdue it; and rule over the fish of the sea and over the birds of the sky and over every living thing that moves on the earth</a:t>
            </a:r>
            <a:r>
              <a:rPr lang="en-US" sz="4000" b="1" dirty="0" smtClean="0"/>
              <a:t>.“  </a:t>
            </a:r>
            <a:r>
              <a:rPr lang="en-US" sz="4000" b="1" dirty="0" err="1" smtClean="0">
                <a:solidFill>
                  <a:schemeClr val="tx1"/>
                </a:solidFill>
              </a:rPr>
              <a:t>Bereisheet</a:t>
            </a:r>
            <a:r>
              <a:rPr lang="en-US" sz="4000" b="1" dirty="0" smtClean="0">
                <a:solidFill>
                  <a:schemeClr val="tx1"/>
                </a:solidFill>
              </a:rPr>
              <a:t>/Genesis 1:26-28</a:t>
            </a:r>
            <a:endParaRPr lang="en-US" sz="4000" b="1" dirty="0" smtClean="0">
              <a:solidFill>
                <a:schemeClr val="tx1"/>
              </a:solidFill>
            </a:endParaRPr>
          </a:p>
        </p:txBody>
      </p:sp>
    </p:spTree>
    <p:extLst>
      <p:ext uri="{BB962C8B-B14F-4D97-AF65-F5344CB8AC3E}">
        <p14:creationId xmlns:p14="http://schemas.microsoft.com/office/powerpoint/2010/main" val="311158675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a:bodyPr>
          <a:lstStyle/>
          <a:p>
            <a:pPr marL="0" indent="0" algn="ctr">
              <a:buNone/>
            </a:pPr>
            <a:r>
              <a:rPr lang="en-US" sz="4800" b="1" dirty="0" smtClean="0"/>
              <a:t>Mankind “In the Image of Elohim”</a:t>
            </a:r>
            <a:endParaRPr lang="en-US" sz="4800" b="1" dirty="0"/>
          </a:p>
          <a:p>
            <a:pPr marL="0" indent="0">
              <a:buNone/>
            </a:pPr>
            <a:r>
              <a:rPr lang="en-US" sz="4000" b="1" dirty="0" smtClean="0"/>
              <a:t>Here are some of the ramifications of being made in the Creator’s image:</a:t>
            </a:r>
          </a:p>
          <a:p>
            <a:pPr marL="0" indent="0">
              <a:buNone/>
            </a:pPr>
            <a:r>
              <a:rPr lang="en-US" sz="4000" b="1" dirty="0" smtClean="0"/>
              <a:t>Both male and female express the image of El</a:t>
            </a:r>
          </a:p>
          <a:p>
            <a:pPr marL="0" indent="0">
              <a:buNone/>
            </a:pPr>
            <a:r>
              <a:rPr lang="en-US" sz="4000" b="1" dirty="0" smtClean="0"/>
              <a:t>Both have value before Elohim</a:t>
            </a:r>
          </a:p>
          <a:p>
            <a:pPr marL="0" indent="0">
              <a:buNone/>
            </a:pPr>
            <a:r>
              <a:rPr lang="en-US" sz="4000" b="1" dirty="0" smtClean="0"/>
              <a:t>Both are welcome to fellowship with the Living El</a:t>
            </a:r>
          </a:p>
          <a:p>
            <a:pPr marL="0" indent="0">
              <a:buNone/>
            </a:pPr>
            <a:r>
              <a:rPr lang="en-US" sz="4000" b="1" dirty="0" smtClean="0"/>
              <a:t>Male and female are equal in this respect</a:t>
            </a:r>
            <a:endParaRPr lang="en-US" sz="4000" b="1" dirty="0" smtClean="0"/>
          </a:p>
          <a:p>
            <a:pPr marL="0" indent="0">
              <a:buNone/>
            </a:pPr>
            <a:endParaRPr lang="en-US" sz="4000" b="1" dirty="0" smtClean="0"/>
          </a:p>
          <a:p>
            <a:pPr marL="0" indent="0">
              <a:buNone/>
            </a:pPr>
            <a:endParaRPr lang="en-US" sz="4000" b="1" dirty="0" smtClean="0"/>
          </a:p>
          <a:p>
            <a:pPr marL="0" indent="0">
              <a:buNone/>
            </a:pPr>
            <a:endParaRPr lang="en-US" sz="4000" b="1" dirty="0" smtClean="0">
              <a:solidFill>
                <a:schemeClr val="tx1"/>
              </a:solidFill>
            </a:endParaRPr>
          </a:p>
        </p:txBody>
      </p:sp>
    </p:spTree>
    <p:extLst>
      <p:ext uri="{BB962C8B-B14F-4D97-AF65-F5344CB8AC3E}">
        <p14:creationId xmlns:p14="http://schemas.microsoft.com/office/powerpoint/2010/main" val="20171470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a:bodyPr>
          <a:lstStyle/>
          <a:p>
            <a:pPr marL="0" indent="0" algn="ctr">
              <a:buNone/>
            </a:pPr>
            <a:r>
              <a:rPr lang="en-US" sz="4800" b="1" dirty="0" smtClean="0"/>
              <a:t>Male And Female</a:t>
            </a:r>
            <a:endParaRPr lang="en-US" sz="4800" b="1" dirty="0"/>
          </a:p>
          <a:p>
            <a:pPr marL="0" indent="0">
              <a:buNone/>
            </a:pPr>
            <a:r>
              <a:rPr lang="en-US" sz="4000" b="1" dirty="0" smtClean="0"/>
              <a:t>But… Different in Form and in Function</a:t>
            </a:r>
          </a:p>
          <a:p>
            <a:pPr marL="0" indent="0">
              <a:buNone/>
            </a:pPr>
            <a:r>
              <a:rPr lang="en-US" sz="4000" b="1" dirty="0" smtClean="0"/>
              <a:t>Not only biologically different, but different in emotions, expressions, interests, personalities, desires, etc….  Soulish differences</a:t>
            </a:r>
            <a:endParaRPr lang="en-US" sz="4000" b="1" dirty="0" smtClean="0"/>
          </a:p>
          <a:p>
            <a:pPr marL="0" indent="0">
              <a:buNone/>
            </a:pPr>
            <a:r>
              <a:rPr lang="en-US" sz="4000" b="1" dirty="0" smtClean="0">
                <a:solidFill>
                  <a:schemeClr val="tx1"/>
                </a:solidFill>
              </a:rPr>
              <a:t>Different purpose!?  Yes!</a:t>
            </a:r>
            <a:endParaRPr lang="en-US" sz="4000" b="1" dirty="0" smtClean="0">
              <a:solidFill>
                <a:schemeClr val="tx1"/>
              </a:solidFill>
            </a:endParaRPr>
          </a:p>
        </p:txBody>
      </p:sp>
    </p:spTree>
    <p:extLst>
      <p:ext uri="{BB962C8B-B14F-4D97-AF65-F5344CB8AC3E}">
        <p14:creationId xmlns:p14="http://schemas.microsoft.com/office/powerpoint/2010/main" val="149080243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a:bodyPr>
          <a:lstStyle/>
          <a:p>
            <a:pPr marL="0" indent="0" algn="ctr">
              <a:buNone/>
            </a:pPr>
            <a:r>
              <a:rPr lang="en-US" sz="4800" b="1" dirty="0" smtClean="0"/>
              <a:t>“Not Good”</a:t>
            </a:r>
            <a:endParaRPr lang="en-US" sz="4800" b="1" dirty="0"/>
          </a:p>
          <a:p>
            <a:pPr marL="0" indent="0">
              <a:buNone/>
            </a:pPr>
            <a:r>
              <a:rPr lang="en-US" sz="4000" b="1" dirty="0" smtClean="0"/>
              <a:t>Then </a:t>
            </a:r>
            <a:r>
              <a:rPr lang="en-US" sz="4000" b="1" dirty="0"/>
              <a:t>Yahuwah Elohim said, "It is not good for the man to be alone; I will make him a helper suitable for him</a:t>
            </a:r>
            <a:r>
              <a:rPr lang="en-US" sz="4000" b="1" dirty="0" smtClean="0"/>
              <a:t>.“  </a:t>
            </a:r>
            <a:r>
              <a:rPr lang="en-US" sz="4000" b="1" dirty="0" err="1" smtClean="0">
                <a:solidFill>
                  <a:schemeClr val="tx1"/>
                </a:solidFill>
              </a:rPr>
              <a:t>Bereisheet</a:t>
            </a:r>
            <a:r>
              <a:rPr lang="en-US" sz="4000" b="1" dirty="0" smtClean="0">
                <a:solidFill>
                  <a:schemeClr val="tx1"/>
                </a:solidFill>
              </a:rPr>
              <a:t>/Genesis 2:18</a:t>
            </a:r>
          </a:p>
          <a:p>
            <a:pPr marL="0" indent="0">
              <a:buNone/>
            </a:pPr>
            <a:r>
              <a:rPr lang="en-US" sz="4000" b="1" dirty="0" smtClean="0"/>
              <a:t>No procreation, no companionship</a:t>
            </a:r>
          </a:p>
          <a:p>
            <a:pPr marL="0" indent="0">
              <a:buNone/>
            </a:pPr>
            <a:r>
              <a:rPr lang="en-US" sz="4000" b="1" dirty="0" smtClean="0"/>
              <a:t>The intimacy of marriage is a shadow picture of the oneness of Elohim</a:t>
            </a:r>
          </a:p>
          <a:p>
            <a:pPr marL="0" indent="0">
              <a:buNone/>
            </a:pPr>
            <a:r>
              <a:rPr lang="en-US" sz="4000" b="1" dirty="0" smtClean="0"/>
              <a:t>Elohim’s oneness of fellowship cannot be fully expressed though staying single – because it is incomplete</a:t>
            </a:r>
            <a:endParaRPr lang="en-US" sz="4000" b="1" dirty="0" smtClean="0">
              <a:solidFill>
                <a:schemeClr val="tx1"/>
              </a:solidFill>
            </a:endParaRPr>
          </a:p>
        </p:txBody>
      </p:sp>
    </p:spTree>
    <p:extLst>
      <p:ext uri="{BB962C8B-B14F-4D97-AF65-F5344CB8AC3E}">
        <p14:creationId xmlns:p14="http://schemas.microsoft.com/office/powerpoint/2010/main" val="319924868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000" b="1" dirty="0" smtClean="0">
                <a:latin typeface="+mn-lt"/>
              </a:rPr>
              <a:t>Woman </a:t>
            </a:r>
            <a:r>
              <a:rPr lang="en-US" sz="4000" b="1" dirty="0">
                <a:latin typeface="+mn-lt"/>
              </a:rPr>
              <a:t>Created as Man’s “Helper”</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latin typeface="+mn-lt"/>
              </a:rPr>
              <a:t>The thrust of the passage is in the phrase "</a:t>
            </a:r>
            <a:r>
              <a:rPr lang="en-US" sz="4000" b="1" u="sng" dirty="0">
                <a:latin typeface="+mn-lt"/>
              </a:rPr>
              <a:t>helper suitable for him</a:t>
            </a:r>
            <a:r>
              <a:rPr lang="en-US" sz="4000" b="1" dirty="0">
                <a:latin typeface="+mn-lt"/>
              </a:rPr>
              <a:t>."  This is a fair translation of the Hebrew </a:t>
            </a:r>
            <a:r>
              <a:rPr lang="en-US" sz="4000" b="1" dirty="0">
                <a:latin typeface="Bwhebb" panose="00000400000000000000" pitchFamily="2" charset="0"/>
              </a:rPr>
              <a:t>AD*g&gt;n&lt;K. </a:t>
            </a:r>
            <a:r>
              <a:rPr lang="en-US" sz="4000" b="1" dirty="0" err="1">
                <a:latin typeface="Bwhebb" panose="00000400000000000000" pitchFamily="2" charset="0"/>
              </a:rPr>
              <a:t>rz</a:t>
            </a:r>
            <a:r>
              <a:rPr lang="en-US" sz="4000" b="1" dirty="0">
                <a:latin typeface="Bwhebb" panose="00000400000000000000" pitchFamily="2" charset="0"/>
              </a:rPr>
              <a:t>&lt;[</a:t>
            </a:r>
            <a:r>
              <a:rPr lang="en-US" sz="4000" b="1" dirty="0" err="1">
                <a:latin typeface="Bwhebb" panose="00000400000000000000" pitchFamily="2" charset="0"/>
              </a:rPr>
              <a:t>Eß</a:t>
            </a:r>
            <a:r>
              <a:rPr lang="en-US" sz="4000" b="1" dirty="0">
                <a:latin typeface="Bwhebb" panose="00000400000000000000" pitchFamily="2" charset="0"/>
              </a:rPr>
              <a:t> </a:t>
            </a:r>
            <a:r>
              <a:rPr lang="en-US" sz="4000" b="1" dirty="0">
                <a:latin typeface="+mn-lt"/>
              </a:rPr>
              <a:t>(</a:t>
            </a:r>
            <a:r>
              <a:rPr lang="en-US" sz="4000" b="1" i="1" dirty="0" err="1">
                <a:latin typeface="+mn-lt"/>
              </a:rPr>
              <a:t>ezer</a:t>
            </a:r>
            <a:r>
              <a:rPr lang="en-US" sz="4000" b="1" i="1" dirty="0">
                <a:latin typeface="+mn-lt"/>
              </a:rPr>
              <a:t> </a:t>
            </a:r>
            <a:r>
              <a:rPr lang="en-US" sz="4000" b="1" i="1" dirty="0" err="1">
                <a:latin typeface="+mn-lt"/>
              </a:rPr>
              <a:t>cenegdo</a:t>
            </a:r>
            <a:r>
              <a:rPr lang="en-US" sz="4000" b="1" dirty="0">
                <a:latin typeface="+mn-lt"/>
              </a:rPr>
              <a:t>).  </a:t>
            </a:r>
            <a:r>
              <a:rPr lang="en-US" sz="4000" b="1" i="1" dirty="0" err="1">
                <a:latin typeface="+mn-lt"/>
              </a:rPr>
              <a:t>Ezer</a:t>
            </a:r>
            <a:r>
              <a:rPr lang="en-US" sz="4000" b="1" dirty="0">
                <a:latin typeface="+mn-lt"/>
              </a:rPr>
              <a:t> means </a:t>
            </a:r>
            <a:r>
              <a:rPr lang="en-US" sz="4000" b="1" i="1" dirty="0">
                <a:latin typeface="+mn-lt"/>
              </a:rPr>
              <a:t>help</a:t>
            </a:r>
            <a:r>
              <a:rPr lang="en-US" sz="4000" b="1" dirty="0">
                <a:latin typeface="+mn-lt"/>
              </a:rPr>
              <a:t>, </a:t>
            </a:r>
            <a:r>
              <a:rPr lang="en-US" sz="4000" b="1" i="1" dirty="0">
                <a:latin typeface="+mn-lt"/>
              </a:rPr>
              <a:t>support</a:t>
            </a:r>
            <a:r>
              <a:rPr lang="en-US" sz="4000" b="1" dirty="0">
                <a:latin typeface="+mn-lt"/>
              </a:rPr>
              <a:t>.  </a:t>
            </a:r>
            <a:r>
              <a:rPr lang="en-US" sz="4000" b="1" i="1" dirty="0" err="1">
                <a:latin typeface="+mn-lt"/>
              </a:rPr>
              <a:t>Neged</a:t>
            </a:r>
            <a:r>
              <a:rPr lang="en-US" sz="4000" b="1" dirty="0">
                <a:latin typeface="+mn-lt"/>
              </a:rPr>
              <a:t> comes from the root word </a:t>
            </a:r>
            <a:r>
              <a:rPr lang="en-US" sz="4000" b="1" i="1" dirty="0" err="1">
                <a:latin typeface="+mn-lt"/>
              </a:rPr>
              <a:t>nagad</a:t>
            </a:r>
            <a:r>
              <a:rPr lang="en-US" sz="4000" b="1" dirty="0">
                <a:latin typeface="+mn-lt"/>
              </a:rPr>
              <a:t> which means </a:t>
            </a:r>
            <a:r>
              <a:rPr lang="en-US" sz="4000" b="1" i="1" dirty="0">
                <a:latin typeface="+mn-lt"/>
              </a:rPr>
              <a:t>to be conspicuous, to declare, to tell, to make known</a:t>
            </a:r>
            <a:r>
              <a:rPr lang="en-US" sz="4000" b="1" dirty="0">
                <a:latin typeface="+mn-lt"/>
              </a:rPr>
              <a:t>.   Thus, </a:t>
            </a:r>
            <a:r>
              <a:rPr lang="en-US" sz="4000" b="1" i="1" dirty="0" err="1">
                <a:latin typeface="+mn-lt"/>
              </a:rPr>
              <a:t>neged</a:t>
            </a:r>
            <a:r>
              <a:rPr lang="en-US" sz="4000" b="1" dirty="0">
                <a:latin typeface="+mn-lt"/>
              </a:rPr>
              <a:t> usually indicates something </a:t>
            </a:r>
            <a:r>
              <a:rPr lang="en-US" sz="4000" b="1" i="1" dirty="0">
                <a:latin typeface="+mn-lt"/>
              </a:rPr>
              <a:t>in front of, before, in sight of</a:t>
            </a:r>
            <a:r>
              <a:rPr lang="en-US" sz="4000" b="1" dirty="0">
                <a:latin typeface="+mn-lt"/>
              </a:rPr>
              <a:t>, or </a:t>
            </a:r>
            <a:r>
              <a:rPr lang="en-US" sz="4000" b="1" i="1" dirty="0">
                <a:latin typeface="+mn-lt"/>
              </a:rPr>
              <a:t>opposite to</a:t>
            </a:r>
            <a:r>
              <a:rPr lang="en-US" sz="4000" b="1" dirty="0" smtClean="0">
                <a:latin typeface="+mn-lt"/>
              </a:rPr>
              <a:t>.  Thus, “helper before him”</a:t>
            </a:r>
            <a:endParaRPr lang="en-US" sz="4000" b="1" dirty="0">
              <a:latin typeface="+mn-lt"/>
            </a:endParaRPr>
          </a:p>
        </p:txBody>
      </p:sp>
    </p:spTree>
    <p:extLst>
      <p:ext uri="{BB962C8B-B14F-4D97-AF65-F5344CB8AC3E}">
        <p14:creationId xmlns:p14="http://schemas.microsoft.com/office/powerpoint/2010/main" val="295243743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000" b="1" dirty="0">
                <a:latin typeface="+mn-lt"/>
              </a:rPr>
              <a:t>Women Created as Man’s “Helper”</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latin typeface="+mn-lt"/>
              </a:rPr>
              <a:t>Each of the animals that Adam named had a mate - a complimentary, like creature with whom each of the animals could reproduce its own kind.  But Adam didn't have one of those.  This "helper suitable for him" is clearly a reference </a:t>
            </a:r>
            <a:r>
              <a:rPr lang="en-US" sz="4000" b="1" dirty="0" smtClean="0">
                <a:latin typeface="+mn-lt"/>
              </a:rPr>
              <a:t>first </a:t>
            </a:r>
            <a:r>
              <a:rPr lang="en-US" sz="4000" b="1" dirty="0" smtClean="0">
                <a:latin typeface="+mn-lt"/>
              </a:rPr>
              <a:t>to </a:t>
            </a:r>
            <a:r>
              <a:rPr lang="en-US" sz="4000" b="1" dirty="0">
                <a:latin typeface="+mn-lt"/>
              </a:rPr>
              <a:t>a mating </a:t>
            </a:r>
            <a:r>
              <a:rPr lang="en-US" sz="4000" b="1" dirty="0" smtClean="0">
                <a:latin typeface="+mn-lt"/>
              </a:rPr>
              <a:t>partner by which humans can propagate.</a:t>
            </a:r>
            <a:r>
              <a:rPr lang="en-US" sz="4000" b="1" dirty="0">
                <a:latin typeface="+mn-lt"/>
              </a:rPr>
              <a:t> </a:t>
            </a:r>
          </a:p>
        </p:txBody>
      </p:sp>
    </p:spTree>
    <p:extLst>
      <p:ext uri="{BB962C8B-B14F-4D97-AF65-F5344CB8AC3E}">
        <p14:creationId xmlns:p14="http://schemas.microsoft.com/office/powerpoint/2010/main" val="192934767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000" b="1" dirty="0">
                <a:latin typeface="+mn-lt"/>
              </a:rPr>
              <a:t>Women Created as Man’s “Helper”</a:t>
            </a:r>
          </a:p>
        </p:txBody>
      </p:sp>
      <p:sp>
        <p:nvSpPr>
          <p:cNvPr id="3" name="Content Placeholder 2"/>
          <p:cNvSpPr>
            <a:spLocks noGrp="1"/>
          </p:cNvSpPr>
          <p:nvPr>
            <p:ph idx="1"/>
          </p:nvPr>
        </p:nvSpPr>
        <p:spPr>
          <a:xfrm>
            <a:off x="609600" y="1130852"/>
            <a:ext cx="10972800" cy="5645427"/>
          </a:xfrm>
        </p:spPr>
        <p:txBody>
          <a:bodyPr>
            <a:normAutofit fontScale="92500" lnSpcReduction="10000"/>
          </a:bodyPr>
          <a:lstStyle/>
          <a:p>
            <a:pPr marL="0" indent="0">
              <a:buNone/>
            </a:pPr>
            <a:r>
              <a:rPr lang="en-US" sz="4000" b="1" dirty="0">
                <a:latin typeface="+mn-lt"/>
              </a:rPr>
              <a:t>As a mating partner, this helper is not Adam's equal.  He did not need an equal.  He needed someone to do for him what he could not do for himself and by himself.  He needed a mating partner.  The helper is not Adam's competition.  His helper is designed to fill in the gaps for Adam.  This helper is Adam's complement - his fulfilling partner - the one who "completes him."  This </a:t>
            </a:r>
            <a:r>
              <a:rPr lang="en-US" sz="4000" b="1" dirty="0" smtClean="0">
                <a:latin typeface="+mn-lt"/>
              </a:rPr>
              <a:t>helper </a:t>
            </a:r>
            <a:r>
              <a:rPr lang="en-US" sz="4000" b="1" dirty="0">
                <a:latin typeface="+mn-lt"/>
              </a:rPr>
              <a:t>can help Adam reproduce and develop the human </a:t>
            </a:r>
            <a:r>
              <a:rPr lang="en-US" sz="4000" b="1" dirty="0" smtClean="0">
                <a:latin typeface="+mn-lt"/>
              </a:rPr>
              <a:t>race and completes the man to represent the image of Elohim though intimacy and oneness.</a:t>
            </a:r>
            <a:endParaRPr lang="en-US" sz="4000" b="1" dirty="0">
              <a:latin typeface="+mn-lt"/>
            </a:endParaRPr>
          </a:p>
        </p:txBody>
      </p:sp>
    </p:spTree>
    <p:extLst>
      <p:ext uri="{BB962C8B-B14F-4D97-AF65-F5344CB8AC3E}">
        <p14:creationId xmlns:p14="http://schemas.microsoft.com/office/powerpoint/2010/main" val="12691747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000" b="1" dirty="0">
                <a:latin typeface="+mn-lt"/>
              </a:rPr>
              <a:t>Women Created as Man’s “Helper”</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smtClean="0">
                <a:latin typeface="+mn-lt"/>
              </a:rPr>
              <a:t>Thus</a:t>
            </a:r>
            <a:r>
              <a:rPr lang="en-US" sz="4000" b="1" dirty="0">
                <a:latin typeface="+mn-lt"/>
              </a:rPr>
              <a:t>, the </a:t>
            </a:r>
            <a:r>
              <a:rPr lang="en-US" sz="4000" b="1" i="1" dirty="0" err="1">
                <a:latin typeface="+mn-lt"/>
              </a:rPr>
              <a:t>ezer</a:t>
            </a:r>
            <a:r>
              <a:rPr lang="en-US" sz="4000" b="1" i="1" dirty="0">
                <a:latin typeface="+mn-lt"/>
              </a:rPr>
              <a:t> </a:t>
            </a:r>
            <a:r>
              <a:rPr lang="en-US" sz="4000" b="1" i="1" dirty="0" err="1">
                <a:latin typeface="+mn-lt"/>
              </a:rPr>
              <a:t>cenegdo</a:t>
            </a:r>
            <a:r>
              <a:rPr lang="en-US" sz="4000" b="1" dirty="0">
                <a:latin typeface="+mn-lt"/>
              </a:rPr>
              <a:t> is a </a:t>
            </a:r>
            <a:r>
              <a:rPr lang="en-US" sz="4000" b="1" i="1" dirty="0">
                <a:latin typeface="+mn-lt"/>
              </a:rPr>
              <a:t>helper</a:t>
            </a:r>
            <a:r>
              <a:rPr lang="en-US" sz="4000" b="1" dirty="0">
                <a:latin typeface="+mn-lt"/>
              </a:rPr>
              <a:t> who stands </a:t>
            </a:r>
            <a:r>
              <a:rPr lang="en-US" sz="4000" b="1" i="1" dirty="0">
                <a:latin typeface="+mn-lt"/>
              </a:rPr>
              <a:t>in front of</a:t>
            </a:r>
            <a:r>
              <a:rPr lang="en-US" sz="4000" b="1" dirty="0">
                <a:latin typeface="+mn-lt"/>
              </a:rPr>
              <a:t>, or </a:t>
            </a:r>
            <a:r>
              <a:rPr lang="en-US" sz="4000" b="1" i="1" dirty="0">
                <a:latin typeface="+mn-lt"/>
              </a:rPr>
              <a:t>in the sight of</a:t>
            </a:r>
            <a:r>
              <a:rPr lang="en-US" sz="4000" b="1" dirty="0">
                <a:latin typeface="+mn-lt"/>
              </a:rPr>
              <a:t> Adam, as his mate or partner.  An </a:t>
            </a:r>
            <a:r>
              <a:rPr lang="en-US" sz="4000" b="1" i="1" dirty="0" err="1">
                <a:latin typeface="+mn-lt"/>
              </a:rPr>
              <a:t>ezer</a:t>
            </a:r>
            <a:r>
              <a:rPr lang="en-US" sz="4000" b="1" i="1" dirty="0">
                <a:latin typeface="+mn-lt"/>
              </a:rPr>
              <a:t> </a:t>
            </a:r>
            <a:r>
              <a:rPr lang="en-US" sz="4000" b="1" i="1" dirty="0" err="1">
                <a:latin typeface="+mn-lt"/>
              </a:rPr>
              <a:t>cenegdo</a:t>
            </a:r>
            <a:r>
              <a:rPr lang="en-US" sz="4000" b="1" dirty="0">
                <a:latin typeface="+mn-lt"/>
              </a:rPr>
              <a:t> is Adam's completing part.</a:t>
            </a:r>
          </a:p>
        </p:txBody>
      </p:sp>
    </p:spTree>
    <p:extLst>
      <p:ext uri="{BB962C8B-B14F-4D97-AF65-F5344CB8AC3E}">
        <p14:creationId xmlns:p14="http://schemas.microsoft.com/office/powerpoint/2010/main" val="227014700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a:bodyPr>
          <a:lstStyle/>
          <a:p>
            <a:pPr marL="0" indent="0" algn="ctr">
              <a:buNone/>
            </a:pPr>
            <a:r>
              <a:rPr lang="en-US" sz="4800" b="1" dirty="0" smtClean="0"/>
              <a:t>The Creation of Woman</a:t>
            </a:r>
            <a:endParaRPr lang="en-US" sz="4800" b="1" dirty="0"/>
          </a:p>
          <a:p>
            <a:pPr marL="0" indent="0">
              <a:buNone/>
            </a:pPr>
            <a:r>
              <a:rPr lang="en-US" sz="4000" b="1" dirty="0" smtClean="0"/>
              <a:t>The </a:t>
            </a:r>
            <a:r>
              <a:rPr lang="en-US" sz="4000" b="1" dirty="0"/>
              <a:t>man gave names to all the cattle, and to the birds of the sky, and to every beast of the field, but for Adam there was not found a helper suitable for him</a:t>
            </a:r>
            <a:r>
              <a:rPr lang="en-US" sz="4000" b="1" dirty="0" smtClean="0"/>
              <a:t>. </a:t>
            </a:r>
            <a:r>
              <a:rPr lang="en-US" sz="4000" b="1" dirty="0"/>
              <a:t>So Yahuwah Elohim caused a deep sleep to fall upon the man, and he slept; then He took one of his ribs and closed up the flesh at that </a:t>
            </a:r>
            <a:r>
              <a:rPr lang="en-US" sz="4000" b="1" dirty="0" smtClean="0"/>
              <a:t>place. </a:t>
            </a:r>
            <a:r>
              <a:rPr lang="en-US" sz="4000" b="1" dirty="0"/>
              <a:t>Yahuwah Elohim fashioned into a woman the rib which He had taken from the man, and brought her to the </a:t>
            </a:r>
            <a:r>
              <a:rPr lang="en-US" sz="4000" b="1" dirty="0" smtClean="0"/>
              <a:t>man.  </a:t>
            </a:r>
            <a:r>
              <a:rPr lang="en-US" sz="4000" b="1" dirty="0" err="1" smtClean="0">
                <a:solidFill>
                  <a:schemeClr val="tx1"/>
                </a:solidFill>
              </a:rPr>
              <a:t>Bereisheet</a:t>
            </a:r>
            <a:r>
              <a:rPr lang="en-US" sz="4000" b="1" dirty="0" smtClean="0">
                <a:solidFill>
                  <a:schemeClr val="tx1"/>
                </a:solidFill>
              </a:rPr>
              <a:t>/Genesis 2:20-22</a:t>
            </a:r>
            <a:endParaRPr lang="en-US" sz="4000" b="1" dirty="0" smtClean="0">
              <a:solidFill>
                <a:schemeClr val="tx1"/>
              </a:solidFill>
            </a:endParaRPr>
          </a:p>
        </p:txBody>
      </p:sp>
    </p:spTree>
    <p:extLst>
      <p:ext uri="{BB962C8B-B14F-4D97-AF65-F5344CB8AC3E}">
        <p14:creationId xmlns:p14="http://schemas.microsoft.com/office/powerpoint/2010/main" val="187985235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a:bodyPr>
          <a:lstStyle/>
          <a:p>
            <a:pPr marL="0" indent="0" algn="ctr">
              <a:buNone/>
            </a:pPr>
            <a:r>
              <a:rPr lang="en-US" sz="4800" b="1" dirty="0" smtClean="0"/>
              <a:t>The Creation of Woman</a:t>
            </a:r>
            <a:endParaRPr lang="en-US" sz="4800" b="1" dirty="0"/>
          </a:p>
          <a:p>
            <a:pPr marL="0" indent="0">
              <a:buNone/>
            </a:pPr>
            <a:r>
              <a:rPr lang="en-US" sz="4000" b="1" dirty="0" smtClean="0"/>
              <a:t>The </a:t>
            </a:r>
            <a:r>
              <a:rPr lang="en-US" sz="4000" b="1" dirty="0"/>
              <a:t>man said, "This is now bone of my bones, And flesh of my flesh; She shall be called Woman, Because she was taken out of Man</a:t>
            </a:r>
            <a:r>
              <a:rPr lang="en-US" sz="4000" b="1" dirty="0" smtClean="0"/>
              <a:t>." </a:t>
            </a:r>
            <a:r>
              <a:rPr lang="en-US" sz="4000" b="1" dirty="0"/>
              <a:t>For this reason a man shall leave his father and his mother, and be joined to his wife; and they shall become one </a:t>
            </a:r>
            <a:r>
              <a:rPr lang="en-US" sz="4000" b="1" dirty="0" smtClean="0"/>
              <a:t>flesh. </a:t>
            </a:r>
            <a:r>
              <a:rPr lang="en-US" sz="4000" b="1" dirty="0"/>
              <a:t>And the man and his wife were both naked and were not ashamed</a:t>
            </a:r>
            <a:r>
              <a:rPr lang="en-US" sz="4000" b="1" dirty="0" smtClean="0"/>
              <a:t>. </a:t>
            </a:r>
          </a:p>
          <a:p>
            <a:pPr marL="0" indent="0">
              <a:buNone/>
            </a:pPr>
            <a:r>
              <a:rPr lang="en-US" sz="4000" b="1" dirty="0" err="1" smtClean="0">
                <a:solidFill>
                  <a:schemeClr val="tx1"/>
                </a:solidFill>
              </a:rPr>
              <a:t>Bereisheet</a:t>
            </a:r>
            <a:r>
              <a:rPr lang="en-US" sz="4000" b="1" dirty="0" smtClean="0">
                <a:solidFill>
                  <a:schemeClr val="tx1"/>
                </a:solidFill>
              </a:rPr>
              <a:t>/Genesis 2:23-25</a:t>
            </a:r>
            <a:endParaRPr lang="en-US" sz="4000" b="1" dirty="0" smtClean="0">
              <a:solidFill>
                <a:schemeClr val="tx1"/>
              </a:solidFill>
            </a:endParaRPr>
          </a:p>
        </p:txBody>
      </p:sp>
    </p:spTree>
    <p:extLst>
      <p:ext uri="{BB962C8B-B14F-4D97-AF65-F5344CB8AC3E}">
        <p14:creationId xmlns:p14="http://schemas.microsoft.com/office/powerpoint/2010/main" val="329076631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a:bodyPr>
          <a:lstStyle/>
          <a:p>
            <a:pPr marL="0" indent="0" algn="ctr">
              <a:buNone/>
            </a:pPr>
            <a:r>
              <a:rPr lang="en-US" sz="4800" b="1" dirty="0" smtClean="0"/>
              <a:t>Leaving</a:t>
            </a:r>
            <a:endParaRPr lang="en-US" sz="4800" b="1" dirty="0"/>
          </a:p>
          <a:p>
            <a:pPr marL="0" indent="0">
              <a:buNone/>
            </a:pPr>
            <a:r>
              <a:rPr lang="en-US" sz="4000" b="1" dirty="0" smtClean="0"/>
              <a:t>For </a:t>
            </a:r>
            <a:r>
              <a:rPr lang="en-US" sz="4000" b="1" dirty="0"/>
              <a:t>this reason a man shall leave his father and his </a:t>
            </a:r>
            <a:r>
              <a:rPr lang="en-US" sz="4000" b="1" dirty="0" smtClean="0"/>
              <a:t>mother…</a:t>
            </a:r>
          </a:p>
          <a:p>
            <a:pPr marL="0" indent="0">
              <a:buNone/>
            </a:pPr>
            <a:r>
              <a:rPr lang="en-US" sz="4000" b="1" dirty="0" smtClean="0"/>
              <a:t>The man must leave behind his father’s household to establish a new family unit!  Isn’t this what Abraham the man of faith was told to do!?</a:t>
            </a:r>
          </a:p>
          <a:p>
            <a:pPr marL="0" indent="0">
              <a:buNone/>
            </a:pPr>
            <a:r>
              <a:rPr lang="en-US" sz="4000" b="1" dirty="0" smtClean="0">
                <a:solidFill>
                  <a:schemeClr val="tx1"/>
                </a:solidFill>
              </a:rPr>
              <a:t>This does not mean abandoning father and mother, but rather a re-ordering of our priorities – the husband/wife relationship is now most important</a:t>
            </a:r>
            <a:endParaRPr lang="en-US" sz="4000" b="1" dirty="0" smtClean="0">
              <a:solidFill>
                <a:schemeClr val="tx1"/>
              </a:solidFill>
            </a:endParaRPr>
          </a:p>
        </p:txBody>
      </p:sp>
    </p:spTree>
    <p:extLst>
      <p:ext uri="{BB962C8B-B14F-4D97-AF65-F5344CB8AC3E}">
        <p14:creationId xmlns:p14="http://schemas.microsoft.com/office/powerpoint/2010/main" val="200329526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a:bodyPr>
          <a:lstStyle/>
          <a:p>
            <a:pPr marL="0" indent="0" algn="ctr">
              <a:buNone/>
            </a:pPr>
            <a:r>
              <a:rPr lang="en-US" sz="4800" b="1" dirty="0" smtClean="0"/>
              <a:t>Leaving</a:t>
            </a:r>
            <a:endParaRPr lang="en-US" sz="4800" b="1" dirty="0"/>
          </a:p>
          <a:p>
            <a:pPr marL="0" indent="0">
              <a:buNone/>
            </a:pPr>
            <a:r>
              <a:rPr lang="en-US" sz="4000" b="1" dirty="0"/>
              <a:t>What “leaving” means is that all lesser relationships must give way to the newly formed marital relationship.  A leaving must occur to cement a covenant relationship of husband and wife. This principle of leaving applies likewise to our covenant relationship with God.  It is said of the disciples that “they left everything and followed Him” (Luke 5:11)</a:t>
            </a:r>
            <a:endParaRPr lang="en-US" sz="4000" b="1" dirty="0" smtClean="0">
              <a:solidFill>
                <a:schemeClr val="tx1"/>
              </a:solidFill>
            </a:endParaRPr>
          </a:p>
        </p:txBody>
      </p:sp>
    </p:spTree>
    <p:extLst>
      <p:ext uri="{BB962C8B-B14F-4D97-AF65-F5344CB8AC3E}">
        <p14:creationId xmlns:p14="http://schemas.microsoft.com/office/powerpoint/2010/main" val="72718567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lnSpcReduction="10000"/>
          </a:bodyPr>
          <a:lstStyle/>
          <a:p>
            <a:pPr marL="0" indent="0" algn="ctr">
              <a:buNone/>
            </a:pPr>
            <a:r>
              <a:rPr lang="en-US" sz="4800" b="1" dirty="0" smtClean="0"/>
              <a:t>Cleaving</a:t>
            </a:r>
            <a:endParaRPr lang="en-US" sz="4800" b="1" dirty="0"/>
          </a:p>
          <a:p>
            <a:pPr marL="0" indent="0">
              <a:buNone/>
            </a:pPr>
            <a:r>
              <a:rPr lang="en-US" sz="4000" b="1" dirty="0" smtClean="0"/>
              <a:t>and </a:t>
            </a:r>
            <a:r>
              <a:rPr lang="en-US" sz="4000" b="1" dirty="0"/>
              <a:t>be joined to his </a:t>
            </a:r>
            <a:r>
              <a:rPr lang="en-US" sz="4000" b="1" dirty="0"/>
              <a:t>wife</a:t>
            </a:r>
            <a:r>
              <a:rPr lang="en-US" sz="4000" b="1" dirty="0" smtClean="0"/>
              <a:t>…  “</a:t>
            </a:r>
            <a:r>
              <a:rPr lang="en-US" sz="4000" b="1" dirty="0"/>
              <a:t>Cleaving” reflects the central concept of covenant-fidelity.  The Hebrew word for “cleave” </a:t>
            </a:r>
            <a:r>
              <a:rPr lang="en-US" sz="4000" b="1" dirty="0" err="1"/>
              <a:t>dabaq</a:t>
            </a:r>
            <a:r>
              <a:rPr lang="en-US" sz="4000" b="1" dirty="0"/>
              <a:t>, suggests the idea of being permanently glued or joined together.  It is one of the words frequently used to express the covenant commitment of the people to God:  “You shall fear the Lord your God; you shall serve him and cleave to Him” (</a:t>
            </a:r>
            <a:r>
              <a:rPr lang="en-US" sz="4000" b="1" dirty="0" err="1"/>
              <a:t>Deut</a:t>
            </a:r>
            <a:r>
              <a:rPr lang="en-US" sz="4000" b="1" dirty="0"/>
              <a:t> 10:20; cf. 11:22; 13:4; 30:20).  The word is used to describe Ruth’s refusal to leave her mother-in-law Naomi: “Ruth clave unto her” (Ruth 1:14 AV). </a:t>
            </a:r>
            <a:endParaRPr lang="en-US" sz="4000" b="1" dirty="0" smtClean="0"/>
          </a:p>
          <a:p>
            <a:pPr marL="0" indent="0">
              <a:buNone/>
            </a:pPr>
            <a:endParaRPr lang="en-US" sz="4000" b="1" dirty="0" smtClean="0">
              <a:solidFill>
                <a:schemeClr val="tx1"/>
              </a:solidFill>
            </a:endParaRPr>
          </a:p>
        </p:txBody>
      </p:sp>
    </p:spTree>
    <p:extLst>
      <p:ext uri="{BB962C8B-B14F-4D97-AF65-F5344CB8AC3E}">
        <p14:creationId xmlns:p14="http://schemas.microsoft.com/office/powerpoint/2010/main" val="362427273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a:bodyPr>
          <a:lstStyle/>
          <a:p>
            <a:pPr marL="0" indent="0" algn="ctr">
              <a:buNone/>
            </a:pPr>
            <a:r>
              <a:rPr lang="en-US" sz="4800" b="1" dirty="0" smtClean="0"/>
              <a:t>Cleaving</a:t>
            </a:r>
            <a:endParaRPr lang="en-US" sz="4800" b="1" dirty="0"/>
          </a:p>
          <a:p>
            <a:pPr marL="0" indent="0">
              <a:buNone/>
            </a:pPr>
            <a:r>
              <a:rPr lang="en-US" sz="4000" b="1" dirty="0" smtClean="0"/>
              <a:t>Keeping </a:t>
            </a:r>
            <a:r>
              <a:rPr lang="en-US" sz="4000" b="1" dirty="0"/>
              <a:t>divorce as an escape clause indicates a flaw in your commitment to each other, even as a tiny crack that can be fatally widened by the many forces working to destroy homes and </a:t>
            </a:r>
            <a:r>
              <a:rPr lang="en-US" sz="4000" b="1" dirty="0" smtClean="0"/>
              <a:t>families</a:t>
            </a:r>
          </a:p>
          <a:p>
            <a:pPr marL="0" indent="0">
              <a:buNone/>
            </a:pPr>
            <a:r>
              <a:rPr lang="en-US" sz="4000" b="1" dirty="0"/>
              <a:t> To maintain a thrilling “one flesh” marriage covenant we must be willing to cleave to our marital partners, avoiding any thought, word, or action that could weaken our loyalty and commitment to them. </a:t>
            </a:r>
            <a:endParaRPr lang="en-US" sz="4000" b="1" dirty="0" smtClean="0">
              <a:solidFill>
                <a:schemeClr val="tx1"/>
              </a:solidFill>
            </a:endParaRPr>
          </a:p>
        </p:txBody>
      </p:sp>
    </p:spTree>
    <p:extLst>
      <p:ext uri="{BB962C8B-B14F-4D97-AF65-F5344CB8AC3E}">
        <p14:creationId xmlns:p14="http://schemas.microsoft.com/office/powerpoint/2010/main" val="332013799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a:bodyPr>
          <a:lstStyle/>
          <a:p>
            <a:pPr marL="0" indent="0" algn="ctr">
              <a:buNone/>
            </a:pPr>
            <a:r>
              <a:rPr lang="en-US" sz="4800" b="1" dirty="0" smtClean="0"/>
              <a:t>One Flesh</a:t>
            </a:r>
            <a:endParaRPr lang="en-US" sz="4800" b="1" dirty="0"/>
          </a:p>
          <a:p>
            <a:pPr marL="0" indent="0">
              <a:buNone/>
            </a:pPr>
            <a:r>
              <a:rPr lang="en-US" sz="4000" b="1" dirty="0" smtClean="0"/>
              <a:t>and </a:t>
            </a:r>
            <a:r>
              <a:rPr lang="en-US" sz="4000" b="1" dirty="0"/>
              <a:t>they shall become one </a:t>
            </a:r>
            <a:r>
              <a:rPr lang="en-US" sz="4000" b="1" dirty="0" smtClean="0"/>
              <a:t>flesh…</a:t>
            </a:r>
          </a:p>
          <a:p>
            <a:pPr marL="0" indent="0">
              <a:buNone/>
            </a:pPr>
            <a:r>
              <a:rPr lang="en-US" sz="4000" b="1" dirty="0" smtClean="0"/>
              <a:t>Not just a reference to the physical union</a:t>
            </a:r>
          </a:p>
          <a:p>
            <a:pPr marL="0" indent="0">
              <a:buNone/>
            </a:pPr>
            <a:r>
              <a:rPr lang="en-US" sz="4000" b="1" dirty="0"/>
              <a:t>No theologian or scientist has ever yet explained how two people are able to so interpenetrate one another’s lives that they become “one flesh,” that is, one functioning unit.  Yet we know that it happens!  Couples who have been married for many years start to think, act, and feel as one; they become one in mind, heart and spirit. </a:t>
            </a:r>
            <a:endParaRPr lang="en-US" sz="4000" b="1" dirty="0" smtClean="0"/>
          </a:p>
          <a:p>
            <a:pPr marL="0" indent="0">
              <a:buNone/>
            </a:pPr>
            <a:endParaRPr lang="en-US" sz="4000" b="1" dirty="0" smtClean="0">
              <a:solidFill>
                <a:schemeClr val="tx1"/>
              </a:solidFill>
            </a:endParaRPr>
          </a:p>
        </p:txBody>
      </p:sp>
    </p:spTree>
    <p:extLst>
      <p:ext uri="{BB962C8B-B14F-4D97-AF65-F5344CB8AC3E}">
        <p14:creationId xmlns:p14="http://schemas.microsoft.com/office/powerpoint/2010/main" val="81583085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68301" y="359228"/>
            <a:ext cx="11105242" cy="6389915"/>
          </a:xfrm>
        </p:spPr>
        <p:txBody>
          <a:bodyPr>
            <a:normAutofit fontScale="85000" lnSpcReduction="10000"/>
          </a:bodyPr>
          <a:lstStyle/>
          <a:p>
            <a:pPr marL="0" indent="0" algn="ctr">
              <a:buNone/>
            </a:pPr>
            <a:r>
              <a:rPr lang="en-US" sz="4800" b="1" dirty="0" smtClean="0"/>
              <a:t>One Flesh</a:t>
            </a:r>
            <a:endParaRPr lang="en-US" sz="4800" b="1" dirty="0"/>
          </a:p>
          <a:p>
            <a:pPr marL="0" indent="0">
              <a:buNone/>
            </a:pPr>
            <a:r>
              <a:rPr lang="en-US" sz="4000" b="1" dirty="0"/>
              <a:t>A man and a woman who come together in marriage do not automatically become “one flesh” when they exchange their marriage vows.  Their personalities are still free, </a:t>
            </a:r>
            <a:r>
              <a:rPr lang="en-US" sz="4000" b="1" dirty="0" smtClean="0"/>
              <a:t>independent.  </a:t>
            </a:r>
            <a:r>
              <a:rPr lang="en-US" sz="4000" b="1" dirty="0"/>
              <a:t>But as they live together as husband and wife, they realize that they must safeguard their individuality while striving to become one.  They must not allow their differences to divide them but must learn to accept their differences, viewing them not as antagonistic but as complementary.  They can still be themselves and yet come into unity.  The husband learns to accept his wife as she is because he needs to be accepted as he is.  Their differences contribute to achieving their oneness because they are accepted as being complementary and not </a:t>
            </a:r>
            <a:r>
              <a:rPr lang="en-US" sz="4000" b="1" dirty="0" smtClean="0"/>
              <a:t>contradictory.</a:t>
            </a:r>
            <a:endParaRPr lang="en-US" sz="4000" b="1" dirty="0" smtClean="0">
              <a:solidFill>
                <a:schemeClr val="tx1"/>
              </a:solidFill>
            </a:endParaRPr>
          </a:p>
        </p:txBody>
      </p:sp>
    </p:spTree>
    <p:extLst>
      <p:ext uri="{BB962C8B-B14F-4D97-AF65-F5344CB8AC3E}">
        <p14:creationId xmlns:p14="http://schemas.microsoft.com/office/powerpoint/2010/main" val="72949510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68301" y="359228"/>
            <a:ext cx="11105242" cy="6389915"/>
          </a:xfrm>
        </p:spPr>
        <p:txBody>
          <a:bodyPr>
            <a:normAutofit/>
          </a:bodyPr>
          <a:lstStyle/>
          <a:p>
            <a:pPr marL="0" indent="0" algn="ctr">
              <a:buNone/>
            </a:pPr>
            <a:r>
              <a:rPr lang="en-US" sz="4800" b="1" dirty="0" smtClean="0"/>
              <a:t>One Flesh</a:t>
            </a:r>
            <a:endParaRPr lang="en-US" sz="4800" b="1" dirty="0"/>
          </a:p>
          <a:p>
            <a:pPr marL="0" indent="0">
              <a:buNone/>
            </a:pPr>
            <a:r>
              <a:rPr lang="en-US" sz="4000" b="1" dirty="0" smtClean="0"/>
              <a:t>To </a:t>
            </a:r>
            <a:r>
              <a:rPr lang="en-US" sz="4000" b="1" dirty="0"/>
              <a:t>become a “one flesh” functioning unit, husband and wife must learn to accept their differences as complementing their oneness and must reserve their sexual expressions exclusively for each other.</a:t>
            </a:r>
          </a:p>
        </p:txBody>
      </p:sp>
    </p:spTree>
    <p:extLst>
      <p:ext uri="{BB962C8B-B14F-4D97-AF65-F5344CB8AC3E}">
        <p14:creationId xmlns:p14="http://schemas.microsoft.com/office/powerpoint/2010/main" val="366110967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a:bodyPr>
          <a:lstStyle/>
          <a:p>
            <a:pPr marL="0" indent="0" algn="ctr">
              <a:buNone/>
            </a:pPr>
            <a:r>
              <a:rPr lang="en-US" sz="4800" b="1" dirty="0" smtClean="0"/>
              <a:t>Marriage as Covenant</a:t>
            </a:r>
            <a:endParaRPr lang="en-US" sz="4800" b="1" dirty="0"/>
          </a:p>
          <a:p>
            <a:pPr marL="0" indent="0">
              <a:buNone/>
            </a:pPr>
            <a:r>
              <a:rPr lang="en-US" sz="4000" b="1" dirty="0" smtClean="0"/>
              <a:t>Yet </a:t>
            </a:r>
            <a:r>
              <a:rPr lang="en-US" sz="4000" b="1" dirty="0"/>
              <a:t>you say, 'For what reason?' Because Yahuwah has been a witness between you and the wife of your youth, against whom </a:t>
            </a:r>
            <a:r>
              <a:rPr lang="en-US" sz="4000" b="1" u="sng" dirty="0"/>
              <a:t>you have dealt treacherously</a:t>
            </a:r>
            <a:r>
              <a:rPr lang="en-US" sz="4000" b="1" dirty="0"/>
              <a:t>, though she is your companion and your wife </a:t>
            </a:r>
            <a:r>
              <a:rPr lang="en-US" sz="4000" b="1" u="sng" dirty="0"/>
              <a:t>by covenant</a:t>
            </a:r>
            <a:r>
              <a:rPr lang="en-US" sz="4000" b="1" dirty="0" smtClean="0"/>
              <a:t>.  </a:t>
            </a:r>
            <a:r>
              <a:rPr lang="en-US" sz="4000" b="1" dirty="0" smtClean="0">
                <a:solidFill>
                  <a:schemeClr val="tx1"/>
                </a:solidFill>
              </a:rPr>
              <a:t>Malachi 2:14</a:t>
            </a:r>
          </a:p>
          <a:p>
            <a:pPr marL="0" indent="0">
              <a:buNone/>
            </a:pPr>
            <a:r>
              <a:rPr lang="en-US" sz="4400" dirty="0" err="1">
                <a:latin typeface="Bwhebb" panose="00000400000000000000" pitchFamily="2" charset="0"/>
              </a:rPr>
              <a:t>dg:B</a:t>
            </a:r>
            <a:r>
              <a:rPr lang="en-US" sz="4400" dirty="0">
                <a:latin typeface="Bwhebb" panose="00000400000000000000" pitchFamily="2" charset="0"/>
              </a:rPr>
              <a:t>' </a:t>
            </a:r>
            <a:r>
              <a:rPr lang="en-US" dirty="0" smtClean="0"/>
              <a:t>(</a:t>
            </a:r>
            <a:r>
              <a:rPr lang="en-US" dirty="0" err="1" smtClean="0"/>
              <a:t>bagad</a:t>
            </a:r>
            <a:r>
              <a:rPr lang="en-US" dirty="0" smtClean="0"/>
              <a:t>) - </a:t>
            </a:r>
            <a:r>
              <a:rPr lang="en-US" dirty="0"/>
              <a:t> </a:t>
            </a:r>
            <a:r>
              <a:rPr lang="en-US" sz="4000" dirty="0"/>
              <a:t>act or deal </a:t>
            </a:r>
            <a:r>
              <a:rPr lang="en-US" sz="4000" dirty="0" smtClean="0"/>
              <a:t>treacherously, </a:t>
            </a:r>
            <a:r>
              <a:rPr lang="en-US" sz="4000" i="1" dirty="0" smtClean="0"/>
              <a:t>faithlessly</a:t>
            </a:r>
            <a:r>
              <a:rPr lang="en-US" sz="4000" i="1" dirty="0"/>
              <a:t>, deceitfully</a:t>
            </a:r>
            <a:r>
              <a:rPr lang="en-US" sz="4000" dirty="0"/>
              <a:t>, in the marriage relation, in matters of property or right, in covenants, in word and in general conduct. </a:t>
            </a:r>
            <a:endParaRPr lang="en-US" sz="5400" b="1" dirty="0" smtClean="0">
              <a:solidFill>
                <a:schemeClr val="tx1"/>
              </a:solidFill>
            </a:endParaRPr>
          </a:p>
        </p:txBody>
      </p:sp>
    </p:spTree>
    <p:extLst>
      <p:ext uri="{BB962C8B-B14F-4D97-AF65-F5344CB8AC3E}">
        <p14:creationId xmlns:p14="http://schemas.microsoft.com/office/powerpoint/2010/main" val="195936907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a:bodyPr>
          <a:lstStyle/>
          <a:p>
            <a:pPr marL="0" indent="0" algn="ctr">
              <a:buNone/>
            </a:pPr>
            <a:r>
              <a:rPr lang="en-US" sz="4800" b="1" dirty="0" smtClean="0"/>
              <a:t>Marriage as Covenant</a:t>
            </a:r>
            <a:endParaRPr lang="en-US" sz="4800" b="1" dirty="0"/>
          </a:p>
          <a:p>
            <a:pPr marL="0" indent="0">
              <a:buNone/>
            </a:pPr>
            <a:r>
              <a:rPr lang="en-US" sz="4000" b="1" dirty="0" smtClean="0"/>
              <a:t>But </a:t>
            </a:r>
            <a:r>
              <a:rPr lang="en-US" sz="4000" b="1" dirty="0"/>
              <a:t>not one has done [so] who has a remnant of the Spirit. And what did [that] one [do] while he was seeking a godly offspring? Take heed then to your spirit, and let no one deal treacherously against the wife of your youth</a:t>
            </a:r>
            <a:r>
              <a:rPr lang="en-US" sz="4000" b="1" dirty="0" smtClean="0"/>
              <a:t>. </a:t>
            </a:r>
            <a:r>
              <a:rPr lang="en-US" sz="4000" b="1" dirty="0"/>
              <a:t>"For I hate divorce," says Yahuwah, the Elohim of Israel, "and him who covers his garment with wrong," says Yahuwah of hosts. "So take heed to your spirit, that you do not deal treacherously</a:t>
            </a:r>
            <a:r>
              <a:rPr lang="en-US" sz="4000" b="1" dirty="0" smtClean="0"/>
              <a:t>.“  </a:t>
            </a:r>
            <a:r>
              <a:rPr lang="en-US" sz="4000" b="1" dirty="0" smtClean="0">
                <a:solidFill>
                  <a:schemeClr val="tx1"/>
                </a:solidFill>
              </a:rPr>
              <a:t>Malachi 2:15-16</a:t>
            </a:r>
            <a:endParaRPr lang="en-US" sz="4000" b="1" dirty="0" smtClean="0">
              <a:solidFill>
                <a:schemeClr val="tx1"/>
              </a:solidFill>
            </a:endParaRPr>
          </a:p>
        </p:txBody>
      </p:sp>
    </p:spTree>
    <p:extLst>
      <p:ext uri="{BB962C8B-B14F-4D97-AF65-F5344CB8AC3E}">
        <p14:creationId xmlns:p14="http://schemas.microsoft.com/office/powerpoint/2010/main" val="59128139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a:bodyPr>
          <a:lstStyle/>
          <a:p>
            <a:pPr marL="0" indent="0" algn="ctr">
              <a:buNone/>
            </a:pPr>
            <a:r>
              <a:rPr lang="en-US" sz="4800" b="1" dirty="0" smtClean="0"/>
              <a:t>Marriage as Covenant</a:t>
            </a:r>
            <a:endParaRPr lang="en-US" sz="4800" b="1" dirty="0"/>
          </a:p>
          <a:p>
            <a:pPr marL="0" indent="0">
              <a:buNone/>
            </a:pPr>
            <a:r>
              <a:rPr lang="en-US" sz="4000" b="1" dirty="0" smtClean="0"/>
              <a:t>Marriage is a promise on oath to be faithful always to the partner you are engaged with</a:t>
            </a:r>
          </a:p>
          <a:p>
            <a:pPr marL="0" indent="0">
              <a:buNone/>
            </a:pPr>
            <a:r>
              <a:rPr lang="en-US" sz="4000" b="1" dirty="0" smtClean="0">
                <a:solidFill>
                  <a:schemeClr val="tx1"/>
                </a:solidFill>
              </a:rPr>
              <a:t>All oaths are to be honored, according to Torah</a:t>
            </a:r>
          </a:p>
          <a:p>
            <a:pPr marL="0" indent="0">
              <a:buNone/>
            </a:pPr>
            <a:r>
              <a:rPr lang="en-US" sz="4000" b="1" dirty="0" smtClean="0"/>
              <a:t>Oaths should not be taken if one intends to break that covenant</a:t>
            </a:r>
          </a:p>
          <a:p>
            <a:pPr marL="0" indent="0">
              <a:buNone/>
            </a:pPr>
            <a:r>
              <a:rPr lang="en-US" sz="4000" b="1" dirty="0" smtClean="0"/>
              <a:t>Divorce </a:t>
            </a:r>
            <a:r>
              <a:rPr lang="en-US" sz="4000" b="1" dirty="0"/>
              <a:t>betrays life’s most intimate companion and as such is a grievous sin which God hates</a:t>
            </a:r>
            <a:endParaRPr lang="en-US" sz="4000" b="1" dirty="0" smtClean="0">
              <a:solidFill>
                <a:schemeClr val="tx1"/>
              </a:solidFill>
            </a:endParaRPr>
          </a:p>
        </p:txBody>
      </p:sp>
    </p:spTree>
    <p:extLst>
      <p:ext uri="{BB962C8B-B14F-4D97-AF65-F5344CB8AC3E}">
        <p14:creationId xmlns:p14="http://schemas.microsoft.com/office/powerpoint/2010/main" val="324329416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lnSpcReduction="10000"/>
          </a:bodyPr>
          <a:lstStyle/>
          <a:p>
            <a:pPr marL="0" indent="0" algn="ctr">
              <a:buNone/>
            </a:pPr>
            <a:r>
              <a:rPr lang="en-US" sz="4800" b="1" dirty="0" smtClean="0"/>
              <a:t>Marriage as Picture of </a:t>
            </a:r>
            <a:r>
              <a:rPr lang="en-US" sz="4800" b="1" dirty="0" err="1" smtClean="0"/>
              <a:t>El’s</a:t>
            </a:r>
            <a:endParaRPr lang="en-US" sz="4800" b="1" dirty="0"/>
          </a:p>
          <a:p>
            <a:pPr marL="0" indent="0">
              <a:buNone/>
            </a:pPr>
            <a:r>
              <a:rPr lang="en-US" sz="4000" b="1" dirty="0" smtClean="0"/>
              <a:t>It </a:t>
            </a:r>
            <a:r>
              <a:rPr lang="en-US" sz="4000" b="1" dirty="0"/>
              <a:t>will come about in that day," declares Yahuwah, "That you will call Me </a:t>
            </a:r>
            <a:r>
              <a:rPr lang="en-US" sz="4000" b="1" dirty="0" err="1"/>
              <a:t>Ishi</a:t>
            </a:r>
            <a:r>
              <a:rPr lang="en-US" sz="4000" b="1" dirty="0"/>
              <a:t> </a:t>
            </a:r>
            <a:r>
              <a:rPr lang="en-US" sz="4000" b="1" dirty="0" smtClean="0"/>
              <a:t>(my husband) and </a:t>
            </a:r>
            <a:r>
              <a:rPr lang="en-US" sz="4000" b="1" dirty="0"/>
              <a:t>will no longer call Me </a:t>
            </a:r>
            <a:r>
              <a:rPr lang="en-US" sz="4000" b="1" dirty="0" err="1" smtClean="0"/>
              <a:t>Baali</a:t>
            </a:r>
            <a:r>
              <a:rPr lang="en-US" sz="4000" b="1" dirty="0" smtClean="0"/>
              <a:t> (LORD). </a:t>
            </a:r>
            <a:r>
              <a:rPr lang="en-US" sz="4000" b="1" dirty="0"/>
              <a:t>"For I will remove the names of the </a:t>
            </a:r>
            <a:r>
              <a:rPr lang="en-US" sz="4000" b="1" dirty="0" err="1"/>
              <a:t>Baals</a:t>
            </a:r>
            <a:r>
              <a:rPr lang="en-US" sz="4000" b="1" dirty="0"/>
              <a:t> from her mouth, So that they will be mentioned by their names no more.</a:t>
            </a:r>
          </a:p>
          <a:p>
            <a:pPr marL="0" indent="0">
              <a:buNone/>
            </a:pPr>
            <a:r>
              <a:rPr lang="en-US" sz="4000" b="1" dirty="0" smtClean="0"/>
              <a:t>In </a:t>
            </a:r>
            <a:r>
              <a:rPr lang="en-US" sz="4000" b="1" dirty="0"/>
              <a:t>that day </a:t>
            </a:r>
            <a:r>
              <a:rPr lang="en-US" sz="4000" b="1" u="sng" dirty="0"/>
              <a:t>I will also make a covenant for them</a:t>
            </a:r>
            <a:r>
              <a:rPr lang="en-US" sz="4000" b="1" dirty="0"/>
              <a:t> With the beasts of the field, The birds of the sky And the creeping things of the ground. And I will abolish the bow, the sword and war from the land, And will make them lie down in safety</a:t>
            </a:r>
            <a:r>
              <a:rPr lang="en-US" sz="4000" b="1" dirty="0" smtClean="0"/>
              <a:t>.  Hosea 2:16-18</a:t>
            </a:r>
            <a:endParaRPr lang="en-US" sz="4000" b="1" dirty="0"/>
          </a:p>
        </p:txBody>
      </p:sp>
    </p:spTree>
    <p:extLst>
      <p:ext uri="{BB962C8B-B14F-4D97-AF65-F5344CB8AC3E}">
        <p14:creationId xmlns:p14="http://schemas.microsoft.com/office/powerpoint/2010/main" val="178856791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a:bodyPr>
          <a:lstStyle/>
          <a:p>
            <a:pPr marL="0" indent="0" algn="ctr">
              <a:buNone/>
            </a:pPr>
            <a:r>
              <a:rPr lang="en-US" sz="4800" b="1" dirty="0" smtClean="0"/>
              <a:t>Marriage as Covenant</a:t>
            </a:r>
            <a:endParaRPr lang="en-US" sz="4800" b="1" dirty="0"/>
          </a:p>
          <a:p>
            <a:pPr marL="0" indent="0">
              <a:buNone/>
            </a:pPr>
            <a:r>
              <a:rPr lang="en-US" sz="4000" b="1" dirty="0" smtClean="0"/>
              <a:t>I </a:t>
            </a:r>
            <a:r>
              <a:rPr lang="en-US" sz="4000" b="1" dirty="0"/>
              <a:t>will betroth you to Me forever; Yes, I will betroth you to Me in righteousness and in justice, </a:t>
            </a:r>
            <a:r>
              <a:rPr lang="en-US" sz="4000" b="1" dirty="0" smtClean="0"/>
              <a:t>in loving-commitment </a:t>
            </a:r>
            <a:r>
              <a:rPr lang="en-US" sz="4000" b="1" dirty="0"/>
              <a:t>and in compassion</a:t>
            </a:r>
            <a:r>
              <a:rPr lang="en-US" sz="4000" b="1" dirty="0" smtClean="0"/>
              <a:t>, </a:t>
            </a:r>
            <a:r>
              <a:rPr lang="en-US" sz="4000" b="1" dirty="0"/>
              <a:t>And I will betroth you to Me in faithfulness. Then you will know Yahuwah</a:t>
            </a:r>
            <a:r>
              <a:rPr lang="en-US" sz="4000" b="1" dirty="0" smtClean="0"/>
              <a:t>. </a:t>
            </a:r>
            <a:r>
              <a:rPr lang="en-US" sz="4000" b="1" dirty="0"/>
              <a:t>Hosea </a:t>
            </a:r>
            <a:r>
              <a:rPr lang="en-US" sz="4000" b="1" dirty="0" smtClean="0"/>
              <a:t>2:19-20</a:t>
            </a:r>
            <a:endParaRPr lang="en-US" sz="4000" b="1" dirty="0"/>
          </a:p>
          <a:p>
            <a:endParaRPr lang="en-US" dirty="0"/>
          </a:p>
        </p:txBody>
      </p:sp>
    </p:spTree>
    <p:extLst>
      <p:ext uri="{BB962C8B-B14F-4D97-AF65-F5344CB8AC3E}">
        <p14:creationId xmlns:p14="http://schemas.microsoft.com/office/powerpoint/2010/main" val="366899409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b="1" dirty="0">
                <a:latin typeface="+mn-lt"/>
              </a:rPr>
              <a:t>A Man’s Responsibility to His Wife</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smtClean="0">
                <a:latin typeface="+mn-lt"/>
              </a:rPr>
              <a:t>Ephesians 5</a:t>
            </a:r>
          </a:p>
          <a:p>
            <a:pPr marL="0" indent="0">
              <a:buNone/>
            </a:pPr>
            <a:r>
              <a:rPr lang="en-US" sz="4000" b="1" baseline="30000" dirty="0">
                <a:latin typeface="+mn-lt"/>
              </a:rPr>
              <a:t>25</a:t>
            </a:r>
            <a:r>
              <a:rPr lang="en-US" sz="4000" b="1" dirty="0">
                <a:latin typeface="+mn-lt"/>
              </a:rPr>
              <a:t> Husbands, love your wives, just as Messiah loved the assembly and gave himself up for her</a:t>
            </a:r>
          </a:p>
          <a:p>
            <a:pPr marL="0" indent="0">
              <a:buNone/>
            </a:pPr>
            <a:r>
              <a:rPr lang="en-US" sz="4000" b="1" baseline="30000" dirty="0" smtClean="0">
                <a:latin typeface="+mn-lt"/>
              </a:rPr>
              <a:t>26</a:t>
            </a:r>
            <a:r>
              <a:rPr lang="en-US" sz="4000" b="1" dirty="0" smtClean="0">
                <a:latin typeface="+mn-lt"/>
              </a:rPr>
              <a:t> </a:t>
            </a:r>
            <a:r>
              <a:rPr lang="en-US" sz="4000" b="1" dirty="0">
                <a:latin typeface="+mn-lt"/>
              </a:rPr>
              <a:t>to make her holy, cleansing her by the washing with water through the word,</a:t>
            </a:r>
          </a:p>
          <a:p>
            <a:pPr marL="0" indent="0">
              <a:buNone/>
            </a:pPr>
            <a:r>
              <a:rPr lang="en-US" sz="4000" b="1" baseline="30000" dirty="0" smtClean="0">
                <a:latin typeface="+mn-lt"/>
              </a:rPr>
              <a:t>27</a:t>
            </a:r>
            <a:r>
              <a:rPr lang="en-US" sz="4000" b="1" dirty="0" smtClean="0">
                <a:latin typeface="+mn-lt"/>
              </a:rPr>
              <a:t> </a:t>
            </a:r>
            <a:r>
              <a:rPr lang="en-US" sz="4000" b="1" dirty="0">
                <a:latin typeface="+mn-lt"/>
              </a:rPr>
              <a:t>and to present her to himself as a radiant assembly, without stain or wrinkle or any other blemish, but holy and blameless.</a:t>
            </a:r>
          </a:p>
          <a:p>
            <a:pPr marL="0" indent="0">
              <a:buNone/>
            </a:pPr>
            <a:endParaRPr lang="en-US" sz="4000" b="1" dirty="0">
              <a:latin typeface="+mn-lt"/>
            </a:endParaRPr>
          </a:p>
        </p:txBody>
      </p:sp>
    </p:spTree>
    <p:extLst>
      <p:ext uri="{BB962C8B-B14F-4D97-AF65-F5344CB8AC3E}">
        <p14:creationId xmlns:p14="http://schemas.microsoft.com/office/powerpoint/2010/main" val="279112375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000" b="1" dirty="0">
                <a:latin typeface="+mn-lt"/>
              </a:rPr>
              <a:t>What Kind of Love is That?</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smtClean="0">
                <a:latin typeface="+mn-lt"/>
              </a:rPr>
              <a:t>Ephesians 5</a:t>
            </a:r>
          </a:p>
          <a:p>
            <a:pPr marL="0" indent="0">
              <a:buNone/>
            </a:pPr>
            <a:r>
              <a:rPr lang="en-US" sz="4000" b="1" baseline="30000" dirty="0">
                <a:latin typeface="+mn-lt"/>
              </a:rPr>
              <a:t>28</a:t>
            </a:r>
            <a:r>
              <a:rPr lang="en-US" sz="4000" b="1" dirty="0">
                <a:latin typeface="+mn-lt"/>
              </a:rPr>
              <a:t> In this same way, husbands ought to love their wives as their own bodies. He who loves his wife loves himself.</a:t>
            </a:r>
          </a:p>
          <a:p>
            <a:pPr marL="0" indent="0">
              <a:buNone/>
            </a:pPr>
            <a:r>
              <a:rPr lang="en-US" sz="4000" b="1" baseline="30000" dirty="0" smtClean="0">
                <a:latin typeface="+mn-lt"/>
              </a:rPr>
              <a:t>29</a:t>
            </a:r>
            <a:r>
              <a:rPr lang="en-US" sz="4000" b="1" dirty="0" smtClean="0">
                <a:latin typeface="+mn-lt"/>
              </a:rPr>
              <a:t> </a:t>
            </a:r>
            <a:r>
              <a:rPr lang="en-US" sz="4000" b="1" dirty="0">
                <a:latin typeface="+mn-lt"/>
              </a:rPr>
              <a:t>After all, no one ever hated his own body, but he feeds and cares for it, just as Messiah does the assembly--</a:t>
            </a:r>
          </a:p>
          <a:p>
            <a:pPr marL="0" indent="0">
              <a:buNone/>
            </a:pPr>
            <a:r>
              <a:rPr lang="en-US" sz="4000" b="1" baseline="30000" dirty="0" smtClean="0">
                <a:latin typeface="+mn-lt"/>
              </a:rPr>
              <a:t>30</a:t>
            </a:r>
            <a:r>
              <a:rPr lang="en-US" sz="4000" b="1" dirty="0" smtClean="0">
                <a:latin typeface="+mn-lt"/>
              </a:rPr>
              <a:t> </a:t>
            </a:r>
            <a:r>
              <a:rPr lang="en-US" sz="4000" b="1" dirty="0">
                <a:latin typeface="+mn-lt"/>
              </a:rPr>
              <a:t>for we are members of his body.</a:t>
            </a:r>
          </a:p>
          <a:p>
            <a:pPr marL="0" indent="0">
              <a:buNone/>
            </a:pPr>
            <a:endParaRPr lang="en-US" sz="4000" b="1" dirty="0">
              <a:latin typeface="+mn-lt"/>
            </a:endParaRPr>
          </a:p>
        </p:txBody>
      </p:sp>
    </p:spTree>
    <p:extLst>
      <p:ext uri="{BB962C8B-B14F-4D97-AF65-F5344CB8AC3E}">
        <p14:creationId xmlns:p14="http://schemas.microsoft.com/office/powerpoint/2010/main" val="309584822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000" b="1" dirty="0">
                <a:latin typeface="+mn-lt"/>
              </a:rPr>
              <a:t>What Kind of Love is That?</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smtClean="0"/>
              <a:t>The life of faith </a:t>
            </a:r>
            <a:r>
              <a:rPr lang="en-US" sz="4000" b="1" dirty="0"/>
              <a:t>is a call to grow “to the measure of the stature of the fullness of Christ” (</a:t>
            </a:r>
            <a:r>
              <a:rPr lang="en-US" sz="4000" b="1" dirty="0" err="1"/>
              <a:t>Eph</a:t>
            </a:r>
            <a:r>
              <a:rPr lang="en-US" sz="4000" b="1" dirty="0"/>
              <a:t> 4:13), until we love with the </a:t>
            </a:r>
            <a:r>
              <a:rPr lang="en-US" sz="4000" b="1" dirty="0" err="1"/>
              <a:t>fulness</a:t>
            </a:r>
            <a:r>
              <a:rPr lang="en-US" sz="4000" b="1" dirty="0"/>
              <a:t> of His love.  The same call applies to our marriage relationships. There must be a maturing and deepening of our commitment to each other. When marriage commitment stops growing, it begins to wither away.</a:t>
            </a:r>
            <a:endParaRPr lang="en-US" sz="4000" b="1" dirty="0">
              <a:latin typeface="+mn-lt"/>
            </a:endParaRPr>
          </a:p>
        </p:txBody>
      </p:sp>
    </p:spTree>
    <p:extLst>
      <p:ext uri="{BB962C8B-B14F-4D97-AF65-F5344CB8AC3E}">
        <p14:creationId xmlns:p14="http://schemas.microsoft.com/office/powerpoint/2010/main" val="99058823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000" b="1" dirty="0">
                <a:latin typeface="+mn-lt"/>
              </a:rPr>
              <a:t>Marriage is a Picture</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smtClean="0">
                <a:latin typeface="+mn-lt"/>
              </a:rPr>
              <a:t>Ephesians 5</a:t>
            </a:r>
          </a:p>
          <a:p>
            <a:pPr marL="0" indent="0">
              <a:buNone/>
            </a:pPr>
            <a:r>
              <a:rPr lang="en-US" sz="4000" b="1" baseline="30000" dirty="0">
                <a:latin typeface="+mn-lt"/>
              </a:rPr>
              <a:t>31</a:t>
            </a:r>
            <a:r>
              <a:rPr lang="en-US" sz="4000" b="1" dirty="0">
                <a:latin typeface="+mn-lt"/>
              </a:rPr>
              <a:t> "For this reason a man will leave his father and mother and be united to his wife, and the two will become one flesh."</a:t>
            </a:r>
          </a:p>
          <a:p>
            <a:pPr marL="0" indent="0">
              <a:buNone/>
            </a:pPr>
            <a:r>
              <a:rPr lang="en-US" sz="4000" b="1" baseline="30000" dirty="0" smtClean="0">
                <a:latin typeface="+mn-lt"/>
              </a:rPr>
              <a:t>32</a:t>
            </a:r>
            <a:r>
              <a:rPr lang="en-US" sz="4000" b="1" dirty="0" smtClean="0">
                <a:latin typeface="+mn-lt"/>
              </a:rPr>
              <a:t> </a:t>
            </a:r>
            <a:r>
              <a:rPr lang="en-US" sz="4000" b="1" dirty="0">
                <a:latin typeface="+mn-lt"/>
              </a:rPr>
              <a:t>This is a profound mystery-- but I am talking about Messiah and the assembly.</a:t>
            </a:r>
          </a:p>
          <a:p>
            <a:pPr marL="0" indent="0">
              <a:buNone/>
            </a:pPr>
            <a:r>
              <a:rPr lang="en-US" sz="4000" b="1" baseline="30000" dirty="0" smtClean="0">
                <a:latin typeface="+mn-lt"/>
              </a:rPr>
              <a:t>33</a:t>
            </a:r>
            <a:r>
              <a:rPr lang="en-US" sz="4000" b="1" dirty="0" smtClean="0">
                <a:latin typeface="+mn-lt"/>
              </a:rPr>
              <a:t> </a:t>
            </a:r>
            <a:r>
              <a:rPr lang="en-US" sz="4000" b="1" dirty="0">
                <a:latin typeface="+mn-lt"/>
              </a:rPr>
              <a:t>However, each one of you also must love his wife as he loves himself, and the wife must </a:t>
            </a:r>
            <a:r>
              <a:rPr lang="en-US" sz="4000" b="1" dirty="0" smtClean="0">
                <a:latin typeface="+mn-lt"/>
              </a:rPr>
              <a:t>respect (fear) </a:t>
            </a:r>
            <a:r>
              <a:rPr lang="en-US" sz="4000" b="1" dirty="0">
                <a:latin typeface="+mn-lt"/>
              </a:rPr>
              <a:t>her husband.</a:t>
            </a:r>
          </a:p>
          <a:p>
            <a:pPr marL="0" indent="0">
              <a:buNone/>
            </a:pPr>
            <a:endParaRPr lang="en-US" sz="4000" b="1" dirty="0">
              <a:latin typeface="+mn-lt"/>
            </a:endParaRPr>
          </a:p>
        </p:txBody>
      </p:sp>
    </p:spTree>
    <p:extLst>
      <p:ext uri="{BB962C8B-B14F-4D97-AF65-F5344CB8AC3E}">
        <p14:creationId xmlns:p14="http://schemas.microsoft.com/office/powerpoint/2010/main" val="132345240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000" b="1" dirty="0" smtClean="0">
                <a:latin typeface="+mn-lt"/>
              </a:rPr>
              <a:t>Peter’s Instruction for Men</a:t>
            </a:r>
            <a:endParaRPr lang="en-US" sz="40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Husbands, in the same way </a:t>
            </a:r>
            <a:r>
              <a:rPr lang="en-US" sz="4000" b="1" dirty="0" smtClean="0"/>
              <a:t>live </a:t>
            </a:r>
            <a:r>
              <a:rPr lang="en-US" sz="4000" b="1" dirty="0"/>
              <a:t>with your </a:t>
            </a:r>
            <a:r>
              <a:rPr lang="en-US" sz="4000" b="1" dirty="0" smtClean="0"/>
              <a:t>wife according to wisdom (knowledge), as a delicate vessel </a:t>
            </a:r>
            <a:r>
              <a:rPr lang="en-US" sz="4000" b="1" u="sng" dirty="0" smtClean="0"/>
              <a:t>showing honor to her </a:t>
            </a:r>
            <a:r>
              <a:rPr lang="en-US" sz="4000" b="1" u="sng" dirty="0"/>
              <a:t>and as </a:t>
            </a:r>
            <a:r>
              <a:rPr lang="en-US" sz="4000" b="1" u="sng" dirty="0" smtClean="0"/>
              <a:t>heir </a:t>
            </a:r>
            <a:r>
              <a:rPr lang="en-US" sz="4000" b="1" u="sng" dirty="0"/>
              <a:t>with you of the gracious gift of life</a:t>
            </a:r>
            <a:r>
              <a:rPr lang="en-US" sz="4000" b="1" dirty="0"/>
              <a:t>, so that nothing will hinder your prayers</a:t>
            </a:r>
            <a:r>
              <a:rPr lang="en-US" sz="4000" b="1" dirty="0" smtClean="0"/>
              <a:t>.  </a:t>
            </a:r>
            <a:r>
              <a:rPr lang="en-US" sz="4000" b="1" dirty="0" smtClean="0">
                <a:latin typeface="+mn-lt"/>
              </a:rPr>
              <a:t>1 Peter </a:t>
            </a:r>
            <a:r>
              <a:rPr lang="en-US" sz="4000" b="1" dirty="0" smtClean="0">
                <a:latin typeface="+mn-lt"/>
              </a:rPr>
              <a:t>3:7</a:t>
            </a:r>
          </a:p>
          <a:p>
            <a:pPr marL="0" indent="0">
              <a:buNone/>
            </a:pPr>
            <a:r>
              <a:rPr lang="en-US" sz="4000" b="1" dirty="0" smtClean="0"/>
              <a:t>To treat your wife any less than a co-heir with you would be to do yourself and your wife a disservice.</a:t>
            </a:r>
          </a:p>
          <a:p>
            <a:pPr marL="0" indent="0">
              <a:buNone/>
            </a:pPr>
            <a:endParaRPr lang="en-US" sz="4000" b="1" dirty="0">
              <a:latin typeface="+mn-lt"/>
            </a:endParaRPr>
          </a:p>
        </p:txBody>
      </p:sp>
    </p:spTree>
    <p:extLst>
      <p:ext uri="{BB962C8B-B14F-4D97-AF65-F5344CB8AC3E}">
        <p14:creationId xmlns:p14="http://schemas.microsoft.com/office/powerpoint/2010/main" val="427908688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000" b="1" dirty="0">
                <a:latin typeface="+mn-lt"/>
              </a:rPr>
              <a:t>Men Need to Heed This Instruction</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smtClean="0">
                <a:latin typeface="+mn-lt"/>
              </a:rPr>
              <a:t>Men are the Head, not the owner</a:t>
            </a:r>
          </a:p>
          <a:p>
            <a:pPr marL="0" indent="0">
              <a:buNone/>
            </a:pPr>
            <a:r>
              <a:rPr lang="en-US" sz="4000" b="1" dirty="0" smtClean="0">
                <a:latin typeface="+mn-lt"/>
              </a:rPr>
              <a:t>Love is expressed through servanthood and self sacrifice</a:t>
            </a:r>
          </a:p>
          <a:p>
            <a:pPr marL="0" indent="0">
              <a:buNone/>
            </a:pPr>
            <a:r>
              <a:rPr lang="en-US" sz="4000" b="1" dirty="0" smtClean="0">
                <a:latin typeface="+mn-lt"/>
              </a:rPr>
              <a:t>Domination has no place in marriage</a:t>
            </a:r>
          </a:p>
          <a:p>
            <a:pPr marL="0" indent="0">
              <a:buNone/>
            </a:pPr>
            <a:r>
              <a:rPr lang="en-US" sz="4000" b="1" dirty="0" smtClean="0">
                <a:latin typeface="+mn-lt"/>
              </a:rPr>
              <a:t>A wise man will listen to his wife’s </a:t>
            </a:r>
            <a:r>
              <a:rPr lang="en-US" sz="4000" b="1" dirty="0" smtClean="0"/>
              <a:t>insights</a:t>
            </a:r>
            <a:endParaRPr lang="en-US" sz="4000" b="1" dirty="0">
              <a:latin typeface="+mn-lt"/>
            </a:endParaRPr>
          </a:p>
          <a:p>
            <a:pPr marL="0" indent="0">
              <a:buNone/>
            </a:pPr>
            <a:endParaRPr lang="en-US" dirty="0"/>
          </a:p>
        </p:txBody>
      </p:sp>
    </p:spTree>
    <p:extLst>
      <p:ext uri="{BB962C8B-B14F-4D97-AF65-F5344CB8AC3E}">
        <p14:creationId xmlns:p14="http://schemas.microsoft.com/office/powerpoint/2010/main" val="339056120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000" b="1" dirty="0" smtClean="0">
                <a:latin typeface="+mn-lt"/>
              </a:rPr>
              <a:t>A </a:t>
            </a:r>
            <a:r>
              <a:rPr lang="en-US" sz="4000" b="1" dirty="0" smtClean="0">
                <a:latin typeface="+mn-lt"/>
              </a:rPr>
              <a:t>Word For Men</a:t>
            </a:r>
            <a:endParaRPr lang="en-US" sz="4000" b="1" dirty="0">
              <a:latin typeface="+mn-lt"/>
            </a:endParaRPr>
          </a:p>
        </p:txBody>
      </p:sp>
      <p:sp>
        <p:nvSpPr>
          <p:cNvPr id="3" name="Content Placeholder 2"/>
          <p:cNvSpPr>
            <a:spLocks noGrp="1"/>
          </p:cNvSpPr>
          <p:nvPr>
            <p:ph idx="1"/>
          </p:nvPr>
        </p:nvSpPr>
        <p:spPr>
          <a:xfrm>
            <a:off x="352697" y="1027612"/>
            <a:ext cx="11547565" cy="5748668"/>
          </a:xfrm>
        </p:spPr>
        <p:txBody>
          <a:bodyPr>
            <a:noAutofit/>
          </a:bodyPr>
          <a:lstStyle/>
          <a:p>
            <a:pPr marL="0" indent="0">
              <a:buNone/>
            </a:pPr>
            <a:r>
              <a:rPr lang="en-US" sz="4000" b="1" dirty="0" smtClean="0"/>
              <a:t>As Head of your family, do the work of a Priest – Read the Word, Teach the Word, Pray for each family member daily.</a:t>
            </a:r>
          </a:p>
          <a:p>
            <a:pPr marL="0" indent="0">
              <a:buNone/>
            </a:pPr>
            <a:r>
              <a:rPr lang="en-US" sz="4000" b="1" dirty="0" smtClean="0"/>
              <a:t>In the Assembly, do the same.  Share your insights and testimonies with the Assembly.  Pray for the members of the Body of Messiah.</a:t>
            </a:r>
          </a:p>
          <a:p>
            <a:pPr marL="0" indent="0">
              <a:buNone/>
            </a:pPr>
            <a:r>
              <a:rPr lang="en-US" sz="4000" b="1" dirty="0" smtClean="0"/>
              <a:t>Speak up and do not be silent.  As family Head, you have to represent yourself and your family.</a:t>
            </a:r>
          </a:p>
          <a:p>
            <a:pPr marL="0" indent="0">
              <a:buNone/>
            </a:pPr>
            <a:r>
              <a:rPr lang="en-US" sz="4000" b="1" dirty="0" smtClean="0"/>
              <a:t>Be an example to other men of Leadership and Headship in the Assembly.</a:t>
            </a:r>
          </a:p>
          <a:p>
            <a:pPr marL="0" indent="0">
              <a:buNone/>
            </a:pPr>
            <a:endParaRPr lang="en-US" dirty="0"/>
          </a:p>
        </p:txBody>
      </p:sp>
    </p:spTree>
    <p:extLst>
      <p:ext uri="{BB962C8B-B14F-4D97-AF65-F5344CB8AC3E}">
        <p14:creationId xmlns:p14="http://schemas.microsoft.com/office/powerpoint/2010/main" val="25824150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000" b="1" dirty="0" smtClean="0">
                <a:latin typeface="+mn-lt"/>
              </a:rPr>
              <a:t>Submission of Wives</a:t>
            </a:r>
            <a:endParaRPr lang="en-US" sz="40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u="sng" dirty="0" smtClean="0">
                <a:latin typeface="+mn-lt"/>
              </a:rPr>
              <a:t>Wives</a:t>
            </a:r>
            <a:r>
              <a:rPr lang="en-US" sz="4000" b="1" u="sng" dirty="0">
                <a:latin typeface="+mn-lt"/>
              </a:rPr>
              <a:t>, </a:t>
            </a:r>
            <a:r>
              <a:rPr lang="en-US" sz="4000" b="1" u="sng" dirty="0" smtClean="0">
                <a:latin typeface="+mn-lt"/>
              </a:rPr>
              <a:t>(submit) </a:t>
            </a:r>
            <a:r>
              <a:rPr lang="en-US" sz="4000" b="1" u="sng" dirty="0">
                <a:latin typeface="+mn-lt"/>
              </a:rPr>
              <a:t>to your husbands</a:t>
            </a:r>
            <a:r>
              <a:rPr lang="en-US" sz="4000" b="1" dirty="0">
                <a:latin typeface="+mn-lt"/>
              </a:rPr>
              <a:t> as to </a:t>
            </a:r>
            <a:r>
              <a:rPr lang="en-US" sz="4000" b="1" dirty="0" smtClean="0">
                <a:latin typeface="+mn-lt"/>
              </a:rPr>
              <a:t>the Lord.</a:t>
            </a:r>
            <a:r>
              <a:rPr lang="en-US" sz="4000" b="1" dirty="0">
                <a:latin typeface="+mn-lt"/>
              </a:rPr>
              <a:t>  For the husband is the head of the wife as Messiah is the head of the assembly, his body, of which he is the Savior.  Now as the assembly submits to Messiah, so also wives </a:t>
            </a:r>
            <a:r>
              <a:rPr lang="en-US" sz="4000" b="1" dirty="0" smtClean="0">
                <a:latin typeface="+mn-lt"/>
              </a:rPr>
              <a:t>(should submit) </a:t>
            </a:r>
            <a:r>
              <a:rPr lang="en-US" sz="4000" b="1" dirty="0">
                <a:latin typeface="+mn-lt"/>
              </a:rPr>
              <a:t>to their husbands in everything. </a:t>
            </a:r>
            <a:r>
              <a:rPr lang="en-US" sz="4000" b="1" dirty="0" smtClean="0">
                <a:latin typeface="+mn-lt"/>
              </a:rPr>
              <a:t>Ephesians 5:22-24</a:t>
            </a:r>
            <a:endParaRPr lang="en-US" sz="4000" b="1" dirty="0">
              <a:latin typeface="+mn-lt"/>
            </a:endParaRPr>
          </a:p>
          <a:p>
            <a:pPr marL="0" indent="0">
              <a:buNone/>
            </a:pPr>
            <a:endParaRPr lang="en-US" sz="4000" b="1" dirty="0">
              <a:latin typeface="+mn-lt"/>
            </a:endParaRPr>
          </a:p>
        </p:txBody>
      </p:sp>
    </p:spTree>
    <p:extLst>
      <p:ext uri="{BB962C8B-B14F-4D97-AF65-F5344CB8AC3E}">
        <p14:creationId xmlns:p14="http://schemas.microsoft.com/office/powerpoint/2010/main" val="282891235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000" b="1" dirty="0">
                <a:latin typeface="+mn-lt"/>
              </a:rPr>
              <a:t>Peter Teaches a Woman to </a:t>
            </a:r>
            <a:r>
              <a:rPr lang="en-US" sz="4000" b="1" dirty="0" smtClean="0">
                <a:latin typeface="+mn-lt"/>
              </a:rPr>
              <a:t>Have a Quiet Spirit</a:t>
            </a:r>
            <a:endParaRPr lang="en-US" sz="4000" b="1" dirty="0">
              <a:latin typeface="+mn-lt"/>
            </a:endParaRPr>
          </a:p>
        </p:txBody>
      </p:sp>
      <p:sp>
        <p:nvSpPr>
          <p:cNvPr id="3" name="Content Placeholder 2"/>
          <p:cNvSpPr>
            <a:spLocks noGrp="1"/>
          </p:cNvSpPr>
          <p:nvPr>
            <p:ph idx="1"/>
          </p:nvPr>
        </p:nvSpPr>
        <p:spPr>
          <a:xfrm>
            <a:off x="609600" y="927652"/>
            <a:ext cx="10972800" cy="5848627"/>
          </a:xfrm>
        </p:spPr>
        <p:txBody>
          <a:bodyPr>
            <a:normAutofit/>
          </a:bodyPr>
          <a:lstStyle/>
          <a:p>
            <a:pPr marL="0" indent="0">
              <a:buNone/>
            </a:pPr>
            <a:r>
              <a:rPr lang="en-US" sz="4000" b="1" dirty="0">
                <a:latin typeface="+mn-lt"/>
              </a:rPr>
              <a:t>Wives, in the same way </a:t>
            </a:r>
            <a:r>
              <a:rPr lang="en-US" sz="4000" b="1" u="sng" dirty="0">
                <a:latin typeface="+mn-lt"/>
              </a:rPr>
              <a:t>be submissive to your husbands</a:t>
            </a:r>
            <a:r>
              <a:rPr lang="en-US" sz="4000" b="1" dirty="0">
                <a:latin typeface="+mn-lt"/>
              </a:rPr>
              <a:t> so that, if any of them do not believe the word, they may be won over without words by the behavior of their wives, when they see the purity and reverence of your lives.  </a:t>
            </a:r>
            <a:r>
              <a:rPr lang="en-US" sz="4000" b="1" u="sng" dirty="0">
                <a:latin typeface="+mn-lt"/>
              </a:rPr>
              <a:t>Your beauty should not come from outward adornment, such as braided hair and the wearing of gold jewelry and fine clothes</a:t>
            </a:r>
            <a:r>
              <a:rPr lang="en-US" sz="4000" b="1" dirty="0">
                <a:latin typeface="+mn-lt"/>
              </a:rPr>
              <a:t>.  </a:t>
            </a:r>
            <a:r>
              <a:rPr lang="en-US" sz="4000" b="1" dirty="0" smtClean="0">
                <a:latin typeface="+mn-lt"/>
              </a:rPr>
              <a:t>(</a:t>
            </a:r>
            <a:r>
              <a:rPr lang="en-US" sz="4000" b="1" dirty="0">
                <a:latin typeface="+mn-lt"/>
              </a:rPr>
              <a:t>1 </a:t>
            </a:r>
            <a:r>
              <a:rPr lang="en-US" sz="4000" b="1" dirty="0" err="1">
                <a:latin typeface="+mn-lt"/>
              </a:rPr>
              <a:t>Kepha</a:t>
            </a:r>
            <a:r>
              <a:rPr lang="en-US" sz="4000" b="1" dirty="0">
                <a:latin typeface="+mn-lt"/>
              </a:rPr>
              <a:t> 3:1-6)</a:t>
            </a:r>
          </a:p>
        </p:txBody>
      </p:sp>
    </p:spTree>
    <p:extLst>
      <p:ext uri="{BB962C8B-B14F-4D97-AF65-F5344CB8AC3E}">
        <p14:creationId xmlns:p14="http://schemas.microsoft.com/office/powerpoint/2010/main" val="17244200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000" b="1" dirty="0">
                <a:latin typeface="+mn-lt"/>
              </a:rPr>
              <a:t>Peter Teaches a Woman to </a:t>
            </a:r>
            <a:r>
              <a:rPr lang="en-US" sz="4000" b="1" dirty="0" smtClean="0">
                <a:latin typeface="+mn-lt"/>
              </a:rPr>
              <a:t>Have a Quiet Spirit</a:t>
            </a:r>
            <a:endParaRPr lang="en-US" sz="4000" b="1" dirty="0">
              <a:latin typeface="+mn-lt"/>
            </a:endParaRPr>
          </a:p>
        </p:txBody>
      </p:sp>
      <p:sp>
        <p:nvSpPr>
          <p:cNvPr id="3" name="Content Placeholder 2"/>
          <p:cNvSpPr>
            <a:spLocks noGrp="1"/>
          </p:cNvSpPr>
          <p:nvPr>
            <p:ph idx="1"/>
          </p:nvPr>
        </p:nvSpPr>
        <p:spPr>
          <a:xfrm>
            <a:off x="609600" y="927652"/>
            <a:ext cx="10972800" cy="5848627"/>
          </a:xfrm>
        </p:spPr>
        <p:txBody>
          <a:bodyPr>
            <a:normAutofit/>
          </a:bodyPr>
          <a:lstStyle/>
          <a:p>
            <a:pPr marL="0" indent="0">
              <a:buNone/>
            </a:pPr>
            <a:r>
              <a:rPr lang="en-US" sz="4000" b="1" u="sng" dirty="0" smtClean="0">
                <a:latin typeface="+mn-lt"/>
              </a:rPr>
              <a:t>Instead</a:t>
            </a:r>
            <a:r>
              <a:rPr lang="en-US" sz="4000" b="1" u="sng" dirty="0">
                <a:latin typeface="+mn-lt"/>
              </a:rPr>
              <a:t>, it should be that of your inner self, the unfading beauty of a gentle and quiet spirit, which is of great worth in Elohim's sight</a:t>
            </a:r>
            <a:r>
              <a:rPr lang="en-US" sz="4000" b="1" dirty="0">
                <a:latin typeface="+mn-lt"/>
              </a:rPr>
              <a:t>.  For this is the way the holy women of the past who put their hope in Elohim used to make themselves beautiful. </a:t>
            </a:r>
            <a:r>
              <a:rPr lang="en-US" sz="4000" b="1" u="sng" dirty="0" smtClean="0">
                <a:latin typeface="+mn-lt"/>
              </a:rPr>
              <a:t>They were submissive to their </a:t>
            </a:r>
            <a:r>
              <a:rPr lang="en-US" sz="4000" b="1" u="sng" dirty="0">
                <a:latin typeface="+mn-lt"/>
              </a:rPr>
              <a:t>own husbands</a:t>
            </a:r>
            <a:r>
              <a:rPr lang="en-US" sz="4000" b="1" dirty="0">
                <a:latin typeface="+mn-lt"/>
              </a:rPr>
              <a:t>, like </a:t>
            </a:r>
            <a:r>
              <a:rPr lang="en-US" sz="4000" b="1" u="sng" dirty="0">
                <a:latin typeface="+mn-lt"/>
              </a:rPr>
              <a:t>Sarah, who obeyed Avraham and called him her </a:t>
            </a:r>
            <a:r>
              <a:rPr lang="en-US" sz="4000" b="1" u="sng" dirty="0" smtClean="0">
                <a:latin typeface="+mn-lt"/>
              </a:rPr>
              <a:t>master</a:t>
            </a:r>
            <a:r>
              <a:rPr lang="en-US" sz="4000" b="1" dirty="0">
                <a:latin typeface="+mn-lt"/>
              </a:rPr>
              <a:t>. You are her daughters if you do what is right and do not give way to fear. (1 </a:t>
            </a:r>
            <a:r>
              <a:rPr lang="en-US" sz="4000" b="1" dirty="0" err="1">
                <a:latin typeface="+mn-lt"/>
              </a:rPr>
              <a:t>Kepha</a:t>
            </a:r>
            <a:r>
              <a:rPr lang="en-US" sz="4000" b="1" dirty="0">
                <a:latin typeface="+mn-lt"/>
              </a:rPr>
              <a:t> 3:1-6)</a:t>
            </a:r>
          </a:p>
        </p:txBody>
      </p:sp>
    </p:spTree>
    <p:extLst>
      <p:ext uri="{BB962C8B-B14F-4D97-AF65-F5344CB8AC3E}">
        <p14:creationId xmlns:p14="http://schemas.microsoft.com/office/powerpoint/2010/main" val="411122120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000" b="1" dirty="0">
                <a:latin typeface="+mn-lt"/>
              </a:rPr>
              <a:t>Peter </a:t>
            </a:r>
            <a:r>
              <a:rPr lang="en-US" sz="4000" b="1" dirty="0" smtClean="0">
                <a:latin typeface="+mn-lt"/>
              </a:rPr>
              <a:t>Wrote What?</a:t>
            </a:r>
            <a:endParaRPr lang="en-US" sz="4000" b="1" dirty="0">
              <a:latin typeface="+mn-lt"/>
            </a:endParaRPr>
          </a:p>
        </p:txBody>
      </p:sp>
      <p:sp>
        <p:nvSpPr>
          <p:cNvPr id="3" name="Content Placeholder 2"/>
          <p:cNvSpPr>
            <a:spLocks noGrp="1"/>
          </p:cNvSpPr>
          <p:nvPr>
            <p:ph idx="1"/>
          </p:nvPr>
        </p:nvSpPr>
        <p:spPr>
          <a:xfrm>
            <a:off x="609600" y="927652"/>
            <a:ext cx="10972800" cy="5848627"/>
          </a:xfrm>
        </p:spPr>
        <p:txBody>
          <a:bodyPr>
            <a:normAutofit/>
          </a:bodyPr>
          <a:lstStyle/>
          <a:p>
            <a:pPr marL="0" indent="0">
              <a:buNone/>
            </a:pPr>
            <a:r>
              <a:rPr lang="en-US" sz="4000" b="1" dirty="0" smtClean="0">
                <a:latin typeface="+mn-lt"/>
              </a:rPr>
              <a:t>That women should have a quiet and gentle spirit</a:t>
            </a:r>
          </a:p>
          <a:p>
            <a:pPr marL="0" indent="0">
              <a:buNone/>
            </a:pPr>
            <a:r>
              <a:rPr lang="en-US" sz="4000" b="1" dirty="0" smtClean="0">
                <a:latin typeface="+mn-lt"/>
              </a:rPr>
              <a:t>This </a:t>
            </a:r>
            <a:r>
              <a:rPr lang="en-US" sz="4000" b="1" dirty="0" smtClean="0">
                <a:latin typeface="+mn-lt"/>
              </a:rPr>
              <a:t>is the same Peter who sat under the Master’s teachings for a year or so.</a:t>
            </a:r>
          </a:p>
          <a:p>
            <a:pPr marL="0" indent="0">
              <a:buNone/>
            </a:pPr>
            <a:r>
              <a:rPr lang="en-US" sz="4000" b="1" dirty="0" smtClean="0"/>
              <a:t>Could this understanding Peter had be a reflection of the Messiah’s teaching?  To which Paul said that the Master taught that women should submit?</a:t>
            </a:r>
          </a:p>
          <a:p>
            <a:pPr marL="0" indent="0">
              <a:buNone/>
            </a:pPr>
            <a:r>
              <a:rPr lang="en-US" sz="4000" b="1" dirty="0" smtClean="0">
                <a:latin typeface="+mn-lt"/>
              </a:rPr>
              <a:t>Absolutely!</a:t>
            </a:r>
            <a:endParaRPr lang="en-US" sz="4000" b="1" dirty="0">
              <a:latin typeface="+mn-lt"/>
            </a:endParaRPr>
          </a:p>
        </p:txBody>
      </p:sp>
    </p:spTree>
    <p:extLst>
      <p:ext uri="{BB962C8B-B14F-4D97-AF65-F5344CB8AC3E}">
        <p14:creationId xmlns:p14="http://schemas.microsoft.com/office/powerpoint/2010/main" val="2849121802"/>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000" b="1" dirty="0">
                <a:latin typeface="+mn-lt"/>
              </a:rPr>
              <a:t>More Instructions About Women</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smtClean="0">
                <a:latin typeface="+mn-lt"/>
              </a:rPr>
              <a:t>Did </a:t>
            </a:r>
            <a:r>
              <a:rPr lang="en-US" sz="4000" b="1" dirty="0">
                <a:latin typeface="+mn-lt"/>
              </a:rPr>
              <a:t>the word of Elohim originate with you? Or are you the only people it has reached?  If anybody thinks he is a prophet or spiritually gifted, let him acknowledge </a:t>
            </a:r>
            <a:r>
              <a:rPr lang="en-US" sz="4000" b="1" dirty="0" smtClean="0">
                <a:latin typeface="+mn-lt"/>
              </a:rPr>
              <a:t>that (#6) </a:t>
            </a:r>
            <a:r>
              <a:rPr lang="en-US" sz="4000" b="1" u="sng" dirty="0">
                <a:latin typeface="+mn-lt"/>
              </a:rPr>
              <a:t>what I am writing to you is the Master's command</a:t>
            </a:r>
            <a:r>
              <a:rPr lang="en-US" sz="4000" b="1" dirty="0">
                <a:latin typeface="+mn-lt"/>
              </a:rPr>
              <a:t>.  If he ignores this, he himself will be ignored.  (1 Corinthians </a:t>
            </a:r>
            <a:r>
              <a:rPr lang="en-US" sz="4000" b="1" dirty="0" smtClean="0">
                <a:latin typeface="+mn-lt"/>
              </a:rPr>
              <a:t>14:36-38</a:t>
            </a:r>
            <a:r>
              <a:rPr lang="en-US" sz="4000" b="1" dirty="0">
                <a:latin typeface="+mn-lt"/>
              </a:rPr>
              <a:t>)</a:t>
            </a:r>
          </a:p>
        </p:txBody>
      </p:sp>
    </p:spTree>
    <p:extLst>
      <p:ext uri="{BB962C8B-B14F-4D97-AF65-F5344CB8AC3E}">
        <p14:creationId xmlns:p14="http://schemas.microsoft.com/office/powerpoint/2010/main" val="91978697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000" b="1" dirty="0" smtClean="0">
                <a:latin typeface="+mn-lt"/>
              </a:rPr>
              <a:t>Quiet and Quiet Spirit</a:t>
            </a:r>
            <a:endParaRPr lang="en-US" sz="4000" b="1" dirty="0">
              <a:latin typeface="+mn-lt"/>
            </a:endParaRPr>
          </a:p>
        </p:txBody>
      </p:sp>
      <p:sp>
        <p:nvSpPr>
          <p:cNvPr id="3" name="Content Placeholder 2"/>
          <p:cNvSpPr>
            <a:spLocks noGrp="1"/>
          </p:cNvSpPr>
          <p:nvPr>
            <p:ph idx="1"/>
          </p:nvPr>
        </p:nvSpPr>
        <p:spPr>
          <a:xfrm>
            <a:off x="609600" y="927652"/>
            <a:ext cx="10972800" cy="5848627"/>
          </a:xfrm>
        </p:spPr>
        <p:txBody>
          <a:bodyPr>
            <a:normAutofit lnSpcReduction="10000"/>
          </a:bodyPr>
          <a:lstStyle/>
          <a:p>
            <a:pPr marL="0" indent="0">
              <a:buNone/>
            </a:pPr>
            <a:r>
              <a:rPr lang="en-US" sz="4000" b="1" dirty="0" smtClean="0">
                <a:latin typeface="+mn-lt"/>
              </a:rPr>
              <a:t>The instruction </a:t>
            </a:r>
            <a:r>
              <a:rPr lang="en-US" sz="4000" b="1" dirty="0" smtClean="0">
                <a:latin typeface="+mn-lt"/>
              </a:rPr>
              <a:t>about the quiet spirit is </a:t>
            </a:r>
            <a:r>
              <a:rPr lang="en-US" sz="4000" b="1" dirty="0" smtClean="0">
                <a:latin typeface="+mn-lt"/>
              </a:rPr>
              <a:t>about having a spirit and attitude of submission.  It is not intended to hold women back or to put them “in their place” but to show respect for Elohim and the authority structure which Yahuwah established for his people.</a:t>
            </a:r>
          </a:p>
          <a:p>
            <a:pPr marL="0" indent="0">
              <a:buNone/>
            </a:pPr>
            <a:r>
              <a:rPr lang="en-US" sz="4000" b="1" dirty="0" smtClean="0"/>
              <a:t>Yahuwah intended that men take the leadership role at Home and in Assembly.  And with that comes the responsibility.  So women are instructed to respect that order and give men their place of leadership without interfering. </a:t>
            </a:r>
            <a:endParaRPr lang="en-US" sz="4000" b="1" dirty="0">
              <a:latin typeface="+mn-lt"/>
            </a:endParaRPr>
          </a:p>
        </p:txBody>
      </p:sp>
    </p:spTree>
    <p:extLst>
      <p:ext uri="{BB962C8B-B14F-4D97-AF65-F5344CB8AC3E}">
        <p14:creationId xmlns:p14="http://schemas.microsoft.com/office/powerpoint/2010/main" val="313660033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Women </a:t>
            </a:r>
            <a:r>
              <a:rPr lang="en-US" sz="4800" b="1" dirty="0" smtClean="0">
                <a:latin typeface="+mn-lt"/>
              </a:rPr>
              <a:t>Have Equal Value</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smtClean="0"/>
              <a:t>Elohim made male and female in his image</a:t>
            </a:r>
          </a:p>
          <a:p>
            <a:pPr marL="0" indent="0">
              <a:buNone/>
            </a:pPr>
            <a:r>
              <a:rPr lang="en-US" sz="4000" b="1" dirty="0" smtClean="0"/>
              <a:t>Rabbis devalued women</a:t>
            </a:r>
          </a:p>
          <a:p>
            <a:pPr marL="0" indent="0">
              <a:buNone/>
            </a:pPr>
            <a:r>
              <a:rPr lang="en-US" sz="4000" b="1" dirty="0" smtClean="0"/>
              <a:t>The Master included women in his following, travelling companions</a:t>
            </a:r>
          </a:p>
          <a:p>
            <a:pPr marL="0" indent="0">
              <a:buNone/>
            </a:pPr>
            <a:r>
              <a:rPr lang="en-US" sz="4000" b="1" dirty="0" smtClean="0"/>
              <a:t>Whoever does the will of my father in heaven is my brother and sister and mother – Matt 12:50</a:t>
            </a:r>
          </a:p>
          <a:p>
            <a:pPr marL="0" indent="0">
              <a:buNone/>
            </a:pPr>
            <a:r>
              <a:rPr lang="en-US" sz="4000" b="1" dirty="0" smtClean="0"/>
              <a:t>There is neither Jew nor Greek, slave nor free, male nor female; you are all one in Messiah Gal 3:28</a:t>
            </a:r>
            <a:endParaRPr lang="en-US" sz="4000" b="1" dirty="0"/>
          </a:p>
        </p:txBody>
      </p:sp>
    </p:spTree>
    <p:extLst>
      <p:ext uri="{BB962C8B-B14F-4D97-AF65-F5344CB8AC3E}">
        <p14:creationId xmlns:p14="http://schemas.microsoft.com/office/powerpoint/2010/main" val="3303766776"/>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smtClean="0">
                <a:latin typeface="+mn-lt"/>
              </a:rPr>
              <a:t>Man Valuing His Wife</a:t>
            </a:r>
            <a:endParaRPr lang="en-US" sz="4800" b="1" dirty="0">
              <a:latin typeface="+mn-lt"/>
            </a:endParaRPr>
          </a:p>
        </p:txBody>
      </p:sp>
      <p:sp>
        <p:nvSpPr>
          <p:cNvPr id="3" name="Content Placeholder 2"/>
          <p:cNvSpPr>
            <a:spLocks noGrp="1"/>
          </p:cNvSpPr>
          <p:nvPr>
            <p:ph idx="1"/>
          </p:nvPr>
        </p:nvSpPr>
        <p:spPr>
          <a:xfrm>
            <a:off x="609600" y="1130852"/>
            <a:ext cx="10972800" cy="5645427"/>
          </a:xfrm>
        </p:spPr>
        <p:txBody>
          <a:bodyPr>
            <a:normAutofit lnSpcReduction="10000"/>
          </a:bodyPr>
          <a:lstStyle/>
          <a:p>
            <a:pPr marL="0" indent="0">
              <a:buNone/>
            </a:pPr>
            <a:r>
              <a:rPr lang="en-US" sz="4000" b="1" dirty="0" smtClean="0"/>
              <a:t>Though the head of his wife, the wise man values his wife as his Helper sent from Elohim</a:t>
            </a:r>
          </a:p>
          <a:p>
            <a:pPr marL="0" indent="0">
              <a:buNone/>
            </a:pPr>
            <a:r>
              <a:rPr lang="en-US" sz="4000" b="1" dirty="0" smtClean="0"/>
              <a:t>The woman has gifts, perspectives and insights which will “help” the man if he is willing to receive that help.</a:t>
            </a:r>
          </a:p>
          <a:p>
            <a:pPr marL="0" indent="0">
              <a:buNone/>
            </a:pPr>
            <a:r>
              <a:rPr lang="en-US" sz="4000" b="1" dirty="0" smtClean="0"/>
              <a:t>Man is not independent of his wife.  She is there to bring a point of view which the man cannot see on his own.</a:t>
            </a:r>
          </a:p>
          <a:p>
            <a:pPr marL="0" indent="0">
              <a:buNone/>
            </a:pPr>
            <a:r>
              <a:rPr lang="en-US" sz="4000" b="1" dirty="0" smtClean="0"/>
              <a:t>Thus, the Messianic man honors and values his wife</a:t>
            </a:r>
            <a:endParaRPr lang="en-US" sz="4000" b="1" dirty="0"/>
          </a:p>
        </p:txBody>
      </p:sp>
    </p:spTree>
    <p:extLst>
      <p:ext uri="{BB962C8B-B14F-4D97-AF65-F5344CB8AC3E}">
        <p14:creationId xmlns:p14="http://schemas.microsoft.com/office/powerpoint/2010/main" val="2247616161"/>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879475"/>
          </a:xfrm>
        </p:spPr>
        <p:txBody>
          <a:bodyPr/>
          <a:lstStyle/>
          <a:p>
            <a:pPr algn="ctr"/>
            <a:r>
              <a:rPr lang="en-US" b="1" dirty="0" smtClean="0">
                <a:latin typeface="+mn-lt"/>
              </a:rPr>
              <a:t>The Ten Commandments of Marriage</a:t>
            </a:r>
            <a:endParaRPr lang="en-US" b="1" dirty="0">
              <a:latin typeface="+mn-lt"/>
            </a:endParaRPr>
          </a:p>
        </p:txBody>
      </p:sp>
      <p:sp>
        <p:nvSpPr>
          <p:cNvPr id="3" name="Text Placeholder 2"/>
          <p:cNvSpPr>
            <a:spLocks noGrp="1"/>
          </p:cNvSpPr>
          <p:nvPr>
            <p:ph type="body" idx="1"/>
          </p:nvPr>
        </p:nvSpPr>
        <p:spPr>
          <a:xfrm>
            <a:off x="839788" y="1244601"/>
            <a:ext cx="5157787" cy="647700"/>
          </a:xfrm>
        </p:spPr>
        <p:txBody>
          <a:bodyPr>
            <a:normAutofit/>
          </a:bodyPr>
          <a:lstStyle/>
          <a:p>
            <a:pPr algn="ctr"/>
            <a:r>
              <a:rPr lang="en-US" sz="4000" dirty="0" smtClean="0"/>
              <a:t>Sinai	</a:t>
            </a:r>
            <a:endParaRPr lang="en-US" sz="4000" dirty="0"/>
          </a:p>
        </p:txBody>
      </p:sp>
      <p:sp>
        <p:nvSpPr>
          <p:cNvPr id="4" name="Content Placeholder 3"/>
          <p:cNvSpPr>
            <a:spLocks noGrp="1"/>
          </p:cNvSpPr>
          <p:nvPr>
            <p:ph sz="half" idx="2"/>
          </p:nvPr>
        </p:nvSpPr>
        <p:spPr>
          <a:xfrm>
            <a:off x="839788" y="1892300"/>
            <a:ext cx="5157787" cy="4724399"/>
          </a:xfrm>
        </p:spPr>
        <p:txBody>
          <a:bodyPr/>
          <a:lstStyle/>
          <a:p>
            <a:pPr marL="514350" indent="-514350">
              <a:buAutoNum type="arabicPeriod"/>
            </a:pPr>
            <a:r>
              <a:rPr lang="en-US" b="1" dirty="0" smtClean="0"/>
              <a:t>No </a:t>
            </a:r>
            <a:r>
              <a:rPr lang="en-US" b="1" dirty="0"/>
              <a:t>other </a:t>
            </a:r>
            <a:r>
              <a:rPr lang="en-US" b="1" dirty="0" smtClean="0"/>
              <a:t>Gods</a:t>
            </a:r>
          </a:p>
          <a:p>
            <a:pPr marL="514350" indent="-514350">
              <a:buAutoNum type="arabicPeriod"/>
            </a:pPr>
            <a:r>
              <a:rPr lang="en-US" b="1" dirty="0" smtClean="0"/>
              <a:t>No </a:t>
            </a:r>
            <a:r>
              <a:rPr lang="en-US" b="1" dirty="0"/>
              <a:t>graven </a:t>
            </a:r>
            <a:r>
              <a:rPr lang="en-US" b="1" dirty="0" smtClean="0"/>
              <a:t>image</a:t>
            </a:r>
          </a:p>
          <a:p>
            <a:pPr marL="514350" indent="-514350">
              <a:buAutoNum type="arabicPeriod"/>
            </a:pPr>
            <a:r>
              <a:rPr lang="en-US" b="1" dirty="0" smtClean="0"/>
              <a:t>Not </a:t>
            </a:r>
            <a:r>
              <a:rPr lang="en-US" b="1" dirty="0"/>
              <a:t>taking the Lord’s name in </a:t>
            </a:r>
            <a:r>
              <a:rPr lang="en-US" b="1" dirty="0" smtClean="0"/>
              <a:t>vain</a:t>
            </a:r>
          </a:p>
          <a:p>
            <a:pPr marL="514350" indent="-514350">
              <a:buAutoNum type="arabicPeriod"/>
            </a:pPr>
            <a:r>
              <a:rPr lang="en-US" b="1" dirty="0" smtClean="0"/>
              <a:t>Remembering </a:t>
            </a:r>
            <a:r>
              <a:rPr lang="en-US" b="1" dirty="0"/>
              <a:t>the </a:t>
            </a:r>
            <a:r>
              <a:rPr lang="en-US" b="1" dirty="0" err="1"/>
              <a:t>sabbath</a:t>
            </a:r>
            <a:r>
              <a:rPr lang="en-US" b="1" dirty="0"/>
              <a:t> </a:t>
            </a:r>
            <a:r>
              <a:rPr lang="en-US" b="1" dirty="0" smtClean="0"/>
              <a:t>day</a:t>
            </a:r>
          </a:p>
          <a:p>
            <a:pPr marL="514350" indent="-514350">
              <a:buAutoNum type="arabicPeriod"/>
            </a:pPr>
            <a:r>
              <a:rPr lang="en-US" b="1" dirty="0" smtClean="0"/>
              <a:t>Honoring </a:t>
            </a:r>
            <a:r>
              <a:rPr lang="en-US" b="1" dirty="0"/>
              <a:t>father and mother</a:t>
            </a:r>
            <a:endParaRPr lang="en-US" dirty="0"/>
          </a:p>
        </p:txBody>
      </p:sp>
      <p:sp>
        <p:nvSpPr>
          <p:cNvPr id="5" name="Text Placeholder 4"/>
          <p:cNvSpPr>
            <a:spLocks noGrp="1"/>
          </p:cNvSpPr>
          <p:nvPr>
            <p:ph type="body" sz="quarter" idx="3"/>
          </p:nvPr>
        </p:nvSpPr>
        <p:spPr>
          <a:xfrm>
            <a:off x="6172200" y="1244600"/>
            <a:ext cx="5183188" cy="647701"/>
          </a:xfrm>
        </p:spPr>
        <p:txBody>
          <a:bodyPr>
            <a:normAutofit/>
          </a:bodyPr>
          <a:lstStyle/>
          <a:p>
            <a:pPr algn="ctr"/>
            <a:r>
              <a:rPr lang="en-US" sz="4000" dirty="0"/>
              <a:t>Wife and Husband</a:t>
            </a:r>
          </a:p>
        </p:txBody>
      </p:sp>
      <p:sp>
        <p:nvSpPr>
          <p:cNvPr id="6" name="Content Placeholder 5"/>
          <p:cNvSpPr>
            <a:spLocks noGrp="1"/>
          </p:cNvSpPr>
          <p:nvPr>
            <p:ph sz="quarter" idx="4"/>
          </p:nvPr>
        </p:nvSpPr>
        <p:spPr>
          <a:xfrm>
            <a:off x="6172200" y="1892301"/>
            <a:ext cx="5183188" cy="4724398"/>
          </a:xfrm>
        </p:spPr>
        <p:txBody>
          <a:bodyPr/>
          <a:lstStyle/>
          <a:p>
            <a:pPr marL="514350" indent="-514350">
              <a:buAutoNum type="arabicPeriod"/>
            </a:pPr>
            <a:r>
              <a:rPr lang="en-US" b="1" dirty="0" smtClean="0"/>
              <a:t>Exclusive </a:t>
            </a:r>
            <a:r>
              <a:rPr lang="en-US" b="1" dirty="0"/>
              <a:t>loyalty to my </a:t>
            </a:r>
            <a:r>
              <a:rPr lang="en-US" b="1" dirty="0" smtClean="0"/>
              <a:t>spouse</a:t>
            </a:r>
          </a:p>
          <a:p>
            <a:pPr marL="514350" indent="-514350">
              <a:buAutoNum type="arabicPeriod"/>
            </a:pPr>
            <a:r>
              <a:rPr lang="en-US" b="1" dirty="0" smtClean="0"/>
              <a:t>Not comparing my spouse with others</a:t>
            </a:r>
          </a:p>
          <a:p>
            <a:pPr marL="514350" indent="-514350">
              <a:buAutoNum type="arabicPeriod"/>
            </a:pPr>
            <a:r>
              <a:rPr lang="en-US" b="1" dirty="0" smtClean="0"/>
              <a:t>Honoring </a:t>
            </a:r>
            <a:r>
              <a:rPr lang="en-US" b="1" dirty="0"/>
              <a:t>my spouse in public </a:t>
            </a:r>
            <a:r>
              <a:rPr lang="en-US" b="1" dirty="0" smtClean="0"/>
              <a:t>and private</a:t>
            </a:r>
          </a:p>
          <a:p>
            <a:pPr marL="514350" indent="-514350">
              <a:buAutoNum type="arabicPeriod"/>
            </a:pPr>
            <a:r>
              <a:rPr lang="en-US" b="1" dirty="0" smtClean="0"/>
              <a:t>Giving </a:t>
            </a:r>
            <a:r>
              <a:rPr lang="en-US" b="1" dirty="0"/>
              <a:t>my spouse time and </a:t>
            </a:r>
            <a:r>
              <a:rPr lang="en-US" b="1" dirty="0" smtClean="0"/>
              <a:t>rest</a:t>
            </a:r>
          </a:p>
          <a:p>
            <a:pPr marL="514350" indent="-514350">
              <a:buAutoNum type="arabicPeriod"/>
            </a:pPr>
            <a:r>
              <a:rPr lang="en-US" b="1" dirty="0" smtClean="0"/>
              <a:t>Rightly </a:t>
            </a:r>
            <a:r>
              <a:rPr lang="en-US" b="1" dirty="0"/>
              <a:t>relating to parents and  </a:t>
            </a:r>
            <a:r>
              <a:rPr lang="en-US" b="1" dirty="0" smtClean="0"/>
              <a:t>parents-in-law</a:t>
            </a:r>
            <a:endParaRPr lang="en-US" dirty="0"/>
          </a:p>
        </p:txBody>
      </p:sp>
    </p:spTree>
    <p:extLst>
      <p:ext uri="{BB962C8B-B14F-4D97-AF65-F5344CB8AC3E}">
        <p14:creationId xmlns:p14="http://schemas.microsoft.com/office/powerpoint/2010/main" val="50961717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879475"/>
          </a:xfrm>
        </p:spPr>
        <p:txBody>
          <a:bodyPr/>
          <a:lstStyle/>
          <a:p>
            <a:pPr algn="ctr"/>
            <a:r>
              <a:rPr lang="en-US" b="1" dirty="0" smtClean="0">
                <a:latin typeface="+mn-lt"/>
              </a:rPr>
              <a:t>The Ten Commandments of Marriage</a:t>
            </a:r>
            <a:endParaRPr lang="en-US" b="1" dirty="0">
              <a:latin typeface="+mn-lt"/>
            </a:endParaRPr>
          </a:p>
        </p:txBody>
      </p:sp>
      <p:sp>
        <p:nvSpPr>
          <p:cNvPr id="3" name="Text Placeholder 2"/>
          <p:cNvSpPr>
            <a:spLocks noGrp="1"/>
          </p:cNvSpPr>
          <p:nvPr>
            <p:ph type="body" idx="1"/>
          </p:nvPr>
        </p:nvSpPr>
        <p:spPr>
          <a:xfrm>
            <a:off x="839788" y="1244601"/>
            <a:ext cx="5157787" cy="647700"/>
          </a:xfrm>
        </p:spPr>
        <p:txBody>
          <a:bodyPr>
            <a:normAutofit/>
          </a:bodyPr>
          <a:lstStyle/>
          <a:p>
            <a:pPr algn="ctr"/>
            <a:r>
              <a:rPr lang="en-US" sz="4000" dirty="0" smtClean="0"/>
              <a:t>Sinai	</a:t>
            </a:r>
            <a:endParaRPr lang="en-US" sz="4000" dirty="0"/>
          </a:p>
        </p:txBody>
      </p:sp>
      <p:sp>
        <p:nvSpPr>
          <p:cNvPr id="4" name="Content Placeholder 3"/>
          <p:cNvSpPr>
            <a:spLocks noGrp="1"/>
          </p:cNvSpPr>
          <p:nvPr>
            <p:ph sz="half" idx="2"/>
          </p:nvPr>
        </p:nvSpPr>
        <p:spPr>
          <a:xfrm>
            <a:off x="839788" y="1892300"/>
            <a:ext cx="5157787" cy="4724399"/>
          </a:xfrm>
        </p:spPr>
        <p:txBody>
          <a:bodyPr/>
          <a:lstStyle/>
          <a:p>
            <a:pPr marL="0" indent="0">
              <a:buNone/>
            </a:pPr>
            <a:r>
              <a:rPr lang="en-US" b="1" dirty="0" smtClean="0"/>
              <a:t>6</a:t>
            </a:r>
            <a:r>
              <a:rPr lang="en-US" b="1" dirty="0"/>
              <a:t>.  No </a:t>
            </a:r>
            <a:r>
              <a:rPr lang="en-US" b="1" dirty="0" smtClean="0"/>
              <a:t>murder</a:t>
            </a:r>
          </a:p>
          <a:p>
            <a:pPr marL="0" indent="0">
              <a:buNone/>
            </a:pPr>
            <a:endParaRPr lang="en-US" b="1" dirty="0" smtClean="0"/>
          </a:p>
          <a:p>
            <a:pPr marL="514350" indent="-514350">
              <a:buAutoNum type="arabicPeriod" startAt="7"/>
            </a:pPr>
            <a:r>
              <a:rPr lang="en-US" b="1" dirty="0" smtClean="0"/>
              <a:t>No adultery</a:t>
            </a:r>
          </a:p>
          <a:p>
            <a:pPr marL="514350" indent="-514350">
              <a:buAutoNum type="arabicPeriod" startAt="7"/>
            </a:pPr>
            <a:r>
              <a:rPr lang="en-US" b="1" dirty="0" smtClean="0"/>
              <a:t>No stealing</a:t>
            </a:r>
          </a:p>
          <a:p>
            <a:pPr marL="514350" indent="-514350">
              <a:buAutoNum type="arabicPeriod" startAt="7"/>
            </a:pPr>
            <a:r>
              <a:rPr lang="en-US" b="1" dirty="0" smtClean="0"/>
              <a:t>No </a:t>
            </a:r>
            <a:r>
              <a:rPr lang="en-US" b="1" dirty="0"/>
              <a:t>false </a:t>
            </a:r>
            <a:r>
              <a:rPr lang="en-US" b="1" dirty="0" smtClean="0"/>
              <a:t>testimony</a:t>
            </a:r>
          </a:p>
          <a:p>
            <a:pPr marL="514350" indent="-514350">
              <a:buAutoNum type="arabicPeriod" startAt="7"/>
            </a:pPr>
            <a:r>
              <a:rPr lang="en-US" b="1" dirty="0" smtClean="0"/>
              <a:t>No </a:t>
            </a:r>
            <a:r>
              <a:rPr lang="en-US" b="1" dirty="0"/>
              <a:t>coveting</a:t>
            </a:r>
            <a:endParaRPr lang="en-US" b="1" dirty="0" smtClean="0"/>
          </a:p>
        </p:txBody>
      </p:sp>
      <p:sp>
        <p:nvSpPr>
          <p:cNvPr id="5" name="Text Placeholder 4"/>
          <p:cNvSpPr>
            <a:spLocks noGrp="1"/>
          </p:cNvSpPr>
          <p:nvPr>
            <p:ph type="body" sz="quarter" idx="3"/>
          </p:nvPr>
        </p:nvSpPr>
        <p:spPr>
          <a:xfrm>
            <a:off x="6172200" y="1244600"/>
            <a:ext cx="5183188" cy="647701"/>
          </a:xfrm>
        </p:spPr>
        <p:txBody>
          <a:bodyPr>
            <a:normAutofit/>
          </a:bodyPr>
          <a:lstStyle/>
          <a:p>
            <a:pPr algn="ctr"/>
            <a:r>
              <a:rPr lang="en-US" sz="4000" dirty="0"/>
              <a:t>Wife and Husband</a:t>
            </a:r>
          </a:p>
        </p:txBody>
      </p:sp>
      <p:sp>
        <p:nvSpPr>
          <p:cNvPr id="6" name="Content Placeholder 5"/>
          <p:cNvSpPr>
            <a:spLocks noGrp="1"/>
          </p:cNvSpPr>
          <p:nvPr>
            <p:ph sz="quarter" idx="4"/>
          </p:nvPr>
        </p:nvSpPr>
        <p:spPr>
          <a:xfrm>
            <a:off x="6172200" y="1892301"/>
            <a:ext cx="5183188" cy="4724398"/>
          </a:xfrm>
        </p:spPr>
        <p:txBody>
          <a:bodyPr>
            <a:normAutofit lnSpcReduction="10000"/>
          </a:bodyPr>
          <a:lstStyle/>
          <a:p>
            <a:pPr marL="514350" indent="-514350">
              <a:buAutoNum type="arabicPeriod" startAt="6"/>
            </a:pPr>
            <a:r>
              <a:rPr lang="en-US" b="1" dirty="0" smtClean="0"/>
              <a:t>Freedom </a:t>
            </a:r>
            <a:r>
              <a:rPr lang="en-US" b="1" dirty="0"/>
              <a:t>from hatred, </a:t>
            </a:r>
            <a:r>
              <a:rPr lang="en-US" b="1" dirty="0" smtClean="0"/>
              <a:t>destructive  </a:t>
            </a:r>
            <a:r>
              <a:rPr lang="en-US" b="1" dirty="0"/>
              <a:t>anger and uncontrolled </a:t>
            </a:r>
            <a:r>
              <a:rPr lang="en-US" b="1" dirty="0" smtClean="0"/>
              <a:t>emotions</a:t>
            </a:r>
          </a:p>
          <a:p>
            <a:pPr marL="514350" indent="-514350">
              <a:buAutoNum type="arabicPeriod" startAt="6"/>
            </a:pPr>
            <a:r>
              <a:rPr lang="en-US" b="1" dirty="0" smtClean="0"/>
              <a:t>Sexual </a:t>
            </a:r>
            <a:r>
              <a:rPr lang="en-US" b="1" dirty="0"/>
              <a:t>faithfulness; controlled     </a:t>
            </a:r>
            <a:r>
              <a:rPr lang="en-US" b="1" dirty="0" smtClean="0"/>
              <a:t>appetites</a:t>
            </a:r>
          </a:p>
          <a:p>
            <a:pPr marL="514350" indent="-514350">
              <a:buAutoNum type="arabicPeriod" startAt="6"/>
            </a:pPr>
            <a:r>
              <a:rPr lang="en-US" b="1" dirty="0" smtClean="0"/>
              <a:t>True </a:t>
            </a:r>
            <a:r>
              <a:rPr lang="en-US" b="1" dirty="0"/>
              <a:t>community of property     with the gift of </a:t>
            </a:r>
            <a:r>
              <a:rPr lang="en-US" b="1" dirty="0" smtClean="0"/>
              <a:t>privacy</a:t>
            </a:r>
          </a:p>
          <a:p>
            <a:pPr marL="514350" indent="-514350">
              <a:buAutoNum type="arabicPeriod" startAt="6"/>
            </a:pPr>
            <a:r>
              <a:rPr lang="en-US" b="1" dirty="0" smtClean="0"/>
              <a:t>Truthful communication</a:t>
            </a:r>
          </a:p>
          <a:p>
            <a:pPr marL="514350" indent="-514350">
              <a:buFont typeface="Arial" panose="020B0604020202020204" pitchFamily="34" charset="0"/>
              <a:buAutoNum type="arabicPeriod" startAt="6"/>
            </a:pPr>
            <a:r>
              <a:rPr lang="en-US" b="1" dirty="0" smtClean="0"/>
              <a:t>Contentment</a:t>
            </a:r>
            <a:r>
              <a:rPr lang="en-US" b="1" dirty="0"/>
              <a:t>:  freedom from </a:t>
            </a:r>
            <a:r>
              <a:rPr lang="en-US" b="1" dirty="0" smtClean="0"/>
              <a:t>demands, my eyes are on my spouse, not on others</a:t>
            </a:r>
            <a:endParaRPr lang="en-US" b="1" dirty="0"/>
          </a:p>
          <a:p>
            <a:pPr marL="514350" indent="-514350">
              <a:buAutoNum type="arabicPeriod" startAt="6"/>
            </a:pPr>
            <a:endParaRPr lang="en-US" dirty="0"/>
          </a:p>
        </p:txBody>
      </p:sp>
    </p:spTree>
    <p:extLst>
      <p:ext uri="{BB962C8B-B14F-4D97-AF65-F5344CB8AC3E}">
        <p14:creationId xmlns:p14="http://schemas.microsoft.com/office/powerpoint/2010/main" val="419618954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53143" y="190500"/>
            <a:ext cx="10755085" cy="6667500"/>
          </a:xfrm>
        </p:spPr>
        <p:txBody>
          <a:bodyPr>
            <a:normAutofit/>
          </a:bodyPr>
          <a:lstStyle/>
          <a:p>
            <a:pPr algn="ctr">
              <a:buNone/>
            </a:pPr>
            <a:r>
              <a:rPr lang="en-US" sz="4800" b="1" dirty="0" smtClean="0">
                <a:cs typeface="Times New Roman" pitchFamily="18" charset="0"/>
              </a:rPr>
              <a:t>Marriages That Are Enduring</a:t>
            </a:r>
            <a:endParaRPr lang="en-US" sz="4800" b="1" dirty="0">
              <a:cs typeface="Times New Roman" pitchFamily="18" charset="0"/>
            </a:endParaRPr>
          </a:p>
          <a:p>
            <a:pPr>
              <a:buNone/>
            </a:pPr>
            <a:r>
              <a:rPr lang="en-US" sz="3733" b="1" dirty="0">
                <a:cs typeface="Times New Roman" pitchFamily="18" charset="0"/>
              </a:rPr>
              <a:t>Understanding expectations, developing good </a:t>
            </a:r>
            <a:r>
              <a:rPr lang="en-US" sz="3733" b="1" dirty="0" smtClean="0">
                <a:cs typeface="Times New Roman" pitchFamily="18" charset="0"/>
              </a:rPr>
              <a:t>communication, </a:t>
            </a:r>
            <a:r>
              <a:rPr lang="en-US" sz="3733" b="1" dirty="0">
                <a:cs typeface="Times New Roman" pitchFamily="18" charset="0"/>
              </a:rPr>
              <a:t>gaining skills in conflict resolution, discovering appropriate roles or creating new ones, making our marriages fun and free, becoming spiritual friends and sharing a ministry-these are the walls, the roof, the wiring, the plumbing and the heating.  They are essential to the whole.  But if there is no foundation, they will collapse with the whole building</a:t>
            </a:r>
            <a:r>
              <a:rPr lang="en-US" sz="3733" b="1" dirty="0" smtClean="0">
                <a:cs typeface="Times New Roman" pitchFamily="18" charset="0"/>
              </a:rPr>
              <a:t>.</a:t>
            </a:r>
          </a:p>
          <a:p>
            <a:pPr>
              <a:buNone/>
            </a:pPr>
            <a:r>
              <a:rPr lang="en-US" sz="3733" b="1" dirty="0" smtClean="0">
                <a:cs typeface="Times New Roman" pitchFamily="18" charset="0"/>
              </a:rPr>
              <a:t>The foundation is the covenant promises made while taking vows.</a:t>
            </a:r>
            <a:endParaRPr lang="en-US" sz="3733" b="1" dirty="0">
              <a:cs typeface="Times New Roman" pitchFamily="18" charset="0"/>
            </a:endParaRPr>
          </a:p>
        </p:txBody>
      </p:sp>
      <p:sp>
        <p:nvSpPr>
          <p:cNvPr id="2" name="Footer Placeholder 1"/>
          <p:cNvSpPr>
            <a:spLocks noGrp="1"/>
          </p:cNvSpPr>
          <p:nvPr>
            <p:ph type="ftr" sz="quarter" idx="11"/>
          </p:nvPr>
        </p:nvSpPr>
        <p:spPr/>
        <p:txBody>
          <a:bodyPr/>
          <a:lstStyle/>
          <a:p>
            <a:r>
              <a:rPr lang="en-US" smtClean="0">
                <a:solidFill>
                  <a:prstClr val="black">
                    <a:tint val="75000"/>
                  </a:prstClr>
                </a:solidFill>
              </a:rPr>
              <a:t>www.BibleTruth.cc</a:t>
            </a:r>
            <a:endParaRPr lang="en-US">
              <a:solidFill>
                <a:prstClr val="black">
                  <a:tint val="75000"/>
                </a:prstClr>
              </a:solidFill>
            </a:endParaRPr>
          </a:p>
        </p:txBody>
      </p:sp>
    </p:spTree>
    <p:extLst>
      <p:ext uri="{BB962C8B-B14F-4D97-AF65-F5344CB8AC3E}">
        <p14:creationId xmlns:p14="http://schemas.microsoft.com/office/powerpoint/2010/main" val="2429391380"/>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53143" y="190500"/>
            <a:ext cx="10755085" cy="6667500"/>
          </a:xfrm>
        </p:spPr>
        <p:txBody>
          <a:bodyPr>
            <a:normAutofit/>
          </a:bodyPr>
          <a:lstStyle/>
          <a:p>
            <a:pPr algn="ctr">
              <a:buNone/>
            </a:pPr>
            <a:r>
              <a:rPr lang="en-US" sz="4800" b="1" dirty="0">
                <a:cs typeface="Times New Roman" pitchFamily="18" charset="0"/>
              </a:rPr>
              <a:t>Conclusion</a:t>
            </a:r>
          </a:p>
          <a:p>
            <a:pPr>
              <a:buNone/>
            </a:pPr>
            <a:r>
              <a:rPr lang="en-US" sz="3733" b="1" dirty="0" smtClean="0">
                <a:cs typeface="Times New Roman" pitchFamily="18" charset="0"/>
              </a:rPr>
              <a:t>Marriage was established in the Beginning to reveal in human relationships the intimacy that Elohim experiences</a:t>
            </a:r>
          </a:p>
          <a:p>
            <a:pPr>
              <a:buNone/>
            </a:pPr>
            <a:r>
              <a:rPr lang="en-US" sz="3733" b="1" dirty="0" smtClean="0">
                <a:cs typeface="Times New Roman" pitchFamily="18" charset="0"/>
              </a:rPr>
              <a:t>As such, marriage between a man and a woman expresses the true image of Yahuwah</a:t>
            </a:r>
          </a:p>
          <a:p>
            <a:pPr>
              <a:buNone/>
            </a:pPr>
            <a:r>
              <a:rPr lang="en-US" sz="3733" b="1" dirty="0" smtClean="0">
                <a:cs typeface="Times New Roman" pitchFamily="18" charset="0"/>
              </a:rPr>
              <a:t>There is order in the multi-faceted person of Elohim, and in that image, mankind can benefit and grow by receiving the image of Yahuwah in the marriage covenant relationship.</a:t>
            </a:r>
            <a:endParaRPr lang="en-US" sz="3733" b="1" dirty="0">
              <a:cs typeface="Times New Roman" pitchFamily="18" charset="0"/>
            </a:endParaRPr>
          </a:p>
        </p:txBody>
      </p:sp>
      <p:sp>
        <p:nvSpPr>
          <p:cNvPr id="2" name="Footer Placeholder 1"/>
          <p:cNvSpPr>
            <a:spLocks noGrp="1"/>
          </p:cNvSpPr>
          <p:nvPr>
            <p:ph type="ftr" sz="quarter" idx="11"/>
          </p:nvPr>
        </p:nvSpPr>
        <p:spPr/>
        <p:txBody>
          <a:bodyPr/>
          <a:lstStyle/>
          <a:p>
            <a:r>
              <a:rPr lang="en-US" smtClean="0">
                <a:solidFill>
                  <a:prstClr val="black">
                    <a:tint val="75000"/>
                  </a:prstClr>
                </a:solidFill>
              </a:rPr>
              <a:t>www.BibleTruth.cc</a:t>
            </a:r>
            <a:endParaRPr lang="en-US">
              <a:solidFill>
                <a:prstClr val="black">
                  <a:tint val="75000"/>
                </a:prstClr>
              </a:solidFill>
            </a:endParaRPr>
          </a:p>
        </p:txBody>
      </p:sp>
    </p:spTree>
    <p:extLst>
      <p:ext uri="{BB962C8B-B14F-4D97-AF65-F5344CB8AC3E}">
        <p14:creationId xmlns:p14="http://schemas.microsoft.com/office/powerpoint/2010/main" val="631359372"/>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800" b="1" dirty="0">
                <a:solidFill>
                  <a:schemeClr val="tx1"/>
                </a:solidFill>
                <a:latin typeface="+mn-lt"/>
                <a:cs typeface="Times New Roman" pitchFamily="18" charset="0"/>
              </a:rPr>
              <a:t>What Say You?</a:t>
            </a:r>
          </a:p>
          <a:p>
            <a:pPr algn="ctr">
              <a:buNone/>
            </a:pPr>
            <a:r>
              <a:rPr lang="en-US" sz="4800" b="1" dirty="0">
                <a:solidFill>
                  <a:schemeClr val="tx1"/>
                </a:solidFill>
                <a:latin typeface="+mn-lt"/>
                <a:cs typeface="Times New Roman" pitchFamily="18" charset="0"/>
              </a:rPr>
              <a:t>Your Turn to Respond to the Teaching </a:t>
            </a:r>
          </a:p>
          <a:p>
            <a:pPr marL="0" indent="0">
              <a:buNone/>
            </a:pPr>
            <a:r>
              <a:rPr lang="en-US" sz="4000" b="1" dirty="0"/>
              <a:t>Questions</a:t>
            </a:r>
          </a:p>
          <a:p>
            <a:pPr marL="0" indent="0">
              <a:buNone/>
            </a:pPr>
            <a:r>
              <a:rPr lang="en-US" sz="4000" b="1" dirty="0"/>
              <a:t>Comments</a:t>
            </a:r>
          </a:p>
          <a:p>
            <a:pPr marL="0" indent="0">
              <a:buNone/>
            </a:pPr>
            <a:r>
              <a:rPr lang="en-US" sz="4000" b="1" dirty="0"/>
              <a:t>Testimonies</a:t>
            </a:r>
          </a:p>
          <a:p>
            <a:pPr marL="0" indent="0">
              <a:buNone/>
            </a:pPr>
            <a:r>
              <a:rPr lang="en-US" sz="4000" b="1" dirty="0" smtClean="0"/>
              <a:t>“Helpful” suggestions about making marriage successful</a:t>
            </a:r>
            <a:endParaRPr lang="en-US" sz="4000" b="1" dirty="0"/>
          </a:p>
        </p:txBody>
      </p:sp>
    </p:spTree>
    <p:extLst>
      <p:ext uri="{BB962C8B-B14F-4D97-AF65-F5344CB8AC3E}">
        <p14:creationId xmlns:p14="http://schemas.microsoft.com/office/powerpoint/2010/main" val="900550558"/>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4286" y="876303"/>
            <a:ext cx="10462381" cy="5143500"/>
          </a:xfrm>
        </p:spPr>
        <p:txBody>
          <a:bodyPr>
            <a:normAutofit/>
          </a:bodyPr>
          <a:lstStyle/>
          <a:p>
            <a:pPr algn="ctr">
              <a:buNone/>
            </a:pPr>
            <a:r>
              <a:rPr lang="en-US" sz="4000" b="1" dirty="0">
                <a:solidFill>
                  <a:schemeClr val="tx1"/>
                </a:solidFill>
                <a:latin typeface="+mn-lt"/>
              </a:rPr>
              <a:t>You Can Get More Information About Many Other Bible Study Topics From a Hebraic </a:t>
            </a:r>
            <a:r>
              <a:rPr lang="en-US" sz="4000" b="1" dirty="0" smtClean="0">
                <a:solidFill>
                  <a:schemeClr val="tx1"/>
                </a:solidFill>
                <a:latin typeface="+mn-lt"/>
              </a:rPr>
              <a:t>Perspective At </a:t>
            </a:r>
            <a:r>
              <a:rPr lang="en-US" sz="4000" b="1" dirty="0">
                <a:solidFill>
                  <a:schemeClr val="tx1"/>
                </a:solidFill>
                <a:latin typeface="+mn-lt"/>
              </a:rPr>
              <a:t>My Website:</a:t>
            </a:r>
          </a:p>
          <a:p>
            <a:pPr algn="ctr">
              <a:buNone/>
            </a:pPr>
            <a:r>
              <a:rPr lang="en-US" sz="6000" b="1" dirty="0">
                <a:solidFill>
                  <a:schemeClr val="tx1"/>
                </a:solidFill>
                <a:latin typeface="+mn-lt"/>
              </a:rPr>
              <a:t>www.BibleTruth.cc</a:t>
            </a:r>
          </a:p>
        </p:txBody>
      </p:sp>
    </p:spTree>
    <p:extLst>
      <p:ext uri="{BB962C8B-B14F-4D97-AF65-F5344CB8AC3E}">
        <p14:creationId xmlns:p14="http://schemas.microsoft.com/office/powerpoint/2010/main" val="91191785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110421</TotalTime>
  <Words>2895</Words>
  <Application>Microsoft Office PowerPoint</Application>
  <PresentationFormat>Widescreen</PresentationFormat>
  <Paragraphs>200</Paragraphs>
  <Slides>45</Slides>
  <Notes>24</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45</vt:i4>
      </vt:variant>
    </vt:vector>
  </HeadingPairs>
  <TitlesOfParts>
    <vt:vector size="52" baseType="lpstr">
      <vt:lpstr>Arial</vt:lpstr>
      <vt:lpstr>Bwhebb</vt:lpstr>
      <vt:lpstr>Calibri</vt:lpstr>
      <vt:lpstr>Calibri Light</vt:lpstr>
      <vt:lpstr>Helvetica</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Woman Created as Man’s “Helper”</vt:lpstr>
      <vt:lpstr>Women Created as Man’s “Helper”</vt:lpstr>
      <vt:lpstr>Women Created as Man’s “Helper”</vt:lpstr>
      <vt:lpstr>Women Created as Man’s “Helper”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 Man’s Responsibility to His Wife</vt:lpstr>
      <vt:lpstr>What Kind of Love is That?</vt:lpstr>
      <vt:lpstr>What Kind of Love is That?</vt:lpstr>
      <vt:lpstr>Marriage is a Picture</vt:lpstr>
      <vt:lpstr>Peter’s Instruction for Men</vt:lpstr>
      <vt:lpstr>Men Need to Heed This Instruction</vt:lpstr>
      <vt:lpstr>A Word For Men</vt:lpstr>
      <vt:lpstr>Submission of Wives</vt:lpstr>
      <vt:lpstr>Peter Teaches a Woman to Have a Quiet Spirit</vt:lpstr>
      <vt:lpstr>Peter Teaches a Woman to Have a Quiet Spirit</vt:lpstr>
      <vt:lpstr>Peter Wrote What?</vt:lpstr>
      <vt:lpstr>More Instructions About Women</vt:lpstr>
      <vt:lpstr>Quiet and Quiet Spirit</vt:lpstr>
      <vt:lpstr>Women Have Equal Value</vt:lpstr>
      <vt:lpstr>Man Valuing His Wife</vt:lpstr>
      <vt:lpstr>The Ten Commandments of Marriage</vt:lpstr>
      <vt:lpstr>The Ten Commandments of Marriage</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M Rogers</dc:creator>
  <cp:lastModifiedBy>David M Rogers</cp:lastModifiedBy>
  <cp:revision>1047</cp:revision>
  <dcterms:created xsi:type="dcterms:W3CDTF">2018-11-07T08:55:54Z</dcterms:created>
  <dcterms:modified xsi:type="dcterms:W3CDTF">2020-07-04T14:25:43Z</dcterms:modified>
</cp:coreProperties>
</file>