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4" r:id="rId2"/>
    <p:sldId id="257" r:id="rId3"/>
    <p:sldId id="493" r:id="rId4"/>
    <p:sldId id="496" r:id="rId5"/>
    <p:sldId id="500" r:id="rId6"/>
    <p:sldId id="494" r:id="rId7"/>
    <p:sldId id="495" r:id="rId8"/>
    <p:sldId id="501" r:id="rId9"/>
    <p:sldId id="502" r:id="rId10"/>
    <p:sldId id="503" r:id="rId11"/>
    <p:sldId id="510" r:id="rId12"/>
    <p:sldId id="511" r:id="rId13"/>
    <p:sldId id="507" r:id="rId14"/>
    <p:sldId id="508" r:id="rId15"/>
    <p:sldId id="509" r:id="rId16"/>
    <p:sldId id="515" r:id="rId17"/>
    <p:sldId id="516" r:id="rId18"/>
    <p:sldId id="517" r:id="rId19"/>
    <p:sldId id="518" r:id="rId20"/>
    <p:sldId id="513" r:id="rId21"/>
    <p:sldId id="504" r:id="rId22"/>
    <p:sldId id="512" r:id="rId23"/>
    <p:sldId id="505" r:id="rId24"/>
    <p:sldId id="519" r:id="rId25"/>
    <p:sldId id="520" r:id="rId26"/>
    <p:sldId id="506" r:id="rId27"/>
    <p:sldId id="514" r:id="rId28"/>
    <p:sldId id="4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86379" autoAdjust="0"/>
  </p:normalViewPr>
  <p:slideViewPr>
    <p:cSldViewPr snapToGrid="0">
      <p:cViewPr varScale="1">
        <p:scale>
          <a:sx n="77" d="100"/>
          <a:sy n="77" d="100"/>
        </p:scale>
        <p:origin x="234" y="9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46656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1280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753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26283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8165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618767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03408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0882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83970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67925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47432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28506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83312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91650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02077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9750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54362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71728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91393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10483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69118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35025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02245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56490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55272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10/19/2019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10/19/2019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a:t>
            </a:r>
            <a:r>
              <a:rPr lang="en-US" sz="5200" b="1" dirty="0">
                <a:solidFill>
                  <a:schemeClr val="accent1">
                    <a:lumMod val="50000"/>
                  </a:schemeClr>
                </a:solidFill>
                <a:latin typeface="Helvetica" pitchFamily="34" charset="0"/>
                <a:cs typeface="Helvetica" pitchFamily="34" charset="0"/>
              </a:rPr>
              <a:t> </a:t>
            </a:r>
            <a:r>
              <a:rPr lang="en-US" sz="5200" b="1" dirty="0" smtClean="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Ancient Paths of Our Biblical Roots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a:t>
            </a:r>
            <a:r>
              <a:rPr lang="en-US" sz="5333" b="1" dirty="0" smtClean="0">
                <a:solidFill>
                  <a:schemeClr val="tx1">
                    <a:lumMod val="95000"/>
                    <a:lumOff val="5000"/>
                  </a:schemeClr>
                </a:solidFill>
                <a:latin typeface="Helvetica" pitchFamily="34" charset="0"/>
                <a:cs typeface="Helvetica" pitchFamily="34" charset="0"/>
              </a:rPr>
              <a:t>19,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Why Live in Booths?</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Lessons From the Wilderness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lgn="ctr">
              <a:buNone/>
            </a:pPr>
            <a:r>
              <a:rPr lang="en-US" sz="4000" b="1" dirty="0"/>
              <a:t>The Command to Live in Booths</a:t>
            </a:r>
          </a:p>
          <a:p>
            <a:pPr marL="0" indent="0">
              <a:buNone/>
            </a:pPr>
            <a:r>
              <a:rPr lang="en-US" sz="4000" b="1" dirty="0" smtClean="0"/>
              <a:t>Read </a:t>
            </a:r>
            <a:r>
              <a:rPr lang="en-US" sz="4000" b="1" dirty="0" err="1" smtClean="0"/>
              <a:t>Vayiqra</a:t>
            </a:r>
            <a:r>
              <a:rPr lang="en-US" sz="4000" b="1" dirty="0" smtClean="0"/>
              <a:t>/Leviticus </a:t>
            </a:r>
            <a:r>
              <a:rPr lang="en-US" sz="4000" b="1" dirty="0" smtClean="0"/>
              <a:t>23:33-43</a:t>
            </a:r>
          </a:p>
          <a:p>
            <a:pPr marL="0" indent="0">
              <a:buNone/>
            </a:pPr>
            <a:r>
              <a:rPr lang="en-US" sz="4000" b="1" dirty="0" smtClean="0"/>
              <a:t>Live </a:t>
            </a:r>
            <a:r>
              <a:rPr lang="en-US" sz="4000" b="1" dirty="0"/>
              <a:t>in booths (Heb. </a:t>
            </a:r>
            <a:r>
              <a:rPr lang="en-US" sz="4000" b="1" dirty="0" err="1">
                <a:latin typeface="Bwhebb" panose="00000400000000000000" pitchFamily="2" charset="0"/>
              </a:rPr>
              <a:t>tKoïSu</a:t>
            </a:r>
            <a:r>
              <a:rPr lang="en-US" sz="4000" b="1" dirty="0"/>
              <a:t> or "sukkot") for seven days: All native-born sons of </a:t>
            </a:r>
            <a:r>
              <a:rPr lang="en-US" sz="4000" b="1" dirty="0" err="1"/>
              <a:t>Yisrael</a:t>
            </a:r>
            <a:r>
              <a:rPr lang="en-US" sz="4000" b="1" dirty="0"/>
              <a:t> are to live in booths so your descendants will know that I had the sons of </a:t>
            </a:r>
            <a:r>
              <a:rPr lang="en-US" sz="4000" b="1" dirty="0" err="1"/>
              <a:t>Yisrael</a:t>
            </a:r>
            <a:r>
              <a:rPr lang="en-US" sz="4000" b="1" dirty="0"/>
              <a:t> live in booths when I brought them out of </a:t>
            </a:r>
            <a:r>
              <a:rPr lang="en-US" sz="4000" b="1" dirty="0" err="1"/>
              <a:t>Mitzrayim</a:t>
            </a:r>
            <a:r>
              <a:rPr lang="en-US" sz="4000" b="1" dirty="0"/>
              <a:t>. I am </a:t>
            </a:r>
            <a:r>
              <a:rPr lang="en-US" sz="4000" b="1" dirty="0" smtClean="0"/>
              <a:t>Yahuwah </a:t>
            </a:r>
            <a:r>
              <a:rPr lang="en-US" sz="4000" b="1" dirty="0"/>
              <a:t>your Elohim.'" (</a:t>
            </a:r>
            <a:r>
              <a:rPr lang="en-US" sz="4000" b="1" dirty="0" err="1"/>
              <a:t>Vayiqra</a:t>
            </a:r>
            <a:r>
              <a:rPr lang="en-US" sz="4000" b="1" dirty="0"/>
              <a:t> 23:42-43)</a:t>
            </a:r>
            <a:endParaRPr lang="en-US" sz="4000" b="1"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600005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lgn="ctr">
              <a:spcBef>
                <a:spcPts val="0"/>
              </a:spcBef>
              <a:buNone/>
            </a:pPr>
            <a:r>
              <a:rPr lang="en-US" sz="4000" b="1" dirty="0">
                <a:latin typeface="Times New Roman" pitchFamily="18" charset="0"/>
                <a:cs typeface="Times New Roman" pitchFamily="18" charset="0"/>
              </a:rPr>
              <a:t>All Native Born Sons Are to Live in Booths</a:t>
            </a:r>
          </a:p>
          <a:p>
            <a:pPr marL="0" indent="0">
              <a:buNone/>
            </a:pPr>
            <a:r>
              <a:rPr lang="en-US" sz="4000" b="1" dirty="0">
                <a:cs typeface="Times New Roman" pitchFamily="18" charset="0"/>
              </a:rPr>
              <a:t>Only native born sons?</a:t>
            </a:r>
          </a:p>
          <a:p>
            <a:pPr>
              <a:buNone/>
            </a:pPr>
            <a:r>
              <a:rPr lang="en-US" sz="4000" b="1" dirty="0">
                <a:cs typeface="Times New Roman" pitchFamily="18" charset="0"/>
              </a:rPr>
              <a:t>Live in booths for seven days: All native-born sons of </a:t>
            </a:r>
            <a:r>
              <a:rPr lang="en-US" sz="4000" b="1" dirty="0" err="1">
                <a:cs typeface="Times New Roman" panose="02020603050405020304" pitchFamily="18" charset="0"/>
              </a:rPr>
              <a:t>Yisrael</a:t>
            </a:r>
            <a:r>
              <a:rPr lang="en-US" sz="4000" b="1" dirty="0">
                <a:cs typeface="Times New Roman" panose="02020603050405020304" pitchFamily="18" charset="0"/>
              </a:rPr>
              <a:t> are to live in booths (</a:t>
            </a:r>
            <a:r>
              <a:rPr lang="en-US" sz="4000" b="1" dirty="0" err="1">
                <a:cs typeface="Times New Roman" panose="02020603050405020304" pitchFamily="18" charset="0"/>
              </a:rPr>
              <a:t>Vayikra</a:t>
            </a:r>
            <a:r>
              <a:rPr lang="en-US" sz="4000" b="1" dirty="0">
                <a:cs typeface="Times New Roman" panose="02020603050405020304" pitchFamily="18" charset="0"/>
              </a:rPr>
              <a:t> [Leviticus] 23:42)</a:t>
            </a:r>
          </a:p>
          <a:p>
            <a:pPr marL="0" indent="0">
              <a:buNone/>
            </a:pPr>
            <a:r>
              <a:rPr lang="en-US" sz="4000" b="1" dirty="0">
                <a:cs typeface="Times New Roman" panose="02020603050405020304" pitchFamily="18" charset="0"/>
              </a:rPr>
              <a:t>Native born (Hebrew</a:t>
            </a:r>
            <a:r>
              <a:rPr lang="en-US" sz="4000" b="1" dirty="0">
                <a:latin typeface="Times New Roman" panose="02020603050405020304" pitchFamily="18" charset="0"/>
                <a:cs typeface="Times New Roman" panose="02020603050405020304" pitchFamily="18" charset="0"/>
              </a:rPr>
              <a:t>, </a:t>
            </a:r>
            <a:r>
              <a:rPr lang="en-US" sz="4000" b="1" dirty="0" err="1">
                <a:latin typeface="Bwhebb" panose="00000400000000000000" pitchFamily="2" charset="0"/>
              </a:rPr>
              <a:t>xr"z</a:t>
            </a:r>
            <a:r>
              <a:rPr lang="en-US" sz="4000" b="1" dirty="0">
                <a:latin typeface="Bwhebb" panose="00000400000000000000" pitchFamily="2" charset="0"/>
              </a:rPr>
              <a:t>&gt;</a:t>
            </a:r>
            <a:r>
              <a:rPr lang="en-US" sz="4000" b="1" dirty="0" err="1">
                <a:latin typeface="Bwhebb" panose="00000400000000000000" pitchFamily="2" charset="0"/>
              </a:rPr>
              <a:t>a,h</a:t>
            </a:r>
            <a:r>
              <a:rPr lang="en-US" sz="4000" b="1" dirty="0">
                <a:latin typeface="Bwhebb" panose="00000400000000000000" pitchFamily="2" charset="0"/>
              </a:rPr>
              <a:t>'</a:t>
            </a:r>
            <a:r>
              <a:rPr lang="en-US" sz="4000" b="1" dirty="0">
                <a:latin typeface="Times New Roman" panose="02020603050405020304" pitchFamily="18" charset="0"/>
                <a:cs typeface="Times New Roman" panose="02020603050405020304" pitchFamily="18" charset="0"/>
              </a:rPr>
              <a:t>) – </a:t>
            </a:r>
            <a:r>
              <a:rPr lang="en-US" sz="4000" b="1" dirty="0">
                <a:cs typeface="Times New Roman" panose="02020603050405020304" pitchFamily="18" charset="0"/>
              </a:rPr>
              <a:t>arising from, native born, full citizen.  </a:t>
            </a:r>
          </a:p>
        </p:txBody>
      </p:sp>
    </p:spTree>
    <p:extLst>
      <p:ext uri="{BB962C8B-B14F-4D97-AF65-F5344CB8AC3E}">
        <p14:creationId xmlns:p14="http://schemas.microsoft.com/office/powerpoint/2010/main" val="541397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buNone/>
            </a:pPr>
            <a:r>
              <a:rPr lang="en-US" sz="4000" b="1" baseline="30000" dirty="0">
                <a:cs typeface="Times New Roman" panose="02020603050405020304" pitchFamily="18" charset="0"/>
              </a:rPr>
              <a:t>23</a:t>
            </a:r>
            <a:r>
              <a:rPr lang="en-US" sz="4000" b="1" dirty="0">
                <a:cs typeface="Times New Roman" panose="02020603050405020304" pitchFamily="18" charset="0"/>
              </a:rPr>
              <a:t> Three times a year all your men are to appear before Adonai </a:t>
            </a:r>
            <a:r>
              <a:rPr lang="en-US" sz="4000" b="1" dirty="0" smtClean="0">
                <a:cs typeface="Times New Roman" panose="02020603050405020304" pitchFamily="18" charset="0"/>
              </a:rPr>
              <a:t>Yahuwah, </a:t>
            </a:r>
            <a:r>
              <a:rPr lang="en-US" sz="4000" b="1" dirty="0">
                <a:cs typeface="Times New Roman" panose="02020603050405020304" pitchFamily="18" charset="0"/>
              </a:rPr>
              <a:t>the Elohim of </a:t>
            </a:r>
            <a:r>
              <a:rPr lang="en-US" sz="4000" b="1" dirty="0" err="1">
                <a:cs typeface="Times New Roman" panose="02020603050405020304" pitchFamily="18" charset="0"/>
              </a:rPr>
              <a:t>Yisrael</a:t>
            </a:r>
            <a:r>
              <a:rPr lang="en-US" sz="4000" b="1" dirty="0">
                <a:cs typeface="Times New Roman" panose="02020603050405020304" pitchFamily="18" charset="0"/>
              </a:rPr>
              <a:t>.</a:t>
            </a:r>
            <a:br>
              <a:rPr lang="en-US" sz="4000" b="1" dirty="0">
                <a:cs typeface="Times New Roman" panose="02020603050405020304" pitchFamily="18" charset="0"/>
              </a:rPr>
            </a:br>
            <a:r>
              <a:rPr lang="en-US" sz="4000" b="1" baseline="30000" dirty="0">
                <a:cs typeface="Times New Roman" panose="02020603050405020304" pitchFamily="18" charset="0"/>
              </a:rPr>
              <a:t>24</a:t>
            </a:r>
            <a:r>
              <a:rPr lang="en-US" sz="4000" b="1" dirty="0">
                <a:cs typeface="Times New Roman" panose="02020603050405020304" pitchFamily="18" charset="0"/>
              </a:rPr>
              <a:t> I will drive out nations before you and enlarge your territory, </a:t>
            </a:r>
            <a:r>
              <a:rPr lang="en-US" sz="4000" b="1" u="sng" dirty="0">
                <a:cs typeface="Times New Roman" panose="02020603050405020304" pitchFamily="18" charset="0"/>
              </a:rPr>
              <a:t>and no one will covet your land </a:t>
            </a:r>
            <a:r>
              <a:rPr lang="en-US" sz="4000" b="1" dirty="0">
                <a:cs typeface="Times New Roman" panose="02020603050405020304" pitchFamily="18" charset="0"/>
              </a:rPr>
              <a:t>when you go up three times each year to appear before </a:t>
            </a:r>
            <a:r>
              <a:rPr lang="en-US" sz="4000" b="1" dirty="0" smtClean="0">
                <a:cs typeface="Times New Roman" panose="02020603050405020304" pitchFamily="18" charset="0"/>
              </a:rPr>
              <a:t>Yahuwah </a:t>
            </a:r>
            <a:r>
              <a:rPr lang="en-US" sz="4000" b="1" dirty="0">
                <a:cs typeface="Times New Roman" panose="02020603050405020304" pitchFamily="18" charset="0"/>
              </a:rPr>
              <a:t>your Elohim. </a:t>
            </a:r>
            <a:r>
              <a:rPr lang="en-US" sz="4000" b="1" dirty="0" smtClean="0">
                <a:cs typeface="Times New Roman" panose="02020603050405020304" pitchFamily="18" charset="0"/>
              </a:rPr>
              <a:t>(</a:t>
            </a:r>
            <a:r>
              <a:rPr lang="en-US" sz="4000" b="1" dirty="0" err="1" smtClean="0">
                <a:cs typeface="Times New Roman" panose="02020603050405020304" pitchFamily="18" charset="0"/>
              </a:rPr>
              <a:t>Shemot</a:t>
            </a:r>
            <a:r>
              <a:rPr lang="en-US" sz="4000" b="1" dirty="0" smtClean="0">
                <a:cs typeface="Times New Roman" panose="02020603050405020304" pitchFamily="18" charset="0"/>
              </a:rPr>
              <a:t> Exodus </a:t>
            </a:r>
            <a:r>
              <a:rPr lang="en-US" sz="4000" b="1" dirty="0">
                <a:cs typeface="Times New Roman" panose="02020603050405020304" pitchFamily="18" charset="0"/>
              </a:rPr>
              <a:t>34:23-24)</a:t>
            </a:r>
          </a:p>
          <a:p>
            <a:pPr marL="0" indent="0">
              <a:buNone/>
            </a:pPr>
            <a:endParaRPr lang="en-US" sz="4000" b="1" dirty="0">
              <a:cs typeface="Times New Roman" panose="02020603050405020304" pitchFamily="18" charset="0"/>
            </a:endParaRPr>
          </a:p>
        </p:txBody>
      </p:sp>
    </p:spTree>
    <p:extLst>
      <p:ext uri="{BB962C8B-B14F-4D97-AF65-F5344CB8AC3E}">
        <p14:creationId xmlns:p14="http://schemas.microsoft.com/office/powerpoint/2010/main" val="489764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lgn="ctr">
              <a:buNone/>
            </a:pPr>
            <a:r>
              <a:rPr lang="en-US" sz="4400" b="1" dirty="0" smtClean="0">
                <a:effectLst/>
                <a:latin typeface="Times New Roman" panose="02020603050405020304" pitchFamily="18" charset="0"/>
                <a:cs typeface="Times New Roman" panose="02020603050405020304" pitchFamily="18" charset="0"/>
              </a:rPr>
              <a:t>The First Stop: Sukkoth</a:t>
            </a:r>
          </a:p>
          <a:p>
            <a:pPr marL="0" indent="0">
              <a:buNone/>
            </a:pPr>
            <a:r>
              <a:rPr lang="en-US" sz="4000" b="1" dirty="0" smtClean="0">
                <a:effectLst/>
                <a:cs typeface="Times New Roman" panose="02020603050405020304" pitchFamily="18" charset="0"/>
              </a:rPr>
              <a:t>The </a:t>
            </a:r>
            <a:r>
              <a:rPr lang="en-US" sz="4000" b="1" dirty="0">
                <a:effectLst/>
                <a:cs typeface="Times New Roman" panose="02020603050405020304" pitchFamily="18" charset="0"/>
              </a:rPr>
              <a:t>sons of </a:t>
            </a:r>
            <a:r>
              <a:rPr lang="en-US" sz="4000" b="1" dirty="0" err="1">
                <a:effectLst/>
                <a:cs typeface="Times New Roman" panose="02020603050405020304" pitchFamily="18" charset="0"/>
              </a:rPr>
              <a:t>Yisrael</a:t>
            </a:r>
            <a:r>
              <a:rPr lang="en-US" sz="4000" b="1" dirty="0">
                <a:effectLst/>
                <a:cs typeface="Times New Roman" panose="02020603050405020304" pitchFamily="18" charset="0"/>
              </a:rPr>
              <a:t> journeyed from </a:t>
            </a:r>
            <a:r>
              <a:rPr lang="en-US" sz="4000" b="1" dirty="0" err="1">
                <a:effectLst/>
                <a:cs typeface="Times New Roman" panose="02020603050405020304" pitchFamily="18" charset="0"/>
              </a:rPr>
              <a:t>Rameses</a:t>
            </a:r>
            <a:r>
              <a:rPr lang="en-US" sz="4000" b="1" dirty="0">
                <a:effectLst/>
                <a:cs typeface="Times New Roman" panose="02020603050405020304" pitchFamily="18" charset="0"/>
              </a:rPr>
              <a:t> to Sukkoth. There were about six hundred thousand men on foot, besides women and children. (</a:t>
            </a:r>
            <a:r>
              <a:rPr lang="en-US" sz="4000" b="1" dirty="0" err="1">
                <a:effectLst/>
                <a:cs typeface="Times New Roman" panose="02020603050405020304" pitchFamily="18" charset="0"/>
              </a:rPr>
              <a:t>Shemot</a:t>
            </a:r>
            <a:r>
              <a:rPr lang="en-US" sz="4000" b="1" dirty="0">
                <a:effectLst/>
                <a:cs typeface="Times New Roman" panose="02020603050405020304" pitchFamily="18" charset="0"/>
              </a:rPr>
              <a:t> </a:t>
            </a:r>
            <a:r>
              <a:rPr lang="en-US" sz="4000" b="1" dirty="0" smtClean="0">
                <a:effectLst/>
                <a:cs typeface="Times New Roman" panose="02020603050405020304" pitchFamily="18" charset="0"/>
              </a:rPr>
              <a:t>12:37</a:t>
            </a:r>
            <a:r>
              <a:rPr lang="en-US" sz="4000" b="1" dirty="0">
                <a:effectLst/>
                <a:cs typeface="Times New Roman" panose="02020603050405020304" pitchFamily="18" charset="0"/>
              </a:rPr>
              <a:t>)</a:t>
            </a:r>
            <a:endParaRPr lang="en-US" sz="4000" b="1" dirty="0" smtClean="0">
              <a:effectLst/>
              <a:cs typeface="Times New Roman" pitchFamily="18" charset="0"/>
            </a:endParaRPr>
          </a:p>
        </p:txBody>
      </p:sp>
    </p:spTree>
    <p:extLst>
      <p:ext uri="{BB962C8B-B14F-4D97-AF65-F5344CB8AC3E}">
        <p14:creationId xmlns:p14="http://schemas.microsoft.com/office/powerpoint/2010/main" val="2628339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buNone/>
            </a:pPr>
            <a:r>
              <a:rPr lang="en-US" sz="4000" b="1" dirty="0">
                <a:latin typeface="Times New Roman" panose="02020603050405020304" pitchFamily="18" charset="0"/>
                <a:cs typeface="Times New Roman" panose="02020603050405020304" pitchFamily="18" charset="0"/>
              </a:rPr>
              <a:t>The Hebrew word </a:t>
            </a:r>
            <a:r>
              <a:rPr lang="en-US" sz="4000" b="1" i="1" dirty="0">
                <a:latin typeface="Times New Roman" panose="02020603050405020304" pitchFamily="18" charset="0"/>
                <a:cs typeface="Times New Roman" panose="02020603050405020304" pitchFamily="18" charset="0"/>
              </a:rPr>
              <a:t>sukkot</a:t>
            </a:r>
            <a:r>
              <a:rPr lang="en-US" sz="4000" b="1" dirty="0">
                <a:latin typeface="Times New Roman" panose="02020603050405020304" pitchFamily="18" charset="0"/>
                <a:cs typeface="Times New Roman" panose="02020603050405020304" pitchFamily="18" charset="0"/>
              </a:rPr>
              <a:t>  is the plural form of the word </a:t>
            </a:r>
            <a:r>
              <a:rPr lang="en-US" sz="4000" b="1" i="1" dirty="0">
                <a:latin typeface="Times New Roman" panose="02020603050405020304" pitchFamily="18" charset="0"/>
                <a:cs typeface="Times New Roman" panose="02020603050405020304" pitchFamily="18" charset="0"/>
              </a:rPr>
              <a:t>sukkah</a:t>
            </a:r>
            <a:r>
              <a:rPr lang="en-US" sz="4000" b="1" dirty="0">
                <a:latin typeface="Times New Roman" panose="02020603050405020304" pitchFamily="18" charset="0"/>
                <a:cs typeface="Times New Roman" panose="02020603050405020304" pitchFamily="18" charset="0"/>
              </a:rPr>
              <a:t>, (Hebrew, </a:t>
            </a:r>
            <a:r>
              <a:rPr lang="en-US" sz="4000" b="1" dirty="0" err="1">
                <a:latin typeface="Bwhebb" panose="00000400000000000000" pitchFamily="2" charset="0"/>
                <a:cs typeface="Times New Roman" panose="02020603050405020304" pitchFamily="18" charset="0"/>
              </a:rPr>
              <a:t>hK'su</a:t>
            </a:r>
            <a:r>
              <a:rPr lang="en-US" sz="4000" b="1" dirty="0">
                <a:latin typeface="Times New Roman" panose="02020603050405020304" pitchFamily="18" charset="0"/>
                <a:cs typeface="Times New Roman" panose="02020603050405020304" pitchFamily="18" charset="0"/>
              </a:rPr>
              <a:t> ) which can mean </a:t>
            </a:r>
            <a:r>
              <a:rPr lang="en-US" sz="4000" b="1" i="1" dirty="0">
                <a:latin typeface="Times New Roman" panose="02020603050405020304" pitchFamily="18" charset="0"/>
                <a:cs typeface="Times New Roman" panose="02020603050405020304" pitchFamily="18" charset="0"/>
              </a:rPr>
              <a:t>a thicket, a booth made of inter-woven boughs</a:t>
            </a:r>
            <a:r>
              <a:rPr lang="en-US" sz="4000" b="1" dirty="0">
                <a:latin typeface="Times New Roman" panose="02020603050405020304" pitchFamily="18" charset="0"/>
                <a:cs typeface="Times New Roman" panose="02020603050405020304" pitchFamily="18" charset="0"/>
              </a:rPr>
              <a:t>.  This booth could be a shelter in the field for cattle, a shelter for workers in the field at harvest time, or for men in battle, or a shelter from the sun.  This is why the place where they stopped for the night was called </a:t>
            </a:r>
            <a:r>
              <a:rPr lang="en-US" sz="4000" b="1" i="1" dirty="0">
                <a:latin typeface="Times New Roman" panose="02020603050405020304" pitchFamily="18" charset="0"/>
                <a:cs typeface="Times New Roman" panose="02020603050405020304" pitchFamily="18" charset="0"/>
              </a:rPr>
              <a:t>Sukkot</a:t>
            </a:r>
            <a:r>
              <a:rPr lang="en-US" sz="4000" b="1" dirty="0">
                <a:latin typeface="Times New Roman" panose="02020603050405020304" pitchFamily="18" charset="0"/>
                <a:cs typeface="Times New Roman" panose="02020603050405020304" pitchFamily="18" charset="0"/>
              </a:rPr>
              <a:t> - they pitched their tents and erected their </a:t>
            </a:r>
            <a:r>
              <a:rPr lang="en-US" sz="4000" b="1" u="sng" dirty="0">
                <a:latin typeface="Times New Roman" panose="02020603050405020304" pitchFamily="18" charset="0"/>
                <a:cs typeface="Times New Roman" panose="02020603050405020304" pitchFamily="18" charset="0"/>
              </a:rPr>
              <a:t>temporary shelters</a:t>
            </a:r>
            <a:r>
              <a:rPr lang="en-US" sz="4000" b="1" dirty="0">
                <a:latin typeface="Times New Roman" panose="02020603050405020304" pitchFamily="18" charset="0"/>
                <a:cs typeface="Times New Roman" panose="02020603050405020304" pitchFamily="18" charset="0"/>
              </a:rPr>
              <a:t> there to sleep.</a:t>
            </a:r>
          </a:p>
        </p:txBody>
      </p:sp>
    </p:spTree>
    <p:extLst>
      <p:ext uri="{BB962C8B-B14F-4D97-AF65-F5344CB8AC3E}">
        <p14:creationId xmlns:p14="http://schemas.microsoft.com/office/powerpoint/2010/main" val="3722781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smtClean="0">
                <a:latin typeface="+mn-lt"/>
                <a:cs typeface="Times New Roman" panose="02020603050405020304" pitchFamily="18" charset="0"/>
              </a:rPr>
              <a:t>Why Live in Booths?</a:t>
            </a:r>
            <a:br>
              <a:rPr lang="en-US" b="1" dirty="0" smtClean="0">
                <a:latin typeface="+mn-lt"/>
                <a:cs typeface="Times New Roman" panose="02020603050405020304" pitchFamily="18" charset="0"/>
              </a:rPr>
            </a:br>
            <a:r>
              <a:rPr lang="en-US" b="1" dirty="0" smtClean="0">
                <a:latin typeface="+mn-lt"/>
                <a:cs typeface="Times New Roman" panose="02020603050405020304" pitchFamily="18" charset="0"/>
              </a:rPr>
              <a:t>What Was the Wilderness Experience Like?</a:t>
            </a:r>
            <a:endParaRPr lang="en-US" sz="2400" b="1" dirty="0">
              <a:latin typeface="+mn-lt"/>
            </a:endParaRPr>
          </a:p>
        </p:txBody>
      </p:sp>
      <p:sp>
        <p:nvSpPr>
          <p:cNvPr id="3" name="Subtitle 2"/>
          <p:cNvSpPr>
            <a:spLocks noGrp="1"/>
          </p:cNvSpPr>
          <p:nvPr>
            <p:ph idx="1"/>
          </p:nvPr>
        </p:nvSpPr>
        <p:spPr>
          <a:xfrm>
            <a:off x="609600" y="1447800"/>
            <a:ext cx="10972800" cy="4876800"/>
          </a:xfrm>
        </p:spPr>
        <p:txBody>
          <a:bodyPr>
            <a:normAutofit/>
          </a:bodyPr>
          <a:lstStyle/>
          <a:p>
            <a:pPr marL="0" indent="0">
              <a:buNone/>
            </a:pPr>
            <a:r>
              <a:rPr lang="en-US" sz="4000" b="1" dirty="0" smtClean="0">
                <a:cs typeface="Times New Roman" pitchFamily="18" charset="0"/>
              </a:rPr>
              <a:t>Hungering and Thirsting</a:t>
            </a:r>
          </a:p>
          <a:p>
            <a:pPr marL="0" indent="0">
              <a:buNone/>
            </a:pPr>
            <a:r>
              <a:rPr lang="en-US" sz="4000" b="1" dirty="0" smtClean="0">
                <a:cs typeface="Times New Roman" pitchFamily="18" charset="0"/>
              </a:rPr>
              <a:t>A Simplified Life</a:t>
            </a:r>
          </a:p>
          <a:p>
            <a:pPr marL="0" indent="0">
              <a:buNone/>
            </a:pPr>
            <a:r>
              <a:rPr lang="en-US" sz="4000" b="1" dirty="0" smtClean="0">
                <a:effectLst/>
                <a:cs typeface="Times New Roman" pitchFamily="18" charset="0"/>
              </a:rPr>
              <a:t>What Jobs Did the People Engage In?</a:t>
            </a:r>
          </a:p>
          <a:p>
            <a:pPr marL="0" indent="0">
              <a:buNone/>
            </a:pPr>
            <a:r>
              <a:rPr lang="en-US" sz="4000" b="1" dirty="0" smtClean="0">
                <a:cs typeface="Times New Roman" pitchFamily="18" charset="0"/>
              </a:rPr>
              <a:t>Eating and Drinking</a:t>
            </a:r>
          </a:p>
          <a:p>
            <a:pPr marL="0" indent="0">
              <a:buNone/>
            </a:pPr>
            <a:r>
              <a:rPr lang="en-US" sz="4000" b="1" dirty="0" smtClean="0">
                <a:cs typeface="Times New Roman" pitchFamily="18" charset="0"/>
              </a:rPr>
              <a:t>A Lot of Time to Reflect</a:t>
            </a: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2176062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a:latin typeface="+mn-lt"/>
                <a:cs typeface="Times New Roman" panose="02020603050405020304" pitchFamily="18" charset="0"/>
              </a:rPr>
              <a:t>Why Live in Booths?</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Lesson #1</a:t>
            </a:r>
            <a:endParaRPr lang="en-US" sz="2400" b="1" dirty="0">
              <a:latin typeface="+mn-lt"/>
            </a:endParaRPr>
          </a:p>
        </p:txBody>
      </p:sp>
      <p:sp>
        <p:nvSpPr>
          <p:cNvPr id="3" name="Subtitle 2"/>
          <p:cNvSpPr>
            <a:spLocks noGrp="1"/>
          </p:cNvSpPr>
          <p:nvPr>
            <p:ph idx="1"/>
          </p:nvPr>
        </p:nvSpPr>
        <p:spPr>
          <a:xfrm>
            <a:off x="609600" y="1590805"/>
            <a:ext cx="10972800" cy="4733795"/>
          </a:xfrm>
        </p:spPr>
        <p:txBody>
          <a:bodyPr>
            <a:noAutofit/>
          </a:bodyPr>
          <a:lstStyle/>
          <a:p>
            <a:pPr marL="0" indent="0">
              <a:buNone/>
            </a:pPr>
            <a:r>
              <a:rPr lang="en-US" sz="4000" b="1" dirty="0" smtClean="0"/>
              <a:t>Yahuwah is in Our Midst</a:t>
            </a:r>
          </a:p>
          <a:p>
            <a:pPr marL="0" indent="0">
              <a:buNone/>
            </a:pPr>
            <a:r>
              <a:rPr lang="en-US" sz="4000" b="1" dirty="0" smtClean="0"/>
              <a:t>A reminder of the Tabernacle in the Wilderness</a:t>
            </a:r>
          </a:p>
          <a:p>
            <a:pPr marL="0" indent="0">
              <a:buNone/>
            </a:pPr>
            <a:r>
              <a:rPr lang="en-US" sz="4000" b="1" dirty="0" err="1" smtClean="0"/>
              <a:t>Yahusha</a:t>
            </a:r>
            <a:r>
              <a:rPr lang="en-US" sz="4000" b="1" dirty="0" smtClean="0"/>
              <a:t> when he walked the earth in human flesh</a:t>
            </a:r>
          </a:p>
          <a:p>
            <a:pPr marL="0" indent="0">
              <a:buNone/>
            </a:pPr>
            <a:r>
              <a:rPr lang="en-US" sz="4000" b="1" dirty="0" smtClean="0"/>
              <a:t>The </a:t>
            </a:r>
            <a:r>
              <a:rPr lang="en-US" sz="4000" b="1" dirty="0" err="1" smtClean="0"/>
              <a:t>Ruach</a:t>
            </a:r>
            <a:r>
              <a:rPr lang="en-US" sz="4000" b="1" dirty="0" smtClean="0"/>
              <a:t> </a:t>
            </a:r>
            <a:r>
              <a:rPr lang="en-US" sz="4000" b="1" dirty="0" err="1" smtClean="0"/>
              <a:t>HaKodesh</a:t>
            </a:r>
            <a:r>
              <a:rPr lang="en-US" sz="4000" b="1" dirty="0" smtClean="0"/>
              <a:t> living in us</a:t>
            </a:r>
            <a:endParaRPr lang="en-US" sz="4000" b="1" dirty="0" smtClean="0"/>
          </a:p>
          <a:p>
            <a:pPr marL="0" indent="0">
              <a:buNone/>
            </a:pPr>
            <a:r>
              <a:rPr lang="en-US" sz="4000" b="1" dirty="0" err="1" smtClean="0"/>
              <a:t>Yahusha</a:t>
            </a:r>
            <a:r>
              <a:rPr lang="en-US" sz="4000" b="1" dirty="0" smtClean="0"/>
              <a:t> when he returns to rule and reign</a:t>
            </a:r>
            <a:endParaRPr lang="en-US" sz="4000" b="1" dirty="0" smtClean="0"/>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3464865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a:latin typeface="+mn-lt"/>
                <a:cs typeface="Times New Roman" panose="02020603050405020304" pitchFamily="18" charset="0"/>
              </a:rPr>
              <a:t>Why Live in Booths?</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Lesson #2</a:t>
            </a:r>
            <a:endParaRPr lang="en-US" sz="2400" b="1" dirty="0">
              <a:latin typeface="+mn-lt"/>
            </a:endParaRPr>
          </a:p>
        </p:txBody>
      </p:sp>
      <p:sp>
        <p:nvSpPr>
          <p:cNvPr id="3" name="Subtitle 2"/>
          <p:cNvSpPr>
            <a:spLocks noGrp="1"/>
          </p:cNvSpPr>
          <p:nvPr>
            <p:ph idx="1"/>
          </p:nvPr>
        </p:nvSpPr>
        <p:spPr>
          <a:xfrm>
            <a:off x="609600" y="1640910"/>
            <a:ext cx="10972800" cy="4683690"/>
          </a:xfrm>
        </p:spPr>
        <p:txBody>
          <a:bodyPr>
            <a:noAutofit/>
          </a:bodyPr>
          <a:lstStyle/>
          <a:p>
            <a:pPr marL="0" indent="0">
              <a:buNone/>
            </a:pPr>
            <a:r>
              <a:rPr lang="en-US" sz="4000" b="1" dirty="0" smtClean="0"/>
              <a:t>Learn from the Example of Our Ancestors</a:t>
            </a:r>
          </a:p>
          <a:p>
            <a:pPr marL="0" indent="0">
              <a:buNone/>
            </a:pPr>
            <a:r>
              <a:rPr lang="en-US" sz="4000" b="1" dirty="0" smtClean="0">
                <a:effectLst/>
                <a:cs typeface="Times New Roman" pitchFamily="18" charset="0"/>
              </a:rPr>
              <a:t>Manna and Water</a:t>
            </a:r>
          </a:p>
          <a:p>
            <a:pPr marL="0" indent="0">
              <a:buNone/>
            </a:pPr>
            <a:r>
              <a:rPr lang="en-US" sz="4000" b="1" dirty="0" smtClean="0">
                <a:cs typeface="Times New Roman" pitchFamily="18" charset="0"/>
              </a:rPr>
              <a:t>Fire and Cloud</a:t>
            </a:r>
            <a:endParaRPr lang="en-US" sz="4000" b="1" dirty="0" smtClean="0">
              <a:effectLst/>
              <a:cs typeface="Times New Roman" pitchFamily="18" charset="0"/>
            </a:endParaRP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3009981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smtClean="0">
                <a:latin typeface="+mn-lt"/>
                <a:cs typeface="Times New Roman" panose="02020603050405020304" pitchFamily="18" charset="0"/>
              </a:rPr>
              <a:t>Manna Provided Every Day</a:t>
            </a:r>
            <a:endParaRPr lang="en-US" sz="2400" b="1" dirty="0">
              <a:latin typeface="+mn-lt"/>
            </a:endParaRPr>
          </a:p>
        </p:txBody>
      </p:sp>
      <p:sp>
        <p:nvSpPr>
          <p:cNvPr id="3" name="Subtitle 2"/>
          <p:cNvSpPr>
            <a:spLocks noGrp="1"/>
          </p:cNvSpPr>
          <p:nvPr>
            <p:ph idx="1"/>
          </p:nvPr>
        </p:nvSpPr>
        <p:spPr>
          <a:xfrm>
            <a:off x="609600" y="1143003"/>
            <a:ext cx="10972800" cy="5181597"/>
          </a:xfrm>
        </p:spPr>
        <p:txBody>
          <a:bodyPr>
            <a:noAutofit/>
          </a:bodyPr>
          <a:lstStyle/>
          <a:p>
            <a:pPr marL="0" indent="0">
              <a:buNone/>
            </a:pPr>
            <a:r>
              <a:rPr lang="en-US" sz="4000" b="1" dirty="0" smtClean="0"/>
              <a:t>Yahuwah </a:t>
            </a:r>
            <a:r>
              <a:rPr lang="en-US" sz="4000" b="1" dirty="0"/>
              <a:t>said to Mosheh,</a:t>
            </a:r>
          </a:p>
          <a:p>
            <a:pPr marL="0" indent="0">
              <a:buNone/>
            </a:pPr>
            <a:r>
              <a:rPr lang="en-US" sz="4000" b="1" dirty="0" smtClean="0"/>
              <a:t>"</a:t>
            </a:r>
            <a:r>
              <a:rPr lang="en-US" sz="4000" b="1" dirty="0"/>
              <a:t>I have heard the grumbling of the sons of </a:t>
            </a:r>
            <a:r>
              <a:rPr lang="en-US" sz="4000" b="1" dirty="0" err="1"/>
              <a:t>Yisrael</a:t>
            </a:r>
            <a:r>
              <a:rPr lang="en-US" sz="4000" b="1" dirty="0"/>
              <a:t>. Tell them, 'At twilight you will eat meat, and in the morning you will be filled with bread. Then you will know that I am Yahuwah your Elohim.'"</a:t>
            </a:r>
          </a:p>
          <a:p>
            <a:pPr marL="0" indent="0">
              <a:buNone/>
            </a:pPr>
            <a:r>
              <a:rPr lang="en-US" sz="4000" b="1" dirty="0" smtClean="0"/>
              <a:t>That </a:t>
            </a:r>
            <a:r>
              <a:rPr lang="en-US" sz="4000" b="1" dirty="0"/>
              <a:t>evening quail came and covered the camp, and in the morning there was a layer of dew around the camp.</a:t>
            </a:r>
          </a:p>
          <a:p>
            <a:pPr marL="0" indent="0">
              <a:buNone/>
            </a:pPr>
            <a:r>
              <a:rPr lang="en-US" sz="4000" b="1" dirty="0" err="1" smtClean="0">
                <a:cs typeface="Times New Roman" pitchFamily="18" charset="0"/>
              </a:rPr>
              <a:t>Shemot</a:t>
            </a:r>
            <a:r>
              <a:rPr lang="en-US" sz="4000" b="1" dirty="0" smtClean="0">
                <a:cs typeface="Times New Roman" pitchFamily="18" charset="0"/>
              </a:rPr>
              <a:t>/Exodus 16:11-13</a:t>
            </a:r>
            <a:endParaRPr lang="en-US" sz="4000" b="1" dirty="0" smtClean="0">
              <a:effectLst/>
              <a:cs typeface="Times New Roman" pitchFamily="18" charset="0"/>
            </a:endParaRPr>
          </a:p>
        </p:txBody>
      </p:sp>
    </p:spTree>
    <p:extLst>
      <p:ext uri="{BB962C8B-B14F-4D97-AF65-F5344CB8AC3E}">
        <p14:creationId xmlns:p14="http://schemas.microsoft.com/office/powerpoint/2010/main" val="1036620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smtClean="0">
                <a:latin typeface="+mn-lt"/>
                <a:cs typeface="Times New Roman" panose="02020603050405020304" pitchFamily="18" charset="0"/>
              </a:rPr>
              <a:t>Manna Provided Every Day</a:t>
            </a:r>
            <a:endParaRPr lang="en-US" sz="2400" b="1" dirty="0">
              <a:latin typeface="+mn-lt"/>
            </a:endParaRPr>
          </a:p>
        </p:txBody>
      </p:sp>
      <p:sp>
        <p:nvSpPr>
          <p:cNvPr id="3" name="Subtitle 2"/>
          <p:cNvSpPr>
            <a:spLocks noGrp="1"/>
          </p:cNvSpPr>
          <p:nvPr>
            <p:ph idx="1"/>
          </p:nvPr>
        </p:nvSpPr>
        <p:spPr>
          <a:xfrm>
            <a:off x="609600" y="1143003"/>
            <a:ext cx="10972800" cy="5181597"/>
          </a:xfrm>
        </p:spPr>
        <p:txBody>
          <a:bodyPr>
            <a:noAutofit/>
          </a:bodyPr>
          <a:lstStyle/>
          <a:p>
            <a:pPr marL="0" indent="0">
              <a:buNone/>
            </a:pPr>
            <a:r>
              <a:rPr lang="en-US" sz="4000" b="1" dirty="0" smtClean="0"/>
              <a:t>When </a:t>
            </a:r>
            <a:r>
              <a:rPr lang="en-US" sz="4000" b="1" dirty="0"/>
              <a:t>the dew was gone, thin flakes like frost on the ground appeared on the desert floor.</a:t>
            </a:r>
          </a:p>
          <a:p>
            <a:pPr marL="0" indent="0">
              <a:buNone/>
            </a:pPr>
            <a:r>
              <a:rPr lang="en-US" sz="4000" b="1" dirty="0" smtClean="0"/>
              <a:t>When </a:t>
            </a:r>
            <a:r>
              <a:rPr lang="en-US" sz="4000" b="1" dirty="0"/>
              <a:t>the sons of </a:t>
            </a:r>
            <a:r>
              <a:rPr lang="en-US" sz="4000" b="1" dirty="0" err="1"/>
              <a:t>Yisrael</a:t>
            </a:r>
            <a:r>
              <a:rPr lang="en-US" sz="4000" b="1" dirty="0"/>
              <a:t> saw it, they said to each other, "What is it?" For they did not know what it was. Mosheh said to them, "It is the bread Yahuwah has given you to eat.</a:t>
            </a:r>
          </a:p>
          <a:p>
            <a:pPr marL="0" indent="0">
              <a:buNone/>
            </a:pPr>
            <a:r>
              <a:rPr lang="en-US" sz="4000" b="1" dirty="0" err="1" smtClean="0">
                <a:cs typeface="Times New Roman" pitchFamily="18" charset="0"/>
              </a:rPr>
              <a:t>Shemot</a:t>
            </a:r>
            <a:r>
              <a:rPr lang="en-US" sz="4000" b="1" dirty="0" smtClean="0">
                <a:cs typeface="Times New Roman" pitchFamily="18" charset="0"/>
              </a:rPr>
              <a:t>/Exodus 16:14-15</a:t>
            </a:r>
            <a:endParaRPr lang="en-US" sz="4000" b="1" dirty="0" smtClean="0">
              <a:effectLst/>
              <a:cs typeface="Times New Roman" pitchFamily="18" charset="0"/>
            </a:endParaRPr>
          </a:p>
        </p:txBody>
      </p:sp>
    </p:spTree>
    <p:extLst>
      <p:ext uri="{BB962C8B-B14F-4D97-AF65-F5344CB8AC3E}">
        <p14:creationId xmlns:p14="http://schemas.microsoft.com/office/powerpoint/2010/main" val="2969677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buNone/>
            </a:pPr>
            <a:r>
              <a:rPr lang="en-US" sz="4000" b="1" dirty="0">
                <a:cs typeface="Times New Roman" panose="02020603050405020304" pitchFamily="18" charset="0"/>
              </a:rPr>
              <a:t>After leaving Sukkoth they camped at </a:t>
            </a:r>
            <a:r>
              <a:rPr lang="en-US" sz="4000" b="1" dirty="0" err="1">
                <a:cs typeface="Times New Roman" panose="02020603050405020304" pitchFamily="18" charset="0"/>
              </a:rPr>
              <a:t>Etham</a:t>
            </a:r>
            <a:r>
              <a:rPr lang="en-US" sz="4000" b="1" dirty="0">
                <a:cs typeface="Times New Roman" panose="02020603050405020304" pitchFamily="18" charset="0"/>
              </a:rPr>
              <a:t> on the edge of the desert. By day </a:t>
            </a:r>
            <a:r>
              <a:rPr lang="en-US" sz="4000" b="1" dirty="0" smtClean="0">
                <a:cs typeface="Times New Roman" panose="02020603050405020304" pitchFamily="18" charset="0"/>
              </a:rPr>
              <a:t>Yahuwah </a:t>
            </a:r>
            <a:r>
              <a:rPr lang="en-US" sz="4000" b="1" dirty="0">
                <a:cs typeface="Times New Roman" panose="02020603050405020304" pitchFamily="18" charset="0"/>
              </a:rPr>
              <a:t>went ahead of them in a </a:t>
            </a:r>
            <a:r>
              <a:rPr lang="en-US" sz="4000" b="1" u="sng" dirty="0">
                <a:cs typeface="Times New Roman" panose="02020603050405020304" pitchFamily="18" charset="0"/>
              </a:rPr>
              <a:t>pillar of cloud </a:t>
            </a:r>
            <a:r>
              <a:rPr lang="en-US" sz="4000" b="1" dirty="0">
                <a:cs typeface="Times New Roman" panose="02020603050405020304" pitchFamily="18" charset="0"/>
              </a:rPr>
              <a:t>to guide them on their way and by night in a </a:t>
            </a:r>
            <a:r>
              <a:rPr lang="en-US" sz="4000" b="1" u="sng" dirty="0">
                <a:cs typeface="Times New Roman" panose="02020603050405020304" pitchFamily="18" charset="0"/>
              </a:rPr>
              <a:t>pillar of fire </a:t>
            </a:r>
            <a:r>
              <a:rPr lang="en-US" sz="4000" b="1" dirty="0">
                <a:cs typeface="Times New Roman" panose="02020603050405020304" pitchFamily="18" charset="0"/>
              </a:rPr>
              <a:t>to give them light, so that they could travel by day or night.  Neither the pillar of cloud by day nor the pillar of fire by night left its place in front of the people. (</a:t>
            </a:r>
            <a:r>
              <a:rPr lang="en-US" sz="4000" b="1" dirty="0" err="1">
                <a:cs typeface="Times New Roman" panose="02020603050405020304" pitchFamily="18" charset="0"/>
              </a:rPr>
              <a:t>Shemot</a:t>
            </a:r>
            <a:r>
              <a:rPr lang="en-US" sz="4000" b="1" dirty="0">
                <a:cs typeface="Times New Roman" panose="02020603050405020304" pitchFamily="18" charset="0"/>
              </a:rPr>
              <a:t> 13:20-22)</a:t>
            </a:r>
          </a:p>
        </p:txBody>
      </p:sp>
    </p:spTree>
    <p:extLst>
      <p:ext uri="{BB962C8B-B14F-4D97-AF65-F5344CB8AC3E}">
        <p14:creationId xmlns:p14="http://schemas.microsoft.com/office/powerpoint/2010/main" val="1080336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buNone/>
            </a:pPr>
            <a:r>
              <a:rPr lang="en-US" sz="4000" b="1" dirty="0">
                <a:cs typeface="Times New Roman" panose="02020603050405020304" pitchFamily="18" charset="0"/>
              </a:rPr>
              <a:t>In all the travels of the sons of </a:t>
            </a:r>
            <a:r>
              <a:rPr lang="en-US" sz="4000" b="1" dirty="0" err="1">
                <a:cs typeface="Times New Roman" panose="02020603050405020304" pitchFamily="18" charset="0"/>
              </a:rPr>
              <a:t>Yisrael</a:t>
            </a:r>
            <a:r>
              <a:rPr lang="en-US" sz="4000" b="1" dirty="0">
                <a:cs typeface="Times New Roman" panose="02020603050405020304" pitchFamily="18" charset="0"/>
              </a:rPr>
              <a:t>, whenever the cloud lifted from above the tabernacle, they would set out; but if the cloud did not lift, they did not set out-- until the day it lifted.  So the cloud of </a:t>
            </a:r>
            <a:r>
              <a:rPr lang="en-US" sz="4000" b="1" dirty="0" smtClean="0">
                <a:cs typeface="Times New Roman" panose="02020603050405020304" pitchFamily="18" charset="0"/>
              </a:rPr>
              <a:t>Yahuwah </a:t>
            </a:r>
            <a:r>
              <a:rPr lang="en-US" sz="4000" b="1" dirty="0">
                <a:cs typeface="Times New Roman" panose="02020603050405020304" pitchFamily="18" charset="0"/>
              </a:rPr>
              <a:t>was over the tabernacle by day, and </a:t>
            </a:r>
            <a:r>
              <a:rPr lang="en-US" sz="4000" b="1" u="sng" dirty="0">
                <a:cs typeface="Times New Roman" panose="02020603050405020304" pitchFamily="18" charset="0"/>
              </a:rPr>
              <a:t>fire was in the cloud </a:t>
            </a:r>
            <a:r>
              <a:rPr lang="en-US" sz="4000" b="1" dirty="0">
                <a:cs typeface="Times New Roman" panose="02020603050405020304" pitchFamily="18" charset="0"/>
              </a:rPr>
              <a:t>by night, in the sight of all the house of </a:t>
            </a:r>
            <a:r>
              <a:rPr lang="en-US" sz="4000" b="1" dirty="0" err="1">
                <a:cs typeface="Times New Roman" panose="02020603050405020304" pitchFamily="18" charset="0"/>
              </a:rPr>
              <a:t>Yisrael</a:t>
            </a:r>
            <a:r>
              <a:rPr lang="en-US" sz="4000" b="1" dirty="0">
                <a:cs typeface="Times New Roman" panose="02020603050405020304" pitchFamily="18" charset="0"/>
              </a:rPr>
              <a:t> during all their travels. (</a:t>
            </a:r>
            <a:r>
              <a:rPr lang="en-US" sz="4000" b="1" dirty="0" err="1">
                <a:cs typeface="Times New Roman" panose="02020603050405020304" pitchFamily="18" charset="0"/>
              </a:rPr>
              <a:t>Shemot</a:t>
            </a:r>
            <a:r>
              <a:rPr lang="en-US" sz="4000" b="1" dirty="0">
                <a:cs typeface="Times New Roman" panose="02020603050405020304" pitchFamily="18" charset="0"/>
              </a:rPr>
              <a:t> 40:36-38)</a:t>
            </a:r>
          </a:p>
        </p:txBody>
      </p:sp>
    </p:spTree>
    <p:extLst>
      <p:ext uri="{BB962C8B-B14F-4D97-AF65-F5344CB8AC3E}">
        <p14:creationId xmlns:p14="http://schemas.microsoft.com/office/powerpoint/2010/main" val="2751819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a:latin typeface="+mn-lt"/>
                <a:cs typeface="Times New Roman" panose="02020603050405020304" pitchFamily="18" charset="0"/>
              </a:rPr>
              <a:t>Travelling in the Wilderness</a:t>
            </a:r>
            <a:endParaRPr lang="en-US" sz="2400" b="1" dirty="0">
              <a:latin typeface="+mn-lt"/>
            </a:endParaRPr>
          </a:p>
        </p:txBody>
      </p:sp>
      <p:sp>
        <p:nvSpPr>
          <p:cNvPr id="3" name="Subtitle 2"/>
          <p:cNvSpPr>
            <a:spLocks noGrp="1"/>
          </p:cNvSpPr>
          <p:nvPr>
            <p:ph idx="1"/>
          </p:nvPr>
        </p:nvSpPr>
        <p:spPr>
          <a:xfrm>
            <a:off x="609600" y="1447800"/>
            <a:ext cx="10972800" cy="4876800"/>
          </a:xfrm>
        </p:spPr>
        <p:txBody>
          <a:bodyPr>
            <a:normAutofit/>
          </a:bodyPr>
          <a:lstStyle/>
          <a:p>
            <a:pPr marL="0" indent="0">
              <a:buNone/>
            </a:pPr>
            <a:r>
              <a:rPr lang="en-US" sz="4000" b="1" dirty="0" smtClean="0">
                <a:effectLst/>
                <a:cs typeface="Times New Roman" pitchFamily="18" charset="0"/>
              </a:rPr>
              <a:t>On the day that the tabernacle was set up, the cloud covered the tabernacle--the tent of the Appointment--and from evening until morning there was a fiery appearance over the tabernacle. This is the way it used to be continually: The cloud would cover it by day, and there was a fiery appearance by night. (</a:t>
            </a:r>
            <a:r>
              <a:rPr lang="en-US" sz="4000" b="1" dirty="0" err="1" smtClean="0">
                <a:effectLst/>
                <a:cs typeface="Times New Roman" pitchFamily="18" charset="0"/>
              </a:rPr>
              <a:t>Bamidbar</a:t>
            </a:r>
            <a:r>
              <a:rPr lang="en-US" sz="4000" b="1" dirty="0" smtClean="0">
                <a:effectLst/>
                <a:cs typeface="Times New Roman" pitchFamily="18" charset="0"/>
              </a:rPr>
              <a:t>/Numbers </a:t>
            </a:r>
            <a:r>
              <a:rPr lang="en-US" sz="4000" b="1" dirty="0" smtClean="0">
                <a:effectLst/>
                <a:cs typeface="Times New Roman" pitchFamily="18" charset="0"/>
              </a:rPr>
              <a:t>9:15-16)</a:t>
            </a:r>
          </a:p>
        </p:txBody>
      </p:sp>
    </p:spTree>
    <p:extLst>
      <p:ext uri="{BB962C8B-B14F-4D97-AF65-F5344CB8AC3E}">
        <p14:creationId xmlns:p14="http://schemas.microsoft.com/office/powerpoint/2010/main" val="1055826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smtClean="0">
                <a:latin typeface="+mn-lt"/>
                <a:cs typeface="Times New Roman" panose="02020603050405020304" pitchFamily="18" charset="0"/>
              </a:rPr>
              <a:t>Examples For Us</a:t>
            </a:r>
            <a:endParaRPr lang="en-US" sz="2400" b="1" dirty="0">
              <a:latin typeface="+mn-lt"/>
            </a:endParaRPr>
          </a:p>
        </p:txBody>
      </p:sp>
      <p:sp>
        <p:nvSpPr>
          <p:cNvPr id="3" name="Subtitle 2"/>
          <p:cNvSpPr>
            <a:spLocks noGrp="1"/>
          </p:cNvSpPr>
          <p:nvPr>
            <p:ph idx="1"/>
          </p:nvPr>
        </p:nvSpPr>
        <p:spPr>
          <a:xfrm>
            <a:off x="609600" y="1447800"/>
            <a:ext cx="10972800" cy="4876800"/>
          </a:xfrm>
        </p:spPr>
        <p:txBody>
          <a:bodyPr>
            <a:normAutofit lnSpcReduction="10000"/>
          </a:bodyPr>
          <a:lstStyle/>
          <a:p>
            <a:pPr marL="0" indent="0">
              <a:buNone/>
            </a:pPr>
            <a:r>
              <a:rPr lang="en-US" sz="4000" b="1" dirty="0"/>
              <a:t>For I do not want you to be ignorant of the fact, brothers, that our forefathers were all under the cloud and that they all passed through the </a:t>
            </a:r>
            <a:r>
              <a:rPr lang="en-US" sz="4000" b="1" dirty="0" smtClean="0"/>
              <a:t>sea.  They </a:t>
            </a:r>
            <a:r>
              <a:rPr lang="en-US" sz="4000" b="1" dirty="0"/>
              <a:t>were all baptized into Mosheh in the cloud and in the sea.</a:t>
            </a:r>
          </a:p>
          <a:p>
            <a:pPr marL="0" indent="0">
              <a:buNone/>
            </a:pPr>
            <a:r>
              <a:rPr lang="en-US" sz="4000" b="1" dirty="0" smtClean="0"/>
              <a:t>They </a:t>
            </a:r>
            <a:r>
              <a:rPr lang="en-US" sz="4000" b="1" dirty="0"/>
              <a:t>all ate the same spiritual </a:t>
            </a:r>
            <a:r>
              <a:rPr lang="en-US" sz="4000" b="1" dirty="0" smtClean="0"/>
              <a:t>food and </a:t>
            </a:r>
            <a:r>
              <a:rPr lang="en-US" sz="4000" b="1" dirty="0"/>
              <a:t>drank the same spiritual drink; for they drank from the spiritual rock that accompanied them, and that rock was Messiah</a:t>
            </a:r>
            <a:r>
              <a:rPr lang="en-US" sz="4000" b="1" dirty="0" smtClean="0"/>
              <a:t>.  </a:t>
            </a:r>
            <a:r>
              <a:rPr lang="en-US" sz="4000" b="1" dirty="0" smtClean="0">
                <a:effectLst/>
                <a:cs typeface="Times New Roman" pitchFamily="18" charset="0"/>
              </a:rPr>
              <a:t>1 Corinthians 10:1-4</a:t>
            </a:r>
            <a:endParaRPr lang="en-US" sz="4000" b="1" dirty="0" smtClean="0">
              <a:effectLst/>
              <a:cs typeface="Times New Roman" pitchFamily="18" charset="0"/>
            </a:endParaRPr>
          </a:p>
        </p:txBody>
      </p:sp>
    </p:spTree>
    <p:extLst>
      <p:ext uri="{BB962C8B-B14F-4D97-AF65-F5344CB8AC3E}">
        <p14:creationId xmlns:p14="http://schemas.microsoft.com/office/powerpoint/2010/main" val="2389837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smtClean="0">
                <a:latin typeface="+mn-lt"/>
                <a:cs typeface="Times New Roman" panose="02020603050405020304" pitchFamily="18" charset="0"/>
              </a:rPr>
              <a:t>Examples For Us</a:t>
            </a:r>
            <a:endParaRPr lang="en-US" sz="2400" b="1" dirty="0">
              <a:latin typeface="+mn-lt"/>
            </a:endParaRPr>
          </a:p>
        </p:txBody>
      </p:sp>
      <p:sp>
        <p:nvSpPr>
          <p:cNvPr id="3" name="Subtitle 2"/>
          <p:cNvSpPr>
            <a:spLocks noGrp="1"/>
          </p:cNvSpPr>
          <p:nvPr>
            <p:ph idx="1"/>
          </p:nvPr>
        </p:nvSpPr>
        <p:spPr>
          <a:xfrm>
            <a:off x="609600" y="1447800"/>
            <a:ext cx="10972800" cy="4876800"/>
          </a:xfrm>
        </p:spPr>
        <p:txBody>
          <a:bodyPr>
            <a:normAutofit/>
          </a:bodyPr>
          <a:lstStyle/>
          <a:p>
            <a:pPr marL="0" indent="0">
              <a:buNone/>
            </a:pPr>
            <a:r>
              <a:rPr lang="en-US" sz="4000" b="1" dirty="0" smtClean="0"/>
              <a:t>Nevertheless</a:t>
            </a:r>
            <a:r>
              <a:rPr lang="en-US" sz="4000" b="1" dirty="0"/>
              <a:t>, Elohim was not pleased with most of them; their bodies were scattered over the desert.</a:t>
            </a:r>
          </a:p>
          <a:p>
            <a:pPr marL="0" indent="0">
              <a:buNone/>
            </a:pPr>
            <a:r>
              <a:rPr lang="en-US" sz="4000" b="1" dirty="0" smtClean="0"/>
              <a:t>Now </a:t>
            </a:r>
            <a:r>
              <a:rPr lang="en-US" sz="4000" b="1" dirty="0"/>
              <a:t>these things occurred as examples to keep us from setting our hearts on evil things as they did.</a:t>
            </a:r>
          </a:p>
          <a:p>
            <a:pPr marL="0" indent="0">
              <a:buNone/>
            </a:pPr>
            <a:r>
              <a:rPr lang="en-US" sz="4000" b="1" dirty="0" smtClean="0"/>
              <a:t>Do </a:t>
            </a:r>
            <a:r>
              <a:rPr lang="en-US" sz="4000" b="1" dirty="0"/>
              <a:t>not be idolaters, as some of them were; as it is written: "The people sat down to eat and drink and got up to indulge in pagan revelry."</a:t>
            </a:r>
          </a:p>
          <a:p>
            <a:pPr marL="0" indent="0">
              <a:buNone/>
            </a:pPr>
            <a:r>
              <a:rPr lang="en-US" sz="4000" b="1" dirty="0" smtClean="0">
                <a:effectLst/>
                <a:cs typeface="Times New Roman" pitchFamily="18" charset="0"/>
              </a:rPr>
              <a:t>1 Corinthians 10:5-7</a:t>
            </a:r>
            <a:endParaRPr lang="en-US" sz="4000" b="1" dirty="0" smtClean="0">
              <a:effectLst/>
              <a:cs typeface="Times New Roman" pitchFamily="18" charset="0"/>
            </a:endParaRPr>
          </a:p>
        </p:txBody>
      </p:sp>
    </p:spTree>
    <p:extLst>
      <p:ext uri="{BB962C8B-B14F-4D97-AF65-F5344CB8AC3E}">
        <p14:creationId xmlns:p14="http://schemas.microsoft.com/office/powerpoint/2010/main" val="35350812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smtClean="0">
                <a:latin typeface="+mn-lt"/>
                <a:cs typeface="Times New Roman" panose="02020603050405020304" pitchFamily="18" charset="0"/>
              </a:rPr>
              <a:t>Examples For Us</a:t>
            </a:r>
            <a:endParaRPr lang="en-US" sz="2400" b="1" dirty="0">
              <a:latin typeface="+mn-lt"/>
            </a:endParaRPr>
          </a:p>
        </p:txBody>
      </p:sp>
      <p:sp>
        <p:nvSpPr>
          <p:cNvPr id="3" name="Subtitle 2"/>
          <p:cNvSpPr>
            <a:spLocks noGrp="1"/>
          </p:cNvSpPr>
          <p:nvPr>
            <p:ph idx="1"/>
          </p:nvPr>
        </p:nvSpPr>
        <p:spPr>
          <a:xfrm>
            <a:off x="609600" y="1447800"/>
            <a:ext cx="10972800" cy="4876800"/>
          </a:xfrm>
        </p:spPr>
        <p:txBody>
          <a:bodyPr>
            <a:normAutofit/>
          </a:bodyPr>
          <a:lstStyle/>
          <a:p>
            <a:pPr marL="0" indent="0">
              <a:buNone/>
            </a:pPr>
            <a:r>
              <a:rPr lang="en-US" sz="4000" b="1" dirty="0"/>
              <a:t>We should not commit sexual immorality, as some of them did-- and in one day twenty-three thousand of them died</a:t>
            </a:r>
            <a:r>
              <a:rPr lang="en-US" sz="4000" b="1" dirty="0" smtClean="0"/>
              <a:t>. </a:t>
            </a:r>
            <a:r>
              <a:rPr lang="en-US" sz="4000" b="1" dirty="0"/>
              <a:t>We should not test Yahuwah, as some of them did-- and were killed by </a:t>
            </a:r>
            <a:r>
              <a:rPr lang="en-US" sz="4000" b="1" dirty="0" smtClean="0"/>
              <a:t>snakes.  And </a:t>
            </a:r>
            <a:r>
              <a:rPr lang="en-US" sz="4000" b="1" dirty="0"/>
              <a:t>do not grumble, as some of them did-- and were killed by the destroying angel.</a:t>
            </a:r>
          </a:p>
          <a:p>
            <a:pPr marL="0" indent="0">
              <a:buNone/>
            </a:pPr>
            <a:r>
              <a:rPr lang="en-US" sz="4000" b="1" dirty="0" smtClean="0">
                <a:effectLst/>
                <a:cs typeface="Times New Roman" pitchFamily="18" charset="0"/>
              </a:rPr>
              <a:t>1 Corinthians 10:8-10</a:t>
            </a:r>
            <a:endParaRPr lang="en-US" sz="4000" b="1" dirty="0" smtClean="0">
              <a:effectLst/>
              <a:cs typeface="Times New Roman" pitchFamily="18" charset="0"/>
            </a:endParaRPr>
          </a:p>
        </p:txBody>
      </p:sp>
    </p:spTree>
    <p:extLst>
      <p:ext uri="{BB962C8B-B14F-4D97-AF65-F5344CB8AC3E}">
        <p14:creationId xmlns:p14="http://schemas.microsoft.com/office/powerpoint/2010/main" val="11145366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smtClean="0">
                <a:latin typeface="+mn-lt"/>
                <a:cs typeface="Times New Roman" panose="02020603050405020304" pitchFamily="18" charset="0"/>
              </a:rPr>
              <a:t>Examples For Us</a:t>
            </a:r>
            <a:endParaRPr lang="en-US" sz="2400" b="1" dirty="0">
              <a:latin typeface="+mn-lt"/>
            </a:endParaRPr>
          </a:p>
        </p:txBody>
      </p:sp>
      <p:sp>
        <p:nvSpPr>
          <p:cNvPr id="3" name="Subtitle 2"/>
          <p:cNvSpPr>
            <a:spLocks noGrp="1"/>
          </p:cNvSpPr>
          <p:nvPr>
            <p:ph idx="1"/>
          </p:nvPr>
        </p:nvSpPr>
        <p:spPr>
          <a:xfrm>
            <a:off x="609600" y="1447800"/>
            <a:ext cx="10972800" cy="4876800"/>
          </a:xfrm>
        </p:spPr>
        <p:txBody>
          <a:bodyPr>
            <a:normAutofit/>
          </a:bodyPr>
          <a:lstStyle/>
          <a:p>
            <a:pPr marL="0" indent="0">
              <a:buNone/>
            </a:pPr>
            <a:r>
              <a:rPr lang="en-US" sz="4000" b="1" dirty="0" smtClean="0"/>
              <a:t>These </a:t>
            </a:r>
            <a:r>
              <a:rPr lang="en-US" sz="4000" b="1" dirty="0"/>
              <a:t>things happened to them as examples and were written down as warnings for us, on whom the fulfillment of the ages has come</a:t>
            </a:r>
            <a:r>
              <a:rPr lang="en-US" sz="4000" b="1" dirty="0" smtClean="0"/>
              <a:t>. </a:t>
            </a:r>
            <a:r>
              <a:rPr lang="en-US" sz="4000" b="1" dirty="0"/>
              <a:t>So, if you think you are standing firm, be careful that you don't fall!</a:t>
            </a:r>
          </a:p>
          <a:p>
            <a:pPr marL="0" indent="0">
              <a:buNone/>
            </a:pPr>
            <a:r>
              <a:rPr lang="en-US" sz="4000" b="1" dirty="0" smtClean="0">
                <a:effectLst/>
                <a:cs typeface="Times New Roman" pitchFamily="18" charset="0"/>
              </a:rPr>
              <a:t>1 Corinthians 10:11-12</a:t>
            </a:r>
            <a:endParaRPr lang="en-US" sz="4000" b="1" dirty="0" smtClean="0">
              <a:effectLst/>
              <a:cs typeface="Times New Roman" pitchFamily="18" charset="0"/>
            </a:endParaRPr>
          </a:p>
        </p:txBody>
      </p:sp>
    </p:spTree>
    <p:extLst>
      <p:ext uri="{BB962C8B-B14F-4D97-AF65-F5344CB8AC3E}">
        <p14:creationId xmlns:p14="http://schemas.microsoft.com/office/powerpoint/2010/main" val="34582161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a:latin typeface="+mn-lt"/>
                <a:cs typeface="Times New Roman" panose="02020603050405020304" pitchFamily="18" charset="0"/>
              </a:rPr>
              <a:t>Why Live in Booths?</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Lesson #3</a:t>
            </a:r>
            <a:endParaRPr lang="en-US" sz="2400" b="1" dirty="0">
              <a:latin typeface="+mn-lt"/>
            </a:endParaRPr>
          </a:p>
        </p:txBody>
      </p:sp>
      <p:sp>
        <p:nvSpPr>
          <p:cNvPr id="3" name="Subtitle 2"/>
          <p:cNvSpPr>
            <a:spLocks noGrp="1"/>
          </p:cNvSpPr>
          <p:nvPr>
            <p:ph idx="1"/>
          </p:nvPr>
        </p:nvSpPr>
        <p:spPr>
          <a:xfrm>
            <a:off x="609600" y="1143003"/>
            <a:ext cx="10972800" cy="5181597"/>
          </a:xfrm>
        </p:spPr>
        <p:txBody>
          <a:bodyPr>
            <a:noAutofit/>
          </a:bodyPr>
          <a:lstStyle/>
          <a:p>
            <a:pPr marL="0" indent="0">
              <a:buNone/>
            </a:pPr>
            <a:r>
              <a:rPr lang="en-US" sz="4000" b="1" dirty="0" smtClean="0"/>
              <a:t>Remember </a:t>
            </a:r>
            <a:r>
              <a:rPr lang="en-US" sz="4000" b="1" dirty="0"/>
              <a:t>how Yahuwah your Elohim led you all the way in the desert these forty years, to humble you and to test you in order to know what was in your heart, whether or not you would keep his commands</a:t>
            </a:r>
            <a:r>
              <a:rPr lang="en-US" sz="4000" b="1" dirty="0" smtClean="0"/>
              <a:t>.  He </a:t>
            </a:r>
            <a:r>
              <a:rPr lang="en-US" sz="4000" b="1" dirty="0"/>
              <a:t>humbled you, causing you to hunger and then feeding you with manna, which neither you nor your fathers had known, to teach you that </a:t>
            </a:r>
            <a:r>
              <a:rPr lang="en-US" sz="4000" b="1" u="sng" dirty="0"/>
              <a:t>man does not live on bread alone but on every word that comes from the mouth of Yahuwah</a:t>
            </a:r>
            <a:r>
              <a:rPr lang="en-US" sz="4000" b="1" dirty="0" smtClean="0"/>
              <a:t>.  </a:t>
            </a:r>
            <a:r>
              <a:rPr lang="en-US" sz="4000" b="1" dirty="0" err="1" smtClean="0">
                <a:effectLst/>
                <a:cs typeface="Times New Roman" pitchFamily="18" charset="0"/>
              </a:rPr>
              <a:t>Devarim</a:t>
            </a:r>
            <a:r>
              <a:rPr lang="en-US" sz="4000" b="1" dirty="0" smtClean="0">
                <a:effectLst/>
                <a:cs typeface="Times New Roman" pitchFamily="18" charset="0"/>
              </a:rPr>
              <a:t>/Deuteronomy 8:2-3</a:t>
            </a:r>
            <a:endParaRPr lang="en-US" sz="4000" b="1" dirty="0" smtClean="0">
              <a:effectLst/>
              <a:cs typeface="Times New Roman" pitchFamily="18" charset="0"/>
            </a:endParaRPr>
          </a:p>
        </p:txBody>
      </p:sp>
    </p:spTree>
    <p:extLst>
      <p:ext uri="{BB962C8B-B14F-4D97-AF65-F5344CB8AC3E}">
        <p14:creationId xmlns:p14="http://schemas.microsoft.com/office/powerpoint/2010/main" val="30466927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a:latin typeface="+mn-lt"/>
                <a:cs typeface="Times New Roman" panose="02020603050405020304" pitchFamily="18" charset="0"/>
              </a:rPr>
              <a:t>Why Live in Booths?</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Lesson #4</a:t>
            </a:r>
            <a:endParaRPr lang="en-US" sz="2400" b="1" dirty="0">
              <a:latin typeface="+mn-lt"/>
            </a:endParaRPr>
          </a:p>
        </p:txBody>
      </p:sp>
      <p:sp>
        <p:nvSpPr>
          <p:cNvPr id="3" name="Subtitle 2"/>
          <p:cNvSpPr>
            <a:spLocks noGrp="1"/>
          </p:cNvSpPr>
          <p:nvPr>
            <p:ph idx="1"/>
          </p:nvPr>
        </p:nvSpPr>
        <p:spPr>
          <a:xfrm>
            <a:off x="609600" y="1628384"/>
            <a:ext cx="10972800" cy="4696216"/>
          </a:xfrm>
        </p:spPr>
        <p:txBody>
          <a:bodyPr>
            <a:noAutofit/>
          </a:bodyPr>
          <a:lstStyle/>
          <a:p>
            <a:pPr marL="0" indent="0">
              <a:buNone/>
            </a:pPr>
            <a:r>
              <a:rPr lang="en-US" sz="4000" b="1" dirty="0" smtClean="0"/>
              <a:t>A Reminder of the Promises Made to Avraham, </a:t>
            </a:r>
            <a:r>
              <a:rPr lang="en-US" sz="4000" b="1" dirty="0" err="1" smtClean="0"/>
              <a:t>etc</a:t>
            </a:r>
            <a:endParaRPr lang="en-US" sz="4000" b="1" dirty="0" smtClean="0"/>
          </a:p>
          <a:p>
            <a:pPr marL="0" indent="0">
              <a:buNone/>
            </a:pPr>
            <a:r>
              <a:rPr lang="en-US" sz="4000" b="1" dirty="0" smtClean="0"/>
              <a:t>He </a:t>
            </a:r>
            <a:r>
              <a:rPr lang="en-US" sz="4000" b="1" dirty="0"/>
              <a:t>took him outside and said, "Look up at the heavens and count the stars-- if indeed you can count them." Then he said to him, "So shall your offspring be."</a:t>
            </a:r>
          </a:p>
          <a:p>
            <a:pPr marL="0" indent="0">
              <a:buNone/>
            </a:pPr>
            <a:r>
              <a:rPr lang="en-US" sz="4000" b="1" dirty="0" err="1" smtClean="0">
                <a:effectLst/>
                <a:cs typeface="Times New Roman" pitchFamily="18" charset="0"/>
              </a:rPr>
              <a:t>Beresheet</a:t>
            </a:r>
            <a:r>
              <a:rPr lang="en-US" sz="4000" b="1" dirty="0" smtClean="0">
                <a:effectLst/>
                <a:cs typeface="Times New Roman" pitchFamily="18" charset="0"/>
              </a:rPr>
              <a:t> Genesis 15:5</a:t>
            </a: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3020857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endParaRPr lang="en-US" sz="2400" b="1" dirty="0">
              <a:latin typeface="+mn-lt"/>
            </a:endParaRPr>
          </a:p>
        </p:txBody>
      </p:sp>
      <p:sp>
        <p:nvSpPr>
          <p:cNvPr id="3" name="Subtitle 2"/>
          <p:cNvSpPr>
            <a:spLocks noGrp="1"/>
          </p:cNvSpPr>
          <p:nvPr>
            <p:ph idx="1"/>
          </p:nvPr>
        </p:nvSpPr>
        <p:spPr>
          <a:xfrm>
            <a:off x="609600" y="1327759"/>
            <a:ext cx="10972800" cy="4996841"/>
          </a:xfrm>
        </p:spPr>
        <p:txBody>
          <a:bodyPr>
            <a:noAutofit/>
          </a:bodyPr>
          <a:lstStyle/>
          <a:p>
            <a:pPr marL="0" indent="0">
              <a:buNone/>
            </a:pPr>
            <a:r>
              <a:rPr lang="en-US" sz="4000" b="1" dirty="0" smtClean="0"/>
              <a:t>A Reminder of the Promises Made to Avraham, </a:t>
            </a:r>
            <a:r>
              <a:rPr lang="en-US" sz="4000" b="1" dirty="0" err="1" smtClean="0"/>
              <a:t>etc</a:t>
            </a:r>
            <a:endParaRPr lang="en-US" sz="4000" b="1" dirty="0" smtClean="0"/>
          </a:p>
          <a:p>
            <a:pPr marL="0" indent="0">
              <a:buNone/>
            </a:pPr>
            <a:r>
              <a:rPr lang="en-US" dirty="0"/>
              <a:t> </a:t>
            </a:r>
            <a:r>
              <a:rPr lang="en-US" sz="4000" b="1" dirty="0" smtClean="0"/>
              <a:t>I </a:t>
            </a:r>
            <a:r>
              <a:rPr lang="en-US" sz="4000" b="1" dirty="0"/>
              <a:t>will surely bless you and make your descendants as numerous as the stars in the sky and as the sand on the seashore. </a:t>
            </a:r>
            <a:r>
              <a:rPr lang="en-US" sz="4000" b="1" dirty="0" smtClean="0"/>
              <a:t> </a:t>
            </a:r>
            <a:r>
              <a:rPr lang="en-US" sz="4000" b="1" dirty="0" err="1" smtClean="0">
                <a:effectLst/>
                <a:cs typeface="Times New Roman" pitchFamily="18" charset="0"/>
              </a:rPr>
              <a:t>Beresheet</a:t>
            </a:r>
            <a:r>
              <a:rPr lang="en-US" sz="4000" b="1" dirty="0" smtClean="0">
                <a:effectLst/>
                <a:cs typeface="Times New Roman" pitchFamily="18" charset="0"/>
              </a:rPr>
              <a:t> Genesis 22:17</a:t>
            </a: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6886205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a:latin typeface="+mn-lt"/>
                <a:cs typeface="Times New Roman" panose="02020603050405020304" pitchFamily="18" charset="0"/>
              </a:rPr>
              <a:t>Why Live in Booths?</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Lesson #5</a:t>
            </a:r>
            <a:endParaRPr lang="en-US" sz="2400" b="1" dirty="0">
              <a:latin typeface="+mn-lt"/>
            </a:endParaRPr>
          </a:p>
        </p:txBody>
      </p:sp>
      <p:sp>
        <p:nvSpPr>
          <p:cNvPr id="3" name="Subtitle 2"/>
          <p:cNvSpPr>
            <a:spLocks noGrp="1"/>
          </p:cNvSpPr>
          <p:nvPr>
            <p:ph idx="1"/>
          </p:nvPr>
        </p:nvSpPr>
        <p:spPr>
          <a:xfrm>
            <a:off x="609600" y="1590805"/>
            <a:ext cx="10972800" cy="4733795"/>
          </a:xfrm>
        </p:spPr>
        <p:txBody>
          <a:bodyPr>
            <a:noAutofit/>
          </a:bodyPr>
          <a:lstStyle/>
          <a:p>
            <a:pPr marL="0" indent="0">
              <a:buNone/>
            </a:pPr>
            <a:r>
              <a:rPr lang="en-US" sz="4000" b="1" dirty="0" smtClean="0"/>
              <a:t>Learn the Lesson of Obedience the First Time! </a:t>
            </a:r>
          </a:p>
          <a:p>
            <a:pPr marL="0" indent="0">
              <a:buNone/>
            </a:pPr>
            <a:r>
              <a:rPr lang="en-US" sz="4000" b="1" dirty="0">
                <a:cs typeface="Times New Roman" pitchFamily="18" charset="0"/>
              </a:rPr>
              <a:t>The Wilderness Experience was only supposed to last one year</a:t>
            </a:r>
          </a:p>
          <a:p>
            <a:pPr marL="0" indent="0">
              <a:buNone/>
            </a:pPr>
            <a:r>
              <a:rPr lang="en-US" sz="4000" b="1" dirty="0" smtClean="0">
                <a:cs typeface="Times New Roman" pitchFamily="18" charset="0"/>
              </a:rPr>
              <a:t>Grumbling and Complaining and Refusal to Obey will only prolong the hardships and challenges</a:t>
            </a: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1577174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endParaRPr lang="en-US" sz="2400" b="1" dirty="0">
              <a:latin typeface="+mn-lt"/>
            </a:endParaRPr>
          </a:p>
        </p:txBody>
      </p:sp>
      <p:sp>
        <p:nvSpPr>
          <p:cNvPr id="3" name="Subtitle 2"/>
          <p:cNvSpPr>
            <a:spLocks noGrp="1"/>
          </p:cNvSpPr>
          <p:nvPr>
            <p:ph idx="1"/>
          </p:nvPr>
        </p:nvSpPr>
        <p:spPr>
          <a:xfrm>
            <a:off x="609600" y="1143003"/>
            <a:ext cx="10972800" cy="5181597"/>
          </a:xfrm>
        </p:spPr>
        <p:txBody>
          <a:bodyPr>
            <a:noAutofit/>
          </a:bodyPr>
          <a:lstStyle/>
          <a:p>
            <a:pPr marL="0" indent="0">
              <a:buNone/>
            </a:pPr>
            <a:r>
              <a:rPr lang="en-US" sz="4000" b="1" dirty="0"/>
              <a:t>In this desert your bodies will fall-- every one of you twenty years old or more who was counted in the census and who has grumbled against me</a:t>
            </a:r>
            <a:r>
              <a:rPr lang="en-US" sz="4000" b="1" dirty="0" smtClean="0"/>
              <a:t>. </a:t>
            </a:r>
            <a:r>
              <a:rPr lang="en-US" sz="4000" b="1" dirty="0"/>
              <a:t>Not one of you will enter the land I swore with uplifted hand to make your home, except Caleb son of </a:t>
            </a:r>
            <a:r>
              <a:rPr lang="en-US" sz="4000" b="1" dirty="0" err="1"/>
              <a:t>Yephunneh</a:t>
            </a:r>
            <a:r>
              <a:rPr lang="en-US" sz="4000" b="1" dirty="0"/>
              <a:t> and </a:t>
            </a:r>
            <a:r>
              <a:rPr lang="en-US" sz="4000" b="1" dirty="0" err="1"/>
              <a:t>Yahusha</a:t>
            </a:r>
            <a:r>
              <a:rPr lang="en-US" sz="4000" b="1" dirty="0"/>
              <a:t> son of Nun.</a:t>
            </a:r>
          </a:p>
          <a:p>
            <a:pPr marL="0" indent="0">
              <a:buNone/>
            </a:pPr>
            <a:r>
              <a:rPr lang="en-US" sz="4000" b="1" dirty="0" smtClean="0"/>
              <a:t> </a:t>
            </a:r>
            <a:r>
              <a:rPr lang="en-US" sz="4000" b="1" dirty="0"/>
              <a:t>As for your children that you said would be taken as plunder, I will bring them in to enjoy the land you have rejected.</a:t>
            </a:r>
          </a:p>
          <a:p>
            <a:pPr marL="0" indent="0">
              <a:buNone/>
            </a:pPr>
            <a:r>
              <a:rPr lang="en-US" sz="4000" b="1" dirty="0" err="1" smtClean="0">
                <a:effectLst/>
                <a:cs typeface="Times New Roman" pitchFamily="18" charset="0"/>
              </a:rPr>
              <a:t>Bemidbar</a:t>
            </a:r>
            <a:r>
              <a:rPr lang="en-US" sz="4000" b="1" dirty="0" smtClean="0">
                <a:effectLst/>
                <a:cs typeface="Times New Roman" pitchFamily="18" charset="0"/>
              </a:rPr>
              <a:t> Numbers 14:29-31</a:t>
            </a:r>
            <a:endParaRPr lang="en-US" sz="4000" b="1" dirty="0" smtClean="0">
              <a:effectLst/>
              <a:cs typeface="Times New Roman" pitchFamily="18" charset="0"/>
            </a:endParaRPr>
          </a:p>
        </p:txBody>
      </p:sp>
    </p:spTree>
    <p:extLst>
      <p:ext uri="{BB962C8B-B14F-4D97-AF65-F5344CB8AC3E}">
        <p14:creationId xmlns:p14="http://schemas.microsoft.com/office/powerpoint/2010/main" val="16943346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endParaRPr lang="en-US" sz="2400" b="1" dirty="0">
              <a:latin typeface="+mn-lt"/>
            </a:endParaRPr>
          </a:p>
        </p:txBody>
      </p:sp>
      <p:sp>
        <p:nvSpPr>
          <p:cNvPr id="3" name="Subtitle 2"/>
          <p:cNvSpPr>
            <a:spLocks noGrp="1"/>
          </p:cNvSpPr>
          <p:nvPr>
            <p:ph idx="1"/>
          </p:nvPr>
        </p:nvSpPr>
        <p:spPr>
          <a:xfrm>
            <a:off x="609600" y="1143003"/>
            <a:ext cx="10972800" cy="5181597"/>
          </a:xfrm>
        </p:spPr>
        <p:txBody>
          <a:bodyPr>
            <a:noAutofit/>
          </a:bodyPr>
          <a:lstStyle/>
          <a:p>
            <a:pPr marL="0" indent="0">
              <a:buNone/>
            </a:pPr>
            <a:r>
              <a:rPr lang="en-US" sz="4000" b="1" dirty="0"/>
              <a:t>But you-- your bodies will fall in this </a:t>
            </a:r>
            <a:r>
              <a:rPr lang="en-US" sz="4000" b="1" dirty="0" smtClean="0"/>
              <a:t>desert. </a:t>
            </a:r>
            <a:r>
              <a:rPr lang="en-US" sz="4000" b="1" dirty="0"/>
              <a:t>Your children will be shepherds here for forty years, suffering for your unfaithfulness, until the last of your bodies lies in the </a:t>
            </a:r>
            <a:r>
              <a:rPr lang="en-US" sz="4000" b="1" dirty="0" smtClean="0"/>
              <a:t>desert. </a:t>
            </a:r>
            <a:r>
              <a:rPr lang="en-US" sz="4000" b="1" dirty="0"/>
              <a:t>For forty years-- one year for each of the forty days you explored the land-- you will suffer for your sins and know what it is like to have me against you.'</a:t>
            </a:r>
          </a:p>
          <a:p>
            <a:pPr marL="0" indent="0">
              <a:buNone/>
            </a:pPr>
            <a:r>
              <a:rPr lang="en-US" sz="4000" b="1" dirty="0" err="1" smtClean="0">
                <a:effectLst/>
                <a:cs typeface="Times New Roman" pitchFamily="18" charset="0"/>
              </a:rPr>
              <a:t>Bemidbar</a:t>
            </a:r>
            <a:r>
              <a:rPr lang="en-US" sz="4000" b="1" dirty="0" smtClean="0">
                <a:effectLst/>
                <a:cs typeface="Times New Roman" pitchFamily="18" charset="0"/>
              </a:rPr>
              <a:t> Numbers 14:32-34</a:t>
            </a:r>
            <a:endParaRPr lang="en-US" sz="4000" b="1" dirty="0" smtClean="0">
              <a:effectLst/>
              <a:cs typeface="Times New Roman" pitchFamily="18" charset="0"/>
            </a:endParaRPr>
          </a:p>
        </p:txBody>
      </p:sp>
    </p:spTree>
    <p:extLst>
      <p:ext uri="{BB962C8B-B14F-4D97-AF65-F5344CB8AC3E}">
        <p14:creationId xmlns:p14="http://schemas.microsoft.com/office/powerpoint/2010/main" val="7675985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b="1" dirty="0">
                <a:latin typeface="+mn-lt"/>
                <a:cs typeface="Times New Roman" panose="02020603050405020304" pitchFamily="18" charset="0"/>
              </a:rPr>
              <a:t>Why Live in Booths?</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Lesson #6</a:t>
            </a:r>
            <a:endParaRPr lang="en-US" sz="2400" b="1" dirty="0">
              <a:latin typeface="+mn-lt"/>
            </a:endParaRPr>
          </a:p>
        </p:txBody>
      </p:sp>
      <p:sp>
        <p:nvSpPr>
          <p:cNvPr id="3" name="Subtitle 2"/>
          <p:cNvSpPr>
            <a:spLocks noGrp="1"/>
          </p:cNvSpPr>
          <p:nvPr>
            <p:ph idx="1"/>
          </p:nvPr>
        </p:nvSpPr>
        <p:spPr>
          <a:xfrm>
            <a:off x="609600" y="1716066"/>
            <a:ext cx="10972800" cy="4608534"/>
          </a:xfrm>
        </p:spPr>
        <p:txBody>
          <a:bodyPr>
            <a:noAutofit/>
          </a:bodyPr>
          <a:lstStyle/>
          <a:p>
            <a:pPr marL="0" indent="0">
              <a:buNone/>
            </a:pPr>
            <a:r>
              <a:rPr lang="en-US" sz="4000" b="1" dirty="0" smtClean="0"/>
              <a:t>Yahuwah Establishes O</a:t>
            </a:r>
            <a:r>
              <a:rPr lang="en-US" sz="4000" b="1" dirty="0" smtClean="0"/>
              <a:t>rder in the Camp </a:t>
            </a:r>
          </a:p>
          <a:p>
            <a:pPr marL="0" indent="0">
              <a:buNone/>
            </a:pPr>
            <a:r>
              <a:rPr lang="en-US" sz="4000" b="1" dirty="0" smtClean="0">
                <a:cs typeface="Times New Roman" pitchFamily="18" charset="0"/>
              </a:rPr>
              <a:t>The Layout of the Camp in the Wilderness</a:t>
            </a:r>
          </a:p>
          <a:p>
            <a:pPr marL="0" indent="0">
              <a:buNone/>
            </a:pPr>
            <a:r>
              <a:rPr lang="en-US" sz="4000" b="1" dirty="0" err="1" smtClean="0">
                <a:effectLst/>
                <a:cs typeface="Times New Roman" pitchFamily="18" charset="0"/>
              </a:rPr>
              <a:t>Bemidbar</a:t>
            </a:r>
            <a:r>
              <a:rPr lang="en-US" sz="4000" b="1" dirty="0" smtClean="0">
                <a:effectLst/>
                <a:cs typeface="Times New Roman" pitchFamily="18" charset="0"/>
              </a:rPr>
              <a:t> Numbers 2</a:t>
            </a: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4714913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a:bodyPr>
          <a:lstStyle/>
          <a:p>
            <a:pPr algn="ctr"/>
            <a:r>
              <a:rPr lang="en-US" b="1" dirty="0">
                <a:latin typeface="+mn-lt"/>
                <a:cs typeface="Times New Roman" panose="02020603050405020304" pitchFamily="18" charset="0"/>
              </a:rPr>
              <a:t>Why Live in Booths</a:t>
            </a:r>
            <a:r>
              <a:rPr lang="en-US" b="1" dirty="0" smtClean="0">
                <a:latin typeface="+mn-lt"/>
                <a:cs typeface="Times New Roman" panose="02020603050405020304" pitchFamily="18" charset="0"/>
              </a:rPr>
              <a:t>? Summary</a:t>
            </a:r>
            <a:endParaRPr lang="en-US" sz="2400" b="1" dirty="0">
              <a:latin typeface="+mn-lt"/>
            </a:endParaRPr>
          </a:p>
        </p:txBody>
      </p:sp>
      <p:sp>
        <p:nvSpPr>
          <p:cNvPr id="3" name="Subtitle 2"/>
          <p:cNvSpPr>
            <a:spLocks noGrp="1"/>
          </p:cNvSpPr>
          <p:nvPr>
            <p:ph idx="1"/>
          </p:nvPr>
        </p:nvSpPr>
        <p:spPr>
          <a:xfrm>
            <a:off x="609600" y="1143003"/>
            <a:ext cx="10972800" cy="5181597"/>
          </a:xfrm>
        </p:spPr>
        <p:txBody>
          <a:bodyPr>
            <a:noAutofit/>
          </a:bodyPr>
          <a:lstStyle/>
          <a:p>
            <a:pPr marL="0" indent="0">
              <a:buNone/>
            </a:pPr>
            <a:r>
              <a:rPr lang="en-US" sz="4000" b="1" dirty="0" smtClean="0"/>
              <a:t>Yahuwah is in Our Midst</a:t>
            </a:r>
          </a:p>
          <a:p>
            <a:pPr marL="0" indent="0">
              <a:buNone/>
            </a:pPr>
            <a:r>
              <a:rPr lang="en-US" sz="4000" b="1" dirty="0" smtClean="0"/>
              <a:t>Learn From the Example of Our Ancestors</a:t>
            </a:r>
            <a:endParaRPr lang="en-US" sz="4000" b="1" dirty="0"/>
          </a:p>
          <a:p>
            <a:pPr marL="0" indent="0">
              <a:buNone/>
            </a:pPr>
            <a:r>
              <a:rPr lang="en-US" sz="4000" b="1" dirty="0" smtClean="0"/>
              <a:t>Man Does Not Live by Bread Alone</a:t>
            </a:r>
          </a:p>
          <a:p>
            <a:pPr marL="0" indent="0">
              <a:buNone/>
            </a:pPr>
            <a:r>
              <a:rPr lang="en-US" sz="4000" b="1" dirty="0" smtClean="0"/>
              <a:t>A </a:t>
            </a:r>
            <a:r>
              <a:rPr lang="en-US" sz="4000" b="1" dirty="0"/>
              <a:t>Reminder of the Promises Made to </a:t>
            </a:r>
            <a:r>
              <a:rPr lang="en-US" sz="4000" b="1" dirty="0" smtClean="0"/>
              <a:t>Avraham</a:t>
            </a:r>
          </a:p>
          <a:p>
            <a:pPr marL="0" indent="0">
              <a:buNone/>
            </a:pPr>
            <a:r>
              <a:rPr lang="en-US" sz="4000" b="1" dirty="0" smtClean="0"/>
              <a:t>Learn </a:t>
            </a:r>
            <a:r>
              <a:rPr lang="en-US" sz="4000" b="1" dirty="0"/>
              <a:t>the Lesson of Obedience the First Time! </a:t>
            </a:r>
            <a:endParaRPr lang="en-US" sz="4000" b="1" dirty="0" smtClean="0"/>
          </a:p>
          <a:p>
            <a:pPr marL="0" indent="0">
              <a:buNone/>
            </a:pPr>
            <a:r>
              <a:rPr lang="en-US" sz="4000" b="1" dirty="0" smtClean="0"/>
              <a:t>Yahuwah Establishes O</a:t>
            </a:r>
            <a:r>
              <a:rPr lang="en-US" sz="4000" b="1" dirty="0" smtClean="0"/>
              <a:t>rder in the Camp </a:t>
            </a:r>
          </a:p>
          <a:p>
            <a:pPr marL="0" indent="0">
              <a:buNone/>
            </a:pPr>
            <a:endParaRPr lang="en-US" sz="4000" b="1" dirty="0" smtClean="0">
              <a:effectLst/>
              <a:cs typeface="Times New Roman" pitchFamily="18" charset="0"/>
            </a:endParaRPr>
          </a:p>
        </p:txBody>
      </p:sp>
    </p:spTree>
    <p:extLst>
      <p:ext uri="{BB962C8B-B14F-4D97-AF65-F5344CB8AC3E}">
        <p14:creationId xmlns:p14="http://schemas.microsoft.com/office/powerpoint/2010/main" val="8562167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Say You?</a:t>
            </a:r>
          </a:p>
          <a:p>
            <a:pPr algn="ctr">
              <a:buNone/>
            </a:pPr>
            <a:r>
              <a:rPr lang="en-US" sz="4800" b="1" dirty="0" smtClean="0">
                <a:solidFill>
                  <a:schemeClr val="tx1"/>
                </a:solidFill>
                <a:latin typeface="+mn-lt"/>
                <a:cs typeface="Times New Roman" pitchFamily="18" charset="0"/>
              </a:rPr>
              <a:t>Your Turn to Respond to the Teaching </a:t>
            </a:r>
          </a:p>
          <a:p>
            <a:pPr marL="0" indent="0">
              <a:buNone/>
            </a:pPr>
            <a:r>
              <a:rPr lang="en-US" sz="4000" b="1" dirty="0" smtClean="0"/>
              <a:t>Other Lessons From the Wilderness</a:t>
            </a:r>
          </a:p>
          <a:p>
            <a:pPr marL="0" indent="0">
              <a:buNone/>
            </a:pPr>
            <a:r>
              <a:rPr lang="en-US" sz="4000" b="1" dirty="0" smtClean="0"/>
              <a:t>Questions</a:t>
            </a:r>
            <a:endParaRPr lang="en-US" sz="4000" b="1" dirty="0" smtClean="0"/>
          </a:p>
          <a:p>
            <a:pPr marL="0" indent="0">
              <a:buNone/>
            </a:pPr>
            <a:r>
              <a:rPr lang="en-US" sz="4000" b="1" dirty="0" smtClean="0"/>
              <a:t>Comments</a:t>
            </a:r>
          </a:p>
          <a:p>
            <a:pPr marL="0" indent="0">
              <a:buNone/>
            </a:pPr>
            <a:r>
              <a:rPr lang="en-US" sz="4000" b="1" dirty="0" smtClean="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51237</TotalTime>
  <Words>1429</Words>
  <Application>Microsoft Office PowerPoint</Application>
  <PresentationFormat>Widescreen</PresentationFormat>
  <Paragraphs>134</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Bwhebb</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Why Live in Booths? What Was the Wilderness Experience Like?</vt:lpstr>
      <vt:lpstr>Why Live in Booths? Lesson #1</vt:lpstr>
      <vt:lpstr>Why Live in Booths? Lesson #2</vt:lpstr>
      <vt:lpstr>Manna Provided Every Day</vt:lpstr>
      <vt:lpstr>Manna Provided Every Day</vt:lpstr>
      <vt:lpstr>        </vt:lpstr>
      <vt:lpstr>        </vt:lpstr>
      <vt:lpstr>Travelling in the Wilderness</vt:lpstr>
      <vt:lpstr>Examples For Us</vt:lpstr>
      <vt:lpstr>Examples For Us</vt:lpstr>
      <vt:lpstr>Examples For Us</vt:lpstr>
      <vt:lpstr>Examples For Us</vt:lpstr>
      <vt:lpstr>Why Live in Booths? Lesson #3</vt:lpstr>
      <vt:lpstr>Why Live in Booths? Lesson #4</vt:lpstr>
      <vt:lpstr>PowerPoint Presentation</vt:lpstr>
      <vt:lpstr>Why Live in Booths? Lesson #5</vt:lpstr>
      <vt:lpstr>PowerPoint Presentation</vt:lpstr>
      <vt:lpstr>PowerPoint Presentation</vt:lpstr>
      <vt:lpstr>Why Live in Booths? Lesson #6</vt:lpstr>
      <vt:lpstr>Why Live in Booths?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364</cp:revision>
  <dcterms:created xsi:type="dcterms:W3CDTF">2018-11-07T08:55:54Z</dcterms:created>
  <dcterms:modified xsi:type="dcterms:W3CDTF">2019-10-19T14:18:03Z</dcterms:modified>
</cp:coreProperties>
</file>