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4" r:id="rId2"/>
    <p:sldId id="913" r:id="rId3"/>
    <p:sldId id="992" r:id="rId4"/>
    <p:sldId id="991" r:id="rId5"/>
    <p:sldId id="952" r:id="rId6"/>
    <p:sldId id="1014" r:id="rId7"/>
    <p:sldId id="954" r:id="rId8"/>
    <p:sldId id="953" r:id="rId9"/>
    <p:sldId id="956" r:id="rId10"/>
    <p:sldId id="955" r:id="rId11"/>
    <p:sldId id="957" r:id="rId12"/>
    <p:sldId id="1006" r:id="rId13"/>
    <p:sldId id="1007" r:id="rId14"/>
    <p:sldId id="1008" r:id="rId15"/>
    <p:sldId id="1009" r:id="rId16"/>
    <p:sldId id="1010" r:id="rId17"/>
    <p:sldId id="971" r:id="rId18"/>
    <p:sldId id="961" r:id="rId19"/>
    <p:sldId id="967" r:id="rId20"/>
    <p:sldId id="969" r:id="rId21"/>
    <p:sldId id="968" r:id="rId22"/>
    <p:sldId id="1015" r:id="rId23"/>
    <p:sldId id="1019" r:id="rId24"/>
    <p:sldId id="1020" r:id="rId25"/>
    <p:sldId id="1021" r:id="rId26"/>
    <p:sldId id="970" r:id="rId27"/>
    <p:sldId id="972" r:id="rId28"/>
    <p:sldId id="1022" r:id="rId29"/>
    <p:sldId id="994" r:id="rId30"/>
    <p:sldId id="993" r:id="rId31"/>
    <p:sldId id="995" r:id="rId32"/>
    <p:sldId id="996" r:id="rId33"/>
    <p:sldId id="997" r:id="rId34"/>
    <p:sldId id="998" r:id="rId35"/>
    <p:sldId id="999" r:id="rId36"/>
    <p:sldId id="1002" r:id="rId37"/>
    <p:sldId id="1003" r:id="rId38"/>
    <p:sldId id="1000" r:id="rId39"/>
    <p:sldId id="1001" r:id="rId40"/>
    <p:sldId id="1004" r:id="rId41"/>
    <p:sldId id="1005" r:id="rId42"/>
    <p:sldId id="1011" r:id="rId43"/>
    <p:sldId id="1012" r:id="rId44"/>
    <p:sldId id="1013" r:id="rId45"/>
    <p:sldId id="962" r:id="rId46"/>
    <p:sldId id="945" r:id="rId47"/>
    <p:sldId id="628" r:id="rId48"/>
    <p:sldId id="77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723" autoAdjust="0"/>
  </p:normalViewPr>
  <p:slideViewPr>
    <p:cSldViewPr snapToGrid="0">
      <p:cViewPr varScale="1">
        <p:scale>
          <a:sx n="76" d="100"/>
          <a:sy n="76" d="100"/>
        </p:scale>
        <p:origin x="114" y="6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914786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780035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98230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63991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52552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928939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713758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0972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881600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242592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864619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42181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049849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29496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29058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457623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537430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58935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322218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292281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832114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769032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20247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36054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775709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07702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99290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31273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806824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420162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724857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203393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310370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823900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405853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84027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931183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816415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1564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380922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359196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089028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1888506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8043534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6/13/2020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6/13/2020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13,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Return of Messiah, Pt 1</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Let No One Lead You Astray</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t>
            </a:r>
            <a:r>
              <a:rPr lang="en-US" sz="4800" b="1" dirty="0"/>
              <a:t>Blessed Hope</a:t>
            </a:r>
          </a:p>
          <a:p>
            <a:pPr marL="0" indent="0">
              <a:buNone/>
            </a:pPr>
            <a:r>
              <a:rPr lang="en-US" sz="4000" b="1" dirty="0"/>
              <a:t>For the grace of Elohim that brings salvation has appeared to all men</a:t>
            </a:r>
            <a:r>
              <a:rPr lang="en-US" sz="4000" b="1" dirty="0" smtClean="0"/>
              <a:t>.  It </a:t>
            </a:r>
            <a:r>
              <a:rPr lang="en-US" sz="4000" b="1" dirty="0"/>
              <a:t>teaches us to say "No" to ungodliness and worldly passions, and to live self-controlled, upright and godly lives in this present </a:t>
            </a:r>
            <a:r>
              <a:rPr lang="en-US" sz="4000" b="1" dirty="0" smtClean="0"/>
              <a:t>age, while </a:t>
            </a:r>
            <a:r>
              <a:rPr lang="en-US" sz="4000" b="1" dirty="0"/>
              <a:t>we wait for </a:t>
            </a:r>
            <a:r>
              <a:rPr lang="en-US" sz="4000" b="1" u="sng" dirty="0"/>
              <a:t>the blessed hope-- the glorious appearing of our great Elohim and Savior, Yahusha </a:t>
            </a:r>
            <a:r>
              <a:rPr lang="en-US" sz="4000" b="1" u="sng" dirty="0" smtClean="0"/>
              <a:t>Messiah</a:t>
            </a:r>
            <a:r>
              <a:rPr lang="en-US" sz="4000" b="1" dirty="0" smtClean="0"/>
              <a:t>, who </a:t>
            </a:r>
            <a:r>
              <a:rPr lang="en-US" sz="4000" b="1" dirty="0"/>
              <a:t>gave himself for us to redeem us from all wickedness and to purify for himself a people that are his very own, eager to do what is good. (Titus 2:11-14</a:t>
            </a:r>
            <a:r>
              <a:rPr lang="en-US" sz="4000" b="1" dirty="0" smtClean="0"/>
              <a:t>)</a:t>
            </a:r>
            <a:endParaRPr lang="en-US" sz="4000" b="1" dirty="0"/>
          </a:p>
        </p:txBody>
      </p:sp>
    </p:spTree>
    <p:extLst>
      <p:ext uri="{BB962C8B-B14F-4D97-AF65-F5344CB8AC3E}">
        <p14:creationId xmlns:p14="http://schemas.microsoft.com/office/powerpoint/2010/main" val="2354179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“Rapture” </a:t>
            </a:r>
            <a:r>
              <a:rPr lang="en-US" sz="4800" b="1" dirty="0"/>
              <a:t>Texts of </a:t>
            </a:r>
            <a:r>
              <a:rPr lang="en-US" sz="4800" b="1" dirty="0" smtClean="0"/>
              <a:t>Paul</a:t>
            </a:r>
            <a:endParaRPr lang="en-US" sz="4800" b="1" dirty="0"/>
          </a:p>
          <a:p>
            <a:pPr marL="0" indent="0">
              <a:buNone/>
            </a:pPr>
            <a:r>
              <a:rPr lang="en-US" sz="4000" dirty="0"/>
              <a:t/>
            </a:r>
            <a:br>
              <a:rPr lang="en-US" sz="4000" dirty="0"/>
            </a:br>
            <a:r>
              <a:rPr lang="en-US" sz="4000" b="1" dirty="0" smtClean="0"/>
              <a:t>After </a:t>
            </a:r>
            <a:r>
              <a:rPr lang="en-US" sz="4000" b="1" dirty="0"/>
              <a:t>that, we who are still alive and are left </a:t>
            </a:r>
            <a:r>
              <a:rPr lang="en-US" sz="4000" b="1" u="sng" dirty="0"/>
              <a:t>will be caught up</a:t>
            </a:r>
            <a:r>
              <a:rPr lang="en-US" sz="4000" b="1" dirty="0"/>
              <a:t> together with them in the clouds to meet the Master in the air. (1 Thessalonians 4:17)</a:t>
            </a:r>
            <a:br>
              <a:rPr lang="en-US" sz="4000" b="1" dirty="0"/>
            </a:br>
            <a:r>
              <a:rPr lang="en-US" sz="4000" b="1" dirty="0"/>
              <a:t/>
            </a:r>
            <a:br>
              <a:rPr lang="en-US" sz="4000" b="1" dirty="0"/>
            </a:br>
            <a:r>
              <a:rPr lang="en-US" sz="4000" b="1" dirty="0"/>
              <a:t>Now we beseech you, brethren, by the coming of our Lord Jesus Christ, and </a:t>
            </a:r>
            <a:r>
              <a:rPr lang="en-US" sz="4000" b="1" u="sng" dirty="0"/>
              <a:t>by our gathering together unto him</a:t>
            </a:r>
            <a:r>
              <a:rPr lang="en-US" sz="4000" b="1" dirty="0"/>
              <a:t> (2 Thessalonians 2:1, KJV)</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413439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Different Doctrines</a:t>
            </a:r>
            <a:endParaRPr lang="en-US" sz="4800" b="1" dirty="0"/>
          </a:p>
          <a:p>
            <a:pPr marL="0" indent="0">
              <a:buNone/>
            </a:pPr>
            <a:r>
              <a:rPr lang="en-US" sz="4000" b="1" dirty="0" smtClean="0"/>
              <a:t>The coming of Messiah is a precious hope and expectation for those who put their trust in him</a:t>
            </a:r>
          </a:p>
          <a:p>
            <a:pPr marL="0" indent="0">
              <a:buNone/>
            </a:pPr>
            <a:r>
              <a:rPr lang="en-US" sz="4000" b="1" dirty="0" smtClean="0"/>
              <a:t>There are several differing teachings about the rapture of the church and the coming of Messiah</a:t>
            </a:r>
          </a:p>
          <a:p>
            <a:pPr marL="0" indent="0">
              <a:buNone/>
            </a:pPr>
            <a:r>
              <a:rPr lang="en-US" sz="4000" b="1" dirty="0" smtClean="0"/>
              <a:t>We must discern which view is correct by putting everything to the test of the Scriptures</a:t>
            </a:r>
          </a:p>
          <a:p>
            <a:pPr marL="0" indent="0">
              <a:buNone/>
            </a:pPr>
            <a:r>
              <a:rPr lang="en-US" sz="4000" b="1" dirty="0" smtClean="0"/>
              <a:t>What did Messiah have to say about his coming</a:t>
            </a:r>
            <a:r>
              <a:rPr lang="en-US" sz="4000" b="1" dirty="0" smtClean="0"/>
              <a:t>?</a:t>
            </a:r>
          </a:p>
          <a:p>
            <a:pPr marL="0" indent="0">
              <a:buNone/>
            </a:pPr>
            <a:r>
              <a:rPr lang="en-US" sz="4000" b="1" dirty="0" smtClean="0"/>
              <a:t>We don’t have to be lead astray about the truth</a:t>
            </a:r>
            <a:endParaRPr lang="en-US" sz="4000" b="1" dirty="0"/>
          </a:p>
        </p:txBody>
      </p:sp>
    </p:spTree>
    <p:extLst>
      <p:ext uri="{BB962C8B-B14F-4D97-AF65-F5344CB8AC3E}">
        <p14:creationId xmlns:p14="http://schemas.microsoft.com/office/powerpoint/2010/main" val="2347072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Beautiful Temple</a:t>
            </a:r>
            <a:endParaRPr lang="en-US" sz="4800" b="1" dirty="0"/>
          </a:p>
          <a:p>
            <a:pPr marL="0" indent="0">
              <a:buNone/>
            </a:pPr>
            <a:r>
              <a:rPr lang="en-US" sz="4000" b="1" dirty="0" smtClean="0"/>
              <a:t>And </a:t>
            </a:r>
            <a:r>
              <a:rPr lang="en-US" sz="4000" b="1" dirty="0"/>
              <a:t>while some were talking about the temple, that it was adorned with beautiful stones and votive gifts, He said,</a:t>
            </a:r>
          </a:p>
          <a:p>
            <a:pPr marL="0" indent="0">
              <a:buNone/>
            </a:pPr>
            <a:r>
              <a:rPr lang="en-US" sz="4000" b="1" dirty="0" smtClean="0"/>
              <a:t>[</a:t>
            </a:r>
            <a:r>
              <a:rPr lang="en-US" sz="4000" b="1" dirty="0"/>
              <a:t>As for] these things which you are looking at, the days will come in which there will not be left one stone upon another which will not be torn down</a:t>
            </a:r>
            <a:r>
              <a:rPr lang="en-US" sz="4000" b="1" dirty="0" smtClean="0"/>
              <a:t>.“  Luke 21:5-6</a:t>
            </a:r>
            <a:endParaRPr lang="en-US" sz="4000" b="1" dirty="0"/>
          </a:p>
        </p:txBody>
      </p:sp>
    </p:spTree>
    <p:extLst>
      <p:ext uri="{BB962C8B-B14F-4D97-AF65-F5344CB8AC3E}">
        <p14:creationId xmlns:p14="http://schemas.microsoft.com/office/powerpoint/2010/main" val="4032424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Misleading…</a:t>
            </a:r>
            <a:endParaRPr lang="en-US" sz="4800" b="1" dirty="0"/>
          </a:p>
          <a:p>
            <a:pPr marL="0" indent="0">
              <a:buNone/>
            </a:pPr>
            <a:r>
              <a:rPr lang="en-US" sz="4000" b="1" dirty="0" smtClean="0"/>
              <a:t>They </a:t>
            </a:r>
            <a:r>
              <a:rPr lang="en-US" sz="4000" b="1" dirty="0"/>
              <a:t>questioned Him, saying, "Teacher, when therefore will these things happen? And what [will be] the sign when these things are about to take place?"</a:t>
            </a:r>
          </a:p>
          <a:p>
            <a:pPr marL="0" indent="0">
              <a:buNone/>
            </a:pPr>
            <a:r>
              <a:rPr lang="en-US" sz="4000" b="1" dirty="0" smtClean="0"/>
              <a:t>And </a:t>
            </a:r>
            <a:r>
              <a:rPr lang="en-US" sz="4000" b="1" dirty="0"/>
              <a:t>He said, "See to it that </a:t>
            </a:r>
            <a:r>
              <a:rPr lang="en-US" sz="4000" b="1" u="sng" dirty="0"/>
              <a:t>you are not misled</a:t>
            </a:r>
            <a:r>
              <a:rPr lang="en-US" sz="4000" b="1" dirty="0"/>
              <a:t>; for many will come in My name, saying, 'I am [He],' and, 'The time is near.' Do not go after them</a:t>
            </a:r>
            <a:r>
              <a:rPr lang="en-US" sz="4000" b="1" dirty="0" smtClean="0"/>
              <a:t>.  Luke 21:7-8</a:t>
            </a:r>
            <a:endParaRPr lang="en-US" sz="4000" b="1" dirty="0"/>
          </a:p>
        </p:txBody>
      </p:sp>
    </p:spTree>
    <p:extLst>
      <p:ext uri="{BB962C8B-B14F-4D97-AF65-F5344CB8AC3E}">
        <p14:creationId xmlns:p14="http://schemas.microsoft.com/office/powerpoint/2010/main" val="960742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Lead Astray</a:t>
            </a:r>
            <a:endParaRPr lang="en-US" sz="4800" b="1" dirty="0"/>
          </a:p>
          <a:p>
            <a:pPr marL="0" indent="0">
              <a:buNone/>
            </a:pPr>
            <a:r>
              <a:rPr lang="en-US" sz="4000" b="1" dirty="0" err="1">
                <a:latin typeface="Bwgrkn" panose="00000400000000000000" pitchFamily="2" charset="0"/>
              </a:rPr>
              <a:t>plana,w</a:t>
            </a:r>
            <a:r>
              <a:rPr lang="en-US" sz="4000" b="1" dirty="0">
                <a:latin typeface="Bwgrkn" panose="00000400000000000000" pitchFamily="2" charset="0"/>
              </a:rPr>
              <a:t> </a:t>
            </a:r>
            <a:r>
              <a:rPr lang="en-US" b="1" dirty="0" smtClean="0"/>
              <a:t> </a:t>
            </a:r>
            <a:r>
              <a:rPr lang="en-US" sz="4000" b="1" dirty="0" smtClean="0"/>
              <a:t>(</a:t>
            </a:r>
            <a:r>
              <a:rPr lang="en-US" sz="4000" b="1" dirty="0" err="1" smtClean="0"/>
              <a:t>plana</a:t>
            </a:r>
            <a:r>
              <a:rPr lang="en-US" sz="4000" b="1" dirty="0" smtClean="0"/>
              <a:t>-o) - </a:t>
            </a:r>
            <a:r>
              <a:rPr lang="en-US" sz="4000" b="1" dirty="0"/>
              <a:t>1</a:t>
            </a:r>
            <a:r>
              <a:rPr lang="en-US" sz="4000" dirty="0"/>
              <a:t>. </a:t>
            </a:r>
            <a:r>
              <a:rPr lang="en-US" sz="4000" b="1" u="sng" dirty="0"/>
              <a:t>to cause to go astray </a:t>
            </a:r>
            <a:r>
              <a:rPr lang="en-US" sz="4000" b="1" dirty="0"/>
              <a:t>from a specific </a:t>
            </a:r>
            <a:r>
              <a:rPr lang="en-US" sz="4000" b="1" dirty="0" smtClean="0"/>
              <a:t>way; </a:t>
            </a:r>
            <a:r>
              <a:rPr lang="en-US" sz="4000" b="1" dirty="0"/>
              <a:t>a. </a:t>
            </a:r>
            <a:r>
              <a:rPr lang="en-US" sz="4000" b="1" i="1" dirty="0"/>
              <a:t>lead astray, cause to wander </a:t>
            </a:r>
            <a:r>
              <a:rPr lang="en-US" sz="4000" b="1" dirty="0"/>
              <a:t>b. </a:t>
            </a:r>
            <a:r>
              <a:rPr lang="en-US" sz="4000" b="1" i="1" dirty="0"/>
              <a:t>mislead, deceive </a:t>
            </a:r>
            <a:endParaRPr lang="en-US" sz="4000" dirty="0"/>
          </a:p>
          <a:p>
            <a:pPr marL="0" indent="0">
              <a:buNone/>
            </a:pPr>
            <a:r>
              <a:rPr lang="en-US" sz="4000" b="1" dirty="0"/>
              <a:t>2</a:t>
            </a:r>
            <a:r>
              <a:rPr lang="en-US" sz="4000" dirty="0"/>
              <a:t>. </a:t>
            </a:r>
            <a:r>
              <a:rPr lang="en-US" sz="4000" b="1" u="sng" dirty="0"/>
              <a:t>to proceed without a sense of proper direction</a:t>
            </a:r>
            <a:r>
              <a:rPr lang="en-US" sz="4000" b="1" dirty="0"/>
              <a:t>, </a:t>
            </a:r>
            <a:r>
              <a:rPr lang="en-US" sz="4000" b="1" i="1" dirty="0"/>
              <a:t>go astray, be misled, wander about aimlessly,</a:t>
            </a:r>
            <a:endParaRPr lang="en-US" sz="5400" b="1" dirty="0" smtClean="0">
              <a:solidFill>
                <a:schemeClr val="tx1"/>
              </a:solidFill>
            </a:endParaRPr>
          </a:p>
        </p:txBody>
      </p:sp>
    </p:spTree>
    <p:extLst>
      <p:ext uri="{BB962C8B-B14F-4D97-AF65-F5344CB8AC3E}">
        <p14:creationId xmlns:p14="http://schemas.microsoft.com/office/powerpoint/2010/main" val="1076335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Like Sheep</a:t>
            </a:r>
            <a:endParaRPr lang="en-US" sz="4800" b="1" dirty="0"/>
          </a:p>
          <a:p>
            <a:pPr marL="0" indent="0">
              <a:buNone/>
            </a:pPr>
            <a:r>
              <a:rPr lang="en-US" sz="4000" b="1" dirty="0" smtClean="0"/>
              <a:t>But </a:t>
            </a:r>
            <a:r>
              <a:rPr lang="en-US" sz="4000" b="1" dirty="0"/>
              <a:t>He was pierced through for our transgressions, He was crushed for our iniquities; The chastening for our well-being [fell] upon Him, And by His scourging we are healed.</a:t>
            </a:r>
          </a:p>
          <a:p>
            <a:pPr marL="0" indent="0">
              <a:buNone/>
            </a:pPr>
            <a:r>
              <a:rPr lang="en-US" sz="4000" b="1" dirty="0" smtClean="0"/>
              <a:t>All </a:t>
            </a:r>
            <a:r>
              <a:rPr lang="en-US" sz="4000" b="1" dirty="0"/>
              <a:t>of us like sheep have </a:t>
            </a:r>
            <a:r>
              <a:rPr lang="en-US" sz="4000" b="1" u="sng" dirty="0"/>
              <a:t>gone astray</a:t>
            </a:r>
            <a:r>
              <a:rPr lang="en-US" sz="4000" b="1" dirty="0"/>
              <a:t>, Each of us has turned to his own way; But Yahuwah has caused the iniquity of us all To fall on Him.</a:t>
            </a:r>
          </a:p>
          <a:p>
            <a:pPr marL="0" indent="0">
              <a:buNone/>
            </a:pPr>
            <a:r>
              <a:rPr lang="en-US" sz="4000" b="1" dirty="0" smtClean="0">
                <a:solidFill>
                  <a:schemeClr val="tx1"/>
                </a:solidFill>
              </a:rPr>
              <a:t>Isaiah 53:5-6</a:t>
            </a:r>
          </a:p>
        </p:txBody>
      </p:sp>
    </p:spTree>
    <p:extLst>
      <p:ext uri="{BB962C8B-B14F-4D97-AF65-F5344CB8AC3E}">
        <p14:creationId xmlns:p14="http://schemas.microsoft.com/office/powerpoint/2010/main" val="1318135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Shepherds Lead Astray</a:t>
            </a:r>
            <a:endParaRPr lang="en-US" sz="4800" b="1" dirty="0"/>
          </a:p>
          <a:p>
            <a:pPr marL="0" indent="0">
              <a:buNone/>
            </a:pPr>
            <a:r>
              <a:rPr lang="en-US" sz="4000" b="1" dirty="0" smtClean="0"/>
              <a:t>My </a:t>
            </a:r>
            <a:r>
              <a:rPr lang="en-US" sz="4000" b="1" dirty="0"/>
              <a:t>people have become lost sheep; Their shepherds have </a:t>
            </a:r>
            <a:r>
              <a:rPr lang="en-US" sz="4000" b="1" u="sng" dirty="0"/>
              <a:t>led them astray</a:t>
            </a:r>
            <a:r>
              <a:rPr lang="en-US" sz="4000" b="1" dirty="0"/>
              <a:t>. They have made them turn aside [on] the mountains; They have gone along from mountain to hill And have forgotten their resting place.</a:t>
            </a:r>
          </a:p>
          <a:p>
            <a:pPr marL="0" indent="0">
              <a:buNone/>
            </a:pPr>
            <a:r>
              <a:rPr lang="en-US" sz="4000" b="1" dirty="0" smtClean="0"/>
              <a:t>All </a:t>
            </a:r>
            <a:r>
              <a:rPr lang="en-US" sz="4000" b="1" dirty="0"/>
              <a:t>who came upon them have devoured them; And their adversaries have said, 'We are not guilty, Inasmuch as they have sinned against Yahuwah [who is] the habitation of righteousness, even Yahuwah, the hope of their fathers</a:t>
            </a:r>
            <a:r>
              <a:rPr lang="en-US" sz="4000" b="1" dirty="0" smtClean="0"/>
              <a:t>.‘  </a:t>
            </a:r>
            <a:r>
              <a:rPr lang="en-US" sz="4000" b="1" dirty="0" err="1" smtClean="0"/>
              <a:t>Yirmyahu</a:t>
            </a:r>
            <a:r>
              <a:rPr lang="en-US" sz="4000" b="1" dirty="0" smtClean="0"/>
              <a:t>/Jeremiah 50:6-7</a:t>
            </a:r>
            <a:endParaRPr lang="en-US" sz="4000" b="1" dirty="0"/>
          </a:p>
        </p:txBody>
      </p:sp>
    </p:spTree>
    <p:extLst>
      <p:ext uri="{BB962C8B-B14F-4D97-AF65-F5344CB8AC3E}">
        <p14:creationId xmlns:p14="http://schemas.microsoft.com/office/powerpoint/2010/main" val="1043907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False Prophets Lead Astray</a:t>
            </a:r>
            <a:endParaRPr lang="en-US" sz="4800" b="1" dirty="0"/>
          </a:p>
          <a:p>
            <a:pPr marL="0" indent="0">
              <a:buNone/>
            </a:pPr>
            <a:r>
              <a:rPr lang="en-US" sz="3600" b="1" dirty="0" smtClean="0"/>
              <a:t>Moreover</a:t>
            </a:r>
            <a:r>
              <a:rPr lang="en-US" sz="3600" b="1" dirty="0"/>
              <a:t>, among the prophets of Samaria I saw an offensive thing: They prophesied by Baal and </a:t>
            </a:r>
            <a:r>
              <a:rPr lang="en-US" sz="3600" b="1" u="sng" dirty="0"/>
              <a:t>led My people Israel astray</a:t>
            </a:r>
            <a:r>
              <a:rPr lang="en-US" sz="3600" b="1" dirty="0" smtClean="0"/>
              <a:t>. Also </a:t>
            </a:r>
            <a:r>
              <a:rPr lang="en-US" sz="3600" b="1" dirty="0"/>
              <a:t>among the prophets of Jerusalem I have seen a horrible thing: The committing of adultery and walking in falsehood; And they strengthen the hands of evildoers, So that no one has turned back from his wickedness. All of them have become to Me like Sodom, And her inhabitants like </a:t>
            </a:r>
            <a:r>
              <a:rPr lang="en-US" sz="3600" b="1" dirty="0" smtClean="0"/>
              <a:t>Gomorrah. Therefore </a:t>
            </a:r>
            <a:r>
              <a:rPr lang="en-US" sz="3600" b="1" dirty="0"/>
              <a:t>thus says Yahuwah of hosts concerning the prophets, 'Behold, I am going to feed them </a:t>
            </a:r>
            <a:r>
              <a:rPr lang="en-US" sz="3600" b="1" u="sng" dirty="0"/>
              <a:t>wormwood</a:t>
            </a:r>
            <a:r>
              <a:rPr lang="en-US" sz="3600" b="1" dirty="0"/>
              <a:t> And make them drink poisonous water, For from the prophets of Jerusalem Pollution has gone forth into all the land</a:t>
            </a:r>
            <a:r>
              <a:rPr lang="en-US" sz="3600" b="1" dirty="0" smtClean="0"/>
              <a:t>.'  Jeremiah 23:13-15</a:t>
            </a:r>
            <a:endParaRPr lang="en-US" sz="3600" b="1" dirty="0"/>
          </a:p>
        </p:txBody>
      </p:sp>
    </p:spTree>
    <p:extLst>
      <p:ext uri="{BB962C8B-B14F-4D97-AF65-F5344CB8AC3E}">
        <p14:creationId xmlns:p14="http://schemas.microsoft.com/office/powerpoint/2010/main" val="3720465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Shepherds of Israel</a:t>
            </a:r>
            <a:endParaRPr lang="en-US" sz="4800" b="1" dirty="0"/>
          </a:p>
          <a:p>
            <a:pPr marL="0" indent="0">
              <a:buNone/>
            </a:pPr>
            <a:r>
              <a:rPr lang="en-US" sz="4000" b="1" dirty="0" smtClean="0"/>
              <a:t>His </a:t>
            </a:r>
            <a:r>
              <a:rPr lang="en-US" sz="4000" b="1" dirty="0"/>
              <a:t>watchmen are blind, All of them know nothing. All of them are mute dogs unable to bark, Dreamers lying down, who love to </a:t>
            </a:r>
            <a:r>
              <a:rPr lang="en-US" sz="4000" b="1" dirty="0" smtClean="0"/>
              <a:t>slumber; And </a:t>
            </a:r>
            <a:r>
              <a:rPr lang="en-US" sz="4000" b="1" dirty="0"/>
              <a:t>the dogs are greedy, they are not satisfied. And </a:t>
            </a:r>
            <a:r>
              <a:rPr lang="en-US" sz="4000" b="1" u="sng" dirty="0"/>
              <a:t>they are shepherds who have no understanding</a:t>
            </a:r>
            <a:r>
              <a:rPr lang="en-US" sz="4000" b="1" dirty="0"/>
              <a:t>; </a:t>
            </a:r>
            <a:r>
              <a:rPr lang="en-US" sz="4000" b="1" u="sng" dirty="0"/>
              <a:t>They have all turned to their own way</a:t>
            </a:r>
            <a:r>
              <a:rPr lang="en-US" sz="4000" b="1" dirty="0"/>
              <a:t>, Each one to his unjust gain, to the last </a:t>
            </a:r>
            <a:r>
              <a:rPr lang="en-US" sz="4000" b="1" dirty="0" smtClean="0"/>
              <a:t>one. </a:t>
            </a:r>
            <a:r>
              <a:rPr lang="en-US" sz="4000" b="1" dirty="0"/>
              <a:t>"Come," [they say], "let us get wine, and let us drink heavily of strong drink; And tomorrow will be like today, only more so</a:t>
            </a:r>
            <a:r>
              <a:rPr lang="en-US" sz="4000" b="1" dirty="0" smtClean="0"/>
              <a:t>.“  </a:t>
            </a:r>
            <a:r>
              <a:rPr lang="en-US" sz="3600" b="1" dirty="0" smtClean="0"/>
              <a:t>Isaiah 56:10-12</a:t>
            </a:r>
            <a:endParaRPr lang="en-US" sz="3600" b="1" dirty="0"/>
          </a:p>
        </p:txBody>
      </p:sp>
    </p:spTree>
    <p:extLst>
      <p:ext uri="{BB962C8B-B14F-4D97-AF65-F5344CB8AC3E}">
        <p14:creationId xmlns:p14="http://schemas.microsoft.com/office/powerpoint/2010/main" val="1764109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Shepherds of Israel</a:t>
            </a:r>
            <a:endParaRPr lang="en-US" sz="4800" b="1" dirty="0"/>
          </a:p>
          <a:p>
            <a:pPr marL="0" indent="0">
              <a:buNone/>
            </a:pPr>
            <a:r>
              <a:rPr lang="en-US" sz="4000" b="1" dirty="0" smtClean="0"/>
              <a:t>"Woe </a:t>
            </a:r>
            <a:r>
              <a:rPr lang="en-US" sz="4000" b="1" dirty="0"/>
              <a:t>to the shepherds who are destroying and scattering the sheep of My pasture!" declares Yahuwah.</a:t>
            </a:r>
          </a:p>
          <a:p>
            <a:pPr marL="0" indent="0">
              <a:buNone/>
            </a:pPr>
            <a:r>
              <a:rPr lang="en-US" sz="4000" b="1" dirty="0" smtClean="0"/>
              <a:t>Therefore </a:t>
            </a:r>
            <a:r>
              <a:rPr lang="en-US" sz="4000" b="1" dirty="0"/>
              <a:t>thus says Yahuwah Elohim of Israel concerning the shepherds who are tending My people: "You have scattered My flock and driven them away, and have not attended to them; behold, I am about to attend to you for the evil of your deeds," declares Yahuwah</a:t>
            </a:r>
            <a:r>
              <a:rPr lang="en-US" sz="4000" b="1" dirty="0" smtClean="0"/>
              <a:t>.  Jeremiah 23:1-2</a:t>
            </a:r>
            <a:endParaRPr lang="en-US" sz="4000" b="1" dirty="0"/>
          </a:p>
        </p:txBody>
      </p:sp>
    </p:spTree>
    <p:extLst>
      <p:ext uri="{BB962C8B-B14F-4D97-AF65-F5344CB8AC3E}">
        <p14:creationId xmlns:p14="http://schemas.microsoft.com/office/powerpoint/2010/main" val="3679246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False Shepherds of Israel</a:t>
            </a:r>
            <a:endParaRPr lang="en-US" sz="4800" b="1" dirty="0"/>
          </a:p>
          <a:p>
            <a:pPr marL="0" indent="0">
              <a:buNone/>
            </a:pPr>
            <a:r>
              <a:rPr lang="en-US" sz="4000" b="1" dirty="0" smtClean="0"/>
              <a:t>Then </a:t>
            </a:r>
            <a:r>
              <a:rPr lang="en-US" sz="4000" b="1" dirty="0"/>
              <a:t>the word of Yahuwah came to me saying</a:t>
            </a:r>
            <a:r>
              <a:rPr lang="en-US" sz="4000" b="1" dirty="0" smtClean="0"/>
              <a:t>, </a:t>
            </a:r>
            <a:r>
              <a:rPr lang="en-US" sz="4000" b="1" dirty="0"/>
              <a:t>"Son of man, prophesy against the shepherds of Israel. Prophesy and say to those shepherds, 'Thus says the Master Yahuwah, "Woe, shepherds of Israel who have been feeding themselves! Should not the shepherds feed the flock</a:t>
            </a:r>
            <a:r>
              <a:rPr lang="en-US" sz="4000" b="1" dirty="0" smtClean="0"/>
              <a:t>?  </a:t>
            </a:r>
            <a:r>
              <a:rPr lang="en-US" sz="4000" b="1" dirty="0"/>
              <a:t>"You eat the fat and clothe yourselves with the wool, you slaughter the fat [sheep] without feeding the flock</a:t>
            </a:r>
            <a:r>
              <a:rPr lang="en-US" sz="4000" b="1" dirty="0" smtClean="0"/>
              <a:t>.  Ezekiel 34:1-3</a:t>
            </a:r>
            <a:endParaRPr lang="en-US" sz="4000" b="1" dirty="0"/>
          </a:p>
        </p:txBody>
      </p:sp>
    </p:spTree>
    <p:extLst>
      <p:ext uri="{BB962C8B-B14F-4D97-AF65-F5344CB8AC3E}">
        <p14:creationId xmlns:p14="http://schemas.microsoft.com/office/powerpoint/2010/main" val="1373773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False Shepherds of Israel</a:t>
            </a:r>
            <a:endParaRPr lang="en-US" sz="4800" b="1" dirty="0"/>
          </a:p>
          <a:p>
            <a:pPr marL="0" indent="0">
              <a:buNone/>
            </a:pPr>
            <a:r>
              <a:rPr lang="en-US" sz="4000" b="1" dirty="0" smtClean="0"/>
              <a:t>"Those </a:t>
            </a:r>
            <a:r>
              <a:rPr lang="en-US" sz="4000" b="1" dirty="0"/>
              <a:t>who are sickly you have not strengthened, the diseased you have not healed, the broken you have not bound up, the scattered you have not brought back, nor have you sought for the lost; but with force and with severity you have dominated them</a:t>
            </a:r>
            <a:r>
              <a:rPr lang="en-US" sz="4000" b="1" dirty="0" smtClean="0"/>
              <a:t>.  They </a:t>
            </a:r>
            <a:r>
              <a:rPr lang="en-US" sz="4000" b="1" dirty="0"/>
              <a:t>were scattered for lack of a shepherd, and they became food for every beast of the field and were </a:t>
            </a:r>
            <a:r>
              <a:rPr lang="en-US" sz="4000" b="1" dirty="0" smtClean="0"/>
              <a:t>scattered. My </a:t>
            </a:r>
            <a:r>
              <a:rPr lang="en-US" sz="4000" b="1" dirty="0"/>
              <a:t>flock wandered through all the mountains and on every high hill; My flock was scattered over all the surface of the earth, and there was no one to search or seek [for them</a:t>
            </a:r>
            <a:r>
              <a:rPr lang="en-US" sz="4000" b="1" dirty="0" smtClean="0"/>
              <a:t>]."  Ezekiel 34:4-6</a:t>
            </a:r>
            <a:endParaRPr lang="en-US" sz="4000" b="1" dirty="0"/>
          </a:p>
        </p:txBody>
      </p:sp>
    </p:spTree>
    <p:extLst>
      <p:ext uri="{BB962C8B-B14F-4D97-AF65-F5344CB8AC3E}">
        <p14:creationId xmlns:p14="http://schemas.microsoft.com/office/powerpoint/2010/main" val="4038220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False Shepherds of Israel</a:t>
            </a:r>
            <a:endParaRPr lang="en-US" sz="4800" b="1" dirty="0"/>
          </a:p>
          <a:p>
            <a:pPr marL="0" indent="0">
              <a:buNone/>
            </a:pPr>
            <a:r>
              <a:rPr lang="en-US" sz="4000" b="1" dirty="0" smtClean="0"/>
              <a:t>Therefore</a:t>
            </a:r>
            <a:r>
              <a:rPr lang="en-US" sz="4000" b="1" dirty="0"/>
              <a:t>, you shepherds, hear the word of Yahuwah</a:t>
            </a:r>
            <a:r>
              <a:rPr lang="en-US" sz="4000" b="1" dirty="0" smtClean="0"/>
              <a:t>: </a:t>
            </a:r>
            <a:r>
              <a:rPr lang="en-US" sz="4000" b="1" dirty="0"/>
              <a:t>"As I live," declares the Master Yahuwah, "surely because My flock has become a prey, My flock has even become food for all the beasts of the field for lack of a shepherd, and My shepherds did not search for My flock, but [rather] the shepherds fed themselves and did not feed My </a:t>
            </a:r>
            <a:r>
              <a:rPr lang="en-US" sz="4000" b="1" dirty="0" smtClean="0"/>
              <a:t>flock;   Ezekiel </a:t>
            </a:r>
            <a:r>
              <a:rPr lang="en-US" sz="4000" b="1" dirty="0" smtClean="0"/>
              <a:t>34:7-8</a:t>
            </a:r>
          </a:p>
          <a:p>
            <a:pPr marL="0" indent="0">
              <a:buNone/>
            </a:pPr>
            <a:r>
              <a:rPr lang="en-US" sz="4000" b="1" dirty="0" smtClean="0"/>
              <a:t>And thus it is that Israel is led astray BY THEIR OWN SHEPHERDS!</a:t>
            </a:r>
            <a:endParaRPr lang="en-US" sz="4000" b="1" dirty="0"/>
          </a:p>
        </p:txBody>
      </p:sp>
    </p:spTree>
    <p:extLst>
      <p:ext uri="{BB962C8B-B14F-4D97-AF65-F5344CB8AC3E}">
        <p14:creationId xmlns:p14="http://schemas.microsoft.com/office/powerpoint/2010/main" val="3326011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Mark’s </a:t>
            </a:r>
            <a:r>
              <a:rPr lang="en-US" sz="4800" b="1" dirty="0" smtClean="0"/>
              <a:t>Account of Messiah’s Teaching</a:t>
            </a:r>
            <a:endParaRPr lang="en-US" sz="4800" b="1" dirty="0"/>
          </a:p>
          <a:p>
            <a:pPr marL="0" indent="0">
              <a:buNone/>
            </a:pPr>
            <a:r>
              <a:rPr lang="en-US" sz="4000" b="1" dirty="0" smtClean="0"/>
              <a:t>And </a:t>
            </a:r>
            <a:r>
              <a:rPr lang="en-US" sz="4000" b="1" dirty="0"/>
              <a:t>Yahusha began to say to them, "See to it that </a:t>
            </a:r>
            <a:r>
              <a:rPr lang="en-US" sz="4000" b="1" u="sng" dirty="0"/>
              <a:t>no one misleads you</a:t>
            </a:r>
            <a:r>
              <a:rPr lang="en-US" sz="4000" b="1" dirty="0" smtClean="0"/>
              <a:t>. Many </a:t>
            </a:r>
            <a:r>
              <a:rPr lang="en-US" sz="4000" b="1" dirty="0"/>
              <a:t>will come in My name, saying, 'I am [He!]' and </a:t>
            </a:r>
            <a:r>
              <a:rPr lang="en-US" sz="4000" b="1" u="sng" dirty="0"/>
              <a:t>will mislead many</a:t>
            </a:r>
            <a:r>
              <a:rPr lang="en-US" sz="4000" b="1" dirty="0"/>
              <a:t>.</a:t>
            </a:r>
          </a:p>
          <a:p>
            <a:pPr marL="0" indent="0">
              <a:buNone/>
            </a:pPr>
            <a:r>
              <a:rPr lang="en-US" sz="4000" b="1" dirty="0" smtClean="0"/>
              <a:t>When </a:t>
            </a:r>
            <a:r>
              <a:rPr lang="en-US" sz="4000" b="1" dirty="0"/>
              <a:t>you hear of wars and rumors of wars, do not be </a:t>
            </a:r>
            <a:r>
              <a:rPr lang="en-US" sz="4000" b="1" dirty="0" smtClean="0"/>
              <a:t>frightened (alarmed); </a:t>
            </a:r>
            <a:r>
              <a:rPr lang="en-US" sz="4000" b="1" dirty="0"/>
              <a:t>[those things] must take place; but [that is] not yet the end.</a:t>
            </a:r>
          </a:p>
          <a:p>
            <a:pPr marL="0" indent="0">
              <a:buNone/>
            </a:pPr>
            <a:r>
              <a:rPr lang="en-US" sz="4000" b="1" dirty="0" smtClean="0"/>
              <a:t>Mark 13:5-7</a:t>
            </a:r>
            <a:endParaRPr lang="en-US" sz="4000" b="1" dirty="0" smtClean="0">
              <a:solidFill>
                <a:schemeClr val="tx1"/>
              </a:solidFill>
            </a:endParaRPr>
          </a:p>
        </p:txBody>
      </p:sp>
    </p:spTree>
    <p:extLst>
      <p:ext uri="{BB962C8B-B14F-4D97-AF65-F5344CB8AC3E}">
        <p14:creationId xmlns:p14="http://schemas.microsoft.com/office/powerpoint/2010/main" val="3391114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Matthew’s </a:t>
            </a:r>
            <a:r>
              <a:rPr lang="en-US" sz="4800" b="1" dirty="0"/>
              <a:t>Account of Messiah’s Teaching</a:t>
            </a:r>
          </a:p>
          <a:p>
            <a:pPr marL="0" indent="0">
              <a:buNone/>
            </a:pPr>
            <a:r>
              <a:rPr lang="en-US" sz="4000" b="1" dirty="0" smtClean="0"/>
              <a:t>Yahusha </a:t>
            </a:r>
            <a:r>
              <a:rPr lang="en-US" sz="4000" b="1" dirty="0"/>
              <a:t>came out from the temple and was going away when His disciples came up to point out the temple buildings to </a:t>
            </a:r>
            <a:r>
              <a:rPr lang="en-US" sz="4000" b="1" dirty="0" smtClean="0"/>
              <a:t>Him. </a:t>
            </a:r>
            <a:r>
              <a:rPr lang="en-US" sz="4000" b="1" dirty="0"/>
              <a:t>And He said to them, "Do you not see all these things? Truly I say to you, not one stone here will be left upon another, which will not be torn down."</a:t>
            </a:r>
          </a:p>
          <a:p>
            <a:pPr marL="0" indent="0">
              <a:buNone/>
            </a:pPr>
            <a:r>
              <a:rPr lang="en-US" sz="4000" b="1" dirty="0" smtClean="0"/>
              <a:t>As </a:t>
            </a:r>
            <a:r>
              <a:rPr lang="en-US" sz="4000" b="1" dirty="0"/>
              <a:t>He was sitting on the Mount of Olives, the disciples came to Him privately, saying, "Tell us, when will these things happen, and what [will be] the sign of Your coming, and of the end of the age</a:t>
            </a:r>
            <a:r>
              <a:rPr lang="en-US" sz="4000" b="1" dirty="0" smtClean="0"/>
              <a:t>?“  </a:t>
            </a:r>
            <a:r>
              <a:rPr lang="en-US" sz="4000" b="1" dirty="0" smtClean="0">
                <a:solidFill>
                  <a:schemeClr val="tx1"/>
                </a:solidFill>
              </a:rPr>
              <a:t>Matthew 24:1-3</a:t>
            </a:r>
          </a:p>
        </p:txBody>
      </p:sp>
    </p:spTree>
    <p:extLst>
      <p:ext uri="{BB962C8B-B14F-4D97-AF65-F5344CB8AC3E}">
        <p14:creationId xmlns:p14="http://schemas.microsoft.com/office/powerpoint/2010/main" val="25403129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Many Misled</a:t>
            </a:r>
            <a:endParaRPr lang="en-US" sz="4800" b="1" dirty="0"/>
          </a:p>
          <a:p>
            <a:pPr marL="0" indent="0">
              <a:buNone/>
            </a:pPr>
            <a:r>
              <a:rPr lang="en-US" sz="4000" b="1" dirty="0" smtClean="0"/>
              <a:t>And </a:t>
            </a:r>
            <a:r>
              <a:rPr lang="en-US" sz="4000" b="1" dirty="0"/>
              <a:t>Yahusha answered and said to them, "See to it that no one </a:t>
            </a:r>
            <a:r>
              <a:rPr lang="en-US" sz="4000" b="1" u="sng" dirty="0"/>
              <a:t>misleads</a:t>
            </a:r>
            <a:r>
              <a:rPr lang="en-US" sz="4000" b="1" dirty="0"/>
              <a:t> you</a:t>
            </a:r>
            <a:r>
              <a:rPr lang="en-US" sz="4000" b="1" dirty="0" smtClean="0"/>
              <a:t>. For </a:t>
            </a:r>
            <a:r>
              <a:rPr lang="en-US" sz="4000" b="1" dirty="0"/>
              <a:t>many will come in My name, saying, 'I am the Messiah,' and will </a:t>
            </a:r>
            <a:r>
              <a:rPr lang="en-US" sz="4000" b="1" u="sng" dirty="0"/>
              <a:t>mislead</a:t>
            </a:r>
            <a:r>
              <a:rPr lang="en-US" sz="4000" b="1" dirty="0"/>
              <a:t> </a:t>
            </a:r>
            <a:r>
              <a:rPr lang="en-US" sz="4000" b="1" dirty="0" smtClean="0"/>
              <a:t>many.  You </a:t>
            </a:r>
            <a:r>
              <a:rPr lang="en-US" sz="4000" b="1" dirty="0"/>
              <a:t>will be hearing of wars and rumors of wars. See that you are not frightened, for [those things] must take place, but [that] is not yet the end.</a:t>
            </a:r>
          </a:p>
          <a:p>
            <a:pPr marL="0" indent="0">
              <a:buNone/>
            </a:pPr>
            <a:r>
              <a:rPr lang="en-US" sz="4000" b="1" dirty="0" smtClean="0">
                <a:solidFill>
                  <a:schemeClr val="tx1"/>
                </a:solidFill>
              </a:rPr>
              <a:t>Matthew 24:4-6</a:t>
            </a:r>
          </a:p>
        </p:txBody>
      </p:sp>
    </p:spTree>
    <p:extLst>
      <p:ext uri="{BB962C8B-B14F-4D97-AF65-F5344CB8AC3E}">
        <p14:creationId xmlns:p14="http://schemas.microsoft.com/office/powerpoint/2010/main" val="3879298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Chaos Inaugurated</a:t>
            </a:r>
            <a:endParaRPr lang="en-US" sz="4800" b="1" dirty="0"/>
          </a:p>
          <a:p>
            <a:pPr marL="0" indent="0">
              <a:buNone/>
            </a:pPr>
            <a:r>
              <a:rPr lang="en-US" sz="4000" b="1" dirty="0" smtClean="0"/>
              <a:t>For </a:t>
            </a:r>
            <a:r>
              <a:rPr lang="en-US" sz="4000" b="1" dirty="0"/>
              <a:t>nation will rise against nation, and kingdom against kingdom, and in various places there will be famines and earthquakes</a:t>
            </a:r>
            <a:r>
              <a:rPr lang="en-US" sz="4000" b="1" dirty="0" smtClean="0"/>
              <a:t>. But </a:t>
            </a:r>
            <a:r>
              <a:rPr lang="en-US" sz="4000" b="1" dirty="0"/>
              <a:t>all these things are [merely] the beginning of birth </a:t>
            </a:r>
            <a:r>
              <a:rPr lang="en-US" sz="4000" b="1" dirty="0" smtClean="0"/>
              <a:t>pangs. Then </a:t>
            </a:r>
            <a:r>
              <a:rPr lang="en-US" sz="4000" b="1" dirty="0"/>
              <a:t>they will deliver you to tribulation, and will kill you, and you will be hated by all nations because of My name.</a:t>
            </a:r>
          </a:p>
          <a:p>
            <a:pPr marL="0" indent="0">
              <a:buNone/>
            </a:pPr>
            <a:r>
              <a:rPr lang="en-US" sz="4000" b="1" dirty="0" smtClean="0">
                <a:solidFill>
                  <a:schemeClr val="tx1"/>
                </a:solidFill>
              </a:rPr>
              <a:t>Matthew 24:7-9</a:t>
            </a:r>
          </a:p>
        </p:txBody>
      </p:sp>
    </p:spTree>
    <p:extLst>
      <p:ext uri="{BB962C8B-B14F-4D97-AF65-F5344CB8AC3E}">
        <p14:creationId xmlns:p14="http://schemas.microsoft.com/office/powerpoint/2010/main" val="12013494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Chaos of the False Prophets</a:t>
            </a:r>
            <a:endParaRPr lang="en-US" sz="4800" b="1" dirty="0"/>
          </a:p>
          <a:p>
            <a:pPr marL="0" indent="0">
              <a:buNone/>
            </a:pPr>
            <a:r>
              <a:rPr lang="en-US" sz="4000" b="1" dirty="0" smtClean="0"/>
              <a:t>At </a:t>
            </a:r>
            <a:r>
              <a:rPr lang="en-US" sz="4000" b="1" dirty="0"/>
              <a:t>that time many will </a:t>
            </a:r>
            <a:r>
              <a:rPr lang="en-US" sz="4000" b="1" u="sng" dirty="0"/>
              <a:t>fall away</a:t>
            </a:r>
            <a:r>
              <a:rPr lang="en-US" sz="4000" b="1" dirty="0"/>
              <a:t> and will betray one another and hate one another</a:t>
            </a:r>
            <a:r>
              <a:rPr lang="en-US" sz="4000" b="1" dirty="0" smtClean="0"/>
              <a:t>. Many </a:t>
            </a:r>
            <a:r>
              <a:rPr lang="en-US" sz="4000" b="1" dirty="0"/>
              <a:t>false prophets will arise and will </a:t>
            </a:r>
            <a:r>
              <a:rPr lang="en-US" sz="4000" b="1" u="sng" dirty="0"/>
              <a:t>mislead</a:t>
            </a:r>
            <a:r>
              <a:rPr lang="en-US" sz="4000" b="1" dirty="0"/>
              <a:t> many</a:t>
            </a:r>
            <a:r>
              <a:rPr lang="en-US" sz="4000" b="1" dirty="0" smtClean="0"/>
              <a:t>. Because </a:t>
            </a:r>
            <a:r>
              <a:rPr lang="en-US" sz="4000" b="1" dirty="0"/>
              <a:t>lawlessness is increased, most people's love will grow </a:t>
            </a:r>
            <a:r>
              <a:rPr lang="en-US" sz="4000" b="1" dirty="0" smtClean="0"/>
              <a:t>cold. But </a:t>
            </a:r>
            <a:r>
              <a:rPr lang="en-US" sz="4000" b="1" dirty="0"/>
              <a:t>the one who endures to the end, he will be saved.</a:t>
            </a:r>
          </a:p>
          <a:p>
            <a:pPr marL="0" indent="0">
              <a:buNone/>
            </a:pPr>
            <a:r>
              <a:rPr lang="en-US" sz="4000" b="1" dirty="0" smtClean="0">
                <a:solidFill>
                  <a:schemeClr val="tx1"/>
                </a:solidFill>
              </a:rPr>
              <a:t>Matthew </a:t>
            </a:r>
            <a:r>
              <a:rPr lang="en-US" sz="4000" b="1" dirty="0" smtClean="0">
                <a:solidFill>
                  <a:schemeClr val="tx1"/>
                </a:solidFill>
              </a:rPr>
              <a:t>24:10-13</a:t>
            </a:r>
          </a:p>
          <a:p>
            <a:pPr marL="0" indent="0">
              <a:buNone/>
            </a:pPr>
            <a:r>
              <a:rPr lang="en-US" sz="4000" b="1" dirty="0" smtClean="0"/>
              <a:t>“Fall away” = apostasy</a:t>
            </a:r>
            <a:endParaRPr lang="en-US" sz="4000" b="1" dirty="0" smtClean="0">
              <a:solidFill>
                <a:schemeClr val="tx1"/>
              </a:solidFill>
            </a:endParaRPr>
          </a:p>
        </p:txBody>
      </p:sp>
    </p:spTree>
    <p:extLst>
      <p:ext uri="{BB962C8B-B14F-4D97-AF65-F5344CB8AC3E}">
        <p14:creationId xmlns:p14="http://schemas.microsoft.com/office/powerpoint/2010/main" val="2213748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Falling Away</a:t>
            </a:r>
            <a:endParaRPr lang="en-US" sz="4800" b="1" dirty="0"/>
          </a:p>
          <a:p>
            <a:pPr marL="0" indent="0">
              <a:buNone/>
            </a:pPr>
            <a:r>
              <a:rPr lang="en-US" sz="4000" dirty="0" smtClean="0"/>
              <a:t>The </a:t>
            </a:r>
            <a:r>
              <a:rPr lang="en-US" sz="4000" dirty="0"/>
              <a:t>Rebellion – from the Greek </a:t>
            </a:r>
            <a:r>
              <a:rPr lang="en-US" sz="4000" dirty="0" err="1">
                <a:latin typeface="Bwgrkn" pitchFamily="2" charset="0"/>
              </a:rPr>
              <a:t>apostasia</a:t>
            </a:r>
            <a:r>
              <a:rPr lang="en-US" sz="4000" dirty="0"/>
              <a:t> (</a:t>
            </a:r>
            <a:r>
              <a:rPr lang="en-US" sz="4000" i="1" dirty="0" err="1"/>
              <a:t>apostasia</a:t>
            </a:r>
            <a:r>
              <a:rPr lang="en-US" sz="4000" dirty="0"/>
              <a:t>).</a:t>
            </a:r>
            <a:br>
              <a:rPr lang="en-US" sz="4000" dirty="0"/>
            </a:br>
            <a:r>
              <a:rPr lang="en-US" sz="4000" dirty="0"/>
              <a:t>The Greek word can mean any of the following: defiance of established system or authority, rebellion, abandonment, breach of faith; or (1) apostasy, rebellion; (2) defection, abandonment.  Nearly all the Greek lexicons list apostasy, rebellion, or abandonment as the meaning of this word.</a:t>
            </a:r>
            <a:endParaRPr lang="en-US" sz="4000" b="1" dirty="0" smtClean="0">
              <a:solidFill>
                <a:schemeClr val="tx1"/>
              </a:solidFill>
            </a:endParaRPr>
          </a:p>
        </p:txBody>
      </p:sp>
    </p:spTree>
    <p:extLst>
      <p:ext uri="{BB962C8B-B14F-4D97-AF65-F5344CB8AC3E}">
        <p14:creationId xmlns:p14="http://schemas.microsoft.com/office/powerpoint/2010/main" val="4146020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Did Paul Apostatize?</a:t>
            </a:r>
            <a:endParaRPr lang="en-US" sz="4800" b="1" dirty="0"/>
          </a:p>
          <a:p>
            <a:pPr marL="0" indent="0">
              <a:buNone/>
            </a:pPr>
            <a:r>
              <a:rPr lang="en-US" sz="4000" b="1" dirty="0"/>
              <a:t>You see, brother, how many thousands of Jews have believed, and all of them are zealous for the Torah. They have been informed that you teach </a:t>
            </a:r>
            <a:r>
              <a:rPr lang="en-US" sz="4000" b="1" u="sng" dirty="0"/>
              <a:t>apostasy</a:t>
            </a:r>
            <a:r>
              <a:rPr lang="en-US" sz="4000" b="1" dirty="0"/>
              <a:t> from Moses to all the Jews who live among the Gentiles, telling them not to circumcise their children or live according to our customs... (Acts 21:20-21). </a:t>
            </a:r>
            <a:endParaRPr lang="en-US" sz="4000" b="1" dirty="0" smtClean="0">
              <a:solidFill>
                <a:schemeClr val="tx1"/>
              </a:solidFill>
            </a:endParaRPr>
          </a:p>
        </p:txBody>
      </p:sp>
    </p:spTree>
    <p:extLst>
      <p:ext uri="{BB962C8B-B14F-4D97-AF65-F5344CB8AC3E}">
        <p14:creationId xmlns:p14="http://schemas.microsoft.com/office/powerpoint/2010/main" val="2636585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Did Paul Apostatize?</a:t>
            </a:r>
            <a:endParaRPr lang="en-US" sz="4800" b="1" dirty="0"/>
          </a:p>
          <a:p>
            <a:pPr marL="0" indent="0">
              <a:buNone/>
            </a:pPr>
            <a:r>
              <a:rPr lang="en-US" sz="4000" dirty="0" smtClean="0"/>
              <a:t>Their </a:t>
            </a:r>
            <a:r>
              <a:rPr lang="en-US" sz="4000" dirty="0"/>
              <a:t>advise to Paul was to undergo a ritual of purification with some other men so that </a:t>
            </a:r>
            <a:r>
              <a:rPr lang="en-US" sz="4000" b="1" dirty="0"/>
              <a:t>"everybody will know there is no truth in these reports about you, but that you yourself are living in obedience to the Torah" </a:t>
            </a:r>
            <a:r>
              <a:rPr lang="en-US" sz="4000" dirty="0"/>
              <a:t>(Acts 21:24). </a:t>
            </a:r>
            <a:endParaRPr lang="en-US" sz="4000" dirty="0" smtClean="0"/>
          </a:p>
          <a:p>
            <a:pPr marL="0" indent="0">
              <a:buNone/>
            </a:pPr>
            <a:r>
              <a:rPr lang="en-US" sz="4000" dirty="0"/>
              <a:t>Conclusion: the Apostasy Paul speaks of is the turning away from Torah which in modern times is regularly taught in many Christians circles</a:t>
            </a:r>
            <a:r>
              <a:rPr lang="en-US" sz="4000" dirty="0" smtClean="0"/>
              <a:t>.</a:t>
            </a:r>
            <a:r>
              <a:rPr lang="en-US" sz="4000" dirty="0"/>
              <a:t/>
            </a:r>
            <a:br>
              <a:rPr lang="en-US" sz="4000" dirty="0"/>
            </a:br>
            <a:endParaRPr lang="en-US" sz="4000" b="1" dirty="0" smtClean="0">
              <a:solidFill>
                <a:schemeClr val="tx1"/>
              </a:solidFill>
            </a:endParaRPr>
          </a:p>
        </p:txBody>
      </p:sp>
    </p:spTree>
    <p:extLst>
      <p:ext uri="{BB962C8B-B14F-4D97-AF65-F5344CB8AC3E}">
        <p14:creationId xmlns:p14="http://schemas.microsoft.com/office/powerpoint/2010/main" val="35281781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Did Paul Teach About Apostasy?</a:t>
            </a:r>
            <a:endParaRPr lang="en-US" sz="4800" b="1" dirty="0"/>
          </a:p>
          <a:p>
            <a:pPr marL="0" indent="0">
              <a:buNone/>
            </a:pPr>
            <a:r>
              <a:rPr lang="en-US" sz="4000" dirty="0"/>
              <a:t>Paul speaks of this end time apostasy in several other places in his writings. He used the cognate verb </a:t>
            </a:r>
            <a:r>
              <a:rPr lang="en-US" sz="4000" i="1" dirty="0"/>
              <a:t>to apostatize</a:t>
            </a:r>
            <a:r>
              <a:rPr lang="en-US" sz="4000" dirty="0"/>
              <a:t> twice.</a:t>
            </a:r>
            <a:br>
              <a:rPr lang="en-US" sz="4000" dirty="0"/>
            </a:br>
            <a:r>
              <a:rPr lang="en-US" sz="4000" dirty="0"/>
              <a:t/>
            </a:r>
            <a:br>
              <a:rPr lang="en-US" sz="4000" dirty="0"/>
            </a:br>
            <a:r>
              <a:rPr lang="en-US" sz="4000" b="1" dirty="0"/>
              <a:t>In 1 Timothy 4:1, Paul informs his understudy that "the Spirit clearly says that in later times some will </a:t>
            </a:r>
            <a:r>
              <a:rPr lang="en-US" sz="4000" b="1" u="sng" dirty="0"/>
              <a:t>abandon the faith </a:t>
            </a:r>
            <a:r>
              <a:rPr lang="en-US" sz="4000" b="1" dirty="0"/>
              <a:t>(Gr. </a:t>
            </a:r>
            <a:r>
              <a:rPr lang="en-US" sz="4000" b="1" dirty="0" err="1">
                <a:latin typeface="Bwgrkn" pitchFamily="2" charset="0"/>
              </a:rPr>
              <a:t>aposteesontai</a:t>
            </a:r>
            <a:r>
              <a:rPr lang="en-US" sz="4000" b="1" dirty="0"/>
              <a:t>) and follow deceiving spirits and things taught by demons.“</a:t>
            </a:r>
            <a:br>
              <a:rPr lang="en-US" sz="4000" b="1" dirty="0"/>
            </a:br>
            <a:r>
              <a:rPr lang="en-US" sz="4000" b="1" dirty="0"/>
              <a:t>And in Hebrews 3:12, Paul exhorts his readers to "see to it, brothers, that none of you has a sinful, unbelieving heart that </a:t>
            </a:r>
            <a:r>
              <a:rPr lang="en-US" sz="4000" b="1" u="sng" dirty="0"/>
              <a:t>turns away</a:t>
            </a:r>
            <a:r>
              <a:rPr lang="en-US" sz="4000" b="1" dirty="0"/>
              <a:t> (Gr. </a:t>
            </a:r>
            <a:r>
              <a:rPr lang="en-US" sz="4000" b="1" dirty="0" err="1">
                <a:latin typeface="Bwgrkn" pitchFamily="2" charset="0"/>
              </a:rPr>
              <a:t>aposteenai</a:t>
            </a:r>
            <a:r>
              <a:rPr lang="en-US" sz="4000" b="1" dirty="0"/>
              <a:t>) from the living God."</a:t>
            </a:r>
            <a:endParaRPr lang="en-US" sz="4000" b="1" dirty="0" smtClean="0">
              <a:solidFill>
                <a:schemeClr val="tx1"/>
              </a:solidFill>
            </a:endParaRPr>
          </a:p>
        </p:txBody>
      </p:sp>
    </p:spTree>
    <p:extLst>
      <p:ext uri="{BB962C8B-B14F-4D97-AF65-F5344CB8AC3E}">
        <p14:creationId xmlns:p14="http://schemas.microsoft.com/office/powerpoint/2010/main" val="3136528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False Prophets, False Messiahs, False Shepherds, False Teachers</a:t>
            </a:r>
          </a:p>
          <a:p>
            <a:pPr marL="0" indent="0" algn="ctr">
              <a:buNone/>
            </a:pPr>
            <a:r>
              <a:rPr lang="en-US" sz="4800" b="1" dirty="0" smtClean="0"/>
              <a:t> Lead Many Astray</a:t>
            </a:r>
            <a:endParaRPr lang="en-US" sz="4800" b="1" dirty="0"/>
          </a:p>
          <a:p>
            <a:pPr marL="0" indent="0">
              <a:buNone/>
            </a:pPr>
            <a:r>
              <a:rPr lang="en-US" sz="4000" b="1" dirty="0" smtClean="0"/>
              <a:t>Then </a:t>
            </a:r>
            <a:r>
              <a:rPr lang="en-US" sz="4000" b="1" dirty="0"/>
              <a:t>if anyone says to you, 'Behold, here is the Messiah,' or 'There [He is],' do not believe [him</a:t>
            </a:r>
            <a:r>
              <a:rPr lang="en-US" sz="4000" b="1" dirty="0" smtClean="0"/>
              <a:t>]. For </a:t>
            </a:r>
            <a:r>
              <a:rPr lang="en-US" sz="4000" b="1" dirty="0"/>
              <a:t>false Messiahs and false prophets will arise and will show great signs and wonders, so as to </a:t>
            </a:r>
            <a:r>
              <a:rPr lang="en-US" sz="4000" b="1" u="sng" dirty="0"/>
              <a:t>mislead</a:t>
            </a:r>
            <a:r>
              <a:rPr lang="en-US" sz="4000" b="1" dirty="0"/>
              <a:t>, if possible, even the </a:t>
            </a:r>
            <a:r>
              <a:rPr lang="en-US" sz="4000" b="1" dirty="0" smtClean="0"/>
              <a:t>elect. Behold</a:t>
            </a:r>
            <a:r>
              <a:rPr lang="en-US" sz="4000" b="1" dirty="0"/>
              <a:t>, I have told you in advance.</a:t>
            </a:r>
          </a:p>
          <a:p>
            <a:pPr marL="0" indent="0">
              <a:buNone/>
            </a:pPr>
            <a:r>
              <a:rPr lang="en-US" sz="4000" b="1" dirty="0" smtClean="0">
                <a:solidFill>
                  <a:schemeClr val="tx1"/>
                </a:solidFill>
              </a:rPr>
              <a:t>Matthew 24:23-25</a:t>
            </a:r>
          </a:p>
        </p:txBody>
      </p:sp>
    </p:spTree>
    <p:extLst>
      <p:ext uri="{BB962C8B-B14F-4D97-AF65-F5344CB8AC3E}">
        <p14:creationId xmlns:p14="http://schemas.microsoft.com/office/powerpoint/2010/main" val="2530674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No Secret Coming of Messiah</a:t>
            </a:r>
            <a:endParaRPr lang="en-US" sz="4800" b="1" dirty="0"/>
          </a:p>
          <a:p>
            <a:pPr marL="0" indent="0">
              <a:buNone/>
            </a:pPr>
            <a:r>
              <a:rPr lang="en-US" sz="4000" b="1" dirty="0" smtClean="0"/>
              <a:t>So </a:t>
            </a:r>
            <a:r>
              <a:rPr lang="en-US" sz="4000" b="1" dirty="0"/>
              <a:t>if they say to you, 'Behold, He is in the wilderness,' do not go out, [or], 'Behold, He is in the </a:t>
            </a:r>
            <a:r>
              <a:rPr lang="en-US" sz="4000" b="1" u="sng" dirty="0"/>
              <a:t>inner rooms</a:t>
            </a:r>
            <a:r>
              <a:rPr lang="en-US" sz="4000" b="1" dirty="0"/>
              <a:t>,' do not believe [them</a:t>
            </a:r>
            <a:r>
              <a:rPr lang="en-US" sz="4000" b="1" dirty="0" smtClean="0"/>
              <a:t>]. For </a:t>
            </a:r>
            <a:r>
              <a:rPr lang="en-US" sz="4000" b="1" dirty="0"/>
              <a:t>just as the lightning comes from the east and flashes even to the west, so will the coming of the Son of Man </a:t>
            </a:r>
            <a:r>
              <a:rPr lang="en-US" sz="4000" b="1" dirty="0" smtClean="0"/>
              <a:t>be. Wherever </a:t>
            </a:r>
            <a:r>
              <a:rPr lang="en-US" sz="4000" b="1" dirty="0"/>
              <a:t>the corpse is, there the vultures will gather</a:t>
            </a:r>
            <a:r>
              <a:rPr lang="en-US" sz="4000" b="1" dirty="0" smtClean="0"/>
              <a:t>.  </a:t>
            </a:r>
            <a:r>
              <a:rPr lang="en-US" sz="4000" b="1" dirty="0" smtClean="0">
                <a:solidFill>
                  <a:schemeClr val="tx1"/>
                </a:solidFill>
              </a:rPr>
              <a:t>Matthew 24:26-28</a:t>
            </a:r>
          </a:p>
          <a:p>
            <a:pPr marL="0" indent="0">
              <a:buNone/>
            </a:pPr>
            <a:r>
              <a:rPr lang="en-US" sz="4000" b="1" dirty="0" smtClean="0"/>
              <a:t>“inner rooms” = secret, hidden place</a:t>
            </a:r>
          </a:p>
          <a:p>
            <a:pPr marL="0" indent="0">
              <a:buNone/>
            </a:pPr>
            <a:r>
              <a:rPr lang="en-US" sz="4000" b="1" dirty="0" smtClean="0">
                <a:solidFill>
                  <a:schemeClr val="tx1"/>
                </a:solidFill>
              </a:rPr>
              <a:t>The </a:t>
            </a:r>
            <a:r>
              <a:rPr lang="en-US" sz="4000" b="1" dirty="0" err="1" smtClean="0">
                <a:solidFill>
                  <a:schemeClr val="tx1"/>
                </a:solidFill>
              </a:rPr>
              <a:t>Pretrib</a:t>
            </a:r>
            <a:r>
              <a:rPr lang="en-US" sz="4000" b="1" dirty="0" smtClean="0">
                <a:solidFill>
                  <a:schemeClr val="tx1"/>
                </a:solidFill>
              </a:rPr>
              <a:t> Rapture teaches a secret, hidden coming</a:t>
            </a:r>
          </a:p>
        </p:txBody>
      </p:sp>
    </p:spTree>
    <p:extLst>
      <p:ext uri="{BB962C8B-B14F-4D97-AF65-F5344CB8AC3E}">
        <p14:creationId xmlns:p14="http://schemas.microsoft.com/office/powerpoint/2010/main" val="3394939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Those Who Teach a Different Comin</a:t>
            </a:r>
            <a:r>
              <a:rPr lang="en-US" sz="4800" b="1" dirty="0" smtClean="0"/>
              <a:t>g of Messiah Also Teach Apostasy!</a:t>
            </a:r>
            <a:endParaRPr lang="en-US" sz="4800" b="1" dirty="0"/>
          </a:p>
          <a:p>
            <a:pPr marL="0" indent="0">
              <a:buNone/>
            </a:pPr>
            <a:r>
              <a:rPr lang="en-US" sz="4000" b="1" dirty="0" smtClean="0"/>
              <a:t>So</a:t>
            </a:r>
            <a:endParaRPr lang="en-US" sz="4000" b="1" dirty="0" smtClean="0">
              <a:solidFill>
                <a:schemeClr val="tx1"/>
              </a:solidFill>
            </a:endParaRPr>
          </a:p>
        </p:txBody>
      </p:sp>
    </p:spTree>
    <p:extLst>
      <p:ext uri="{BB962C8B-B14F-4D97-AF65-F5344CB8AC3E}">
        <p14:creationId xmlns:p14="http://schemas.microsoft.com/office/powerpoint/2010/main" val="35846126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348344"/>
            <a:ext cx="10755085" cy="6313715"/>
          </a:xfrm>
        </p:spPr>
        <p:txBody>
          <a:bodyPr>
            <a:normAutofit fontScale="70000" lnSpcReduction="20000"/>
          </a:bodyPr>
          <a:lstStyle/>
          <a:p>
            <a:pPr algn="ctr">
              <a:buNone/>
            </a:pPr>
            <a:r>
              <a:rPr lang="en-US" sz="6800" b="1" dirty="0">
                <a:cs typeface="Times New Roman" pitchFamily="18" charset="0"/>
              </a:rPr>
              <a:t>Paul is Hard to Understand</a:t>
            </a:r>
          </a:p>
          <a:p>
            <a:pPr marL="0" indent="0">
              <a:buNone/>
            </a:pPr>
            <a:r>
              <a:rPr lang="en-US" sz="5333" b="1" baseline="30000" dirty="0"/>
              <a:t>15</a:t>
            </a:r>
            <a:r>
              <a:rPr lang="en-US" sz="5333" b="1" dirty="0"/>
              <a:t> Bear in mind that our Master's patience means salvation, just as our dear brother Paul also wrote you with the wisdom that </a:t>
            </a:r>
            <a:r>
              <a:rPr lang="en-US" sz="5333" b="1" dirty="0" err="1"/>
              <a:t>Elohim</a:t>
            </a:r>
            <a:r>
              <a:rPr lang="en-US" sz="5333" b="1" dirty="0"/>
              <a:t> gave him.</a:t>
            </a:r>
          </a:p>
          <a:p>
            <a:pPr marL="0" indent="0">
              <a:buNone/>
            </a:pPr>
            <a:r>
              <a:rPr lang="en-US" sz="5333" b="1" baseline="30000" dirty="0"/>
              <a:t>16</a:t>
            </a:r>
            <a:r>
              <a:rPr lang="en-US" sz="5333" b="1" dirty="0"/>
              <a:t> He writes the same way in all his letters, speaking in them of these matters. His letters contain some things that are hard to understand, which ignorant and unstable people distort, as they do the other Scriptures, to their own destruction.</a:t>
            </a:r>
          </a:p>
          <a:p>
            <a:pPr marL="0" indent="0">
              <a:buNone/>
            </a:pPr>
            <a:r>
              <a:rPr lang="en-US" sz="5333" b="1" baseline="30000" dirty="0"/>
              <a:t>17</a:t>
            </a:r>
            <a:r>
              <a:rPr lang="en-US" sz="5333" b="1" dirty="0"/>
              <a:t> Therefore, dear friends, since you already know this, </a:t>
            </a:r>
            <a:r>
              <a:rPr lang="en-US" sz="5333" b="1" u="sng" dirty="0"/>
              <a:t>be on your guard so that you may not be carried away by the error of lawless men and fall from your secure position</a:t>
            </a:r>
            <a:r>
              <a:rPr lang="en-US" sz="5333" b="1" dirty="0"/>
              <a:t>. (2 Peter 3)</a:t>
            </a:r>
          </a:p>
          <a:p>
            <a:pPr>
              <a:buNone/>
            </a:pPr>
            <a:endParaRPr lang="en-US" sz="5333" dirty="0">
              <a:solidFill>
                <a:schemeClr val="bg1"/>
              </a:solidFill>
              <a:cs typeface="Times New Roman" pitchFamily="18" charset="0"/>
            </a:endParaRPr>
          </a:p>
        </p:txBody>
      </p:sp>
      <p:sp>
        <p:nvSpPr>
          <p:cNvPr id="2" name="Footer Placeholder 1"/>
          <p:cNvSpPr>
            <a:spLocks noGrp="1"/>
          </p:cNvSpPr>
          <p:nvPr>
            <p:ph type="ftr" sz="quarter" idx="11"/>
          </p:nvPr>
        </p:nvSpPr>
        <p:spPr/>
        <p:txBody>
          <a:bodyPr/>
          <a:lstStyle/>
          <a:p>
            <a:r>
              <a:rPr lang="en-US" dirty="0" smtClean="0">
                <a:solidFill>
                  <a:prstClr val="black">
                    <a:tint val="75000"/>
                  </a:prstClr>
                </a:solidFill>
              </a:rPr>
              <a:t>www.BibleTruth.cc</a:t>
            </a:r>
            <a:endParaRPr lang="en-US" dirty="0">
              <a:solidFill>
                <a:prstClr val="black">
                  <a:tint val="75000"/>
                </a:prstClr>
              </a:solidFill>
            </a:endParaRPr>
          </a:p>
        </p:txBody>
      </p:sp>
    </p:spTree>
    <p:extLst>
      <p:ext uri="{BB962C8B-B14F-4D97-AF65-F5344CB8AC3E}">
        <p14:creationId xmlns:p14="http://schemas.microsoft.com/office/powerpoint/2010/main" val="1265740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smtClean="0">
                <a:cs typeface="Times New Roman" pitchFamily="18" charset="0"/>
              </a:rPr>
              <a:t>Why </a:t>
            </a:r>
            <a:r>
              <a:rPr lang="en-US" sz="4400" b="1" dirty="0">
                <a:cs typeface="Times New Roman" pitchFamily="18" charset="0"/>
              </a:rPr>
              <a:t>Do So Many Christians Believe in a Secret Pre-Tribulation Rapture?</a:t>
            </a:r>
          </a:p>
          <a:p>
            <a:pPr marL="0" indent="0">
              <a:buNone/>
            </a:pPr>
            <a:r>
              <a:rPr lang="en-US" sz="4000" dirty="0">
                <a:cs typeface="Times New Roman" pitchFamily="18" charset="0"/>
              </a:rPr>
              <a:t>That’s what they are </a:t>
            </a:r>
            <a:r>
              <a:rPr lang="en-US" sz="4000" dirty="0" smtClean="0">
                <a:cs typeface="Times New Roman" pitchFamily="18" charset="0"/>
              </a:rPr>
              <a:t>taught (I don’t mean to be condescending)</a:t>
            </a:r>
            <a:endParaRPr lang="en-US" sz="4000" dirty="0">
              <a:cs typeface="Times New Roman" pitchFamily="18" charset="0"/>
            </a:endParaRPr>
          </a:p>
          <a:p>
            <a:pPr marL="0" indent="0">
              <a:buNone/>
            </a:pPr>
            <a:r>
              <a:rPr lang="en-US" sz="4000" dirty="0" err="1" smtClean="0">
                <a:cs typeface="Times New Roman" pitchFamily="18" charset="0"/>
              </a:rPr>
              <a:t>Dispensationalism</a:t>
            </a:r>
            <a:r>
              <a:rPr lang="en-US" sz="4000" dirty="0" smtClean="0">
                <a:cs typeface="Times New Roman" pitchFamily="18" charset="0"/>
              </a:rPr>
              <a:t> &amp; Daniel’s </a:t>
            </a:r>
            <a:r>
              <a:rPr lang="en-US" sz="4000" dirty="0">
                <a:cs typeface="Times New Roman" pitchFamily="18" charset="0"/>
              </a:rPr>
              <a:t>70</a:t>
            </a:r>
            <a:r>
              <a:rPr lang="en-US" sz="4000" baseline="30000" dirty="0">
                <a:cs typeface="Times New Roman" pitchFamily="18" charset="0"/>
              </a:rPr>
              <a:t>th</a:t>
            </a:r>
            <a:r>
              <a:rPr lang="en-US" sz="4000" dirty="0">
                <a:cs typeface="Times New Roman" pitchFamily="18" charset="0"/>
              </a:rPr>
              <a:t> week</a:t>
            </a:r>
          </a:p>
          <a:p>
            <a:pPr marL="0" indent="0">
              <a:buNone/>
            </a:pPr>
            <a:r>
              <a:rPr lang="en-US" sz="4000" dirty="0">
                <a:cs typeface="Times New Roman" pitchFamily="18" charset="0"/>
              </a:rPr>
              <a:t>A Distorted View of Paul</a:t>
            </a:r>
          </a:p>
          <a:p>
            <a:pPr marL="0" indent="0">
              <a:buNone/>
            </a:pPr>
            <a:r>
              <a:rPr lang="en-US" sz="4000" dirty="0">
                <a:cs typeface="Times New Roman" pitchFamily="18" charset="0"/>
              </a:rPr>
              <a:t>“There are no intervening events mentioned in 1 </a:t>
            </a:r>
            <a:r>
              <a:rPr lang="en-US" sz="4000" dirty="0" smtClean="0">
                <a:cs typeface="Times New Roman" pitchFamily="18" charset="0"/>
              </a:rPr>
              <a:t>Thessalonians </a:t>
            </a:r>
            <a:r>
              <a:rPr lang="en-US" sz="4000" dirty="0">
                <a:cs typeface="Times New Roman" pitchFamily="18" charset="0"/>
              </a:rPr>
              <a:t>4</a:t>
            </a:r>
            <a:r>
              <a:rPr lang="en-US" sz="4000" dirty="0" smtClean="0">
                <a:cs typeface="Times New Roman" pitchFamily="18" charset="0"/>
              </a:rPr>
              <a:t>” – An argument from silence!</a:t>
            </a:r>
            <a:endParaRPr lang="en-US" sz="4000" dirty="0">
              <a:cs typeface="Times New Roman" pitchFamily="18" charset="0"/>
            </a:endParaRPr>
          </a:p>
          <a:p>
            <a:pPr marL="0" indent="0">
              <a:buNone/>
            </a:pPr>
            <a:r>
              <a:rPr lang="en-US" sz="4000" dirty="0">
                <a:cs typeface="Times New Roman" pitchFamily="18" charset="0"/>
              </a:rPr>
              <a:t>Christians are not under wrath</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698569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Coming of Yahusha</a:t>
            </a:r>
            <a:endParaRPr lang="en-US" sz="4800" b="1" dirty="0"/>
          </a:p>
          <a:p>
            <a:pPr marL="0" indent="0">
              <a:buNone/>
            </a:pPr>
            <a:r>
              <a:rPr lang="en-US" sz="4000" b="1" dirty="0" smtClean="0"/>
              <a:t>But </a:t>
            </a:r>
            <a:r>
              <a:rPr lang="en-US" sz="4000" b="1" dirty="0"/>
              <a:t>we do not want you to be uninformed, brethren, about those who are asleep, so that you will not grieve as do the rest who have no hope</a:t>
            </a:r>
            <a:r>
              <a:rPr lang="en-US" sz="4000" b="1" dirty="0" smtClean="0"/>
              <a:t>. </a:t>
            </a:r>
            <a:r>
              <a:rPr lang="en-US" sz="4000" b="1" dirty="0"/>
              <a:t>For if we believe that Yahusha died and rose again, even so Elohim will bring with Him those who have fallen asleep in </a:t>
            </a:r>
            <a:r>
              <a:rPr lang="en-US" sz="4000" b="1" dirty="0" smtClean="0"/>
              <a:t>Yahusha. </a:t>
            </a:r>
            <a:r>
              <a:rPr lang="en-US" sz="4000" b="1" dirty="0"/>
              <a:t>For this we say to you by the word of the Master, that we who are alive and remain until the coming of the Master, will not precede those who have fallen asleep</a:t>
            </a:r>
            <a:r>
              <a:rPr lang="en-US" sz="4000" b="1" dirty="0" smtClean="0"/>
              <a:t>.  </a:t>
            </a:r>
            <a:r>
              <a:rPr lang="en-US" sz="4000" b="1" dirty="0" smtClean="0">
                <a:solidFill>
                  <a:schemeClr val="tx1"/>
                </a:solidFill>
              </a:rPr>
              <a:t>1 Thessalonians 4:13-15</a:t>
            </a:r>
          </a:p>
        </p:txBody>
      </p:sp>
    </p:spTree>
    <p:extLst>
      <p:ext uri="{BB962C8B-B14F-4D97-AF65-F5344CB8AC3E}">
        <p14:creationId xmlns:p14="http://schemas.microsoft.com/office/powerpoint/2010/main" val="348712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“Rapture”</a:t>
            </a:r>
            <a:endParaRPr lang="en-US" sz="4800" b="1" dirty="0"/>
          </a:p>
          <a:p>
            <a:pPr marL="0" indent="0">
              <a:buNone/>
            </a:pPr>
            <a:r>
              <a:rPr lang="en-US" sz="4000" b="1" dirty="0" smtClean="0"/>
              <a:t>For </a:t>
            </a:r>
            <a:r>
              <a:rPr lang="en-US" sz="4000" b="1" dirty="0"/>
              <a:t>the Master Himself will descend from heaven with a shout, with the voice of [the] archangel and with the trumpet of Elohim, and the dead in Messiah will rise first</a:t>
            </a:r>
            <a:r>
              <a:rPr lang="en-US" sz="4000" b="1" dirty="0" smtClean="0"/>
              <a:t>. </a:t>
            </a:r>
            <a:r>
              <a:rPr lang="en-US" sz="4000" b="1" dirty="0"/>
              <a:t>Then we who are alive and remain will be </a:t>
            </a:r>
            <a:r>
              <a:rPr lang="en-US" sz="4000" b="1" u="sng" dirty="0"/>
              <a:t>caught up</a:t>
            </a:r>
            <a:r>
              <a:rPr lang="en-US" sz="4000" b="1" dirty="0"/>
              <a:t> together with them in the clouds to meet the Master in the air, and so we shall always be with the Master</a:t>
            </a:r>
            <a:r>
              <a:rPr lang="en-US" sz="4000" b="1" dirty="0" smtClean="0"/>
              <a:t>. </a:t>
            </a:r>
            <a:r>
              <a:rPr lang="en-US" sz="4000" b="1" dirty="0"/>
              <a:t>Therefore comfort one another with these words.</a:t>
            </a:r>
          </a:p>
          <a:p>
            <a:pPr marL="0" indent="0">
              <a:buNone/>
            </a:pPr>
            <a:r>
              <a:rPr lang="en-US" sz="4000" b="1" dirty="0" smtClean="0">
                <a:solidFill>
                  <a:schemeClr val="tx1"/>
                </a:solidFill>
              </a:rPr>
              <a:t>1 Thessalonians 4:16-18</a:t>
            </a:r>
          </a:p>
        </p:txBody>
      </p:sp>
    </p:spTree>
    <p:extLst>
      <p:ext uri="{BB962C8B-B14F-4D97-AF65-F5344CB8AC3E}">
        <p14:creationId xmlns:p14="http://schemas.microsoft.com/office/powerpoint/2010/main" val="805469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What is the Source of Paul’s Rapture?</a:t>
            </a:r>
            <a:endParaRPr lang="en-US" sz="4800" b="1" dirty="0"/>
          </a:p>
          <a:p>
            <a:pPr marL="0" indent="0">
              <a:buNone/>
            </a:pPr>
            <a:r>
              <a:rPr lang="en-US" sz="4000" b="1" dirty="0" smtClean="0"/>
              <a:t>1 </a:t>
            </a:r>
            <a:r>
              <a:rPr lang="en-US" sz="4000" b="1" dirty="0"/>
              <a:t>Thessalonians 4:15</a:t>
            </a:r>
            <a:br>
              <a:rPr lang="en-US" sz="4000" b="1" dirty="0"/>
            </a:br>
            <a:r>
              <a:rPr lang="en-US" sz="4000" b="1" dirty="0"/>
              <a:t>“For this we say unto you </a:t>
            </a:r>
            <a:r>
              <a:rPr lang="en-US" sz="4000" b="1" u="sng" dirty="0"/>
              <a:t>by the word of the Lord</a:t>
            </a:r>
            <a:r>
              <a:rPr lang="en-US" sz="4000" b="1" dirty="0"/>
              <a:t>” (KJV)</a:t>
            </a:r>
            <a:br>
              <a:rPr lang="en-US" sz="4000" b="1" dirty="0"/>
            </a:br>
            <a:r>
              <a:rPr lang="en-US" sz="4000" b="1" dirty="0"/>
              <a:t>“</a:t>
            </a:r>
            <a:r>
              <a:rPr lang="en-US" sz="4000" b="1" u="sng" dirty="0"/>
              <a:t>According to the Lord's own word</a:t>
            </a:r>
            <a:r>
              <a:rPr lang="en-US" sz="4000" b="1" dirty="0"/>
              <a:t> we tell you” (NIV)</a:t>
            </a:r>
            <a:br>
              <a:rPr lang="en-US" sz="4000" b="1" dirty="0"/>
            </a:br>
            <a:r>
              <a:rPr lang="en-US" sz="4000" dirty="0"/>
              <a:t/>
            </a:r>
            <a:br>
              <a:rPr lang="en-US" sz="4000" dirty="0"/>
            </a:br>
            <a:r>
              <a:rPr lang="en-US" sz="4000" dirty="0"/>
              <a:t>Either Paul received a private revelation from Abba or from Yahusha (as Dispensationalists insist)</a:t>
            </a:r>
            <a:br>
              <a:rPr lang="en-US" sz="4000" dirty="0"/>
            </a:br>
            <a:r>
              <a:rPr lang="en-US" sz="4000" dirty="0"/>
              <a:t>Or Paul is reciting a public discourse of Yahusha, well known to the Thessalonians</a:t>
            </a:r>
            <a:endParaRPr lang="en-US" sz="4000" b="1" dirty="0" smtClean="0">
              <a:solidFill>
                <a:schemeClr val="tx1"/>
              </a:solidFill>
            </a:endParaRPr>
          </a:p>
        </p:txBody>
      </p:sp>
    </p:spTree>
    <p:extLst>
      <p:ext uri="{BB962C8B-B14F-4D97-AF65-F5344CB8AC3E}">
        <p14:creationId xmlns:p14="http://schemas.microsoft.com/office/powerpoint/2010/main" val="1935520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7 Reasons Why the Rapture Teaching could not have come from a Private Revelation to </a:t>
            </a:r>
            <a:r>
              <a:rPr lang="en-US" sz="4800" b="1" dirty="0" smtClean="0"/>
              <a:t>Paul</a:t>
            </a:r>
            <a:endParaRPr lang="en-US" sz="4800" b="1" dirty="0"/>
          </a:p>
          <a:p>
            <a:pPr marL="0" indent="0">
              <a:buNone/>
            </a:pPr>
            <a:r>
              <a:rPr lang="en-US" sz="4000" dirty="0" smtClean="0"/>
              <a:t>1 </a:t>
            </a:r>
            <a:r>
              <a:rPr lang="en-US" sz="4000" dirty="0"/>
              <a:t>Paul surely had first hand knowledge of the sayings of Yahusha since he went up for the </a:t>
            </a:r>
            <a:r>
              <a:rPr lang="en-US" sz="4000" dirty="0" err="1" smtClean="0"/>
              <a:t>Chaggim</a:t>
            </a:r>
            <a:r>
              <a:rPr lang="en-US" sz="4000" dirty="0" smtClean="0"/>
              <a:t> (Pilgrimage Festivals).</a:t>
            </a:r>
            <a:r>
              <a:rPr lang="en-US" sz="4000" dirty="0"/>
              <a:t/>
            </a:r>
            <a:br>
              <a:rPr lang="en-US" sz="4000" dirty="0"/>
            </a:br>
            <a:r>
              <a:rPr lang="en-US" sz="4000" dirty="0"/>
              <a:t>2  </a:t>
            </a:r>
            <a:r>
              <a:rPr lang="en-US" sz="4000" dirty="0" err="1"/>
              <a:t>Yahusha’s</a:t>
            </a:r>
            <a:r>
              <a:rPr lang="en-US" sz="4000" dirty="0"/>
              <a:t> saying were well known.</a:t>
            </a:r>
            <a:br>
              <a:rPr lang="en-US" sz="4000" dirty="0"/>
            </a:br>
            <a:r>
              <a:rPr lang="en-US" sz="4000" dirty="0"/>
              <a:t>3  As a leader of the Pharisees, he must have known </a:t>
            </a:r>
            <a:r>
              <a:rPr lang="en-US" sz="4000" dirty="0" err="1"/>
              <a:t>Yahusha’s</a:t>
            </a:r>
            <a:r>
              <a:rPr lang="en-US" sz="4000" dirty="0"/>
              <a:t> teachings, since he vehemently opposed him.</a:t>
            </a:r>
            <a:endParaRPr lang="en-US" sz="4000" b="1" dirty="0" smtClean="0">
              <a:solidFill>
                <a:schemeClr val="tx1"/>
              </a:solidFill>
            </a:endParaRPr>
          </a:p>
        </p:txBody>
      </p:sp>
    </p:spTree>
    <p:extLst>
      <p:ext uri="{BB962C8B-B14F-4D97-AF65-F5344CB8AC3E}">
        <p14:creationId xmlns:p14="http://schemas.microsoft.com/office/powerpoint/2010/main" val="7997066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More Reasons</a:t>
            </a:r>
            <a:endParaRPr lang="en-US" sz="4800" b="1" dirty="0"/>
          </a:p>
          <a:p>
            <a:pPr marL="0" indent="0">
              <a:buNone/>
            </a:pPr>
            <a:r>
              <a:rPr lang="en-US" sz="4000" dirty="0" smtClean="0"/>
              <a:t>4  </a:t>
            </a:r>
            <a:r>
              <a:rPr lang="en-US" sz="4000" dirty="0"/>
              <a:t>Paul could not have avoided the sayings of Yahusha and still be a credible apostle.</a:t>
            </a:r>
            <a:br>
              <a:rPr lang="en-US" sz="4000" dirty="0"/>
            </a:br>
            <a:r>
              <a:rPr lang="en-US" sz="4000" dirty="0"/>
              <a:t>5  Paul elsewhere credits Yahusha as the source of his teaching.</a:t>
            </a:r>
            <a:br>
              <a:rPr lang="en-US" sz="4000" dirty="0"/>
            </a:br>
            <a:r>
              <a:rPr lang="en-US" sz="4000" dirty="0"/>
              <a:t>6  Yahusha would not have revealed something privately to Paul that contradicted what he told everyone else!</a:t>
            </a:r>
            <a:br>
              <a:rPr lang="en-US" sz="4000" dirty="0"/>
            </a:br>
            <a:r>
              <a:rPr lang="en-US" sz="4000" dirty="0"/>
              <a:t>7  Paul uses numerous verbal and contextual references that suggest his source is </a:t>
            </a:r>
            <a:r>
              <a:rPr lang="en-US" sz="4000" dirty="0" err="1"/>
              <a:t>Yahusha’s</a:t>
            </a:r>
            <a:r>
              <a:rPr lang="en-US" sz="4000" dirty="0"/>
              <a:t> word</a:t>
            </a:r>
            <a:r>
              <a:rPr lang="en-US" sz="4000" dirty="0" smtClean="0"/>
              <a:t>.</a:t>
            </a:r>
            <a:endParaRPr lang="en-US" sz="4000" b="1" dirty="0" smtClean="0">
              <a:solidFill>
                <a:schemeClr val="tx1"/>
              </a:solidFill>
            </a:endParaRPr>
          </a:p>
        </p:txBody>
      </p:sp>
    </p:spTree>
    <p:extLst>
      <p:ext uri="{BB962C8B-B14F-4D97-AF65-F5344CB8AC3E}">
        <p14:creationId xmlns:p14="http://schemas.microsoft.com/office/powerpoint/2010/main" val="30912532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522516"/>
            <a:ext cx="11005457" cy="5845627"/>
          </a:xfrm>
        </p:spPr>
        <p:txBody>
          <a:bodyPr>
            <a:normAutofit/>
          </a:bodyPr>
          <a:lstStyle/>
          <a:p>
            <a:pPr algn="ctr">
              <a:buNone/>
            </a:pPr>
            <a:r>
              <a:rPr lang="en-US" sz="4000" b="1" dirty="0" smtClean="0">
                <a:cs typeface="Helvetica" pitchFamily="34" charset="0"/>
              </a:rPr>
              <a:t>Why Should We Interpret Paul’s Writings With an Eye on </a:t>
            </a:r>
            <a:r>
              <a:rPr lang="en-US" sz="4000" b="1" dirty="0" err="1" smtClean="0">
                <a:cs typeface="Helvetica" pitchFamily="34" charset="0"/>
              </a:rPr>
              <a:t>Yahusha’s</a:t>
            </a:r>
            <a:r>
              <a:rPr lang="en-US" sz="4000" b="1" dirty="0" smtClean="0">
                <a:cs typeface="Helvetica" pitchFamily="34" charset="0"/>
              </a:rPr>
              <a:t> Teachings?</a:t>
            </a:r>
          </a:p>
          <a:p>
            <a:pPr>
              <a:buNone/>
            </a:pPr>
            <a:r>
              <a:rPr lang="en-US" sz="4000" b="1" dirty="0" err="1" smtClean="0">
                <a:cs typeface="Helvetica" pitchFamily="34" charset="0"/>
              </a:rPr>
              <a:t>Yahusha</a:t>
            </a:r>
            <a:r>
              <a:rPr lang="en-US" sz="4000" b="1" dirty="0" smtClean="0">
                <a:cs typeface="Helvetica" pitchFamily="34" charset="0"/>
              </a:rPr>
              <a:t> is the Prophet Like Moses (</a:t>
            </a:r>
            <a:r>
              <a:rPr lang="en-US" sz="4000" b="1" dirty="0" err="1" smtClean="0">
                <a:cs typeface="Helvetica" pitchFamily="34" charset="0"/>
              </a:rPr>
              <a:t>Deut</a:t>
            </a:r>
            <a:r>
              <a:rPr lang="en-US" sz="4000" b="1" dirty="0" smtClean="0">
                <a:cs typeface="Helvetica" pitchFamily="34" charset="0"/>
              </a:rPr>
              <a:t> 18)</a:t>
            </a:r>
          </a:p>
          <a:p>
            <a:pPr>
              <a:buNone/>
            </a:pPr>
            <a:r>
              <a:rPr lang="en-US" sz="4000" b="1" dirty="0" smtClean="0">
                <a:cs typeface="Helvetica" pitchFamily="34" charset="0"/>
              </a:rPr>
              <a:t>All Authority Was Given to </a:t>
            </a:r>
            <a:r>
              <a:rPr lang="en-US" sz="4000" b="1" dirty="0" err="1" smtClean="0">
                <a:cs typeface="Helvetica" pitchFamily="34" charset="0"/>
              </a:rPr>
              <a:t>Yahusha</a:t>
            </a:r>
            <a:r>
              <a:rPr lang="en-US" sz="4000" b="1" dirty="0" smtClean="0">
                <a:cs typeface="Helvetica" pitchFamily="34" charset="0"/>
              </a:rPr>
              <a:t> (Matt 28:18)</a:t>
            </a:r>
          </a:p>
          <a:p>
            <a:pPr>
              <a:buNone/>
            </a:pPr>
            <a:r>
              <a:rPr lang="en-US" sz="4000" b="1" dirty="0" err="1" smtClean="0">
                <a:cs typeface="Helvetica" pitchFamily="34" charset="0"/>
              </a:rPr>
              <a:t>Yahusha</a:t>
            </a:r>
            <a:r>
              <a:rPr lang="en-US" sz="4000" b="1" dirty="0" smtClean="0">
                <a:cs typeface="Helvetica" pitchFamily="34" charset="0"/>
              </a:rPr>
              <a:t> Spoke in Detail Regarding His Coming</a:t>
            </a:r>
          </a:p>
          <a:p>
            <a:pPr>
              <a:buNone/>
            </a:pPr>
            <a:r>
              <a:rPr lang="en-US" sz="4000" b="1" dirty="0" smtClean="0">
                <a:cs typeface="Helvetica" pitchFamily="34" charset="0"/>
              </a:rPr>
              <a:t>Paul is Not our Savior and King</a:t>
            </a:r>
          </a:p>
          <a:p>
            <a:pPr>
              <a:buNone/>
            </a:pPr>
            <a:r>
              <a:rPr lang="en-US" sz="4000" b="1" dirty="0" smtClean="0">
                <a:cs typeface="Helvetica" pitchFamily="34" charset="0"/>
              </a:rPr>
              <a:t>Surely What </a:t>
            </a:r>
            <a:r>
              <a:rPr lang="en-US" sz="4000" b="1" dirty="0" err="1" smtClean="0">
                <a:cs typeface="Helvetica" pitchFamily="34" charset="0"/>
              </a:rPr>
              <a:t>Yahusha</a:t>
            </a:r>
            <a:r>
              <a:rPr lang="en-US" sz="4000" b="1" dirty="0" smtClean="0">
                <a:cs typeface="Helvetica" pitchFamily="34" charset="0"/>
              </a:rPr>
              <a:t> Said Must Have Been Foundation For What Paul Taught</a:t>
            </a:r>
            <a:endParaRPr lang="en-US" sz="4000" b="1" dirty="0"/>
          </a:p>
        </p:txBody>
      </p:sp>
      <p:sp>
        <p:nvSpPr>
          <p:cNvPr id="2" name="Footer Placeholder 1"/>
          <p:cNvSpPr>
            <a:spLocks noGrp="1"/>
          </p:cNvSpPr>
          <p:nvPr>
            <p:ph type="ftr" sz="quarter" idx="11"/>
          </p:nvPr>
        </p:nvSpPr>
        <p:spPr/>
        <p:txBody>
          <a:bodyPr/>
          <a:lstStyle/>
          <a:p>
            <a:r>
              <a:rPr lang="en-US" dirty="0" smtClean="0"/>
              <a:t>www.BibleTruth.cc</a:t>
            </a:r>
            <a:endParaRPr lang="en-US" dirty="0"/>
          </a:p>
        </p:txBody>
      </p:sp>
    </p:spTree>
    <p:extLst>
      <p:ext uri="{BB962C8B-B14F-4D97-AF65-F5344CB8AC3E}">
        <p14:creationId xmlns:p14="http://schemas.microsoft.com/office/powerpoint/2010/main" val="17625090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20485" y="598715"/>
            <a:ext cx="10657115" cy="5497285"/>
          </a:xfrm>
        </p:spPr>
        <p:txBody>
          <a:bodyPr>
            <a:normAutofit fontScale="90000"/>
          </a:bodyPr>
          <a:lstStyle/>
          <a:p>
            <a:pPr algn="l"/>
            <a:r>
              <a:rPr lang="en-US" sz="2933" dirty="0"/>
              <a:t/>
            </a:r>
            <a:br>
              <a:rPr lang="en-US" sz="2933" dirty="0"/>
            </a:br>
            <a:r>
              <a:rPr lang="en-US" sz="2933" dirty="0"/>
              <a:t/>
            </a:r>
            <a:br>
              <a:rPr lang="en-US" sz="2933" dirty="0"/>
            </a:br>
            <a:r>
              <a:rPr lang="en-US" sz="2933" dirty="0"/>
              <a:t/>
            </a:r>
            <a:br>
              <a:rPr lang="en-US" sz="2933" dirty="0"/>
            </a:br>
            <a:r>
              <a:rPr lang="en-US" sz="4400" b="1" dirty="0">
                <a:latin typeface="+mn-lt"/>
              </a:rPr>
              <a:t>The Authoritative Word of Yahusha the Messiah</a:t>
            </a:r>
            <a:br>
              <a:rPr lang="en-US" sz="4400" b="1" dirty="0">
                <a:latin typeface="+mn-lt"/>
              </a:rPr>
            </a:br>
            <a:r>
              <a:rPr lang="en-US" sz="4400" b="1" dirty="0">
                <a:latin typeface="+mn-lt"/>
              </a:rPr>
              <a:t/>
            </a:r>
            <a:br>
              <a:rPr lang="en-US" sz="4400" b="1" dirty="0">
                <a:latin typeface="+mn-lt"/>
              </a:rPr>
            </a:br>
            <a:r>
              <a:rPr lang="en-US" sz="4400" b="1" dirty="0">
                <a:latin typeface="+mn-lt"/>
              </a:rPr>
              <a:t>18 I will raise up for them a prophet like you from among their brothers; I will put my words in his mouth, and he will tell them everything I command him.</a:t>
            </a:r>
            <a:br>
              <a:rPr lang="en-US" sz="4400" b="1" dirty="0">
                <a:latin typeface="+mn-lt"/>
              </a:rPr>
            </a:br>
            <a:r>
              <a:rPr lang="en-US" sz="4400" b="1" dirty="0" smtClean="0">
                <a:latin typeface="+mn-lt"/>
              </a:rPr>
              <a:t>19 </a:t>
            </a:r>
            <a:r>
              <a:rPr lang="en-US" sz="4400" b="1" dirty="0">
                <a:latin typeface="+mn-lt"/>
              </a:rPr>
              <a:t>If anyone does not listen (</a:t>
            </a:r>
            <a:r>
              <a:rPr lang="en-US" sz="4400" b="1" i="1" dirty="0" err="1">
                <a:latin typeface="+mn-lt"/>
              </a:rPr>
              <a:t>shema</a:t>
            </a:r>
            <a:r>
              <a:rPr lang="en-US" sz="4400" b="1" dirty="0">
                <a:latin typeface="+mn-lt"/>
              </a:rPr>
              <a:t>) to my words that the prophet speaks in my name, I myself will call him to account. (</a:t>
            </a:r>
            <a:r>
              <a:rPr lang="en-US" sz="4400" b="1" dirty="0" err="1">
                <a:latin typeface="+mn-lt"/>
              </a:rPr>
              <a:t>Devarim</a:t>
            </a:r>
            <a:r>
              <a:rPr lang="en-US" sz="4400" b="1" dirty="0">
                <a:latin typeface="+mn-lt"/>
              </a:rPr>
              <a:t> 18)</a:t>
            </a:r>
            <a:endParaRPr lang="en-US" sz="36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dirty="0" smtClean="0"/>
          </a:p>
          <a:p>
            <a:endParaRPr lang="en-US"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65823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87829" y="901700"/>
            <a:ext cx="10689772" cy="3314700"/>
          </a:xfrm>
        </p:spPr>
        <p:txBody>
          <a:bodyPr>
            <a:noAutofit/>
          </a:bodyPr>
          <a:lstStyle/>
          <a:p>
            <a:pPr algn="l"/>
            <a:r>
              <a:rPr lang="en-US" sz="4000" b="1" dirty="0">
                <a:latin typeface="+mn-lt"/>
              </a:rPr>
              <a:t>That Yahusha spoke a definitive word to the issue of divorce is clear in Mathew 5:31,32; and 19:2-12, even though he did not exhaust that subject. </a:t>
            </a:r>
            <a:br>
              <a:rPr lang="en-US" sz="4000" b="1" dirty="0">
                <a:latin typeface="+mn-lt"/>
              </a:rPr>
            </a:br>
            <a:r>
              <a:rPr lang="en-US" sz="4000" b="1" dirty="0" smtClean="0">
                <a:latin typeface="+mn-lt"/>
              </a:rPr>
              <a:t>On </a:t>
            </a:r>
            <a:r>
              <a:rPr lang="en-US" sz="4000" b="1" dirty="0">
                <a:latin typeface="+mn-lt"/>
              </a:rPr>
              <a:t>the question of divorce Paul says, "not I, but the Lord" (1 Cor. 7:10), meaning </a:t>
            </a:r>
            <a:r>
              <a:rPr lang="en-US" sz="4000" b="1" dirty="0" err="1">
                <a:latin typeface="+mn-lt"/>
              </a:rPr>
              <a:t>Yahusha</a:t>
            </a:r>
            <a:r>
              <a:rPr lang="en-US" sz="4000" b="1" dirty="0">
                <a:latin typeface="+mn-lt"/>
              </a:rPr>
              <a:t> himself spoke to that question. </a:t>
            </a:r>
          </a:p>
        </p:txBody>
      </p:sp>
      <p:sp>
        <p:nvSpPr>
          <p:cNvPr id="3" name="Subtitle 2"/>
          <p:cNvSpPr>
            <a:spLocks noGrp="1"/>
          </p:cNvSpPr>
          <p:nvPr>
            <p:ph type="subTitle" sz="quarter" idx="1"/>
          </p:nvPr>
        </p:nvSpPr>
        <p:spPr>
          <a:xfrm>
            <a:off x="11391704" y="4343400"/>
            <a:ext cx="812800" cy="1524000"/>
          </a:xfrm>
        </p:spPr>
        <p:txBody>
          <a:bodyPr/>
          <a:lstStyle/>
          <a:p>
            <a:endParaRPr lang="en-US" dirty="0" smtClean="0"/>
          </a:p>
          <a:p>
            <a:endParaRPr lang="en-US"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6872217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53143" y="990599"/>
            <a:ext cx="10831285" cy="5377543"/>
          </a:xfrm>
        </p:spPr>
        <p:txBody>
          <a:bodyPr>
            <a:noAutofit/>
          </a:bodyPr>
          <a:lstStyle/>
          <a:p>
            <a:pPr algn="l"/>
            <a:r>
              <a:rPr lang="en-US" sz="4000" b="1" dirty="0">
                <a:latin typeface="+mn-lt"/>
              </a:rPr>
              <a:t>But to the question raised in a Greek environment as to whether a believer should divorce a pagan partner, </a:t>
            </a:r>
            <a:r>
              <a:rPr lang="en-US" sz="4000" b="1" dirty="0" smtClean="0">
                <a:latin typeface="+mn-lt"/>
              </a:rPr>
              <a:t>Yahusha </a:t>
            </a:r>
            <a:r>
              <a:rPr lang="en-US" sz="4000" b="1" dirty="0">
                <a:latin typeface="+mn-lt"/>
              </a:rPr>
              <a:t>apparently had no occasion to speak. The problem simply lay outside His own Jewish culture. But Paul did have to speak to it, so he said "I, not the Lord" (v. 12). </a:t>
            </a:r>
            <a:br>
              <a:rPr lang="en-US" sz="4000" b="1" dirty="0">
                <a:latin typeface="+mn-lt"/>
              </a:rPr>
            </a:br>
            <a:r>
              <a:rPr lang="en-US" sz="4000" b="1" dirty="0">
                <a:latin typeface="+mn-lt"/>
              </a:rPr>
              <a:t>In a similar vein, the phrase, "according to the Lord's own word," is Paul giving credit to </a:t>
            </a:r>
            <a:r>
              <a:rPr lang="en-US" sz="4000" b="1" dirty="0" smtClean="0">
                <a:latin typeface="+mn-lt"/>
              </a:rPr>
              <a:t>Messiah </a:t>
            </a:r>
            <a:r>
              <a:rPr lang="en-US" sz="4000" b="1" dirty="0">
                <a:latin typeface="+mn-lt"/>
              </a:rPr>
              <a:t>on the subject of the rapture. And this word of Messiah is found in Matthew 24.</a:t>
            </a:r>
          </a:p>
        </p:txBody>
      </p:sp>
      <p:sp>
        <p:nvSpPr>
          <p:cNvPr id="3" name="Subtitle 2"/>
          <p:cNvSpPr>
            <a:spLocks noGrp="1"/>
          </p:cNvSpPr>
          <p:nvPr>
            <p:ph type="subTitle" sz="quarter" idx="1"/>
          </p:nvPr>
        </p:nvSpPr>
        <p:spPr>
          <a:xfrm>
            <a:off x="11391704" y="4343400"/>
            <a:ext cx="812800" cy="1524000"/>
          </a:xfrm>
        </p:spPr>
        <p:txBody>
          <a:bodyPr/>
          <a:lstStyle/>
          <a:p>
            <a:endParaRPr lang="en-US" dirty="0" smtClean="0"/>
          </a:p>
          <a:p>
            <a:endParaRPr lang="en-US"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2878852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18458" y="558800"/>
            <a:ext cx="10787743" cy="5448300"/>
          </a:xfrm>
        </p:spPr>
        <p:txBody>
          <a:bodyPr>
            <a:normAutofit/>
          </a:bodyPr>
          <a:lstStyle/>
          <a:p>
            <a:pPr algn="l"/>
            <a:r>
              <a:rPr lang="en-US" sz="4000" b="1" dirty="0" smtClean="0">
                <a:latin typeface="+mn-lt"/>
              </a:rPr>
              <a:t>The Authority of Yahusha Messiah</a:t>
            </a:r>
            <a:br>
              <a:rPr lang="en-US" sz="4000" b="1" dirty="0" smtClean="0">
                <a:latin typeface="+mn-lt"/>
              </a:rPr>
            </a:br>
            <a:r>
              <a:rPr lang="en-US" sz="4000" b="1" dirty="0" smtClean="0">
                <a:latin typeface="+mn-lt"/>
              </a:rPr>
              <a:t/>
            </a:r>
            <a:br>
              <a:rPr lang="en-US" sz="4000" b="1" dirty="0" smtClean="0">
                <a:latin typeface="+mn-lt"/>
              </a:rPr>
            </a:br>
            <a:r>
              <a:rPr lang="en-US" sz="4000" b="1" dirty="0" smtClean="0">
                <a:latin typeface="+mn-lt"/>
              </a:rPr>
              <a:t>Then </a:t>
            </a:r>
            <a:r>
              <a:rPr lang="en-US" sz="4000" b="1" dirty="0">
                <a:latin typeface="+mn-lt"/>
              </a:rPr>
              <a:t>Yahusha came to them and said, "All authority in heaven and on earth has been given to me.  </a:t>
            </a:r>
            <a:r>
              <a:rPr lang="en-US" sz="4000" b="1" dirty="0" smtClean="0">
                <a:latin typeface="+mn-lt"/>
              </a:rPr>
              <a:t> </a:t>
            </a:r>
            <a:r>
              <a:rPr lang="en-US" sz="4000" b="1" dirty="0">
                <a:latin typeface="+mn-lt"/>
              </a:rPr>
              <a:t>Therefore go and make disciples of all nations, baptizing them in the name of the Father and of the Son and of the Holy Spirit</a:t>
            </a:r>
            <a:r>
              <a:rPr lang="en-US" sz="4000" b="1" dirty="0" smtClean="0">
                <a:latin typeface="+mn-lt"/>
              </a:rPr>
              <a:t>, </a:t>
            </a:r>
            <a:r>
              <a:rPr lang="en-US" sz="4000" b="1" dirty="0">
                <a:latin typeface="+mn-lt"/>
              </a:rPr>
              <a:t>and teaching them to obey everything I have commanded you.” (Matthew 29:18-20)</a:t>
            </a:r>
            <a:br>
              <a:rPr lang="en-US" sz="4000" b="1" dirty="0">
                <a:latin typeface="+mn-lt"/>
              </a:rPr>
            </a:br>
            <a:endParaRPr lang="en-US" sz="28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dirty="0" smtClean="0"/>
          </a:p>
          <a:p>
            <a:endParaRPr lang="en-US"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906431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18458" y="718458"/>
            <a:ext cx="10787743" cy="5540828"/>
          </a:xfrm>
        </p:spPr>
        <p:txBody>
          <a:bodyPr>
            <a:normAutofit/>
          </a:bodyPr>
          <a:lstStyle/>
          <a:p>
            <a:pPr algn="l"/>
            <a:r>
              <a:rPr lang="en-US" sz="4000" b="1" dirty="0">
                <a:latin typeface="+mn-lt"/>
              </a:rPr>
              <a:t>An appeal to reason: Isn’t it logical that the teachings of the early Messianic Assembly were all based on the teachings of Yahusha, its Head? </a:t>
            </a:r>
            <a:r>
              <a:rPr lang="en-US" sz="4000" b="1" dirty="0" smtClean="0">
                <a:latin typeface="+mn-lt"/>
              </a:rPr>
              <a:t/>
            </a:r>
            <a:br>
              <a:rPr lang="en-US" sz="4000" b="1" dirty="0" smtClean="0">
                <a:latin typeface="+mn-lt"/>
              </a:rPr>
            </a:br>
            <a:r>
              <a:rPr lang="en-US" sz="4000" b="1" dirty="0" smtClean="0">
                <a:latin typeface="+mn-lt"/>
              </a:rPr>
              <a:t> </a:t>
            </a:r>
            <a:r>
              <a:rPr lang="en-US" sz="4000" b="1" dirty="0">
                <a:latin typeface="+mn-lt"/>
              </a:rPr>
              <a:t/>
            </a:r>
            <a:br>
              <a:rPr lang="en-US" sz="4000" b="1" dirty="0">
                <a:latin typeface="+mn-lt"/>
              </a:rPr>
            </a:br>
            <a:r>
              <a:rPr lang="en-US" sz="4000" b="1" dirty="0">
                <a:latin typeface="+mn-lt"/>
              </a:rPr>
              <a:t>Could Paul have been a credible witness of Yahusha if he ignored </a:t>
            </a:r>
            <a:r>
              <a:rPr lang="en-US" sz="4000" b="1" dirty="0" err="1">
                <a:latin typeface="+mn-lt"/>
              </a:rPr>
              <a:t>Yahusha’s</a:t>
            </a:r>
            <a:r>
              <a:rPr lang="en-US" sz="4000" b="1" dirty="0">
                <a:latin typeface="+mn-lt"/>
              </a:rPr>
              <a:t> teachings?  </a:t>
            </a:r>
            <a:r>
              <a:rPr lang="en-US" sz="4000" b="1" dirty="0" smtClean="0">
                <a:latin typeface="+mn-lt"/>
              </a:rPr>
              <a:t/>
            </a:r>
            <a:br>
              <a:rPr lang="en-US" sz="4000" b="1" dirty="0" smtClean="0">
                <a:latin typeface="+mn-lt"/>
              </a:rPr>
            </a:br>
            <a:r>
              <a:rPr lang="en-US" sz="4000" b="1" dirty="0">
                <a:latin typeface="+mn-lt"/>
              </a:rPr>
              <a:t/>
            </a:r>
            <a:br>
              <a:rPr lang="en-US" sz="4000" b="1" dirty="0">
                <a:latin typeface="+mn-lt"/>
              </a:rPr>
            </a:br>
            <a:r>
              <a:rPr lang="en-US" sz="4000" b="1" dirty="0">
                <a:latin typeface="+mn-lt"/>
              </a:rPr>
              <a:t>Did </a:t>
            </a:r>
            <a:r>
              <a:rPr lang="en-US" sz="4000" b="1" dirty="0" err="1">
                <a:latin typeface="+mn-lt"/>
              </a:rPr>
              <a:t>Yahusha</a:t>
            </a:r>
            <a:r>
              <a:rPr lang="en-US" sz="4000" b="1" dirty="0">
                <a:latin typeface="+mn-lt"/>
              </a:rPr>
              <a:t> deceive his disciples by teaching that his coming is post-</a:t>
            </a:r>
            <a:r>
              <a:rPr lang="en-US" sz="4000" b="1" dirty="0" err="1">
                <a:latin typeface="+mn-lt"/>
              </a:rPr>
              <a:t>tribulational</a:t>
            </a:r>
            <a:r>
              <a:rPr lang="en-US" sz="4000" b="1" dirty="0">
                <a:latin typeface="+mn-lt"/>
              </a:rPr>
              <a:t>?  Unthinkable!</a:t>
            </a:r>
          </a:p>
        </p:txBody>
      </p:sp>
      <p:sp>
        <p:nvSpPr>
          <p:cNvPr id="3" name="Subtitle 2"/>
          <p:cNvSpPr>
            <a:spLocks noGrp="1"/>
          </p:cNvSpPr>
          <p:nvPr>
            <p:ph type="subTitle" sz="quarter" idx="1"/>
          </p:nvPr>
        </p:nvSpPr>
        <p:spPr>
          <a:xfrm>
            <a:off x="11391704" y="4343400"/>
            <a:ext cx="812800" cy="1524000"/>
          </a:xfrm>
        </p:spPr>
        <p:txBody>
          <a:bodyPr/>
          <a:lstStyle/>
          <a:p>
            <a:endParaRPr lang="en-US" dirty="0" smtClean="0"/>
          </a:p>
          <a:p>
            <a:endParaRPr lang="en-US" dirty="0"/>
          </a:p>
        </p:txBody>
      </p:sp>
      <p:sp>
        <p:nvSpPr>
          <p:cNvPr id="2" name="Footer Placeholder 1"/>
          <p:cNvSpPr>
            <a:spLocks noGrp="1"/>
          </p:cNvSpPr>
          <p:nvPr>
            <p:ph type="ftr" sz="quarter" idx="4294967295"/>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31879242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err="1" smtClean="0"/>
              <a:t>Yahusha’s</a:t>
            </a:r>
            <a:r>
              <a:rPr lang="en-US" sz="4800" b="1" dirty="0" smtClean="0"/>
              <a:t> Warnings - Don’t Be Deceived (Let Astray)</a:t>
            </a:r>
            <a:endParaRPr lang="en-US" sz="4800" b="1" dirty="0"/>
          </a:p>
          <a:p>
            <a:pPr marL="0" indent="0">
              <a:buNone/>
            </a:pPr>
            <a:r>
              <a:rPr lang="en-US" sz="4000" dirty="0"/>
              <a:t/>
            </a:r>
            <a:br>
              <a:rPr lang="en-US" sz="4000" dirty="0"/>
            </a:br>
            <a:r>
              <a:rPr lang="en-US" sz="4000" dirty="0"/>
              <a:t>Yahusha warned, "Watch out that no one deceives you. For many will come in my name, claiming, 'I am the Messiah,' and will </a:t>
            </a:r>
            <a:r>
              <a:rPr lang="en-US" sz="4000" u="sng" dirty="0"/>
              <a:t>deceive</a:t>
            </a:r>
            <a:r>
              <a:rPr lang="en-US" sz="4000" dirty="0"/>
              <a:t> many." (24:4,5,). </a:t>
            </a:r>
            <a:br>
              <a:rPr lang="en-US" sz="4000" dirty="0"/>
            </a:br>
            <a:r>
              <a:rPr lang="en-US" sz="4000" dirty="0"/>
              <a:t>And upon informing them of the coming of wars and rumors of wars, Yahusha exhorted, "see to it that you are not </a:t>
            </a:r>
            <a:r>
              <a:rPr lang="en-US" sz="4000" u="sng" dirty="0"/>
              <a:t>alarmed</a:t>
            </a:r>
            <a:r>
              <a:rPr lang="en-US" sz="4000" dirty="0"/>
              <a:t>" (v.6). Then, as he described the coming apostasy, he reiterated, "many false prophets will appear and deceive many people" (24:11).</a:t>
            </a:r>
            <a:endParaRPr lang="en-US" sz="4000" b="1" dirty="0" smtClean="0">
              <a:solidFill>
                <a:schemeClr val="tx1"/>
              </a:solidFill>
            </a:endParaRPr>
          </a:p>
        </p:txBody>
      </p:sp>
    </p:spTree>
    <p:extLst>
      <p:ext uri="{BB962C8B-B14F-4D97-AF65-F5344CB8AC3E}">
        <p14:creationId xmlns:p14="http://schemas.microsoft.com/office/powerpoint/2010/main" val="27862836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20000"/>
          </a:bodyPr>
          <a:lstStyle/>
          <a:p>
            <a:pPr marL="0" indent="0" algn="ctr">
              <a:buNone/>
            </a:pPr>
            <a:r>
              <a:rPr lang="en-US" sz="4800" b="1" dirty="0" smtClean="0"/>
              <a:t>Paul’s</a:t>
            </a:r>
            <a:r>
              <a:rPr lang="en-US" sz="4800" dirty="0"/>
              <a:t> </a:t>
            </a:r>
            <a:r>
              <a:rPr lang="en-US" sz="4800" b="1" dirty="0"/>
              <a:t>Warnings are the Very Same Warnings</a:t>
            </a:r>
          </a:p>
          <a:p>
            <a:pPr marL="0" indent="0">
              <a:buNone/>
            </a:pPr>
            <a:r>
              <a:rPr lang="en-US" sz="4000" dirty="0"/>
              <a:t/>
            </a:r>
            <a:br>
              <a:rPr lang="en-US" sz="4000" dirty="0"/>
            </a:br>
            <a:r>
              <a:rPr lang="en-US" sz="4000" dirty="0" smtClean="0"/>
              <a:t>Paul </a:t>
            </a:r>
            <a:r>
              <a:rPr lang="en-US" sz="4000" dirty="0"/>
              <a:t>warned, "Don't let anyone deceive you in any way!" (Gr. </a:t>
            </a:r>
            <a:r>
              <a:rPr lang="en-US" sz="4000" dirty="0" err="1">
                <a:latin typeface="Bwgrkn" pitchFamily="2" charset="0"/>
              </a:rPr>
              <a:t>mee</a:t>
            </a:r>
            <a:r>
              <a:rPr lang="en-US" sz="4000" dirty="0">
                <a:latin typeface="Bwgrkn" pitchFamily="2" charset="0"/>
              </a:rPr>
              <a:t> tis </a:t>
            </a:r>
            <a:r>
              <a:rPr lang="en-US" sz="4000" dirty="0" err="1">
                <a:latin typeface="Bwgrkn" pitchFamily="2" charset="0"/>
              </a:rPr>
              <a:t>humas</a:t>
            </a:r>
            <a:r>
              <a:rPr lang="en-US" sz="4000" dirty="0">
                <a:latin typeface="Bwgrkn" pitchFamily="2" charset="0"/>
              </a:rPr>
              <a:t> </a:t>
            </a:r>
            <a:r>
              <a:rPr lang="en-US" sz="4000" dirty="0" err="1">
                <a:latin typeface="Bwgrkn" pitchFamily="2" charset="0"/>
              </a:rPr>
              <a:t>exapateesee</a:t>
            </a:r>
            <a:r>
              <a:rPr lang="en-US" sz="4000" dirty="0"/>
              <a:t>, 2 Thessalonians 2:3). This is almost a word for word quote of Messiah who said to his disciples, "Watch out that no one deceives you" (Gr. </a:t>
            </a:r>
            <a:r>
              <a:rPr lang="en-US" sz="4000" dirty="0" err="1">
                <a:latin typeface="Bwgrkn" pitchFamily="2" charset="0"/>
              </a:rPr>
              <a:t>blepetemee</a:t>
            </a:r>
            <a:r>
              <a:rPr lang="en-US" sz="4000" dirty="0">
                <a:latin typeface="Bwgrkn" pitchFamily="2" charset="0"/>
              </a:rPr>
              <a:t> tis </a:t>
            </a:r>
            <a:r>
              <a:rPr lang="en-US" sz="4000" dirty="0" err="1">
                <a:latin typeface="Bwgrkn" pitchFamily="2" charset="0"/>
              </a:rPr>
              <a:t>humas</a:t>
            </a:r>
            <a:r>
              <a:rPr lang="en-US" sz="4000" dirty="0">
                <a:latin typeface="Bwgrkn" pitchFamily="2" charset="0"/>
              </a:rPr>
              <a:t> </a:t>
            </a:r>
            <a:r>
              <a:rPr lang="en-US" sz="4000" dirty="0" err="1">
                <a:latin typeface="Bwgrkn" pitchFamily="2" charset="0"/>
              </a:rPr>
              <a:t>planeesee</a:t>
            </a:r>
            <a:r>
              <a:rPr lang="en-US" sz="4000" dirty="0"/>
              <a:t>, Matthew 24:4).</a:t>
            </a:r>
            <a:br>
              <a:rPr lang="en-US" sz="4000" dirty="0"/>
            </a:br>
            <a:r>
              <a:rPr lang="en-US" sz="4000" dirty="0"/>
              <a:t/>
            </a:r>
            <a:br>
              <a:rPr lang="en-US" sz="4000" dirty="0"/>
            </a:br>
            <a:r>
              <a:rPr lang="en-US" sz="4000" dirty="0"/>
              <a:t>Paul also wrote, "we ask you, brothers, not to become alarmed" (Gr. </a:t>
            </a:r>
            <a:r>
              <a:rPr lang="en-US" sz="4000" dirty="0" err="1">
                <a:latin typeface="Bwgrkn" pitchFamily="2" charset="0"/>
              </a:rPr>
              <a:t>mee</a:t>
            </a:r>
            <a:r>
              <a:rPr lang="en-US" sz="4000" dirty="0">
                <a:latin typeface="Bwgrkn" pitchFamily="2" charset="0"/>
              </a:rPr>
              <a:t> </a:t>
            </a:r>
            <a:r>
              <a:rPr lang="en-US" sz="4000" dirty="0" err="1">
                <a:latin typeface="Bwgrkn" pitchFamily="2" charset="0"/>
              </a:rPr>
              <a:t>throeisthai</a:t>
            </a:r>
            <a:r>
              <a:rPr lang="en-US" sz="4000" dirty="0"/>
              <a:t>, 2 Thessalonians 2:2), as if in imitation of Messiah's words, "but see to it that you are not alarmed" (Gr. </a:t>
            </a:r>
            <a:r>
              <a:rPr lang="en-US" sz="4000" dirty="0" err="1">
                <a:latin typeface="Bwgrkn" pitchFamily="2" charset="0"/>
              </a:rPr>
              <a:t>mee</a:t>
            </a:r>
            <a:r>
              <a:rPr lang="en-US" sz="4000" dirty="0">
                <a:latin typeface="Bwgrkn" pitchFamily="2" charset="0"/>
              </a:rPr>
              <a:t> </a:t>
            </a:r>
            <a:r>
              <a:rPr lang="en-US" sz="4000" dirty="0" err="1">
                <a:latin typeface="Bwgrkn" pitchFamily="2" charset="0"/>
              </a:rPr>
              <a:t>throeisthe</a:t>
            </a:r>
            <a:r>
              <a:rPr lang="en-US" sz="4000" dirty="0"/>
              <a:t>, Matthew 24:6).</a:t>
            </a:r>
            <a:endParaRPr lang="en-US" sz="4000" b="1" dirty="0" smtClean="0">
              <a:solidFill>
                <a:schemeClr val="tx1"/>
              </a:solidFill>
            </a:endParaRPr>
          </a:p>
        </p:txBody>
      </p:sp>
    </p:spTree>
    <p:extLst>
      <p:ext uri="{BB962C8B-B14F-4D97-AF65-F5344CB8AC3E}">
        <p14:creationId xmlns:p14="http://schemas.microsoft.com/office/powerpoint/2010/main" val="20745868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Signs and Miracles</a:t>
            </a:r>
            <a:endParaRPr lang="en-US" sz="4800" b="1" dirty="0"/>
          </a:p>
          <a:p>
            <a:pPr marL="0" indent="0">
              <a:buNone/>
            </a:pPr>
            <a:r>
              <a:rPr lang="en-US" sz="4000" dirty="0" smtClean="0"/>
              <a:t>Yahusha </a:t>
            </a:r>
            <a:r>
              <a:rPr lang="en-US" sz="4000" dirty="0"/>
              <a:t>indicated that the false Messiahs and false prophets of those days "will appear and perform great signs (Gr. </a:t>
            </a:r>
            <a:r>
              <a:rPr lang="en-US" sz="4000" dirty="0" err="1"/>
              <a:t>seemeia</a:t>
            </a:r>
            <a:r>
              <a:rPr lang="en-US" sz="4000" dirty="0"/>
              <a:t>) and miracles (Gr. </a:t>
            </a:r>
            <a:r>
              <a:rPr lang="en-US" sz="4000" dirty="0" err="1"/>
              <a:t>terata</a:t>
            </a:r>
            <a:r>
              <a:rPr lang="en-US" sz="4000" dirty="0"/>
              <a:t>)" in order "</a:t>
            </a:r>
            <a:r>
              <a:rPr lang="en-US" sz="4000" u="sng" dirty="0"/>
              <a:t>to deceive</a:t>
            </a:r>
            <a:r>
              <a:rPr lang="en-US" sz="4000" dirty="0"/>
              <a:t>" (Matthew 24:24). </a:t>
            </a:r>
            <a:br>
              <a:rPr lang="en-US" sz="4000" dirty="0"/>
            </a:br>
            <a:r>
              <a:rPr lang="en-US" sz="4000" dirty="0"/>
              <a:t/>
            </a:r>
            <a:br>
              <a:rPr lang="en-US" sz="4000" dirty="0"/>
            </a:br>
            <a:r>
              <a:rPr lang="en-US" sz="4000" dirty="0"/>
              <a:t>Paul similarly assesses the evils of the days of the lawless one whose coming is "in accordance with the work of Satan displayed in all kinds of counterfeit miracles (Gr. </a:t>
            </a:r>
            <a:r>
              <a:rPr lang="en-US" sz="4000" dirty="0" err="1"/>
              <a:t>teras</a:t>
            </a:r>
            <a:r>
              <a:rPr lang="en-US" sz="4000" dirty="0"/>
              <a:t>), signs (Gr. </a:t>
            </a:r>
            <a:r>
              <a:rPr lang="en-US" sz="4000" dirty="0" err="1"/>
              <a:t>seemeion</a:t>
            </a:r>
            <a:r>
              <a:rPr lang="en-US" sz="4000" dirty="0"/>
              <a:t>) and wonders, and in </a:t>
            </a:r>
            <a:r>
              <a:rPr lang="en-US" sz="4000" u="sng" dirty="0"/>
              <a:t>every sort of evil that deceives</a:t>
            </a:r>
            <a:r>
              <a:rPr lang="en-US" sz="4000" dirty="0"/>
              <a:t>" (2 Thessalonians 2:9,10).</a:t>
            </a:r>
            <a:br>
              <a:rPr lang="en-US" sz="4000" dirty="0"/>
            </a:br>
            <a:r>
              <a:rPr lang="en-US" sz="4000" dirty="0"/>
              <a:t>Same two Greek words utilized in these texts</a:t>
            </a:r>
            <a:r>
              <a:rPr lang="en-US" sz="4000" dirty="0" smtClean="0"/>
              <a:t>!</a:t>
            </a:r>
            <a:endParaRPr lang="en-US" sz="4000" b="1" dirty="0" smtClean="0">
              <a:solidFill>
                <a:schemeClr val="tx1"/>
              </a:solidFill>
            </a:endParaRPr>
          </a:p>
        </p:txBody>
      </p:sp>
    </p:spTree>
    <p:extLst>
      <p:ext uri="{BB962C8B-B14F-4D97-AF65-F5344CB8AC3E}">
        <p14:creationId xmlns:p14="http://schemas.microsoft.com/office/powerpoint/2010/main" val="14772576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Authoritative Word of Yahusha</a:t>
            </a:r>
            <a:endParaRPr lang="en-US" sz="4800" b="1" dirty="0"/>
          </a:p>
          <a:p>
            <a:pPr marL="0" indent="0">
              <a:buNone/>
            </a:pPr>
            <a:r>
              <a:rPr lang="en-US" sz="4000" b="1" dirty="0" smtClean="0"/>
              <a:t>In every matter, including his own coming back, Yahusha did not deceive his disciples, but taught them plainly and with authority</a:t>
            </a:r>
          </a:p>
          <a:p>
            <a:pPr marL="0" indent="0">
              <a:buNone/>
            </a:pPr>
            <a:r>
              <a:rPr lang="en-US" sz="4000" b="1" dirty="0" smtClean="0">
                <a:solidFill>
                  <a:schemeClr val="tx1"/>
                </a:solidFill>
              </a:rPr>
              <a:t>The “church” must believe what the Lord taught about his coming, and must interpret Paul’s teaching to be in agreement with the Master</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4898120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Summary</a:t>
            </a:r>
            <a:endParaRPr lang="en-US" sz="4800" b="1" dirty="0"/>
          </a:p>
          <a:p>
            <a:pPr marL="0" indent="0">
              <a:buNone/>
            </a:pPr>
            <a:r>
              <a:rPr lang="en-US" sz="3600" b="1" dirty="0" smtClean="0"/>
              <a:t>We’ve been warned by the Messiah not to be deceived, led astray regarding his coming</a:t>
            </a:r>
          </a:p>
          <a:p>
            <a:pPr marL="0" indent="0">
              <a:buNone/>
            </a:pPr>
            <a:r>
              <a:rPr lang="en-US" sz="3600" b="1" dirty="0" smtClean="0"/>
              <a:t>Messiah taught his disciples everything they needed to know about when he would come again</a:t>
            </a:r>
          </a:p>
          <a:p>
            <a:pPr marL="0" indent="0">
              <a:buNone/>
            </a:pPr>
            <a:r>
              <a:rPr lang="en-US" sz="3600" b="1" dirty="0" smtClean="0"/>
              <a:t>His coming would NOT be in a secret manner, but everyone would see him coming, like the lightening</a:t>
            </a:r>
          </a:p>
          <a:p>
            <a:pPr marL="0" indent="0">
              <a:buNone/>
            </a:pPr>
            <a:r>
              <a:rPr lang="en-US" sz="3600" b="1" dirty="0" smtClean="0"/>
              <a:t>Paul appeals to the authoritative word of the Master as the basis for his teaching about the “rapture” or coming of the Lord</a:t>
            </a:r>
          </a:p>
          <a:p>
            <a:pPr marL="0" indent="0">
              <a:buNone/>
            </a:pPr>
            <a:r>
              <a:rPr lang="en-US" sz="3600" b="1" dirty="0" smtClean="0"/>
              <a:t>The Scriptures simply don’t teach a </a:t>
            </a:r>
            <a:r>
              <a:rPr lang="en-US" sz="3600" b="1" dirty="0" err="1" smtClean="0"/>
              <a:t>pretrib</a:t>
            </a:r>
            <a:r>
              <a:rPr lang="en-US" sz="3600" b="1" dirty="0" smtClean="0"/>
              <a:t>, pre-coming coming of the Lord Jesus Christ (Master Yahusha Messiah)</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42409645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98802</TotalTime>
  <Words>2902</Words>
  <Application>Microsoft Office PowerPoint</Application>
  <PresentationFormat>Widescreen</PresentationFormat>
  <Paragraphs>196</Paragraphs>
  <Slides>48</Slides>
  <Notes>48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Authoritative Word of Yahusha the Messiah  18 I will raise up for them a prophet like you from among their brothers; I will put my words in his mouth, and he will tell them everything I command him. 19 If anyone does not listen (shema) to my words that the prophet speaks in my name, I myself will call him to account. (Devarim 18)</vt:lpstr>
      <vt:lpstr>That Yahusha spoke a definitive word to the issue of divorce is clear in Mathew 5:31,32; and 19:2-12, even though he did not exhaust that subject.  On the question of divorce Paul says, "not I, but the Lord" (1 Cor. 7:10), meaning Yahusha himself spoke to that question. </vt:lpstr>
      <vt:lpstr>But to the question raised in a Greek environment as to whether a believer should divorce a pagan partner, Yahusha apparently had no occasion to speak. The problem simply lay outside His own Jewish culture. But Paul did have to speak to it, so he said "I, not the Lord" (v. 12).  In a similar vein, the phrase, "according to the Lord's own word," is Paul giving credit to Messiah on the subject of the rapture. And this word of Messiah is found in Matthew 24.</vt:lpstr>
      <vt:lpstr>The Authority of Yahusha Messiah  Then Yahusha came to them and said, "All authority in heaven and on earth has been given to me.   Therefore go and make disciples of all nations, baptizing them in the name of the Father and of the Son and of the Holy Spirit, and teaching them to obey everything I have commanded you.” (Matthew 29:18-20) </vt:lpstr>
      <vt:lpstr>An appeal to reason: Isn’t it logical that the teachings of the early Messianic Assembly were all based on the teachings of Yahusha, its Head?    Could Paul have been a credible witness of Yahusha if he ignored Yahusha’s teachings?    Did Yahusha deceive his disciples by teaching that his coming is post-tribulational?  Unthinkable!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976</cp:revision>
  <dcterms:created xsi:type="dcterms:W3CDTF">2018-11-07T08:55:54Z</dcterms:created>
  <dcterms:modified xsi:type="dcterms:W3CDTF">2020-06-13T14:43:23Z</dcterms:modified>
</cp:coreProperties>
</file>