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4" r:id="rId2"/>
    <p:sldId id="257" r:id="rId3"/>
    <p:sldId id="521" r:id="rId4"/>
    <p:sldId id="522" r:id="rId5"/>
    <p:sldId id="523" r:id="rId6"/>
    <p:sldId id="524" r:id="rId7"/>
    <p:sldId id="525" r:id="rId8"/>
    <p:sldId id="526" r:id="rId9"/>
    <p:sldId id="527" r:id="rId10"/>
    <p:sldId id="528" r:id="rId11"/>
    <p:sldId id="529" r:id="rId12"/>
    <p:sldId id="530" r:id="rId13"/>
    <p:sldId id="531" r:id="rId14"/>
    <p:sldId id="559" r:id="rId15"/>
    <p:sldId id="560" r:id="rId16"/>
    <p:sldId id="561" r:id="rId17"/>
    <p:sldId id="562" r:id="rId18"/>
    <p:sldId id="563" r:id="rId19"/>
    <p:sldId id="564" r:id="rId20"/>
    <p:sldId id="532" r:id="rId21"/>
    <p:sldId id="565" r:id="rId22"/>
    <p:sldId id="566" r:id="rId23"/>
    <p:sldId id="567" r:id="rId24"/>
    <p:sldId id="568" r:id="rId25"/>
    <p:sldId id="539" r:id="rId26"/>
    <p:sldId id="537" r:id="rId27"/>
    <p:sldId id="538" r:id="rId28"/>
    <p:sldId id="544" r:id="rId29"/>
    <p:sldId id="545" r:id="rId30"/>
    <p:sldId id="546" r:id="rId31"/>
    <p:sldId id="547" r:id="rId32"/>
    <p:sldId id="548" r:id="rId33"/>
    <p:sldId id="569" r:id="rId34"/>
    <p:sldId id="570" r:id="rId35"/>
    <p:sldId id="571" r:id="rId36"/>
    <p:sldId id="572" r:id="rId37"/>
    <p:sldId id="549" r:id="rId38"/>
    <p:sldId id="550" r:id="rId39"/>
    <p:sldId id="555" r:id="rId40"/>
    <p:sldId id="556" r:id="rId41"/>
    <p:sldId id="557" r:id="rId42"/>
    <p:sldId id="558" r:id="rId43"/>
    <p:sldId id="49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55" autoAdjust="0"/>
  </p:normalViewPr>
  <p:slideViewPr>
    <p:cSldViewPr snapToGrid="0">
      <p:cViewPr varScale="1">
        <p:scale>
          <a:sx n="73" d="100"/>
          <a:sy n="73" d="100"/>
        </p:scale>
        <p:origin x="354" y="60"/>
      </p:cViewPr>
      <p:guideLst/>
    </p:cSldViewPr>
  </p:slideViewPr>
  <p:outlineViewPr>
    <p:cViewPr>
      <p:scale>
        <a:sx n="33" d="100"/>
        <a:sy n="33" d="100"/>
      </p:scale>
      <p:origin x="0" y="-452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10/20/2019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10/20/2019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a:t>
            </a:r>
            <a:r>
              <a:rPr lang="en-US" sz="5200" b="1" dirty="0">
                <a:solidFill>
                  <a:schemeClr val="accent1">
                    <a:lumMod val="50000"/>
                  </a:schemeClr>
                </a:solidFill>
                <a:latin typeface="Helvetica" pitchFamily="34" charset="0"/>
                <a:cs typeface="Helvetica" pitchFamily="34" charset="0"/>
              </a:rPr>
              <a:t> </a:t>
            </a:r>
            <a:r>
              <a:rPr lang="en-US" sz="5200" b="1" dirty="0" smtClean="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Ancient Paths of Our Biblical Roots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a:t>
            </a:r>
            <a:r>
              <a:rPr lang="en-US" sz="5333" b="1" dirty="0" smtClean="0">
                <a:solidFill>
                  <a:schemeClr val="tx1">
                    <a:lumMod val="95000"/>
                    <a:lumOff val="5000"/>
                  </a:schemeClr>
                </a:solidFill>
                <a:latin typeface="Helvetica" pitchFamily="34" charset="0"/>
                <a:cs typeface="Helvetica" pitchFamily="34" charset="0"/>
              </a:rPr>
              <a:t>21,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err="1" smtClean="0">
                <a:solidFill>
                  <a:schemeClr val="accent2">
                    <a:lumMod val="50000"/>
                  </a:schemeClr>
                </a:solidFill>
                <a:latin typeface="Helvetica" pitchFamily="34" charset="0"/>
                <a:cs typeface="Helvetica" pitchFamily="34" charset="0"/>
              </a:rPr>
              <a:t>Shemini</a:t>
            </a:r>
            <a:r>
              <a:rPr lang="en-US" sz="6600" b="1" dirty="0" smtClean="0">
                <a:solidFill>
                  <a:schemeClr val="accent2">
                    <a:lumMod val="50000"/>
                  </a:schemeClr>
                </a:solidFill>
                <a:latin typeface="Helvetica" pitchFamily="34" charset="0"/>
                <a:cs typeface="Helvetica" pitchFamily="34" charset="0"/>
              </a:rPr>
              <a:t> Atzeret</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The Last Great Day</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Command</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a:latin typeface="+mn-lt"/>
              </a:rPr>
              <a:t>Yahuwah said to </a:t>
            </a:r>
            <a:r>
              <a:rPr lang="en-US" sz="4000" b="1" dirty="0" err="1">
                <a:latin typeface="+mn-lt"/>
              </a:rPr>
              <a:t>Mosheh</a:t>
            </a:r>
            <a:r>
              <a:rPr lang="en-US" sz="4000" b="1" dirty="0">
                <a:latin typeface="+mn-lt"/>
              </a:rPr>
              <a:t>, "Say to the sons of </a:t>
            </a:r>
            <a:r>
              <a:rPr lang="en-US" sz="4000" b="1" dirty="0" err="1">
                <a:latin typeface="+mn-lt"/>
              </a:rPr>
              <a:t>Yisrael</a:t>
            </a:r>
            <a:r>
              <a:rPr lang="en-US" sz="4000" b="1" dirty="0">
                <a:latin typeface="+mn-lt"/>
              </a:rPr>
              <a:t>: 'On the fifteenth day of the seventh month Yahuwah's Feast of Tabernacles begins, and it lasts for seven days.  The first day is a set apart </a:t>
            </a:r>
            <a:r>
              <a:rPr lang="en-US" sz="4000" b="1" dirty="0" smtClean="0">
                <a:latin typeface="+mn-lt"/>
              </a:rPr>
              <a:t>proclamation (</a:t>
            </a:r>
            <a:r>
              <a:rPr lang="en-US" sz="4000" b="1" i="1" dirty="0" err="1" smtClean="0">
                <a:latin typeface="+mn-lt"/>
              </a:rPr>
              <a:t>miqra</a:t>
            </a:r>
            <a:r>
              <a:rPr lang="en-US" sz="4000" b="1" i="1" dirty="0" smtClean="0">
                <a:latin typeface="+mn-lt"/>
              </a:rPr>
              <a:t> </a:t>
            </a:r>
            <a:r>
              <a:rPr lang="en-US" sz="4000" b="1" i="1" dirty="0" err="1" smtClean="0">
                <a:latin typeface="+mn-lt"/>
              </a:rPr>
              <a:t>qodesh</a:t>
            </a:r>
            <a:r>
              <a:rPr lang="en-US" sz="4000" b="1" dirty="0" smtClean="0">
                <a:latin typeface="+mn-lt"/>
              </a:rPr>
              <a:t>); </a:t>
            </a:r>
            <a:r>
              <a:rPr lang="en-US" sz="4000" b="1" dirty="0">
                <a:latin typeface="+mn-lt"/>
              </a:rPr>
              <a:t>do no regular work.  For seven days present offerings made to Yahuwah by fire, and on the eighth day hold a set apart proclamation (</a:t>
            </a:r>
            <a:r>
              <a:rPr lang="en-US" sz="4000" b="1" i="1" dirty="0" err="1">
                <a:latin typeface="+mn-lt"/>
              </a:rPr>
              <a:t>miqra</a:t>
            </a:r>
            <a:r>
              <a:rPr lang="en-US" sz="4000" b="1" i="1" dirty="0">
                <a:latin typeface="+mn-lt"/>
              </a:rPr>
              <a:t> </a:t>
            </a:r>
            <a:r>
              <a:rPr lang="en-US" sz="4000" b="1" i="1" dirty="0" err="1" smtClean="0">
                <a:latin typeface="+mn-lt"/>
              </a:rPr>
              <a:t>qodesh</a:t>
            </a:r>
            <a:r>
              <a:rPr lang="en-US" sz="4000" b="1" dirty="0" smtClean="0">
                <a:latin typeface="+mn-lt"/>
              </a:rPr>
              <a:t>) and </a:t>
            </a:r>
            <a:r>
              <a:rPr lang="en-US" sz="4000" b="1" dirty="0">
                <a:latin typeface="+mn-lt"/>
              </a:rPr>
              <a:t>present an offering made to Yahuwah by fire. It is </a:t>
            </a:r>
            <a:r>
              <a:rPr lang="en-US" sz="4000" b="1" u="sng" dirty="0">
                <a:latin typeface="+mn-lt"/>
              </a:rPr>
              <a:t>the closing proclamation</a:t>
            </a:r>
            <a:r>
              <a:rPr lang="en-US" sz="4000" b="1" dirty="0">
                <a:latin typeface="+mn-lt"/>
              </a:rPr>
              <a:t>; do no regular work.  </a:t>
            </a:r>
            <a:r>
              <a:rPr lang="en-US" sz="4000" b="1" dirty="0" smtClean="0">
                <a:latin typeface="+mn-lt"/>
              </a:rPr>
              <a:t>(</a:t>
            </a:r>
            <a:r>
              <a:rPr lang="en-US" sz="4000" b="1" dirty="0" err="1">
                <a:latin typeface="+mn-lt"/>
              </a:rPr>
              <a:t>Vayiqra</a:t>
            </a:r>
            <a:r>
              <a:rPr lang="en-US" sz="4000" b="1" dirty="0">
                <a:latin typeface="+mn-lt"/>
              </a:rPr>
              <a:t> 23:33-38</a:t>
            </a:r>
            <a:r>
              <a:rPr lang="en-US" sz="4000" b="1" dirty="0" smtClean="0">
                <a:latin typeface="+mn-lt"/>
              </a:rPr>
              <a:t>)</a:t>
            </a:r>
          </a:p>
        </p:txBody>
      </p:sp>
    </p:spTree>
    <p:extLst>
      <p:ext uri="{BB962C8B-B14F-4D97-AF65-F5344CB8AC3E}">
        <p14:creationId xmlns:p14="http://schemas.microsoft.com/office/powerpoint/2010/main" val="3924408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Eighth Day</a:t>
            </a:r>
          </a:p>
        </p:txBody>
      </p:sp>
      <p:sp>
        <p:nvSpPr>
          <p:cNvPr id="3" name="Content Placeholder 2"/>
          <p:cNvSpPr>
            <a:spLocks noGrp="1"/>
          </p:cNvSpPr>
          <p:nvPr>
            <p:ph idx="1"/>
          </p:nvPr>
        </p:nvSpPr>
        <p:spPr>
          <a:xfrm>
            <a:off x="609600" y="1027611"/>
            <a:ext cx="10972800" cy="5830388"/>
          </a:xfrm>
        </p:spPr>
        <p:txBody>
          <a:bodyPr>
            <a:normAutofit fontScale="92500"/>
          </a:bodyPr>
          <a:lstStyle/>
          <a:p>
            <a:pPr marL="0" indent="0">
              <a:buNone/>
            </a:pPr>
            <a:r>
              <a:rPr lang="en-US" sz="4000" b="1" dirty="0" err="1">
                <a:latin typeface="+mn-lt"/>
              </a:rPr>
              <a:t>Chag</a:t>
            </a:r>
            <a:r>
              <a:rPr lang="en-US" sz="4000" b="1" dirty="0">
                <a:latin typeface="+mn-lt"/>
              </a:rPr>
              <a:t> </a:t>
            </a:r>
            <a:r>
              <a:rPr lang="en-US" sz="4000" b="1" dirty="0" err="1">
                <a:latin typeface="+mn-lt"/>
              </a:rPr>
              <a:t>HaSukkot</a:t>
            </a:r>
            <a:r>
              <a:rPr lang="en-US" sz="4000" b="1" dirty="0">
                <a:latin typeface="+mn-lt"/>
              </a:rPr>
              <a:t> lasts for seven days.  But an additional day following the feast is another set-apart day.  This last day is an </a:t>
            </a:r>
            <a:r>
              <a:rPr lang="en-US" sz="4300" b="1" dirty="0" err="1">
                <a:latin typeface="Bwhebb" panose="00000400000000000000" pitchFamily="2" charset="0"/>
              </a:rPr>
              <a:t>tr</a:t>
            </a:r>
            <a:r>
              <a:rPr lang="en-US" sz="4300" b="1" dirty="0">
                <a:latin typeface="Bwhebb" panose="00000400000000000000" pitchFamily="2" charset="0"/>
              </a:rPr>
              <a:t>&lt;</a:t>
            </a:r>
            <a:r>
              <a:rPr lang="en-US" sz="4300" b="1" dirty="0" err="1">
                <a:latin typeface="Bwhebb" panose="00000400000000000000" pitchFamily="2" charset="0"/>
              </a:rPr>
              <a:t>c,ä</a:t>
            </a:r>
            <a:r>
              <a:rPr lang="en-US" sz="4300" b="1" dirty="0" smtClean="0">
                <a:latin typeface="Bwhebb" panose="00000400000000000000" pitchFamily="2" charset="0"/>
              </a:rPr>
              <a:t>[]</a:t>
            </a:r>
            <a:r>
              <a:rPr lang="en-US" sz="4000" b="1" dirty="0" smtClean="0">
                <a:latin typeface="+mn-lt"/>
              </a:rPr>
              <a:t>, </a:t>
            </a:r>
            <a:r>
              <a:rPr lang="en-US" sz="4000" b="1" dirty="0">
                <a:latin typeface="+mn-lt"/>
              </a:rPr>
              <a:t>pronounced </a:t>
            </a:r>
            <a:r>
              <a:rPr lang="en-US" sz="4000" b="1" i="1" dirty="0" err="1">
                <a:latin typeface="+mn-lt"/>
              </a:rPr>
              <a:t>atzeret</a:t>
            </a:r>
            <a:r>
              <a:rPr lang="en-US" sz="4000" b="1" dirty="0">
                <a:latin typeface="+mn-lt"/>
              </a:rPr>
              <a:t>, which is usually translated as </a:t>
            </a:r>
            <a:r>
              <a:rPr lang="en-US" sz="4000" b="1" i="1" dirty="0" smtClean="0">
                <a:latin typeface="+mn-lt"/>
              </a:rPr>
              <a:t>assembly</a:t>
            </a:r>
            <a:r>
              <a:rPr lang="en-US" sz="4000" b="1" dirty="0" smtClean="0">
                <a:latin typeface="+mn-lt"/>
              </a:rPr>
              <a:t> in most English language Bibles.</a:t>
            </a:r>
            <a:r>
              <a:rPr lang="en-US" sz="4000" b="1" dirty="0">
                <a:latin typeface="+mn-lt"/>
              </a:rPr>
              <a:t>  But this word comes from the root word </a:t>
            </a:r>
            <a:r>
              <a:rPr lang="en-US" sz="4300" b="1" dirty="0" err="1">
                <a:latin typeface="Bwhebb" panose="00000400000000000000" pitchFamily="2" charset="0"/>
              </a:rPr>
              <a:t>rc</a:t>
            </a:r>
            <a:r>
              <a:rPr lang="en-US" sz="4300" b="1" dirty="0">
                <a:latin typeface="Bwhebb" panose="00000400000000000000" pitchFamily="2" charset="0"/>
              </a:rPr>
              <a:t>[; </a:t>
            </a:r>
            <a:r>
              <a:rPr lang="en-US" sz="4000" b="1" dirty="0" smtClean="0">
                <a:latin typeface="+mn-lt"/>
              </a:rPr>
              <a:t>(</a:t>
            </a:r>
            <a:r>
              <a:rPr lang="en-US" sz="4000" b="1" dirty="0" err="1" smtClean="0">
                <a:latin typeface="+mn-lt"/>
              </a:rPr>
              <a:t>atzar</a:t>
            </a:r>
            <a:r>
              <a:rPr lang="en-US" sz="4000" b="1" dirty="0" smtClean="0">
                <a:latin typeface="+mn-lt"/>
              </a:rPr>
              <a:t>) which </a:t>
            </a:r>
            <a:r>
              <a:rPr lang="en-US" sz="4000" b="1" dirty="0">
                <a:latin typeface="+mn-lt"/>
              </a:rPr>
              <a:t>means </a:t>
            </a:r>
            <a:r>
              <a:rPr lang="en-US" sz="4000" b="1" i="1" dirty="0">
                <a:latin typeface="+mn-lt"/>
              </a:rPr>
              <a:t>to restrain, to detain, to retain</a:t>
            </a:r>
            <a:r>
              <a:rPr lang="en-US" sz="4000" b="1" dirty="0">
                <a:latin typeface="+mn-lt"/>
              </a:rPr>
              <a:t>.  While this day does include an assembly for the purpose of </a:t>
            </a:r>
            <a:r>
              <a:rPr lang="en-US" sz="4000" b="1" i="1" dirty="0" err="1">
                <a:latin typeface="+mn-lt"/>
              </a:rPr>
              <a:t>miqra</a:t>
            </a:r>
            <a:r>
              <a:rPr lang="en-US" sz="4000" b="1" dirty="0">
                <a:latin typeface="+mn-lt"/>
              </a:rPr>
              <a:t> (proclamation), the word </a:t>
            </a:r>
            <a:r>
              <a:rPr lang="en-US" sz="4000" b="1" i="1" dirty="0" err="1">
                <a:latin typeface="+mn-lt"/>
              </a:rPr>
              <a:t>atzeret</a:t>
            </a:r>
            <a:r>
              <a:rPr lang="en-US" sz="4000" b="1" dirty="0">
                <a:latin typeface="+mn-lt"/>
              </a:rPr>
              <a:t> is referring to the need to be detained for yet one more day of worshipping Elohim.  It is like a bookend, marking the end of the festival season. </a:t>
            </a:r>
          </a:p>
        </p:txBody>
      </p:sp>
    </p:spTree>
    <p:extLst>
      <p:ext uri="{BB962C8B-B14F-4D97-AF65-F5344CB8AC3E}">
        <p14:creationId xmlns:p14="http://schemas.microsoft.com/office/powerpoint/2010/main" val="1488666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and the Pilgrimage of Sukkot</a:t>
            </a:r>
          </a:p>
        </p:txBody>
      </p:sp>
      <p:sp>
        <p:nvSpPr>
          <p:cNvPr id="3" name="Content Placeholder 2"/>
          <p:cNvSpPr>
            <a:spLocks noGrp="1"/>
          </p:cNvSpPr>
          <p:nvPr>
            <p:ph idx="1"/>
          </p:nvPr>
        </p:nvSpPr>
        <p:spPr>
          <a:xfrm>
            <a:off x="609600" y="1027612"/>
            <a:ext cx="10972800" cy="5766336"/>
          </a:xfrm>
        </p:spPr>
        <p:txBody>
          <a:bodyPr>
            <a:normAutofit fontScale="92500" lnSpcReduction="20000"/>
          </a:bodyPr>
          <a:lstStyle/>
          <a:p>
            <a:pPr marL="0" indent="0">
              <a:buNone/>
            </a:pPr>
            <a:r>
              <a:rPr lang="en-US" sz="4000" b="1" baseline="30000" dirty="0" smtClean="0">
                <a:latin typeface="+mn-lt"/>
              </a:rPr>
              <a:t>1</a:t>
            </a:r>
            <a:r>
              <a:rPr lang="en-US" sz="4000" b="1" dirty="0" smtClean="0">
                <a:latin typeface="+mn-lt"/>
              </a:rPr>
              <a:t> After </a:t>
            </a:r>
            <a:r>
              <a:rPr lang="en-US" sz="4000" b="1" dirty="0">
                <a:latin typeface="+mn-lt"/>
              </a:rPr>
              <a:t>this, </a:t>
            </a:r>
            <a:r>
              <a:rPr lang="en-US" sz="4000" b="1" dirty="0" err="1">
                <a:latin typeface="+mn-lt"/>
              </a:rPr>
              <a:t>Yahusha</a:t>
            </a:r>
            <a:r>
              <a:rPr lang="en-US" sz="4000" b="1" dirty="0">
                <a:latin typeface="+mn-lt"/>
              </a:rPr>
              <a:t> went around in Galilee, purposely staying away from </a:t>
            </a:r>
            <a:r>
              <a:rPr lang="en-US" sz="4000" b="1" dirty="0" err="1">
                <a:latin typeface="+mn-lt"/>
              </a:rPr>
              <a:t>Yehudah</a:t>
            </a:r>
            <a:r>
              <a:rPr lang="en-US" sz="4000" b="1" dirty="0">
                <a:latin typeface="+mn-lt"/>
              </a:rPr>
              <a:t> because the </a:t>
            </a:r>
            <a:r>
              <a:rPr lang="en-US" sz="4000" b="1" dirty="0" err="1">
                <a:latin typeface="+mn-lt"/>
              </a:rPr>
              <a:t>Yehudim</a:t>
            </a:r>
            <a:r>
              <a:rPr lang="en-US" sz="4000" b="1" dirty="0">
                <a:latin typeface="+mn-lt"/>
              </a:rPr>
              <a:t> there were waiting to take his life.</a:t>
            </a:r>
          </a:p>
          <a:p>
            <a:pPr marL="0" indent="0">
              <a:buNone/>
            </a:pPr>
            <a:r>
              <a:rPr lang="en-US" sz="4000" b="1" baseline="30000" dirty="0" smtClean="0">
                <a:latin typeface="+mn-lt"/>
              </a:rPr>
              <a:t>2</a:t>
            </a:r>
            <a:r>
              <a:rPr lang="en-US" sz="4000" b="1" dirty="0" smtClean="0">
                <a:latin typeface="+mn-lt"/>
              </a:rPr>
              <a:t> </a:t>
            </a:r>
            <a:r>
              <a:rPr lang="en-US" sz="4000" b="1" dirty="0">
                <a:latin typeface="+mn-lt"/>
              </a:rPr>
              <a:t>But when the Yehudi Feast of Tabernacles was near,</a:t>
            </a:r>
          </a:p>
          <a:p>
            <a:pPr marL="0" indent="0">
              <a:buNone/>
            </a:pPr>
            <a:r>
              <a:rPr lang="en-US" sz="4000" b="1" baseline="30000" dirty="0" smtClean="0">
                <a:latin typeface="+mn-lt"/>
              </a:rPr>
              <a:t>3</a:t>
            </a:r>
            <a:r>
              <a:rPr lang="en-US" sz="4000" b="1" dirty="0" smtClean="0">
                <a:latin typeface="+mn-lt"/>
              </a:rPr>
              <a:t> </a:t>
            </a:r>
            <a:r>
              <a:rPr lang="en-US" sz="4000" b="1" dirty="0" err="1">
                <a:latin typeface="+mn-lt"/>
              </a:rPr>
              <a:t>Yahusha's</a:t>
            </a:r>
            <a:r>
              <a:rPr lang="en-US" sz="4000" b="1" dirty="0">
                <a:latin typeface="+mn-lt"/>
              </a:rPr>
              <a:t> brothers said to him, "You ought to leave here and go to </a:t>
            </a:r>
            <a:r>
              <a:rPr lang="en-US" sz="4000" b="1" dirty="0" err="1">
                <a:latin typeface="+mn-lt"/>
              </a:rPr>
              <a:t>Yehudah</a:t>
            </a:r>
            <a:r>
              <a:rPr lang="en-US" sz="4000" b="1" dirty="0">
                <a:latin typeface="+mn-lt"/>
              </a:rPr>
              <a:t>, so that your disciples may see the miracles you do.</a:t>
            </a:r>
          </a:p>
          <a:p>
            <a:pPr marL="0" indent="0">
              <a:buNone/>
            </a:pPr>
            <a:r>
              <a:rPr lang="en-US" sz="4000" b="1" baseline="30000" dirty="0" smtClean="0">
                <a:latin typeface="+mn-lt"/>
              </a:rPr>
              <a:t>4</a:t>
            </a:r>
            <a:r>
              <a:rPr lang="en-US" sz="4000" b="1" dirty="0" smtClean="0">
                <a:latin typeface="+mn-lt"/>
              </a:rPr>
              <a:t> </a:t>
            </a:r>
            <a:r>
              <a:rPr lang="en-US" sz="4000" b="1" dirty="0">
                <a:latin typeface="+mn-lt"/>
              </a:rPr>
              <a:t>No one who wants to become a public figure acts in secret. Since you are doing these things, show yourself to the world."</a:t>
            </a:r>
          </a:p>
          <a:p>
            <a:pPr marL="0" indent="0">
              <a:buNone/>
            </a:pPr>
            <a:r>
              <a:rPr lang="en-US" sz="4000" b="1" baseline="30000" dirty="0" smtClean="0">
                <a:latin typeface="+mn-lt"/>
              </a:rPr>
              <a:t>5</a:t>
            </a:r>
            <a:r>
              <a:rPr lang="en-US" sz="4000" b="1" dirty="0" smtClean="0">
                <a:latin typeface="+mn-lt"/>
              </a:rPr>
              <a:t> </a:t>
            </a:r>
            <a:r>
              <a:rPr lang="en-US" sz="4000" b="1" dirty="0">
                <a:latin typeface="+mn-lt"/>
              </a:rPr>
              <a:t>For even his own brothers did not believe in him</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smtClean="0">
                <a:latin typeface="+mn-lt"/>
              </a:rPr>
              <a:t>Gospel (John) 7</a:t>
            </a:r>
            <a:endParaRPr lang="en-US" sz="4000" b="1" dirty="0">
              <a:latin typeface="+mn-lt"/>
            </a:endParaRPr>
          </a:p>
        </p:txBody>
      </p:sp>
    </p:spTree>
    <p:extLst>
      <p:ext uri="{BB962C8B-B14F-4D97-AF65-F5344CB8AC3E}">
        <p14:creationId xmlns:p14="http://schemas.microsoft.com/office/powerpoint/2010/main" val="252722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and the Pilgrimage of Sukkot</a:t>
            </a:r>
          </a:p>
        </p:txBody>
      </p:sp>
      <p:sp>
        <p:nvSpPr>
          <p:cNvPr id="3" name="Content Placeholder 2"/>
          <p:cNvSpPr>
            <a:spLocks noGrp="1"/>
          </p:cNvSpPr>
          <p:nvPr>
            <p:ph idx="1"/>
          </p:nvPr>
        </p:nvSpPr>
        <p:spPr>
          <a:xfrm>
            <a:off x="609600" y="1027611"/>
            <a:ext cx="10972800" cy="5830388"/>
          </a:xfrm>
        </p:spPr>
        <p:txBody>
          <a:bodyPr>
            <a:normAutofit fontScale="92500" lnSpcReduction="10000"/>
          </a:bodyPr>
          <a:lstStyle/>
          <a:p>
            <a:pPr marL="0" indent="0">
              <a:buNone/>
            </a:pPr>
            <a:r>
              <a:rPr lang="en-US" sz="4000" b="1" baseline="30000" dirty="0" smtClean="0">
                <a:latin typeface="+mn-lt"/>
              </a:rPr>
              <a:t>6</a:t>
            </a:r>
            <a:r>
              <a:rPr lang="en-US" sz="4000" b="1" dirty="0" smtClean="0">
                <a:latin typeface="+mn-lt"/>
              </a:rPr>
              <a:t> </a:t>
            </a:r>
            <a:r>
              <a:rPr lang="en-US" sz="4000" b="1" dirty="0">
                <a:latin typeface="+mn-lt"/>
              </a:rPr>
              <a:t>Therefore </a:t>
            </a:r>
            <a:r>
              <a:rPr lang="en-US" sz="4000" b="1" dirty="0" err="1">
                <a:latin typeface="+mn-lt"/>
              </a:rPr>
              <a:t>Yahusha</a:t>
            </a:r>
            <a:r>
              <a:rPr lang="en-US" sz="4000" b="1" dirty="0">
                <a:latin typeface="+mn-lt"/>
              </a:rPr>
              <a:t> told them, "The right time for me has not yet come; for you any time is right.</a:t>
            </a:r>
          </a:p>
          <a:p>
            <a:pPr marL="0" indent="0">
              <a:buNone/>
            </a:pPr>
            <a:r>
              <a:rPr lang="en-US" sz="4000" b="1" baseline="30000" dirty="0" smtClean="0">
                <a:latin typeface="+mn-lt"/>
              </a:rPr>
              <a:t>7</a:t>
            </a:r>
            <a:r>
              <a:rPr lang="en-US" sz="4000" b="1" dirty="0" smtClean="0">
                <a:latin typeface="+mn-lt"/>
              </a:rPr>
              <a:t> </a:t>
            </a:r>
            <a:r>
              <a:rPr lang="en-US" sz="4000" b="1" dirty="0">
                <a:latin typeface="+mn-lt"/>
              </a:rPr>
              <a:t>The world cannot hate you, but it hates me because I testify that what it does is evil.</a:t>
            </a:r>
          </a:p>
          <a:p>
            <a:pPr marL="0" indent="0">
              <a:buNone/>
            </a:pPr>
            <a:r>
              <a:rPr lang="en-US" sz="4000" b="1" baseline="30000" dirty="0" smtClean="0">
                <a:latin typeface="+mn-lt"/>
              </a:rPr>
              <a:t>8</a:t>
            </a:r>
            <a:r>
              <a:rPr lang="en-US" sz="4000" b="1" dirty="0" smtClean="0">
                <a:latin typeface="+mn-lt"/>
              </a:rPr>
              <a:t> </a:t>
            </a:r>
            <a:r>
              <a:rPr lang="en-US" sz="4000" b="1" dirty="0">
                <a:latin typeface="+mn-lt"/>
              </a:rPr>
              <a:t>You go to the Feast. I am not yet going up to this Feast, because for me the right time has not yet come."</a:t>
            </a:r>
          </a:p>
          <a:p>
            <a:pPr marL="0" indent="0">
              <a:buNone/>
            </a:pPr>
            <a:r>
              <a:rPr lang="en-US" sz="4000" b="1" baseline="30000" dirty="0" smtClean="0">
                <a:latin typeface="+mn-lt"/>
              </a:rPr>
              <a:t>9</a:t>
            </a:r>
            <a:r>
              <a:rPr lang="en-US" sz="4000" b="1" dirty="0" smtClean="0">
                <a:latin typeface="+mn-lt"/>
              </a:rPr>
              <a:t> </a:t>
            </a:r>
            <a:r>
              <a:rPr lang="en-US" sz="4000" b="1" dirty="0">
                <a:latin typeface="+mn-lt"/>
              </a:rPr>
              <a:t>Having said this, he stayed in Galilee.</a:t>
            </a:r>
          </a:p>
          <a:p>
            <a:pPr marL="0" indent="0">
              <a:buNone/>
            </a:pPr>
            <a:r>
              <a:rPr lang="en-US" sz="4000" b="1" baseline="30000" dirty="0" smtClean="0">
                <a:latin typeface="+mn-lt"/>
              </a:rPr>
              <a:t>10</a:t>
            </a:r>
            <a:r>
              <a:rPr lang="en-US" sz="4000" b="1" dirty="0" smtClean="0">
                <a:latin typeface="+mn-lt"/>
              </a:rPr>
              <a:t> </a:t>
            </a:r>
            <a:r>
              <a:rPr lang="en-US" sz="4000" b="1" dirty="0">
                <a:latin typeface="+mn-lt"/>
              </a:rPr>
              <a:t>However, after his brothers had left for the Feast, he went also, not publicly, but in secret</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4241340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2"/>
            <a:ext cx="10972800" cy="5766336"/>
          </a:xfrm>
        </p:spPr>
        <p:txBody>
          <a:bodyPr>
            <a:normAutofit fontScale="92500"/>
          </a:bodyPr>
          <a:lstStyle/>
          <a:p>
            <a:pPr marL="0" indent="0">
              <a:buNone/>
            </a:pPr>
            <a:r>
              <a:rPr lang="en-US" sz="4000" b="1" baseline="30000" dirty="0" smtClean="0">
                <a:latin typeface="+mn-lt"/>
              </a:rPr>
              <a:t>11</a:t>
            </a:r>
            <a:r>
              <a:rPr lang="en-US" sz="4000" b="1" dirty="0" smtClean="0">
                <a:latin typeface="+mn-lt"/>
              </a:rPr>
              <a:t> </a:t>
            </a:r>
            <a:r>
              <a:rPr lang="en-US" sz="4000" b="1" dirty="0">
                <a:latin typeface="+mn-lt"/>
              </a:rPr>
              <a:t>Now at the Feast the </a:t>
            </a:r>
            <a:r>
              <a:rPr lang="en-US" sz="4000" b="1" dirty="0" err="1">
                <a:latin typeface="+mn-lt"/>
              </a:rPr>
              <a:t>Yehudim</a:t>
            </a:r>
            <a:r>
              <a:rPr lang="en-US" sz="4000" b="1" dirty="0">
                <a:latin typeface="+mn-lt"/>
              </a:rPr>
              <a:t> were watching for him and asking, "Where is that man?"</a:t>
            </a:r>
          </a:p>
          <a:p>
            <a:pPr marL="0" indent="0">
              <a:buNone/>
            </a:pPr>
            <a:r>
              <a:rPr lang="en-US" sz="4000" b="1" baseline="30000" dirty="0" smtClean="0">
                <a:latin typeface="+mn-lt"/>
              </a:rPr>
              <a:t>12</a:t>
            </a:r>
            <a:r>
              <a:rPr lang="en-US" sz="4000" b="1" dirty="0" smtClean="0">
                <a:latin typeface="+mn-lt"/>
              </a:rPr>
              <a:t> </a:t>
            </a:r>
            <a:r>
              <a:rPr lang="en-US" sz="4000" b="1" dirty="0">
                <a:latin typeface="+mn-lt"/>
              </a:rPr>
              <a:t>Among the crowds there was widespread whispering about him. Some said, "He is a good man." Others replied, "No, he deceives the people."</a:t>
            </a:r>
          </a:p>
          <a:p>
            <a:pPr marL="0" indent="0">
              <a:buNone/>
            </a:pPr>
            <a:r>
              <a:rPr lang="en-US" sz="4000" b="1" baseline="30000" dirty="0" smtClean="0">
                <a:latin typeface="+mn-lt"/>
              </a:rPr>
              <a:t>13</a:t>
            </a:r>
            <a:r>
              <a:rPr lang="en-US" sz="4000" b="1" dirty="0" smtClean="0">
                <a:latin typeface="+mn-lt"/>
              </a:rPr>
              <a:t> </a:t>
            </a:r>
            <a:r>
              <a:rPr lang="en-US" sz="4000" b="1" dirty="0">
                <a:latin typeface="+mn-lt"/>
              </a:rPr>
              <a:t>But no one would say anything publicly about him for fear of the </a:t>
            </a:r>
            <a:r>
              <a:rPr lang="en-US" sz="4000" b="1" dirty="0" err="1">
                <a:latin typeface="+mn-lt"/>
              </a:rPr>
              <a:t>Yehudim</a:t>
            </a:r>
            <a:r>
              <a:rPr lang="en-US" sz="4000" b="1" dirty="0">
                <a:latin typeface="+mn-lt"/>
              </a:rPr>
              <a:t>.</a:t>
            </a:r>
          </a:p>
          <a:p>
            <a:pPr marL="0" indent="0">
              <a:buNone/>
            </a:pPr>
            <a:r>
              <a:rPr lang="en-US" sz="4000" b="1" baseline="30000" dirty="0" smtClean="0">
                <a:latin typeface="+mn-lt"/>
              </a:rPr>
              <a:t>14</a:t>
            </a:r>
            <a:r>
              <a:rPr lang="en-US" sz="4000" b="1" dirty="0" smtClean="0">
                <a:latin typeface="+mn-lt"/>
              </a:rPr>
              <a:t> </a:t>
            </a:r>
            <a:r>
              <a:rPr lang="en-US" sz="4000" b="1" dirty="0">
                <a:latin typeface="+mn-lt"/>
              </a:rPr>
              <a:t>Not until halfway through the Feast did </a:t>
            </a:r>
            <a:r>
              <a:rPr lang="en-US" sz="4000" b="1" dirty="0" err="1">
                <a:latin typeface="+mn-lt"/>
              </a:rPr>
              <a:t>Yahusha</a:t>
            </a:r>
            <a:r>
              <a:rPr lang="en-US" sz="4000" b="1" dirty="0">
                <a:latin typeface="+mn-lt"/>
              </a:rPr>
              <a:t> go up to the temple courts and begin to teach</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2787017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fontScale="85000" lnSpcReduction="20000"/>
          </a:bodyPr>
          <a:lstStyle/>
          <a:p>
            <a:pPr marL="0" indent="0">
              <a:buNone/>
            </a:pPr>
            <a:r>
              <a:rPr lang="en-US" sz="4000" b="1" baseline="30000" dirty="0" smtClean="0">
                <a:latin typeface="+mn-lt"/>
              </a:rPr>
              <a:t>15</a:t>
            </a:r>
            <a:r>
              <a:rPr lang="en-US" sz="4000" b="1" dirty="0" smtClean="0">
                <a:latin typeface="+mn-lt"/>
              </a:rPr>
              <a:t> </a:t>
            </a:r>
            <a:r>
              <a:rPr lang="en-US" sz="4000" b="1" dirty="0">
                <a:latin typeface="+mn-lt"/>
              </a:rPr>
              <a:t>The </a:t>
            </a:r>
            <a:r>
              <a:rPr lang="en-US" sz="4000" b="1" dirty="0" err="1">
                <a:latin typeface="+mn-lt"/>
              </a:rPr>
              <a:t>Yehudim</a:t>
            </a:r>
            <a:r>
              <a:rPr lang="en-US" sz="4000" b="1" dirty="0">
                <a:latin typeface="+mn-lt"/>
              </a:rPr>
              <a:t> were amazed and asked, "How did this man get such learning without having studied?"</a:t>
            </a:r>
          </a:p>
          <a:p>
            <a:pPr marL="0" indent="0">
              <a:buNone/>
            </a:pPr>
            <a:r>
              <a:rPr lang="en-US" sz="4000" b="1" baseline="30000" dirty="0" smtClean="0">
                <a:latin typeface="+mn-lt"/>
              </a:rPr>
              <a:t>16</a:t>
            </a:r>
            <a:r>
              <a:rPr lang="en-US" sz="4000" b="1" dirty="0" smtClean="0">
                <a:latin typeface="+mn-lt"/>
              </a:rPr>
              <a:t> </a:t>
            </a:r>
            <a:r>
              <a:rPr lang="en-US" sz="4000" b="1" dirty="0" err="1">
                <a:latin typeface="+mn-lt"/>
              </a:rPr>
              <a:t>Yahusha</a:t>
            </a:r>
            <a:r>
              <a:rPr lang="en-US" sz="4000" b="1" dirty="0">
                <a:latin typeface="+mn-lt"/>
              </a:rPr>
              <a:t> answered, "My teaching is not my own. It comes from him who sent me.</a:t>
            </a:r>
          </a:p>
          <a:p>
            <a:pPr marL="0" indent="0">
              <a:buNone/>
            </a:pPr>
            <a:r>
              <a:rPr lang="en-US" sz="4000" b="1" baseline="30000" dirty="0" smtClean="0">
                <a:latin typeface="+mn-lt"/>
              </a:rPr>
              <a:t>17</a:t>
            </a:r>
            <a:r>
              <a:rPr lang="en-US" sz="4000" b="1" dirty="0" smtClean="0">
                <a:latin typeface="+mn-lt"/>
              </a:rPr>
              <a:t> </a:t>
            </a:r>
            <a:r>
              <a:rPr lang="en-US" sz="4000" b="1" dirty="0">
                <a:latin typeface="+mn-lt"/>
              </a:rPr>
              <a:t>If anyone chooses to do Elohim's will, he will find out whether my teaching comes from Elohim or whether I speak on my own.</a:t>
            </a:r>
          </a:p>
          <a:p>
            <a:pPr marL="0" indent="0">
              <a:buNone/>
            </a:pPr>
            <a:r>
              <a:rPr lang="en-US" sz="4000" b="1" baseline="30000" dirty="0" smtClean="0">
                <a:latin typeface="+mn-lt"/>
              </a:rPr>
              <a:t>18</a:t>
            </a:r>
            <a:r>
              <a:rPr lang="en-US" sz="4000" b="1" dirty="0" smtClean="0">
                <a:latin typeface="+mn-lt"/>
              </a:rPr>
              <a:t> </a:t>
            </a:r>
            <a:r>
              <a:rPr lang="en-US" sz="4000" b="1" dirty="0">
                <a:latin typeface="+mn-lt"/>
              </a:rPr>
              <a:t>He who speaks on his own does so to gain honor for himself, but he who works for the honor of the one who sent him is a man of truth; there is nothing false about him.</a:t>
            </a:r>
          </a:p>
          <a:p>
            <a:pPr marL="0" indent="0">
              <a:buNone/>
            </a:pPr>
            <a:r>
              <a:rPr lang="en-US" sz="4000" b="1" baseline="30000" dirty="0" smtClean="0">
                <a:latin typeface="+mn-lt"/>
              </a:rPr>
              <a:t>19</a:t>
            </a:r>
            <a:r>
              <a:rPr lang="en-US" sz="4000" b="1" dirty="0" smtClean="0">
                <a:latin typeface="+mn-lt"/>
              </a:rPr>
              <a:t> </a:t>
            </a:r>
            <a:r>
              <a:rPr lang="en-US" sz="4000" b="1" dirty="0">
                <a:latin typeface="+mn-lt"/>
              </a:rPr>
              <a:t>Has not </a:t>
            </a:r>
            <a:r>
              <a:rPr lang="en-US" sz="4000" b="1" dirty="0" err="1">
                <a:latin typeface="+mn-lt"/>
              </a:rPr>
              <a:t>Mosheh</a:t>
            </a:r>
            <a:r>
              <a:rPr lang="en-US" sz="4000" b="1" dirty="0">
                <a:latin typeface="+mn-lt"/>
              </a:rPr>
              <a:t> given you the law? Yet not one of you keeps the law. Why are you trying to kill me</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1218685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baseline="30000" dirty="0">
                <a:latin typeface="+mn-lt"/>
              </a:rPr>
              <a:t>20</a:t>
            </a:r>
            <a:r>
              <a:rPr lang="en-US" sz="4000" b="1" dirty="0">
                <a:latin typeface="+mn-lt"/>
              </a:rPr>
              <a:t> "You are demon-possessed," the crowd answered. "Who is trying to kill you?"</a:t>
            </a:r>
          </a:p>
          <a:p>
            <a:pPr marL="0" indent="0">
              <a:buNone/>
            </a:pPr>
            <a:r>
              <a:rPr lang="en-US" sz="4000" b="1" baseline="30000" dirty="0" smtClean="0">
                <a:latin typeface="+mn-lt"/>
              </a:rPr>
              <a:t>21</a:t>
            </a:r>
            <a:r>
              <a:rPr lang="en-US" sz="4000" b="1" dirty="0" smtClean="0">
                <a:latin typeface="+mn-lt"/>
              </a:rPr>
              <a:t> </a:t>
            </a:r>
            <a:r>
              <a:rPr lang="en-US" sz="4000" b="1" dirty="0" err="1">
                <a:latin typeface="+mn-lt"/>
              </a:rPr>
              <a:t>Yahusha</a:t>
            </a:r>
            <a:r>
              <a:rPr lang="en-US" sz="4000" b="1" dirty="0">
                <a:latin typeface="+mn-lt"/>
              </a:rPr>
              <a:t> said to them, "I did one miracle, and you are all astonished.</a:t>
            </a:r>
          </a:p>
          <a:p>
            <a:pPr marL="0" indent="0">
              <a:buNone/>
            </a:pPr>
            <a:r>
              <a:rPr lang="en-US" sz="4000" b="1" baseline="30000" dirty="0" smtClean="0">
                <a:latin typeface="+mn-lt"/>
              </a:rPr>
              <a:t>22</a:t>
            </a:r>
            <a:r>
              <a:rPr lang="en-US" sz="4000" b="1" dirty="0" smtClean="0">
                <a:latin typeface="+mn-lt"/>
              </a:rPr>
              <a:t> </a:t>
            </a:r>
            <a:r>
              <a:rPr lang="en-US" sz="4000" b="1" dirty="0">
                <a:latin typeface="+mn-lt"/>
              </a:rPr>
              <a:t>Yet, because </a:t>
            </a:r>
            <a:r>
              <a:rPr lang="en-US" sz="4000" b="1" dirty="0" err="1">
                <a:latin typeface="+mn-lt"/>
              </a:rPr>
              <a:t>Mosheh</a:t>
            </a:r>
            <a:r>
              <a:rPr lang="en-US" sz="4000" b="1" dirty="0">
                <a:latin typeface="+mn-lt"/>
              </a:rPr>
              <a:t> gave you circumcision (though actually it did not come from </a:t>
            </a:r>
            <a:r>
              <a:rPr lang="en-US" sz="4000" b="1" dirty="0" err="1">
                <a:latin typeface="+mn-lt"/>
              </a:rPr>
              <a:t>Mosheh</a:t>
            </a:r>
            <a:r>
              <a:rPr lang="en-US" sz="4000" b="1" dirty="0">
                <a:latin typeface="+mn-lt"/>
              </a:rPr>
              <a:t>, but from the patriarchs), you circumcise a child on the Sabbath.</a:t>
            </a:r>
          </a:p>
          <a:p>
            <a:pPr marL="0" indent="0">
              <a:buNone/>
            </a:pPr>
            <a:r>
              <a:rPr lang="en-US" sz="4000" b="1" baseline="30000" dirty="0" smtClean="0">
                <a:latin typeface="+mn-lt"/>
              </a:rPr>
              <a:t>23</a:t>
            </a:r>
            <a:r>
              <a:rPr lang="en-US" sz="4000" b="1" dirty="0" smtClean="0">
                <a:latin typeface="+mn-lt"/>
              </a:rPr>
              <a:t> </a:t>
            </a:r>
            <a:r>
              <a:rPr lang="en-US" sz="4000" b="1" dirty="0">
                <a:latin typeface="+mn-lt"/>
              </a:rPr>
              <a:t>Now if a child can be circumcised on the Sabbath so that the law of Mosheh may not be broken, why are you angry with me for healing the whole man on the Sabbath</a:t>
            </a:r>
            <a:r>
              <a:rPr lang="en-US" sz="4000" b="1" dirty="0" smtClean="0">
                <a:latin typeface="+mn-lt"/>
              </a:rPr>
              <a:t>?  </a:t>
            </a:r>
            <a:r>
              <a:rPr lang="en-US" sz="4000" b="1" baseline="30000" dirty="0" smtClean="0">
                <a:latin typeface="+mn-lt"/>
              </a:rPr>
              <a:t>24</a:t>
            </a:r>
            <a:r>
              <a:rPr lang="en-US" sz="4000" b="1" dirty="0" smtClean="0">
                <a:latin typeface="+mn-lt"/>
              </a:rPr>
              <a:t> </a:t>
            </a:r>
            <a:r>
              <a:rPr lang="en-US" sz="4000" b="1" dirty="0">
                <a:latin typeface="+mn-lt"/>
              </a:rPr>
              <a:t>Stop judging by mere appearances, and make a right judgment</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3737705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a:t>
            </a:r>
            <a:r>
              <a:rPr lang="en-US" sz="4000" b="1" dirty="0" smtClean="0">
                <a:latin typeface="+mn-lt"/>
              </a:rPr>
              <a:t>“</a:t>
            </a:r>
            <a:r>
              <a:rPr lang="en-US" sz="4000" b="1" dirty="0" smtClean="0">
                <a:latin typeface="+mn-lt"/>
              </a:rPr>
              <a:t>One Miracle”</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latin typeface="+mn-lt"/>
              </a:rPr>
              <a:t>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5</a:t>
            </a:r>
            <a:endParaRPr lang="en-US" sz="4000" b="1" dirty="0">
              <a:latin typeface="+mn-lt"/>
            </a:endParaRPr>
          </a:p>
        </p:txBody>
      </p:sp>
    </p:spTree>
    <p:extLst>
      <p:ext uri="{BB962C8B-B14F-4D97-AF65-F5344CB8AC3E}">
        <p14:creationId xmlns:p14="http://schemas.microsoft.com/office/powerpoint/2010/main" val="2711908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baseline="30000" dirty="0">
                <a:latin typeface="+mn-lt"/>
              </a:rPr>
              <a:t>25</a:t>
            </a:r>
            <a:r>
              <a:rPr lang="en-US" sz="4000" b="1" dirty="0">
                <a:latin typeface="+mn-lt"/>
              </a:rPr>
              <a:t> At that point some of the people of </a:t>
            </a:r>
            <a:r>
              <a:rPr lang="en-US" sz="4000" b="1" dirty="0" err="1">
                <a:latin typeface="+mn-lt"/>
              </a:rPr>
              <a:t>Yerushalayim</a:t>
            </a:r>
            <a:r>
              <a:rPr lang="en-US" sz="4000" b="1" dirty="0">
                <a:latin typeface="+mn-lt"/>
              </a:rPr>
              <a:t> began to ask, "Isn't this the man they are trying to kill?</a:t>
            </a:r>
          </a:p>
          <a:p>
            <a:pPr marL="0" indent="0">
              <a:buNone/>
            </a:pPr>
            <a:r>
              <a:rPr lang="en-US" sz="4000" b="1" baseline="30000" dirty="0" smtClean="0">
                <a:latin typeface="+mn-lt"/>
              </a:rPr>
              <a:t>26</a:t>
            </a:r>
            <a:r>
              <a:rPr lang="en-US" sz="4000" b="1" dirty="0" smtClean="0">
                <a:latin typeface="+mn-lt"/>
              </a:rPr>
              <a:t> </a:t>
            </a:r>
            <a:r>
              <a:rPr lang="en-US" sz="4000" b="1" dirty="0">
                <a:latin typeface="+mn-lt"/>
              </a:rPr>
              <a:t>Here he is, speaking publicly, and they are not saying a word to him. Have the authorities really concluded that he is the Messiah</a:t>
            </a:r>
            <a:r>
              <a:rPr lang="en-US" sz="4000" b="1" dirty="0" smtClean="0">
                <a:latin typeface="+mn-lt"/>
              </a:rPr>
              <a:t>? </a:t>
            </a:r>
            <a:r>
              <a:rPr lang="en-US" sz="4000" b="1" baseline="30000" dirty="0" smtClean="0">
                <a:latin typeface="+mn-lt"/>
              </a:rPr>
              <a:t>27</a:t>
            </a:r>
            <a:r>
              <a:rPr lang="en-US" sz="4000" b="1" dirty="0" smtClean="0">
                <a:latin typeface="+mn-lt"/>
              </a:rPr>
              <a:t> </a:t>
            </a:r>
            <a:r>
              <a:rPr lang="en-US" sz="4000" b="1" dirty="0">
                <a:latin typeface="+mn-lt"/>
              </a:rPr>
              <a:t>But we know where this man is from; when the Messiah comes, no one will know where he is from."</a:t>
            </a:r>
          </a:p>
          <a:p>
            <a:pPr marL="0" indent="0">
              <a:buNone/>
            </a:pPr>
            <a:r>
              <a:rPr lang="en-US" sz="4000" b="1" baseline="30000" dirty="0" smtClean="0">
                <a:latin typeface="+mn-lt"/>
              </a:rPr>
              <a:t>28</a:t>
            </a:r>
            <a:r>
              <a:rPr lang="en-US" sz="4000" b="1" dirty="0" smtClean="0">
                <a:latin typeface="+mn-lt"/>
              </a:rPr>
              <a:t> </a:t>
            </a:r>
            <a:r>
              <a:rPr lang="en-US" sz="4000" b="1" dirty="0">
                <a:latin typeface="+mn-lt"/>
              </a:rPr>
              <a:t>Then </a:t>
            </a:r>
            <a:r>
              <a:rPr lang="en-US" sz="4000" b="1" dirty="0" err="1">
                <a:latin typeface="+mn-lt"/>
              </a:rPr>
              <a:t>Yahusha</a:t>
            </a:r>
            <a:r>
              <a:rPr lang="en-US" sz="4000" b="1" dirty="0">
                <a:latin typeface="+mn-lt"/>
              </a:rPr>
              <a:t>, still teaching in the temple courts, cried out, "Yes, you know me, and you know where I am from. I am not here on my own, but he who sent me is true. You do not know </a:t>
            </a:r>
            <a:r>
              <a:rPr lang="en-US" sz="4000" b="1" dirty="0" smtClean="0">
                <a:latin typeface="+mn-lt"/>
              </a:rPr>
              <a:t>him,</a:t>
            </a:r>
            <a:r>
              <a:rPr lang="en-US" sz="4000" b="1" baseline="30000" dirty="0" smtClean="0">
                <a:latin typeface="+mn-lt"/>
              </a:rPr>
              <a:t>29</a:t>
            </a:r>
            <a:r>
              <a:rPr lang="en-US" sz="4000" b="1" dirty="0" smtClean="0">
                <a:latin typeface="+mn-lt"/>
              </a:rPr>
              <a:t> </a:t>
            </a:r>
            <a:r>
              <a:rPr lang="en-US" sz="4000" b="1" dirty="0">
                <a:latin typeface="+mn-lt"/>
              </a:rPr>
              <a:t>but I know him because I am from him and he sent me</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2380077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baseline="30000" dirty="0">
                <a:latin typeface="+mn-lt"/>
              </a:rPr>
              <a:t>30</a:t>
            </a:r>
            <a:r>
              <a:rPr lang="en-US" sz="4000" b="1" dirty="0">
                <a:latin typeface="+mn-lt"/>
              </a:rPr>
              <a:t> At this they tried to seize him, but no one laid a hand on him, because his time had not yet come. </a:t>
            </a:r>
            <a:r>
              <a:rPr lang="en-US" sz="4000" b="1" baseline="30000" dirty="0" smtClean="0">
                <a:latin typeface="+mn-lt"/>
              </a:rPr>
              <a:t>31</a:t>
            </a:r>
            <a:r>
              <a:rPr lang="en-US" sz="4000" b="1" dirty="0" smtClean="0">
                <a:latin typeface="+mn-lt"/>
              </a:rPr>
              <a:t> </a:t>
            </a:r>
            <a:r>
              <a:rPr lang="en-US" sz="4000" b="1" dirty="0">
                <a:latin typeface="+mn-lt"/>
              </a:rPr>
              <a:t>Still, many in the crowd put their faith in him. They said, "When the Messiah comes, will he do more miraculous signs than this man?"</a:t>
            </a:r>
          </a:p>
          <a:p>
            <a:pPr marL="0" indent="0">
              <a:buNone/>
            </a:pPr>
            <a:r>
              <a:rPr lang="en-US" sz="4000" b="1" baseline="30000" dirty="0" smtClean="0">
                <a:latin typeface="+mn-lt"/>
              </a:rPr>
              <a:t>32</a:t>
            </a:r>
            <a:r>
              <a:rPr lang="en-US" sz="4000" b="1" dirty="0" smtClean="0">
                <a:latin typeface="+mn-lt"/>
              </a:rPr>
              <a:t> </a:t>
            </a:r>
            <a:r>
              <a:rPr lang="en-US" sz="4000" b="1" dirty="0">
                <a:latin typeface="+mn-lt"/>
              </a:rPr>
              <a:t>The Pharisees heard the crowd whispering such things about him. Then the chief priests and the Pharisees sent temple guards to arrest </a:t>
            </a:r>
            <a:r>
              <a:rPr lang="en-US" sz="4000" b="1" dirty="0" smtClean="0">
                <a:latin typeface="+mn-lt"/>
              </a:rPr>
              <a:t>him. </a:t>
            </a:r>
            <a:r>
              <a:rPr lang="en-US" sz="4000" b="1" baseline="30000" dirty="0" smtClean="0">
                <a:latin typeface="+mn-lt"/>
              </a:rPr>
              <a:t>33</a:t>
            </a:r>
            <a:r>
              <a:rPr lang="en-US" sz="4000" b="1" dirty="0" smtClean="0">
                <a:latin typeface="+mn-lt"/>
              </a:rPr>
              <a:t> </a:t>
            </a:r>
            <a:r>
              <a:rPr lang="en-US" sz="4000" b="1" dirty="0" err="1">
                <a:latin typeface="+mn-lt"/>
              </a:rPr>
              <a:t>Yahusha</a:t>
            </a:r>
            <a:r>
              <a:rPr lang="en-US" sz="4000" b="1" dirty="0">
                <a:latin typeface="+mn-lt"/>
              </a:rPr>
              <a:t> said, "I am with you for only a short time, and then I go to the one who sent me</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2371278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baseline="30000" dirty="0" smtClean="0">
                <a:latin typeface="+mn-lt"/>
              </a:rPr>
              <a:t>34</a:t>
            </a:r>
            <a:r>
              <a:rPr lang="en-US" sz="4000" b="1" dirty="0" smtClean="0">
                <a:latin typeface="+mn-lt"/>
              </a:rPr>
              <a:t> </a:t>
            </a:r>
            <a:r>
              <a:rPr lang="en-US" sz="4000" b="1" dirty="0">
                <a:latin typeface="+mn-lt"/>
              </a:rPr>
              <a:t>You will look for me, but you will not find me; and where I am, you cannot come."</a:t>
            </a:r>
          </a:p>
          <a:p>
            <a:pPr marL="0" indent="0">
              <a:buNone/>
            </a:pPr>
            <a:r>
              <a:rPr lang="en-US" sz="4000" b="1" baseline="30000" dirty="0" smtClean="0">
                <a:latin typeface="+mn-lt"/>
              </a:rPr>
              <a:t>35</a:t>
            </a:r>
            <a:r>
              <a:rPr lang="en-US" sz="4000" b="1" dirty="0" smtClean="0">
                <a:latin typeface="+mn-lt"/>
              </a:rPr>
              <a:t> </a:t>
            </a:r>
            <a:r>
              <a:rPr lang="en-US" sz="4000" b="1" dirty="0">
                <a:latin typeface="+mn-lt"/>
              </a:rPr>
              <a:t>The </a:t>
            </a:r>
            <a:r>
              <a:rPr lang="en-US" sz="4000" b="1" dirty="0" err="1">
                <a:latin typeface="+mn-lt"/>
              </a:rPr>
              <a:t>Yehudim</a:t>
            </a:r>
            <a:r>
              <a:rPr lang="en-US" sz="4000" b="1" dirty="0">
                <a:latin typeface="+mn-lt"/>
              </a:rPr>
              <a:t> said to one another, "Where does this man intend to go that we cannot find him? Will he go where our people live scattered among the Greeks, and teach the Greeks?</a:t>
            </a:r>
          </a:p>
          <a:p>
            <a:pPr marL="0" indent="0">
              <a:buNone/>
            </a:pPr>
            <a:r>
              <a:rPr lang="en-US" sz="4000" b="1" baseline="30000" dirty="0" smtClean="0">
                <a:latin typeface="+mn-lt"/>
              </a:rPr>
              <a:t>36</a:t>
            </a:r>
            <a:r>
              <a:rPr lang="en-US" sz="4000" b="1" dirty="0" smtClean="0">
                <a:latin typeface="+mn-lt"/>
              </a:rPr>
              <a:t> </a:t>
            </a:r>
            <a:r>
              <a:rPr lang="en-US" sz="4000" b="1" dirty="0">
                <a:latin typeface="+mn-lt"/>
              </a:rPr>
              <a:t>What did he mean when he said, 'You will look for me, but you will not find me,' and 'Where I am, you cannot come</a:t>
            </a:r>
            <a:r>
              <a:rPr lang="en-US" sz="4000" b="1" dirty="0" smtClean="0">
                <a:latin typeface="+mn-lt"/>
              </a:rPr>
              <a:t>'?”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1822487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smtClean="0">
                <a:latin typeface="+mn-lt"/>
              </a:rPr>
              <a:t>Simchat</a:t>
            </a:r>
            <a:r>
              <a:rPr lang="en-US" sz="4000" b="1" dirty="0" smtClean="0">
                <a:latin typeface="+mn-lt"/>
              </a:rPr>
              <a:t> </a:t>
            </a:r>
            <a:r>
              <a:rPr lang="en-US" sz="4000" b="1" dirty="0">
                <a:latin typeface="+mn-lt"/>
              </a:rPr>
              <a:t>Beit </a:t>
            </a:r>
            <a:r>
              <a:rPr lang="en-US" sz="4000" b="1" dirty="0" err="1">
                <a:latin typeface="+mn-lt"/>
              </a:rPr>
              <a:t>HaShoevah</a:t>
            </a:r>
            <a:r>
              <a:rPr lang="en-US" sz="4000" b="1" dirty="0">
                <a:latin typeface="+mn-lt"/>
              </a:rPr>
              <a:t>, the rejoicing in the house of the water pouring, is a ceremony included in the temple (Beit </a:t>
            </a:r>
            <a:r>
              <a:rPr lang="en-US" sz="4000" b="1" dirty="0" err="1">
                <a:latin typeface="+mn-lt"/>
              </a:rPr>
              <a:t>HaMikdash</a:t>
            </a:r>
            <a:r>
              <a:rPr lang="en-US" sz="4000" b="1" dirty="0">
                <a:latin typeface="+mn-lt"/>
              </a:rPr>
              <a:t>) services not mentioned in the Torah, but given in the Mishnah (Sukkah 5). The water pouring became a focus of the joy that the Torah commands for Sukkot. On no other festival were the people commanded to be joyful, and as a result Sukkot (Tabernacles) became known as "the season of our joy," just as Passover (Pesach) is "the season of our freedom" and </a:t>
            </a:r>
            <a:r>
              <a:rPr lang="en-US" sz="4000" b="1" dirty="0" err="1">
                <a:latin typeface="+mn-lt"/>
              </a:rPr>
              <a:t>Shavout</a:t>
            </a:r>
            <a:r>
              <a:rPr lang="en-US" sz="4000" b="1" dirty="0">
                <a:latin typeface="+mn-lt"/>
              </a:rPr>
              <a:t> (Pentecost) is "the season of the giving of the Torah</a:t>
            </a:r>
            <a:r>
              <a:rPr lang="en-US" sz="4000" b="1" dirty="0" smtClean="0">
                <a:latin typeface="+mn-lt"/>
              </a:rPr>
              <a:t>.“</a:t>
            </a:r>
          </a:p>
          <a:p>
            <a:pPr marL="0" indent="0">
              <a:buNone/>
            </a:pPr>
            <a:r>
              <a:rPr lang="en-US" sz="4000" b="1" dirty="0" smtClean="0">
                <a:latin typeface="+mn-lt"/>
              </a:rPr>
              <a:t>(Eddie </a:t>
            </a:r>
            <a:r>
              <a:rPr lang="en-US" sz="4000" b="1" dirty="0">
                <a:latin typeface="+mn-lt"/>
              </a:rPr>
              <a:t>Chumney, in his book </a:t>
            </a:r>
            <a:r>
              <a:rPr lang="en-US" sz="4000" b="1" i="1" dirty="0">
                <a:latin typeface="+mn-lt"/>
              </a:rPr>
              <a:t>The Seven Festivals of the </a:t>
            </a:r>
            <a:r>
              <a:rPr lang="en-US" sz="4000" b="1" i="1" dirty="0" smtClean="0">
                <a:latin typeface="+mn-lt"/>
              </a:rPr>
              <a:t>Messiah)</a:t>
            </a:r>
            <a:r>
              <a:rPr lang="en-US" sz="4000" b="1" dirty="0" smtClean="0">
                <a:latin typeface="+mn-lt"/>
              </a:rPr>
              <a:t> </a:t>
            </a:r>
            <a:endParaRPr lang="en-US" sz="4000" b="1" dirty="0">
              <a:latin typeface="+mn-lt"/>
            </a:endParaRPr>
          </a:p>
        </p:txBody>
      </p:sp>
    </p:spTree>
    <p:extLst>
      <p:ext uri="{BB962C8B-B14F-4D97-AF65-F5344CB8AC3E}">
        <p14:creationId xmlns:p14="http://schemas.microsoft.com/office/powerpoint/2010/main" val="3078076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smtClean="0">
                <a:latin typeface="+mn-lt"/>
              </a:rPr>
              <a:t>It </a:t>
            </a:r>
            <a:r>
              <a:rPr lang="en-US" sz="4000" b="1" dirty="0">
                <a:latin typeface="+mn-lt"/>
              </a:rPr>
              <a:t>is written in the </a:t>
            </a:r>
            <a:r>
              <a:rPr lang="en-US" sz="4000" b="1" dirty="0" err="1">
                <a:latin typeface="+mn-lt"/>
              </a:rPr>
              <a:t>Mishah</a:t>
            </a:r>
            <a:r>
              <a:rPr lang="en-US" sz="4000" b="1" dirty="0">
                <a:latin typeface="+mn-lt"/>
              </a:rPr>
              <a:t>, that the ritual became elaborated into a colorful and joyous, even riotous, celebration called </a:t>
            </a:r>
            <a:r>
              <a:rPr lang="en-US" sz="4000" b="1" dirty="0" err="1">
                <a:latin typeface="+mn-lt"/>
              </a:rPr>
              <a:t>Simchat</a:t>
            </a:r>
            <a:r>
              <a:rPr lang="en-US" sz="4000" b="1" dirty="0">
                <a:latin typeface="+mn-lt"/>
              </a:rPr>
              <a:t> Beit </a:t>
            </a:r>
            <a:r>
              <a:rPr lang="en-US" sz="4000" b="1" dirty="0" err="1">
                <a:latin typeface="+mn-lt"/>
              </a:rPr>
              <a:t>HaShoevah</a:t>
            </a:r>
            <a:r>
              <a:rPr lang="en-US" sz="4000" b="1" dirty="0">
                <a:latin typeface="+mn-lt"/>
              </a:rPr>
              <a:t>, "the rejoicing at the house of the water-drawing." This ceremony took place every day except for the first festival day of Sukkot. The Talmud (in Sukkah 5:1a-b) describes this ceremony in detail, including a portrait of venerable sages juggling lighted torches and performing somersaults as part of the celebration. </a:t>
            </a:r>
            <a:r>
              <a:rPr lang="en-US" sz="4000" b="1" dirty="0" smtClean="0">
                <a:latin typeface="+mn-lt"/>
              </a:rPr>
              <a:t>(</a:t>
            </a:r>
            <a:r>
              <a:rPr lang="en-US" sz="4000" b="1" dirty="0">
                <a:latin typeface="+mn-lt"/>
              </a:rPr>
              <a:t>Eddie Chumney, in his book </a:t>
            </a:r>
            <a:r>
              <a:rPr lang="en-US" sz="4000" b="1" i="1" dirty="0">
                <a:latin typeface="+mn-lt"/>
              </a:rPr>
              <a:t>The Seven Festivals of the Messiah)</a:t>
            </a:r>
            <a:r>
              <a:rPr lang="en-US" sz="4000" b="1" dirty="0">
                <a:latin typeface="+mn-lt"/>
              </a:rPr>
              <a:t> </a:t>
            </a:r>
          </a:p>
          <a:p>
            <a:pPr marL="0" indent="0">
              <a:buNone/>
            </a:pPr>
            <a:endParaRPr lang="en-US" sz="4000" b="1" dirty="0">
              <a:latin typeface="+mn-lt"/>
            </a:endParaRPr>
          </a:p>
        </p:txBody>
      </p:sp>
    </p:spTree>
    <p:extLst>
      <p:ext uri="{BB962C8B-B14F-4D97-AF65-F5344CB8AC3E}">
        <p14:creationId xmlns:p14="http://schemas.microsoft.com/office/powerpoint/2010/main" val="301624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a:t>The Talmud states, "He who has not seen the rejoicing at the place of the water-drawing has never seen rejoicing in his life." So, the water pouring ceremony became the occasion for an outpouring of intense joy. </a:t>
            </a:r>
            <a:r>
              <a:rPr lang="en-US" sz="4000" b="1" dirty="0" err="1"/>
              <a:t>Simchat</a:t>
            </a:r>
            <a:r>
              <a:rPr lang="en-US" sz="4000" b="1" dirty="0"/>
              <a:t> </a:t>
            </a:r>
            <a:r>
              <a:rPr lang="en-US" sz="4000" b="1" dirty="0">
                <a:latin typeface="+mn-lt"/>
              </a:rPr>
              <a:t>Beit </a:t>
            </a:r>
            <a:r>
              <a:rPr lang="en-US" sz="4000" b="1" dirty="0" err="1">
                <a:latin typeface="+mn-lt"/>
              </a:rPr>
              <a:t>HaShoevah</a:t>
            </a:r>
            <a:r>
              <a:rPr lang="en-US" sz="4000" b="1" dirty="0">
                <a:latin typeface="+mn-lt"/>
              </a:rPr>
              <a:t>, the rejoicing in the house of the water pouring, is a ceremony included in the temple (Beit </a:t>
            </a:r>
            <a:r>
              <a:rPr lang="en-US" sz="4000" b="1" dirty="0" err="1">
                <a:latin typeface="+mn-lt"/>
              </a:rPr>
              <a:t>HaMikdash</a:t>
            </a:r>
            <a:r>
              <a:rPr lang="en-US" sz="4000" b="1" dirty="0">
                <a:latin typeface="+mn-lt"/>
              </a:rPr>
              <a:t>) services not mentioned in the Torah, but given in the Mishnah (Sukkah 5). </a:t>
            </a:r>
            <a:r>
              <a:rPr lang="en-US" sz="4000" b="1" dirty="0" smtClean="0">
                <a:latin typeface="+mn-lt"/>
              </a:rPr>
              <a:t>(</a:t>
            </a:r>
            <a:r>
              <a:rPr lang="en-US" sz="4000" b="1" dirty="0" smtClean="0">
                <a:latin typeface="+mn-lt"/>
              </a:rPr>
              <a:t>Eddie </a:t>
            </a:r>
            <a:r>
              <a:rPr lang="en-US" sz="4000" b="1" dirty="0">
                <a:latin typeface="+mn-lt"/>
              </a:rPr>
              <a:t>Chumney, in his book </a:t>
            </a:r>
            <a:r>
              <a:rPr lang="en-US" sz="4000" b="1" i="1" dirty="0">
                <a:latin typeface="+mn-lt"/>
              </a:rPr>
              <a:t>The Seven Festivals of the </a:t>
            </a:r>
            <a:r>
              <a:rPr lang="en-US" sz="4000" b="1" i="1" dirty="0" smtClean="0">
                <a:latin typeface="+mn-lt"/>
              </a:rPr>
              <a:t>Messiah)</a:t>
            </a:r>
            <a:r>
              <a:rPr lang="en-US" sz="4000" b="1" dirty="0" smtClean="0">
                <a:latin typeface="+mn-lt"/>
              </a:rPr>
              <a:t> </a:t>
            </a:r>
            <a:endParaRPr lang="en-US" sz="4000" b="1" dirty="0">
              <a:latin typeface="+mn-lt"/>
            </a:endParaRPr>
          </a:p>
        </p:txBody>
      </p:sp>
    </p:spTree>
    <p:extLst>
      <p:ext uri="{BB962C8B-B14F-4D97-AF65-F5344CB8AC3E}">
        <p14:creationId xmlns:p14="http://schemas.microsoft.com/office/powerpoint/2010/main" val="540030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latin typeface="+mn-lt"/>
              </a:rPr>
              <a:t>The </a:t>
            </a:r>
            <a:r>
              <a:rPr lang="en-US" sz="4000" b="1" dirty="0">
                <a:latin typeface="+mn-lt"/>
              </a:rPr>
              <a:t>water pouring became a focus of the joy that the Torah commands for Sukkot. On no other festival were the people commanded to be joyful, and as a result Sukkot (Tabernacles) became known as "the season of our joy," just as Passover (Pesach) is "the season of our freedom" and </a:t>
            </a:r>
            <a:r>
              <a:rPr lang="en-US" sz="4000" b="1" dirty="0" err="1">
                <a:latin typeface="+mn-lt"/>
              </a:rPr>
              <a:t>Shavout</a:t>
            </a:r>
            <a:r>
              <a:rPr lang="en-US" sz="4000" b="1" dirty="0">
                <a:latin typeface="+mn-lt"/>
              </a:rPr>
              <a:t> (Pentecost) is "the season of the giving of the Torah</a:t>
            </a:r>
            <a:r>
              <a:rPr lang="en-US" sz="4000" b="1" dirty="0" smtClean="0">
                <a:latin typeface="+mn-lt"/>
              </a:rPr>
              <a:t>.“</a:t>
            </a:r>
          </a:p>
          <a:p>
            <a:pPr marL="0" indent="0">
              <a:buNone/>
            </a:pPr>
            <a:r>
              <a:rPr lang="en-US" sz="4000" b="1" dirty="0" smtClean="0">
                <a:latin typeface="+mn-lt"/>
              </a:rPr>
              <a:t>(Eddie </a:t>
            </a:r>
            <a:r>
              <a:rPr lang="en-US" sz="4000" b="1" dirty="0">
                <a:latin typeface="+mn-lt"/>
              </a:rPr>
              <a:t>Chumney, in his book </a:t>
            </a:r>
            <a:r>
              <a:rPr lang="en-US" sz="4000" b="1" i="1" dirty="0">
                <a:latin typeface="+mn-lt"/>
              </a:rPr>
              <a:t>The Seven Festivals of the </a:t>
            </a:r>
            <a:r>
              <a:rPr lang="en-US" sz="4000" b="1" i="1" dirty="0" smtClean="0">
                <a:latin typeface="+mn-lt"/>
              </a:rPr>
              <a:t>Messiah)</a:t>
            </a:r>
            <a:r>
              <a:rPr lang="en-US" sz="4000" b="1" dirty="0" smtClean="0">
                <a:latin typeface="+mn-lt"/>
              </a:rPr>
              <a:t> </a:t>
            </a:r>
            <a:endParaRPr lang="en-US" sz="4000" b="1" dirty="0">
              <a:latin typeface="+mn-lt"/>
            </a:endParaRPr>
          </a:p>
        </p:txBody>
      </p:sp>
    </p:spTree>
    <p:extLst>
      <p:ext uri="{BB962C8B-B14F-4D97-AF65-F5344CB8AC3E}">
        <p14:creationId xmlns:p14="http://schemas.microsoft.com/office/powerpoint/2010/main" val="3952925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smtClean="0">
                <a:latin typeface="+mn-lt"/>
              </a:rPr>
              <a:t>It </a:t>
            </a:r>
            <a:r>
              <a:rPr lang="en-US" sz="4000" b="1" dirty="0">
                <a:latin typeface="+mn-lt"/>
              </a:rPr>
              <a:t>is written in the </a:t>
            </a:r>
            <a:r>
              <a:rPr lang="en-US" sz="4000" b="1" dirty="0" err="1">
                <a:latin typeface="+mn-lt"/>
              </a:rPr>
              <a:t>Mishah</a:t>
            </a:r>
            <a:r>
              <a:rPr lang="en-US" sz="4000" b="1" dirty="0">
                <a:latin typeface="+mn-lt"/>
              </a:rPr>
              <a:t>, that the ritual became elaborated into a colorful and joyous, even riotous, celebration called </a:t>
            </a:r>
            <a:r>
              <a:rPr lang="en-US" sz="4000" b="1" dirty="0" err="1">
                <a:latin typeface="+mn-lt"/>
              </a:rPr>
              <a:t>Simchat</a:t>
            </a:r>
            <a:r>
              <a:rPr lang="en-US" sz="4000" b="1" dirty="0">
                <a:latin typeface="+mn-lt"/>
              </a:rPr>
              <a:t> Beit </a:t>
            </a:r>
            <a:r>
              <a:rPr lang="en-US" sz="4000" b="1" dirty="0" err="1">
                <a:latin typeface="+mn-lt"/>
              </a:rPr>
              <a:t>HaShoevah</a:t>
            </a:r>
            <a:r>
              <a:rPr lang="en-US" sz="4000" b="1" dirty="0">
                <a:latin typeface="+mn-lt"/>
              </a:rPr>
              <a:t>, "the rejoicing at the house of the water-drawing." This ceremony took place every day except for the first festival day of Sukkot. The Talmud (in Sukkah 5:1a-b) describes this ceremony in detail, including a portrait of venerable sages juggling lighted torches and performing somersaults as part of the celebration. </a:t>
            </a:r>
            <a:r>
              <a:rPr lang="en-US" sz="4000" b="1" dirty="0" smtClean="0">
                <a:latin typeface="+mn-lt"/>
              </a:rPr>
              <a:t>(</a:t>
            </a:r>
            <a:r>
              <a:rPr lang="en-US" sz="4000" b="1" dirty="0">
                <a:latin typeface="+mn-lt"/>
              </a:rPr>
              <a:t>Eddie Chumney, in his book </a:t>
            </a:r>
            <a:r>
              <a:rPr lang="en-US" sz="4000" b="1" i="1" dirty="0">
                <a:latin typeface="+mn-lt"/>
              </a:rPr>
              <a:t>The Seven Festivals of the Messiah)</a:t>
            </a:r>
            <a:r>
              <a:rPr lang="en-US" sz="4000" b="1" dirty="0">
                <a:latin typeface="+mn-lt"/>
              </a:rPr>
              <a:t> </a:t>
            </a:r>
          </a:p>
          <a:p>
            <a:pPr marL="0" indent="0">
              <a:buNone/>
            </a:pPr>
            <a:endParaRPr lang="en-US" sz="4000" b="1" dirty="0">
              <a:latin typeface="+mn-lt"/>
            </a:endParaRPr>
          </a:p>
        </p:txBody>
      </p:sp>
    </p:spTree>
    <p:extLst>
      <p:ext uri="{BB962C8B-B14F-4D97-AF65-F5344CB8AC3E}">
        <p14:creationId xmlns:p14="http://schemas.microsoft.com/office/powerpoint/2010/main" val="3792487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latin typeface="+mn-lt"/>
              </a:rPr>
              <a:t>The </a:t>
            </a:r>
            <a:r>
              <a:rPr lang="en-US" sz="4000" b="1" dirty="0">
                <a:latin typeface="+mn-lt"/>
              </a:rPr>
              <a:t>Talmud states, "He who has not seen the rejoicing at the place of the water-drawing has never seen rejoicing in his life." So, the water pouring ceremony became the occasion for an outpouring of intense joy</a:t>
            </a:r>
            <a:r>
              <a:rPr lang="en-US" sz="4000" b="1" dirty="0" smtClean="0">
                <a:latin typeface="+mn-lt"/>
              </a:rPr>
              <a:t>. </a:t>
            </a:r>
            <a:r>
              <a:rPr lang="en-US" sz="4000" b="1" dirty="0">
                <a:latin typeface="+mn-lt"/>
              </a:rPr>
              <a:t>(Eddie Chumney, in his book </a:t>
            </a:r>
            <a:r>
              <a:rPr lang="en-US" sz="4000" b="1" i="1" dirty="0">
                <a:latin typeface="+mn-lt"/>
              </a:rPr>
              <a:t>The Seven Festivals of the Messiah)</a:t>
            </a:r>
            <a:r>
              <a:rPr lang="en-US" sz="4000" b="1" dirty="0">
                <a:latin typeface="+mn-lt"/>
              </a:rPr>
              <a:t> </a:t>
            </a:r>
          </a:p>
          <a:p>
            <a:pPr marL="0" indent="0">
              <a:buNone/>
            </a:pPr>
            <a:endParaRPr lang="en-US" sz="4000" b="1" dirty="0">
              <a:latin typeface="+mn-lt"/>
            </a:endParaRPr>
          </a:p>
        </p:txBody>
      </p:sp>
    </p:spTree>
    <p:extLst>
      <p:ext uri="{BB962C8B-B14F-4D97-AF65-F5344CB8AC3E}">
        <p14:creationId xmlns:p14="http://schemas.microsoft.com/office/powerpoint/2010/main" val="410330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on the Last and Great Day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baseline="30000" dirty="0" smtClean="0">
                <a:latin typeface="+mn-lt"/>
              </a:rPr>
              <a:t>37</a:t>
            </a:r>
            <a:r>
              <a:rPr lang="en-US" sz="4000" b="1" dirty="0" smtClean="0">
                <a:latin typeface="+mn-lt"/>
              </a:rPr>
              <a:t> </a:t>
            </a:r>
            <a:r>
              <a:rPr lang="en-US" sz="4000" b="1" dirty="0">
                <a:latin typeface="+mn-lt"/>
              </a:rPr>
              <a:t>On the last and greatest day of the Feast, </a:t>
            </a:r>
            <a:r>
              <a:rPr lang="en-US" sz="4000" b="1" dirty="0" err="1">
                <a:latin typeface="+mn-lt"/>
              </a:rPr>
              <a:t>Yahusha</a:t>
            </a:r>
            <a:r>
              <a:rPr lang="en-US" sz="4000" b="1" dirty="0">
                <a:latin typeface="+mn-lt"/>
              </a:rPr>
              <a:t> stood and said in a loud voice, "If anyone is thirsty, let him come to me and drink</a:t>
            </a:r>
            <a:r>
              <a:rPr lang="en-US" sz="4000" b="1" dirty="0" smtClean="0">
                <a:latin typeface="+mn-lt"/>
              </a:rPr>
              <a:t>.  </a:t>
            </a:r>
            <a:r>
              <a:rPr lang="en-US" sz="4000" b="1" baseline="30000" dirty="0" smtClean="0">
                <a:latin typeface="+mn-lt"/>
              </a:rPr>
              <a:t>38</a:t>
            </a:r>
            <a:r>
              <a:rPr lang="en-US" sz="4000" b="1" dirty="0" smtClean="0">
                <a:latin typeface="+mn-lt"/>
              </a:rPr>
              <a:t> </a:t>
            </a:r>
            <a:r>
              <a:rPr lang="en-US" sz="4000" b="1" dirty="0">
                <a:latin typeface="+mn-lt"/>
              </a:rPr>
              <a:t>Whoever believes in me, as the Scripture has said, streams of living water will flow from within him."</a:t>
            </a:r>
          </a:p>
          <a:p>
            <a:pPr marL="0" indent="0">
              <a:buNone/>
            </a:pPr>
            <a:r>
              <a:rPr lang="en-US" sz="4000" b="1" baseline="30000" dirty="0" smtClean="0">
                <a:latin typeface="+mn-lt"/>
              </a:rPr>
              <a:t>39</a:t>
            </a:r>
            <a:r>
              <a:rPr lang="en-US" sz="4000" b="1" dirty="0" smtClean="0">
                <a:latin typeface="+mn-lt"/>
              </a:rPr>
              <a:t> </a:t>
            </a:r>
            <a:r>
              <a:rPr lang="en-US" sz="4000" b="1" dirty="0">
                <a:latin typeface="+mn-lt"/>
              </a:rPr>
              <a:t>By this he meant the Spirit, whom those who believed in him were later to receive. Up to that time the Spirit had not been given, since </a:t>
            </a:r>
            <a:r>
              <a:rPr lang="en-US" sz="4000" b="1" dirty="0" err="1">
                <a:latin typeface="+mn-lt"/>
              </a:rPr>
              <a:t>Yahusha</a:t>
            </a:r>
            <a:r>
              <a:rPr lang="en-US" sz="4000" b="1" dirty="0">
                <a:latin typeface="+mn-lt"/>
              </a:rPr>
              <a:t> had not yet been </a:t>
            </a:r>
            <a:r>
              <a:rPr lang="en-US" sz="4000" b="1" dirty="0" smtClean="0">
                <a:latin typeface="+mn-lt"/>
              </a:rPr>
              <a:t>glorified.  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958029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fontScale="85000" lnSpcReduction="10000"/>
          </a:bodyPr>
          <a:lstStyle/>
          <a:p>
            <a:pPr marL="0" indent="0">
              <a:buNone/>
            </a:pPr>
            <a:r>
              <a:rPr lang="en-US" sz="4000" b="1" dirty="0" err="1" smtClean="0">
                <a:latin typeface="+mn-lt"/>
              </a:rPr>
              <a:t>Yeshayahu</a:t>
            </a:r>
            <a:r>
              <a:rPr lang="en-US" sz="4000" b="1" dirty="0" smtClean="0">
                <a:latin typeface="+mn-lt"/>
              </a:rPr>
              <a:t> [Isaiah] 55</a:t>
            </a:r>
          </a:p>
          <a:p>
            <a:pPr marL="0" indent="0">
              <a:buNone/>
            </a:pPr>
            <a:r>
              <a:rPr lang="en-US" sz="4000" b="1" baseline="30000" dirty="0" smtClean="0">
                <a:latin typeface="+mn-lt"/>
              </a:rPr>
              <a:t>1</a:t>
            </a:r>
            <a:r>
              <a:rPr lang="en-US" sz="4000" b="1" dirty="0" smtClean="0">
                <a:latin typeface="+mn-lt"/>
              </a:rPr>
              <a:t> </a:t>
            </a:r>
            <a:r>
              <a:rPr lang="en-US" sz="4000" b="1" dirty="0">
                <a:latin typeface="+mn-lt"/>
              </a:rPr>
              <a:t>"</a:t>
            </a:r>
            <a:r>
              <a:rPr lang="en-US" sz="4000" b="1" u="sng" dirty="0">
                <a:latin typeface="+mn-lt"/>
              </a:rPr>
              <a:t>Come, all you who are thirsty, come to the waters</a:t>
            </a:r>
            <a:r>
              <a:rPr lang="en-US" sz="4000" b="1" dirty="0">
                <a:latin typeface="+mn-lt"/>
              </a:rPr>
              <a:t>; and you who have no money, come, buy and eat! Come, buy wine and milk without money and without cost.</a:t>
            </a:r>
          </a:p>
          <a:p>
            <a:pPr marL="0" indent="0">
              <a:buNone/>
            </a:pPr>
            <a:r>
              <a:rPr lang="en-US" sz="4000" b="1" baseline="30000" dirty="0" smtClean="0">
                <a:latin typeface="+mn-lt"/>
              </a:rPr>
              <a:t>2</a:t>
            </a:r>
            <a:r>
              <a:rPr lang="en-US" sz="4000" b="1" dirty="0" smtClean="0">
                <a:latin typeface="+mn-lt"/>
              </a:rPr>
              <a:t> </a:t>
            </a:r>
            <a:r>
              <a:rPr lang="en-US" sz="4000" b="1" dirty="0">
                <a:latin typeface="+mn-lt"/>
              </a:rPr>
              <a:t>Why spend money on what is not bread, and your labor on what does not satisfy? Listen, listen to me, and eat what is good, and your soul will delight in the richest of fare.</a:t>
            </a:r>
          </a:p>
          <a:p>
            <a:pPr marL="0" indent="0">
              <a:buNone/>
            </a:pPr>
            <a:r>
              <a:rPr lang="en-US" sz="4000" b="1" baseline="30000" dirty="0" smtClean="0">
                <a:latin typeface="+mn-lt"/>
              </a:rPr>
              <a:t>3</a:t>
            </a:r>
            <a:r>
              <a:rPr lang="en-US" sz="4000" b="1" dirty="0" smtClean="0">
                <a:latin typeface="+mn-lt"/>
              </a:rPr>
              <a:t> </a:t>
            </a:r>
            <a:r>
              <a:rPr lang="en-US" sz="4000" b="1" dirty="0">
                <a:latin typeface="+mn-lt"/>
              </a:rPr>
              <a:t>Give ear and come to me; hear me, that your soul may live. I will make an everlasting covenant with you, my faithful love promised to David.</a:t>
            </a:r>
          </a:p>
          <a:p>
            <a:pPr marL="0" indent="0">
              <a:buNone/>
            </a:pPr>
            <a:r>
              <a:rPr lang="en-US" sz="4000" b="1" baseline="30000" dirty="0" smtClean="0">
                <a:latin typeface="+mn-lt"/>
              </a:rPr>
              <a:t>4</a:t>
            </a:r>
            <a:r>
              <a:rPr lang="en-US" sz="4000" b="1" dirty="0" smtClean="0">
                <a:latin typeface="+mn-lt"/>
              </a:rPr>
              <a:t> </a:t>
            </a:r>
            <a:r>
              <a:rPr lang="en-US" sz="4000" b="1" dirty="0">
                <a:latin typeface="+mn-lt"/>
              </a:rPr>
              <a:t>See, I have made him a witness to the peoples, a leader and commander of the peoples</a:t>
            </a:r>
            <a:r>
              <a:rPr lang="en-US" sz="4000" b="1" dirty="0" smtClean="0">
                <a:latin typeface="+mn-lt"/>
              </a:rPr>
              <a:t>.</a:t>
            </a:r>
            <a:r>
              <a:rPr lang="en-US" sz="4000" b="1" dirty="0">
                <a:latin typeface="+mn-lt"/>
              </a:rPr>
              <a:t> </a:t>
            </a:r>
            <a:r>
              <a:rPr lang="en-US" sz="4000" b="1" dirty="0" smtClean="0">
                <a:latin typeface="+mn-lt"/>
              </a:rPr>
              <a:t> </a:t>
            </a:r>
            <a:endParaRPr lang="en-US" sz="4000" b="1" dirty="0">
              <a:latin typeface="+mn-lt"/>
            </a:endParaRPr>
          </a:p>
        </p:txBody>
      </p:sp>
    </p:spTree>
    <p:extLst>
      <p:ext uri="{BB962C8B-B14F-4D97-AF65-F5344CB8AC3E}">
        <p14:creationId xmlns:p14="http://schemas.microsoft.com/office/powerpoint/2010/main" val="3527824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smtClean="0">
                <a:latin typeface="+mn-lt"/>
              </a:rPr>
              <a:t>Yeshayahu</a:t>
            </a:r>
            <a:r>
              <a:rPr lang="en-US" sz="4000" b="1" dirty="0" smtClean="0">
                <a:latin typeface="+mn-lt"/>
              </a:rPr>
              <a:t> [Isaiah] 55</a:t>
            </a:r>
          </a:p>
          <a:p>
            <a:pPr marL="0" indent="0">
              <a:buNone/>
            </a:pPr>
            <a:r>
              <a:rPr lang="en-US" sz="4000" b="1" baseline="30000" dirty="0" smtClean="0">
                <a:latin typeface="+mn-lt"/>
              </a:rPr>
              <a:t>5</a:t>
            </a:r>
            <a:r>
              <a:rPr lang="en-US" sz="4000" b="1" dirty="0" smtClean="0">
                <a:latin typeface="+mn-lt"/>
              </a:rPr>
              <a:t> </a:t>
            </a:r>
            <a:r>
              <a:rPr lang="en-US" sz="4000" b="1" dirty="0">
                <a:latin typeface="+mn-lt"/>
              </a:rPr>
              <a:t>Surely you will summon nations you know not, and nations that do not know you will hasten to you, because of Yahuwah your Elohim, the Holy One of </a:t>
            </a:r>
            <a:r>
              <a:rPr lang="en-US" sz="4000" b="1" dirty="0" err="1">
                <a:latin typeface="+mn-lt"/>
              </a:rPr>
              <a:t>Yisrael</a:t>
            </a:r>
            <a:r>
              <a:rPr lang="en-US" sz="4000" b="1" dirty="0">
                <a:latin typeface="+mn-lt"/>
              </a:rPr>
              <a:t>, for he has endowed you with splendor."</a:t>
            </a:r>
          </a:p>
          <a:p>
            <a:pPr marL="0" indent="0">
              <a:buNone/>
            </a:pPr>
            <a:r>
              <a:rPr lang="en-US" sz="4000" b="1" baseline="30000" dirty="0" smtClean="0">
                <a:latin typeface="+mn-lt"/>
              </a:rPr>
              <a:t>6</a:t>
            </a:r>
            <a:r>
              <a:rPr lang="en-US" sz="4000" b="1" dirty="0" smtClean="0">
                <a:latin typeface="+mn-lt"/>
              </a:rPr>
              <a:t> </a:t>
            </a:r>
            <a:r>
              <a:rPr lang="en-US" sz="4000" b="1" dirty="0">
                <a:latin typeface="+mn-lt"/>
              </a:rPr>
              <a:t>Seek Yahuwah while he may be found; call on him while he is near.</a:t>
            </a:r>
          </a:p>
          <a:p>
            <a:pPr marL="0" indent="0">
              <a:buNone/>
            </a:pPr>
            <a:r>
              <a:rPr lang="en-US" sz="4000" b="1" baseline="30000" dirty="0" smtClean="0">
                <a:latin typeface="+mn-lt"/>
              </a:rPr>
              <a:t>7</a:t>
            </a:r>
            <a:r>
              <a:rPr lang="en-US" sz="4000" b="1" dirty="0" smtClean="0">
                <a:latin typeface="+mn-lt"/>
              </a:rPr>
              <a:t> </a:t>
            </a:r>
            <a:r>
              <a:rPr lang="en-US" sz="4000" b="1" dirty="0">
                <a:latin typeface="+mn-lt"/>
              </a:rPr>
              <a:t>Let the wicked forsake his way and the evil man his thoughts. Let him turn to Yahuwah, and he will have mercy on him, and to our Elohim, for he will freely pardon.</a:t>
            </a:r>
          </a:p>
          <a:p>
            <a:pPr marL="0" indent="0">
              <a:buNone/>
            </a:pPr>
            <a:r>
              <a:rPr lang="en-US" sz="4000" b="1" baseline="30000" dirty="0" smtClean="0">
                <a:latin typeface="+mn-lt"/>
              </a:rPr>
              <a:t>8</a:t>
            </a:r>
            <a:r>
              <a:rPr lang="en-US" sz="4000" b="1" dirty="0" smtClean="0">
                <a:latin typeface="+mn-lt"/>
              </a:rPr>
              <a:t> </a:t>
            </a:r>
            <a:r>
              <a:rPr lang="en-US" sz="4000" b="1" dirty="0">
                <a:latin typeface="+mn-lt"/>
              </a:rPr>
              <a:t>"For my thoughts are not your thoughts, neither are your ways my ways," declares Yahuwah.</a:t>
            </a:r>
          </a:p>
        </p:txBody>
      </p:sp>
    </p:spTree>
    <p:extLst>
      <p:ext uri="{BB962C8B-B14F-4D97-AF65-F5344CB8AC3E}">
        <p14:creationId xmlns:p14="http://schemas.microsoft.com/office/powerpoint/2010/main" val="2641304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fontScale="92500" lnSpcReduction="10000"/>
          </a:bodyPr>
          <a:lstStyle/>
          <a:p>
            <a:pPr marL="0" indent="0">
              <a:buNone/>
            </a:pPr>
            <a:r>
              <a:rPr lang="en-US" sz="4000" b="1" dirty="0" err="1" smtClean="0">
                <a:latin typeface="+mn-lt"/>
              </a:rPr>
              <a:t>Yeshayahu</a:t>
            </a:r>
            <a:r>
              <a:rPr lang="en-US" sz="4000" b="1" dirty="0" smtClean="0">
                <a:latin typeface="+mn-lt"/>
              </a:rPr>
              <a:t> [Isaiah] 55</a:t>
            </a:r>
          </a:p>
          <a:p>
            <a:pPr marL="0" indent="0">
              <a:buNone/>
            </a:pPr>
            <a:r>
              <a:rPr lang="en-US" sz="4000" b="1" baseline="30000" dirty="0" smtClean="0">
                <a:latin typeface="+mn-lt"/>
              </a:rPr>
              <a:t>9</a:t>
            </a:r>
            <a:r>
              <a:rPr lang="en-US" sz="4000" b="1" dirty="0" smtClean="0">
                <a:latin typeface="+mn-lt"/>
              </a:rPr>
              <a:t> </a:t>
            </a:r>
            <a:r>
              <a:rPr lang="en-US" sz="4000" b="1" dirty="0">
                <a:latin typeface="+mn-lt"/>
              </a:rPr>
              <a:t>"As the heavens are higher than the earth, so are my ways higher than your ways and my thoughts than your thoughts.</a:t>
            </a:r>
          </a:p>
          <a:p>
            <a:pPr marL="0" indent="0">
              <a:buNone/>
            </a:pPr>
            <a:r>
              <a:rPr lang="en-US" sz="4000" b="1" baseline="30000" dirty="0" smtClean="0">
                <a:latin typeface="+mn-lt"/>
              </a:rPr>
              <a:t>10</a:t>
            </a:r>
            <a:r>
              <a:rPr lang="en-US" sz="4000" b="1" dirty="0" smtClean="0">
                <a:latin typeface="+mn-lt"/>
              </a:rPr>
              <a:t> </a:t>
            </a:r>
            <a:r>
              <a:rPr lang="en-US" sz="4000" b="1" dirty="0">
                <a:latin typeface="+mn-lt"/>
              </a:rPr>
              <a:t>As the rain and the snow come down from heaven, and do not return to it without watering the earth and making it bud and flourish, so that it yields seed for the sower and bread for the eater,</a:t>
            </a:r>
          </a:p>
          <a:p>
            <a:pPr marL="0" indent="0">
              <a:buNone/>
            </a:pPr>
            <a:r>
              <a:rPr lang="en-US" sz="4000" b="1" baseline="30000" dirty="0" smtClean="0">
                <a:latin typeface="+mn-lt"/>
              </a:rPr>
              <a:t>11</a:t>
            </a:r>
            <a:r>
              <a:rPr lang="en-US" sz="4000" b="1" dirty="0" smtClean="0">
                <a:latin typeface="+mn-lt"/>
              </a:rPr>
              <a:t> </a:t>
            </a:r>
            <a:r>
              <a:rPr lang="en-US" sz="4000" b="1" dirty="0">
                <a:latin typeface="+mn-lt"/>
              </a:rPr>
              <a:t>so is my word that goes out from my mouth: It will not return to me empty, but will accomplish what I desire and achieve the purpose for which I sent it.</a:t>
            </a:r>
          </a:p>
        </p:txBody>
      </p:sp>
    </p:spTree>
    <p:extLst>
      <p:ext uri="{BB962C8B-B14F-4D97-AF65-F5344CB8AC3E}">
        <p14:creationId xmlns:p14="http://schemas.microsoft.com/office/powerpoint/2010/main" val="2944917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Those Who Are Thirsty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err="1" smtClean="0">
                <a:latin typeface="+mn-lt"/>
              </a:rPr>
              <a:t>Yeshayahu</a:t>
            </a:r>
            <a:r>
              <a:rPr lang="en-US" sz="4000" b="1" dirty="0" smtClean="0">
                <a:latin typeface="+mn-lt"/>
              </a:rPr>
              <a:t> [Isaiah] 55</a:t>
            </a:r>
          </a:p>
          <a:p>
            <a:pPr marL="0" indent="0">
              <a:buNone/>
            </a:pPr>
            <a:r>
              <a:rPr lang="en-US" sz="4000" b="1" baseline="30000" dirty="0" smtClean="0">
                <a:latin typeface="+mn-lt"/>
              </a:rPr>
              <a:t>12</a:t>
            </a:r>
            <a:r>
              <a:rPr lang="en-US" sz="4000" b="1" dirty="0" smtClean="0">
                <a:latin typeface="+mn-lt"/>
              </a:rPr>
              <a:t> </a:t>
            </a:r>
            <a:r>
              <a:rPr lang="en-US" sz="4000" b="1" dirty="0">
                <a:latin typeface="+mn-lt"/>
              </a:rPr>
              <a:t>You will go out in joy and be led forth in peace; the mountains and hills will burst into song before you, and all the trees of the field will clap their hands.</a:t>
            </a:r>
          </a:p>
          <a:p>
            <a:pPr marL="0" indent="0">
              <a:buNone/>
            </a:pPr>
            <a:r>
              <a:rPr lang="en-US" sz="4000" b="1" baseline="30000" dirty="0" smtClean="0">
                <a:latin typeface="+mn-lt"/>
              </a:rPr>
              <a:t>13</a:t>
            </a:r>
            <a:r>
              <a:rPr lang="en-US" sz="4000" b="1" dirty="0" smtClean="0">
                <a:latin typeface="+mn-lt"/>
              </a:rPr>
              <a:t> </a:t>
            </a:r>
            <a:r>
              <a:rPr lang="en-US" sz="4000" b="1" dirty="0">
                <a:latin typeface="+mn-lt"/>
              </a:rPr>
              <a:t>Instead of the </a:t>
            </a:r>
            <a:r>
              <a:rPr lang="en-US" sz="4000" b="1" dirty="0" err="1">
                <a:latin typeface="+mn-lt"/>
              </a:rPr>
              <a:t>thornbush</a:t>
            </a:r>
            <a:r>
              <a:rPr lang="en-US" sz="4000" b="1" dirty="0">
                <a:latin typeface="+mn-lt"/>
              </a:rPr>
              <a:t> will grow the pine tree, and instead of briers the myrtle will grow. This will be for Yahuwah's renown, for an everlasting sign, which will not be destroyed."</a:t>
            </a:r>
          </a:p>
        </p:txBody>
      </p:sp>
    </p:spTree>
    <p:extLst>
      <p:ext uri="{BB962C8B-B14F-4D97-AF65-F5344CB8AC3E}">
        <p14:creationId xmlns:p14="http://schemas.microsoft.com/office/powerpoint/2010/main" val="1649040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on the Last and Great Day</a:t>
            </a:r>
          </a:p>
        </p:txBody>
      </p:sp>
      <p:sp>
        <p:nvSpPr>
          <p:cNvPr id="3" name="Content Placeholder 2"/>
          <p:cNvSpPr>
            <a:spLocks noGrp="1"/>
          </p:cNvSpPr>
          <p:nvPr>
            <p:ph idx="1"/>
          </p:nvPr>
        </p:nvSpPr>
        <p:spPr>
          <a:xfrm>
            <a:off x="609600" y="1027611"/>
            <a:ext cx="10972800" cy="5830388"/>
          </a:xfrm>
        </p:spPr>
        <p:txBody>
          <a:bodyPr>
            <a:normAutofit fontScale="92500" lnSpcReduction="10000"/>
          </a:bodyPr>
          <a:lstStyle/>
          <a:p>
            <a:pPr marL="0" indent="0">
              <a:buNone/>
            </a:pPr>
            <a:r>
              <a:rPr lang="en-US" sz="4000" b="1" baseline="30000" dirty="0" smtClean="0">
                <a:latin typeface="+mn-lt"/>
              </a:rPr>
              <a:t>37</a:t>
            </a:r>
            <a:r>
              <a:rPr lang="en-US" sz="4000" b="1" dirty="0" smtClean="0">
                <a:latin typeface="+mn-lt"/>
              </a:rPr>
              <a:t> </a:t>
            </a:r>
            <a:r>
              <a:rPr lang="en-US" sz="4000" b="1" dirty="0">
                <a:latin typeface="+mn-lt"/>
              </a:rPr>
              <a:t>On the last and greatest day of the Feast, </a:t>
            </a:r>
            <a:r>
              <a:rPr lang="en-US" sz="4000" b="1" dirty="0" err="1">
                <a:latin typeface="+mn-lt"/>
              </a:rPr>
              <a:t>Yahusha</a:t>
            </a:r>
            <a:r>
              <a:rPr lang="en-US" sz="4000" b="1" dirty="0">
                <a:latin typeface="+mn-lt"/>
              </a:rPr>
              <a:t> stood and said in a loud voice, "If anyone is thirsty, let him come to me and drink.</a:t>
            </a:r>
          </a:p>
          <a:p>
            <a:pPr marL="0" indent="0">
              <a:buNone/>
            </a:pPr>
            <a:r>
              <a:rPr lang="en-US" sz="4000" b="1" baseline="30000" dirty="0" smtClean="0">
                <a:latin typeface="+mn-lt"/>
              </a:rPr>
              <a:t>38</a:t>
            </a:r>
            <a:r>
              <a:rPr lang="en-US" sz="4000" b="1" dirty="0" smtClean="0">
                <a:latin typeface="+mn-lt"/>
              </a:rPr>
              <a:t> </a:t>
            </a:r>
            <a:r>
              <a:rPr lang="en-US" sz="4000" b="1" dirty="0">
                <a:latin typeface="+mn-lt"/>
              </a:rPr>
              <a:t>Whoever believes in me, as the Scripture has said, streams of living water will flow from within him."</a:t>
            </a:r>
          </a:p>
          <a:p>
            <a:pPr marL="0" indent="0">
              <a:buNone/>
            </a:pPr>
            <a:r>
              <a:rPr lang="en-US" sz="4000" b="1" baseline="30000" dirty="0" smtClean="0">
                <a:latin typeface="+mn-lt"/>
              </a:rPr>
              <a:t>39</a:t>
            </a:r>
            <a:r>
              <a:rPr lang="en-US" sz="4000" b="1" dirty="0" smtClean="0">
                <a:latin typeface="+mn-lt"/>
              </a:rPr>
              <a:t> </a:t>
            </a:r>
            <a:r>
              <a:rPr lang="en-US" sz="4000" b="1" dirty="0">
                <a:latin typeface="+mn-lt"/>
              </a:rPr>
              <a:t>By this he meant the Spirit, whom those who believed in him were later to receive. Up to that time the Spirit had not been given, since </a:t>
            </a:r>
            <a:r>
              <a:rPr lang="en-US" sz="4000" b="1" dirty="0" err="1">
                <a:latin typeface="+mn-lt"/>
              </a:rPr>
              <a:t>Yahusha</a:t>
            </a:r>
            <a:r>
              <a:rPr lang="en-US" sz="4000" b="1" dirty="0">
                <a:latin typeface="+mn-lt"/>
              </a:rPr>
              <a:t> had not yet been glorified.</a:t>
            </a:r>
          </a:p>
          <a:p>
            <a:pPr marL="0" indent="0">
              <a:buNone/>
            </a:pPr>
            <a:endParaRPr lang="en-US" sz="4000" b="1" dirty="0" smtClean="0">
              <a:latin typeface="+mn-lt"/>
            </a:endParaRPr>
          </a:p>
          <a:p>
            <a:pPr marL="0" indent="0">
              <a:buNone/>
            </a:pPr>
            <a:r>
              <a:rPr lang="en-US" sz="4000" b="1" dirty="0">
                <a:latin typeface="+mn-lt"/>
              </a:rPr>
              <a:t>4</a:t>
            </a:r>
            <a:r>
              <a:rPr lang="en-US" sz="4000" b="1" baseline="30000" dirty="0">
                <a:latin typeface="+mn-lt"/>
              </a:rPr>
              <a:t>th</a:t>
            </a:r>
            <a:r>
              <a:rPr lang="en-US" sz="4000" b="1" dirty="0">
                <a:latin typeface="+mn-lt"/>
              </a:rPr>
              <a:t> 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913496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Yahuwah is The </a:t>
            </a:r>
            <a:r>
              <a:rPr lang="en-US" sz="4000" b="1" dirty="0">
                <a:latin typeface="+mn-lt"/>
              </a:rPr>
              <a:t>Spring of Living Water</a:t>
            </a:r>
          </a:p>
        </p:txBody>
      </p:sp>
      <p:sp>
        <p:nvSpPr>
          <p:cNvPr id="3" name="Content Placeholder 2"/>
          <p:cNvSpPr>
            <a:spLocks noGrp="1"/>
          </p:cNvSpPr>
          <p:nvPr>
            <p:ph idx="1"/>
          </p:nvPr>
        </p:nvSpPr>
        <p:spPr>
          <a:xfrm>
            <a:off x="609600" y="1027612"/>
            <a:ext cx="10972800" cy="5098552"/>
          </a:xfrm>
        </p:spPr>
        <p:txBody>
          <a:bodyPr>
            <a:normAutofit fontScale="92500" lnSpcReduction="10000"/>
          </a:bodyPr>
          <a:lstStyle/>
          <a:p>
            <a:pPr marL="0" indent="0">
              <a:buNone/>
            </a:pPr>
            <a:r>
              <a:rPr lang="en-US" sz="4000" b="1" dirty="0" err="1" smtClean="0">
                <a:latin typeface="+mn-lt"/>
              </a:rPr>
              <a:t>Yirmyahu</a:t>
            </a:r>
            <a:r>
              <a:rPr lang="en-US" sz="4000" b="1" dirty="0" smtClean="0">
                <a:latin typeface="+mn-lt"/>
              </a:rPr>
              <a:t> [Jeremiah] 2</a:t>
            </a:r>
          </a:p>
          <a:p>
            <a:pPr marL="0" indent="0">
              <a:buNone/>
            </a:pPr>
            <a:r>
              <a:rPr lang="en-US" sz="4000" b="1" baseline="30000" dirty="0" smtClean="0">
                <a:latin typeface="+mn-lt"/>
              </a:rPr>
              <a:t>11</a:t>
            </a:r>
            <a:r>
              <a:rPr lang="en-US" sz="4000" b="1" dirty="0" smtClean="0">
                <a:latin typeface="+mn-lt"/>
              </a:rPr>
              <a:t> </a:t>
            </a:r>
            <a:r>
              <a:rPr lang="en-US" sz="4000" b="1" dirty="0">
                <a:latin typeface="+mn-lt"/>
              </a:rPr>
              <a:t>Has a nation ever changed its gods? (Yet they are not gods at all.) But my people have exchanged their Glory for worthless idols.</a:t>
            </a:r>
          </a:p>
          <a:p>
            <a:pPr marL="0" indent="0">
              <a:buNone/>
            </a:pPr>
            <a:r>
              <a:rPr lang="en-US" sz="4000" b="1" baseline="30000" dirty="0" smtClean="0">
                <a:latin typeface="+mn-lt"/>
              </a:rPr>
              <a:t>12</a:t>
            </a:r>
            <a:r>
              <a:rPr lang="en-US" sz="4000" b="1" dirty="0" smtClean="0">
                <a:latin typeface="+mn-lt"/>
              </a:rPr>
              <a:t> </a:t>
            </a:r>
            <a:r>
              <a:rPr lang="en-US" sz="4000" b="1" dirty="0">
                <a:latin typeface="+mn-lt"/>
              </a:rPr>
              <a:t>Be appalled at this, O heavens, and shudder with great horror," declares Yahuwah.</a:t>
            </a:r>
          </a:p>
          <a:p>
            <a:pPr marL="0" indent="0">
              <a:buNone/>
            </a:pPr>
            <a:r>
              <a:rPr lang="en-US" sz="4000" b="1" baseline="30000" dirty="0" smtClean="0">
                <a:latin typeface="+mn-lt"/>
              </a:rPr>
              <a:t>13</a:t>
            </a:r>
            <a:r>
              <a:rPr lang="en-US" sz="4000" b="1" dirty="0" smtClean="0">
                <a:latin typeface="+mn-lt"/>
              </a:rPr>
              <a:t> </a:t>
            </a:r>
            <a:r>
              <a:rPr lang="en-US" sz="4000" b="1" dirty="0">
                <a:latin typeface="+mn-lt"/>
              </a:rPr>
              <a:t>"My people have committed two sins: They have forsaken me, </a:t>
            </a:r>
            <a:r>
              <a:rPr lang="en-US" sz="4000" b="1" u="sng" dirty="0">
                <a:latin typeface="+mn-lt"/>
              </a:rPr>
              <a:t>the spring of living water</a:t>
            </a:r>
            <a:r>
              <a:rPr lang="en-US" sz="4000" b="1" dirty="0">
                <a:latin typeface="+mn-lt"/>
              </a:rPr>
              <a:t>, and have dug their own cisterns, broken cisterns that cannot hold water</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3185775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Yahuwah </a:t>
            </a:r>
            <a:r>
              <a:rPr lang="en-US" sz="4000" b="1" dirty="0">
                <a:latin typeface="+mn-lt"/>
              </a:rPr>
              <a:t>is the Living </a:t>
            </a:r>
            <a:r>
              <a:rPr lang="en-US" sz="4000" b="1" dirty="0" smtClean="0">
                <a:latin typeface="+mn-lt"/>
              </a:rPr>
              <a:t>Water</a:t>
            </a:r>
            <a:endParaRPr lang="en-US" sz="4000" b="1" dirty="0">
              <a:latin typeface="+mn-lt"/>
            </a:endParaRPr>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sz="4000" b="1" dirty="0" err="1" smtClean="0">
                <a:latin typeface="+mn-lt"/>
              </a:rPr>
              <a:t>Yirmyahu</a:t>
            </a:r>
            <a:r>
              <a:rPr lang="en-US" sz="4000" b="1" dirty="0" smtClean="0">
                <a:latin typeface="+mn-lt"/>
              </a:rPr>
              <a:t> [Jeremiah] 17</a:t>
            </a:r>
          </a:p>
          <a:p>
            <a:pPr marL="0" indent="0">
              <a:buNone/>
            </a:pPr>
            <a:r>
              <a:rPr lang="en-US" sz="4000" b="1" baseline="30000" dirty="0" smtClean="0">
                <a:latin typeface="+mn-lt"/>
              </a:rPr>
              <a:t>13</a:t>
            </a:r>
            <a:r>
              <a:rPr lang="en-US" sz="4000" b="1" dirty="0" smtClean="0">
                <a:latin typeface="+mn-lt"/>
              </a:rPr>
              <a:t> </a:t>
            </a:r>
            <a:r>
              <a:rPr lang="en-US" sz="4000" b="1" dirty="0">
                <a:latin typeface="+mn-lt"/>
              </a:rPr>
              <a:t>Yahuwah, the hope of </a:t>
            </a:r>
            <a:r>
              <a:rPr lang="en-US" sz="4000" b="1" dirty="0" err="1">
                <a:latin typeface="+mn-lt"/>
              </a:rPr>
              <a:t>Yisrael</a:t>
            </a:r>
            <a:r>
              <a:rPr lang="en-US" sz="4000" b="1" dirty="0">
                <a:latin typeface="+mn-lt"/>
              </a:rPr>
              <a:t>, all who forsake you will be put to shame. Those who turn away from you will be written in the dust because they have forsaken </a:t>
            </a:r>
            <a:r>
              <a:rPr lang="en-US" sz="4000" b="1" u="sng" dirty="0">
                <a:latin typeface="+mn-lt"/>
              </a:rPr>
              <a:t>Yahuwah, the spring of living water</a:t>
            </a:r>
            <a:r>
              <a:rPr lang="en-US" sz="4000" b="1" dirty="0">
                <a:latin typeface="+mn-lt"/>
              </a:rPr>
              <a:t>.</a:t>
            </a:r>
          </a:p>
          <a:p>
            <a:pPr marL="0" indent="0">
              <a:buNone/>
            </a:pPr>
            <a:endParaRPr lang="en-US" sz="4000" b="1" dirty="0">
              <a:latin typeface="+mn-lt"/>
            </a:endParaRPr>
          </a:p>
        </p:txBody>
      </p:sp>
    </p:spTree>
    <p:extLst>
      <p:ext uri="{BB962C8B-B14F-4D97-AF65-F5344CB8AC3E}">
        <p14:creationId xmlns:p14="http://schemas.microsoft.com/office/powerpoint/2010/main" val="3384594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Springs of Living Water?</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err="1" smtClean="0">
                <a:latin typeface="+mn-lt"/>
              </a:rPr>
              <a:t>Zakaryah</a:t>
            </a:r>
            <a:r>
              <a:rPr lang="en-US" sz="4000" b="1" dirty="0" smtClean="0">
                <a:latin typeface="+mn-lt"/>
              </a:rPr>
              <a:t> [</a:t>
            </a:r>
            <a:r>
              <a:rPr lang="en-US" sz="4000" b="1" dirty="0" err="1" smtClean="0">
                <a:latin typeface="+mn-lt"/>
              </a:rPr>
              <a:t>Zekariah</a:t>
            </a:r>
            <a:r>
              <a:rPr lang="en-US" sz="4000" b="1" dirty="0" smtClean="0">
                <a:latin typeface="+mn-lt"/>
              </a:rPr>
              <a:t>] 14</a:t>
            </a:r>
          </a:p>
          <a:p>
            <a:pPr marL="0" indent="0">
              <a:buNone/>
            </a:pPr>
            <a:r>
              <a:rPr lang="en-US" sz="4000" b="1" baseline="30000" dirty="0" smtClean="0">
                <a:latin typeface="+mn-lt"/>
              </a:rPr>
              <a:t>4</a:t>
            </a:r>
            <a:r>
              <a:rPr lang="en-US" sz="4000" b="1" dirty="0" smtClean="0">
                <a:latin typeface="+mn-lt"/>
              </a:rPr>
              <a:t> </a:t>
            </a:r>
            <a:r>
              <a:rPr lang="en-US" sz="4000" b="1" dirty="0">
                <a:latin typeface="+mn-lt"/>
              </a:rPr>
              <a:t>On that day his feet will stand on the Mount of Olives, east of </a:t>
            </a:r>
            <a:r>
              <a:rPr lang="en-US" sz="4000" b="1" dirty="0" err="1">
                <a:latin typeface="+mn-lt"/>
              </a:rPr>
              <a:t>Yerushalayim</a:t>
            </a:r>
            <a:r>
              <a:rPr lang="en-US" sz="4000" b="1" dirty="0">
                <a:latin typeface="+mn-lt"/>
              </a:rPr>
              <a:t>, and the Mount of Olives will be split in two from east to west, forming a great valley, with half of the mountain moving north and half moving south.</a:t>
            </a:r>
          </a:p>
          <a:p>
            <a:pPr marL="0" indent="0">
              <a:buNone/>
            </a:pPr>
            <a:r>
              <a:rPr lang="en-US" sz="4000" b="1" baseline="30000" dirty="0" smtClean="0">
                <a:latin typeface="+mn-lt"/>
              </a:rPr>
              <a:t>5</a:t>
            </a:r>
            <a:r>
              <a:rPr lang="en-US" sz="4000" b="1" dirty="0" smtClean="0">
                <a:latin typeface="+mn-lt"/>
              </a:rPr>
              <a:t> </a:t>
            </a:r>
            <a:r>
              <a:rPr lang="en-US" sz="4000" b="1" dirty="0">
                <a:latin typeface="+mn-lt"/>
              </a:rPr>
              <a:t>You will flee by my mountain valley, for it will extend to </a:t>
            </a:r>
            <a:r>
              <a:rPr lang="en-US" sz="4000" b="1" dirty="0" err="1">
                <a:latin typeface="+mn-lt"/>
              </a:rPr>
              <a:t>Azel</a:t>
            </a:r>
            <a:r>
              <a:rPr lang="en-US" sz="4000" b="1" dirty="0">
                <a:latin typeface="+mn-lt"/>
              </a:rPr>
              <a:t>. You will flee as you fled from the earthquake in the days of </a:t>
            </a:r>
            <a:r>
              <a:rPr lang="en-US" sz="4000" b="1" dirty="0" err="1">
                <a:latin typeface="+mn-lt"/>
              </a:rPr>
              <a:t>Uzziah</a:t>
            </a:r>
            <a:r>
              <a:rPr lang="en-US" sz="4000" b="1" dirty="0">
                <a:latin typeface="+mn-lt"/>
              </a:rPr>
              <a:t> king of </a:t>
            </a:r>
            <a:r>
              <a:rPr lang="en-US" sz="4000" b="1" dirty="0" err="1">
                <a:latin typeface="+mn-lt"/>
              </a:rPr>
              <a:t>Yehudah</a:t>
            </a:r>
            <a:r>
              <a:rPr lang="en-US" sz="4000" b="1" dirty="0">
                <a:latin typeface="+mn-lt"/>
              </a:rPr>
              <a:t>. Then Yahuwah my Elohim will come, and all the holy ones with him.</a:t>
            </a:r>
          </a:p>
          <a:p>
            <a:pPr marL="0" indent="0">
              <a:buNone/>
            </a:pPr>
            <a:endParaRPr lang="en-US" sz="4000" b="1" dirty="0">
              <a:latin typeface="+mn-lt"/>
            </a:endParaRPr>
          </a:p>
        </p:txBody>
      </p:sp>
    </p:spTree>
    <p:extLst>
      <p:ext uri="{BB962C8B-B14F-4D97-AF65-F5344CB8AC3E}">
        <p14:creationId xmlns:p14="http://schemas.microsoft.com/office/powerpoint/2010/main" val="2680048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Springs of Living Water?</a:t>
            </a:r>
          </a:p>
        </p:txBody>
      </p:sp>
      <p:sp>
        <p:nvSpPr>
          <p:cNvPr id="3" name="Content Placeholder 2"/>
          <p:cNvSpPr>
            <a:spLocks noGrp="1"/>
          </p:cNvSpPr>
          <p:nvPr>
            <p:ph idx="1"/>
          </p:nvPr>
        </p:nvSpPr>
        <p:spPr>
          <a:xfrm>
            <a:off x="609600" y="1027611"/>
            <a:ext cx="10972800" cy="5830388"/>
          </a:xfrm>
        </p:spPr>
        <p:txBody>
          <a:bodyPr>
            <a:normAutofit fontScale="92500" lnSpcReduction="10000"/>
          </a:bodyPr>
          <a:lstStyle/>
          <a:p>
            <a:pPr marL="0" indent="0">
              <a:buNone/>
            </a:pPr>
            <a:r>
              <a:rPr lang="en-US" sz="4000" b="1" dirty="0" err="1" smtClean="0">
                <a:latin typeface="+mn-lt"/>
              </a:rPr>
              <a:t>Zakaryah</a:t>
            </a:r>
            <a:r>
              <a:rPr lang="en-US" sz="4000" b="1" dirty="0" smtClean="0">
                <a:latin typeface="+mn-lt"/>
              </a:rPr>
              <a:t> [</a:t>
            </a:r>
            <a:r>
              <a:rPr lang="en-US" sz="4000" b="1" dirty="0" err="1" smtClean="0">
                <a:latin typeface="+mn-lt"/>
              </a:rPr>
              <a:t>Zekariah</a:t>
            </a:r>
            <a:r>
              <a:rPr lang="en-US" sz="4000" b="1" dirty="0" smtClean="0">
                <a:latin typeface="+mn-lt"/>
              </a:rPr>
              <a:t>] 14</a:t>
            </a:r>
          </a:p>
          <a:p>
            <a:pPr marL="0" indent="0">
              <a:buNone/>
            </a:pPr>
            <a:r>
              <a:rPr lang="en-US" sz="4000" b="1" baseline="30000" dirty="0" smtClean="0">
                <a:latin typeface="+mn-lt"/>
              </a:rPr>
              <a:t>6</a:t>
            </a:r>
            <a:r>
              <a:rPr lang="en-US" sz="4000" b="1" dirty="0" smtClean="0">
                <a:latin typeface="+mn-lt"/>
              </a:rPr>
              <a:t> </a:t>
            </a:r>
            <a:r>
              <a:rPr lang="en-US" sz="4000" b="1" dirty="0">
                <a:latin typeface="+mn-lt"/>
              </a:rPr>
              <a:t>On that day there will be no light, no cold or frost.</a:t>
            </a:r>
          </a:p>
          <a:p>
            <a:pPr marL="0" indent="0">
              <a:buNone/>
            </a:pPr>
            <a:r>
              <a:rPr lang="en-US" sz="4000" b="1" baseline="30000" dirty="0" smtClean="0">
                <a:latin typeface="+mn-lt"/>
              </a:rPr>
              <a:t>7</a:t>
            </a:r>
            <a:r>
              <a:rPr lang="en-US" sz="4000" b="1" dirty="0" smtClean="0">
                <a:latin typeface="+mn-lt"/>
              </a:rPr>
              <a:t> </a:t>
            </a:r>
            <a:r>
              <a:rPr lang="en-US" sz="4000" b="1" dirty="0">
                <a:latin typeface="+mn-lt"/>
              </a:rPr>
              <a:t>It will be a unique day, without daytime or nighttime-- a day known to Yahuwah. When evening comes, there will be light.</a:t>
            </a:r>
          </a:p>
          <a:p>
            <a:pPr marL="0" indent="0">
              <a:buNone/>
            </a:pPr>
            <a:r>
              <a:rPr lang="en-US" sz="4000" b="1" baseline="30000" dirty="0" smtClean="0">
                <a:latin typeface="+mn-lt"/>
              </a:rPr>
              <a:t>8</a:t>
            </a:r>
            <a:r>
              <a:rPr lang="en-US" sz="4000" b="1" dirty="0" smtClean="0">
                <a:latin typeface="+mn-lt"/>
              </a:rPr>
              <a:t> </a:t>
            </a:r>
            <a:r>
              <a:rPr lang="en-US" sz="4000" b="1" u="sng" dirty="0">
                <a:latin typeface="+mn-lt"/>
              </a:rPr>
              <a:t>On that day living water will flow out from </a:t>
            </a:r>
            <a:r>
              <a:rPr lang="en-US" sz="4000" b="1" u="sng" dirty="0" err="1">
                <a:latin typeface="+mn-lt"/>
              </a:rPr>
              <a:t>Yerushalayim</a:t>
            </a:r>
            <a:r>
              <a:rPr lang="en-US" sz="4000" b="1" dirty="0">
                <a:latin typeface="+mn-lt"/>
              </a:rPr>
              <a:t>, half to the eastern sea and half to the western sea, in summer and in winter.</a:t>
            </a:r>
          </a:p>
          <a:p>
            <a:pPr marL="0" indent="0">
              <a:buNone/>
            </a:pPr>
            <a:r>
              <a:rPr lang="en-US" sz="4000" b="1" baseline="30000" dirty="0" smtClean="0">
                <a:latin typeface="+mn-lt"/>
              </a:rPr>
              <a:t>9</a:t>
            </a:r>
            <a:r>
              <a:rPr lang="en-US" sz="4000" b="1" dirty="0" smtClean="0">
                <a:latin typeface="+mn-lt"/>
              </a:rPr>
              <a:t> </a:t>
            </a:r>
            <a:r>
              <a:rPr lang="en-US" sz="4000" b="1" dirty="0">
                <a:latin typeface="+mn-lt"/>
              </a:rPr>
              <a:t>Yahuwah will be king over the whole earth. On that day there will be one </a:t>
            </a:r>
            <a:r>
              <a:rPr lang="en-US" sz="4000" b="1" dirty="0" smtClean="0">
                <a:latin typeface="+mn-lt"/>
              </a:rPr>
              <a:t>Lord, </a:t>
            </a:r>
            <a:r>
              <a:rPr lang="en-US" sz="4000" b="1" dirty="0">
                <a:latin typeface="+mn-lt"/>
              </a:rPr>
              <a:t>and his name the only name.</a:t>
            </a:r>
          </a:p>
          <a:p>
            <a:pPr marL="0" indent="0">
              <a:buNone/>
            </a:pPr>
            <a:endParaRPr lang="en-US" sz="4000" b="1" dirty="0">
              <a:latin typeface="+mn-lt"/>
            </a:endParaRPr>
          </a:p>
        </p:txBody>
      </p:sp>
    </p:spTree>
    <p:extLst>
      <p:ext uri="{BB962C8B-B14F-4D97-AF65-F5344CB8AC3E}">
        <p14:creationId xmlns:p14="http://schemas.microsoft.com/office/powerpoint/2010/main" val="2277021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Message for the Woman at the Well</a:t>
            </a:r>
          </a:p>
        </p:txBody>
      </p:sp>
      <p:sp>
        <p:nvSpPr>
          <p:cNvPr id="3" name="Content Placeholder 2"/>
          <p:cNvSpPr>
            <a:spLocks noGrp="1"/>
          </p:cNvSpPr>
          <p:nvPr>
            <p:ph idx="1"/>
          </p:nvPr>
        </p:nvSpPr>
        <p:spPr>
          <a:xfrm>
            <a:off x="609600" y="1027611"/>
            <a:ext cx="10972800" cy="5830388"/>
          </a:xfrm>
        </p:spPr>
        <p:txBody>
          <a:bodyPr>
            <a:normAutofit fontScale="92500"/>
          </a:bodyPr>
          <a:lstStyle/>
          <a:p>
            <a:pPr marL="0" indent="0">
              <a:buNone/>
            </a:pPr>
            <a:r>
              <a:rPr lang="en-US" sz="4000" b="1" baseline="30000" dirty="0" smtClean="0">
                <a:latin typeface="+mn-lt"/>
              </a:rPr>
              <a:t>5</a:t>
            </a:r>
            <a:r>
              <a:rPr lang="en-US" sz="4000" b="1" dirty="0" smtClean="0">
                <a:latin typeface="+mn-lt"/>
              </a:rPr>
              <a:t> </a:t>
            </a:r>
            <a:r>
              <a:rPr lang="en-US" sz="4000" b="1" dirty="0">
                <a:latin typeface="+mn-lt"/>
              </a:rPr>
              <a:t>So he came to a town in Samaria called </a:t>
            </a:r>
            <a:r>
              <a:rPr lang="en-US" sz="4000" b="1" dirty="0" err="1">
                <a:latin typeface="+mn-lt"/>
              </a:rPr>
              <a:t>Sychar</a:t>
            </a:r>
            <a:r>
              <a:rPr lang="en-US" sz="4000" b="1" dirty="0">
                <a:latin typeface="+mn-lt"/>
              </a:rPr>
              <a:t>, near the plot of ground </a:t>
            </a:r>
            <a:r>
              <a:rPr lang="en-US" sz="4000" b="1" dirty="0" err="1">
                <a:latin typeface="+mn-lt"/>
              </a:rPr>
              <a:t>Ya'acov</a:t>
            </a:r>
            <a:r>
              <a:rPr lang="en-US" sz="4000" b="1" dirty="0">
                <a:latin typeface="+mn-lt"/>
              </a:rPr>
              <a:t> had given to his son </a:t>
            </a:r>
            <a:r>
              <a:rPr lang="en-US" sz="4000" b="1" dirty="0" err="1">
                <a:latin typeface="+mn-lt"/>
              </a:rPr>
              <a:t>Yoseph</a:t>
            </a:r>
            <a:r>
              <a:rPr lang="en-US" sz="4000" b="1" dirty="0">
                <a:latin typeface="+mn-lt"/>
              </a:rPr>
              <a:t>.</a:t>
            </a:r>
          </a:p>
          <a:p>
            <a:pPr marL="0" indent="0">
              <a:buNone/>
            </a:pPr>
            <a:r>
              <a:rPr lang="en-US" sz="4000" b="1" baseline="30000" dirty="0" smtClean="0">
                <a:latin typeface="+mn-lt"/>
              </a:rPr>
              <a:t>6</a:t>
            </a:r>
            <a:r>
              <a:rPr lang="en-US" sz="4000" b="1" dirty="0" smtClean="0">
                <a:latin typeface="+mn-lt"/>
              </a:rPr>
              <a:t> </a:t>
            </a:r>
            <a:r>
              <a:rPr lang="en-US" sz="4000" b="1" dirty="0" err="1">
                <a:latin typeface="+mn-lt"/>
              </a:rPr>
              <a:t>Ya'acov's</a:t>
            </a:r>
            <a:r>
              <a:rPr lang="en-US" sz="4000" b="1" dirty="0">
                <a:latin typeface="+mn-lt"/>
              </a:rPr>
              <a:t> well was there, and </a:t>
            </a:r>
            <a:r>
              <a:rPr lang="en-US" sz="4000" b="1" dirty="0" err="1">
                <a:latin typeface="+mn-lt"/>
              </a:rPr>
              <a:t>Yahusha</a:t>
            </a:r>
            <a:r>
              <a:rPr lang="en-US" sz="4000" b="1" dirty="0">
                <a:latin typeface="+mn-lt"/>
              </a:rPr>
              <a:t>, tired as he was from the journey, sat down by the well. It was about the sixth hour.</a:t>
            </a:r>
          </a:p>
          <a:p>
            <a:pPr marL="0" indent="0">
              <a:buNone/>
            </a:pPr>
            <a:r>
              <a:rPr lang="en-US" sz="4000" b="1" baseline="30000" dirty="0" smtClean="0">
                <a:latin typeface="+mn-lt"/>
              </a:rPr>
              <a:t>7</a:t>
            </a:r>
            <a:r>
              <a:rPr lang="en-US" sz="4000" b="1" dirty="0" smtClean="0">
                <a:latin typeface="+mn-lt"/>
              </a:rPr>
              <a:t> </a:t>
            </a:r>
            <a:r>
              <a:rPr lang="en-US" sz="4000" b="1" dirty="0">
                <a:latin typeface="+mn-lt"/>
              </a:rPr>
              <a:t>When a Samaritan woman came to draw water, </a:t>
            </a:r>
            <a:r>
              <a:rPr lang="en-US" sz="4000" b="1" dirty="0" err="1">
                <a:latin typeface="+mn-lt"/>
              </a:rPr>
              <a:t>Yahusha</a:t>
            </a:r>
            <a:r>
              <a:rPr lang="en-US" sz="4000" b="1" dirty="0">
                <a:latin typeface="+mn-lt"/>
              </a:rPr>
              <a:t> said to her, "Will you give me a drink?"</a:t>
            </a:r>
          </a:p>
          <a:p>
            <a:pPr marL="0" indent="0">
              <a:buNone/>
            </a:pPr>
            <a:r>
              <a:rPr lang="en-US" sz="4000" b="1" baseline="30000" dirty="0" smtClean="0">
                <a:latin typeface="+mn-lt"/>
              </a:rPr>
              <a:t>8</a:t>
            </a:r>
            <a:r>
              <a:rPr lang="en-US" sz="4000" b="1" dirty="0" smtClean="0">
                <a:latin typeface="+mn-lt"/>
              </a:rPr>
              <a:t> </a:t>
            </a:r>
            <a:r>
              <a:rPr lang="en-US" sz="4000" b="1" dirty="0">
                <a:latin typeface="+mn-lt"/>
              </a:rPr>
              <a:t>(His disciples had gone into the town to buy food.)</a:t>
            </a:r>
          </a:p>
          <a:p>
            <a:pPr marL="0" indent="0">
              <a:buNone/>
            </a:pPr>
            <a:r>
              <a:rPr lang="en-US" sz="4000" b="1" dirty="0" smtClean="0">
                <a:latin typeface="+mn-lt"/>
              </a:rPr>
              <a:t>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4</a:t>
            </a:r>
            <a:endParaRPr lang="en-US" sz="4000" b="1" dirty="0">
              <a:latin typeface="+mn-lt"/>
            </a:endParaRPr>
          </a:p>
        </p:txBody>
      </p:sp>
    </p:spTree>
    <p:extLst>
      <p:ext uri="{BB962C8B-B14F-4D97-AF65-F5344CB8AC3E}">
        <p14:creationId xmlns:p14="http://schemas.microsoft.com/office/powerpoint/2010/main" val="3398890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a:t>
            </a:r>
            <a:r>
              <a:rPr lang="en-US" sz="4000" b="1" dirty="0" smtClean="0">
                <a:latin typeface="+mn-lt"/>
              </a:rPr>
              <a:t>Messiah Gives Living Water</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fontScale="85000" lnSpcReduction="10000"/>
          </a:bodyPr>
          <a:lstStyle/>
          <a:p>
            <a:pPr marL="0" indent="0">
              <a:buNone/>
            </a:pPr>
            <a:r>
              <a:rPr lang="en-US" sz="4000" b="1" baseline="30000" dirty="0" smtClean="0">
                <a:latin typeface="+mn-lt"/>
              </a:rPr>
              <a:t>9</a:t>
            </a:r>
            <a:r>
              <a:rPr lang="en-US" sz="4000" b="1" dirty="0" smtClean="0">
                <a:latin typeface="+mn-lt"/>
              </a:rPr>
              <a:t> </a:t>
            </a:r>
            <a:r>
              <a:rPr lang="en-US" sz="4000" b="1" dirty="0">
                <a:latin typeface="+mn-lt"/>
              </a:rPr>
              <a:t>The Samaritan woman said to him, "You are a Yehudi and I am a Samaritan woman. How can you ask me for a drink?" (For </a:t>
            </a:r>
            <a:r>
              <a:rPr lang="en-US" sz="4000" b="1" dirty="0" err="1">
                <a:latin typeface="+mn-lt"/>
              </a:rPr>
              <a:t>Yehudim</a:t>
            </a:r>
            <a:r>
              <a:rPr lang="en-US" sz="4000" b="1" dirty="0">
                <a:latin typeface="+mn-lt"/>
              </a:rPr>
              <a:t> do not associate with Samaritans.)</a:t>
            </a:r>
          </a:p>
          <a:p>
            <a:pPr marL="0" indent="0">
              <a:buNone/>
            </a:pPr>
            <a:r>
              <a:rPr lang="en-US" sz="4000" b="1" baseline="30000" dirty="0" smtClean="0">
                <a:latin typeface="+mn-lt"/>
              </a:rPr>
              <a:t>10</a:t>
            </a:r>
            <a:r>
              <a:rPr lang="en-US" sz="4000" b="1" dirty="0" smtClean="0">
                <a:latin typeface="+mn-lt"/>
              </a:rPr>
              <a:t> </a:t>
            </a:r>
            <a:r>
              <a:rPr lang="en-US" sz="4000" b="1" dirty="0" err="1">
                <a:latin typeface="+mn-lt"/>
              </a:rPr>
              <a:t>Yahusha</a:t>
            </a:r>
            <a:r>
              <a:rPr lang="en-US" sz="4000" b="1" dirty="0">
                <a:latin typeface="+mn-lt"/>
              </a:rPr>
              <a:t> answered her, "</a:t>
            </a:r>
            <a:r>
              <a:rPr lang="en-US" sz="4000" b="1" u="sng" dirty="0">
                <a:latin typeface="+mn-lt"/>
              </a:rPr>
              <a:t>If you knew the gift of Elohim and who it is that asks you for a drink, you would have asked him and he would have given you living water</a:t>
            </a:r>
            <a:r>
              <a:rPr lang="en-US" sz="4000" b="1" dirty="0">
                <a:latin typeface="+mn-lt"/>
              </a:rPr>
              <a:t>."</a:t>
            </a:r>
          </a:p>
          <a:p>
            <a:pPr marL="0" indent="0">
              <a:buNone/>
            </a:pPr>
            <a:r>
              <a:rPr lang="en-US" sz="4000" b="1" baseline="30000" dirty="0" smtClean="0">
                <a:latin typeface="+mn-lt"/>
              </a:rPr>
              <a:t>11</a:t>
            </a:r>
            <a:r>
              <a:rPr lang="en-US" sz="4000" b="1" dirty="0" smtClean="0">
                <a:latin typeface="+mn-lt"/>
              </a:rPr>
              <a:t> </a:t>
            </a:r>
            <a:r>
              <a:rPr lang="en-US" sz="4000" b="1" dirty="0">
                <a:latin typeface="+mn-lt"/>
              </a:rPr>
              <a:t>"Sir," the woman said, "you have nothing to draw with and the well is deep. Where can you get this living water?</a:t>
            </a:r>
          </a:p>
          <a:p>
            <a:pPr marL="0" indent="0">
              <a:buNone/>
            </a:pPr>
            <a:r>
              <a:rPr lang="en-US" sz="4000" b="1" baseline="30000" dirty="0" smtClean="0">
                <a:latin typeface="+mn-lt"/>
              </a:rPr>
              <a:t>12</a:t>
            </a:r>
            <a:r>
              <a:rPr lang="en-US" sz="4000" b="1" dirty="0" smtClean="0">
                <a:latin typeface="+mn-lt"/>
              </a:rPr>
              <a:t> </a:t>
            </a:r>
            <a:r>
              <a:rPr lang="en-US" sz="4000" b="1" dirty="0">
                <a:latin typeface="+mn-lt"/>
              </a:rPr>
              <a:t>Are you greater than our father </a:t>
            </a:r>
            <a:r>
              <a:rPr lang="en-US" sz="4000" b="1" dirty="0" err="1">
                <a:latin typeface="+mn-lt"/>
              </a:rPr>
              <a:t>Ya'acov</a:t>
            </a:r>
            <a:r>
              <a:rPr lang="en-US" sz="4000" b="1" dirty="0">
                <a:latin typeface="+mn-lt"/>
              </a:rPr>
              <a:t>, who gave us the well and drank from it himself, as did also his sons and his flocks and herds?"</a:t>
            </a:r>
          </a:p>
          <a:p>
            <a:pPr marL="0" indent="0">
              <a:buNone/>
            </a:pPr>
            <a:r>
              <a:rPr lang="en-US" sz="4000" b="1" dirty="0" smtClean="0">
                <a:latin typeface="+mn-lt"/>
              </a:rPr>
              <a:t>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4</a:t>
            </a:r>
            <a:endParaRPr lang="en-US" sz="4000" b="1" dirty="0">
              <a:latin typeface="+mn-lt"/>
            </a:endParaRPr>
          </a:p>
        </p:txBody>
      </p:sp>
    </p:spTree>
    <p:extLst>
      <p:ext uri="{BB962C8B-B14F-4D97-AF65-F5344CB8AC3E}">
        <p14:creationId xmlns:p14="http://schemas.microsoft.com/office/powerpoint/2010/main" val="822823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Messiah Gives Living Water</a:t>
            </a:r>
            <a:endParaRPr lang="en-US" sz="4000" b="1" dirty="0">
              <a:latin typeface="+mn-lt"/>
            </a:endParaRP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baseline="30000" dirty="0" smtClean="0">
                <a:latin typeface="+mn-lt"/>
              </a:rPr>
              <a:t>13</a:t>
            </a:r>
            <a:r>
              <a:rPr lang="en-US" sz="4000" b="1" dirty="0" smtClean="0">
                <a:latin typeface="+mn-lt"/>
              </a:rPr>
              <a:t> </a:t>
            </a:r>
            <a:r>
              <a:rPr lang="en-US" sz="4000" b="1" dirty="0" err="1">
                <a:latin typeface="+mn-lt"/>
              </a:rPr>
              <a:t>Yahusha</a:t>
            </a:r>
            <a:r>
              <a:rPr lang="en-US" sz="4000" b="1" dirty="0">
                <a:latin typeface="+mn-lt"/>
              </a:rPr>
              <a:t> answered, "Everyone who drinks this water will be thirsty again,</a:t>
            </a:r>
          </a:p>
          <a:p>
            <a:pPr marL="0" indent="0">
              <a:buNone/>
            </a:pPr>
            <a:r>
              <a:rPr lang="en-US" sz="4000" b="1" baseline="30000" dirty="0" smtClean="0">
                <a:latin typeface="+mn-lt"/>
              </a:rPr>
              <a:t>14</a:t>
            </a:r>
            <a:r>
              <a:rPr lang="en-US" sz="4000" b="1" dirty="0" smtClean="0">
                <a:latin typeface="+mn-lt"/>
              </a:rPr>
              <a:t> </a:t>
            </a:r>
            <a:r>
              <a:rPr lang="en-US" sz="4000" b="1" dirty="0">
                <a:latin typeface="+mn-lt"/>
              </a:rPr>
              <a:t>but </a:t>
            </a:r>
            <a:r>
              <a:rPr lang="en-US" sz="4000" b="1" u="sng" dirty="0">
                <a:latin typeface="+mn-lt"/>
              </a:rPr>
              <a:t>whoever drinks the water I give him will never thirst. Indeed, the water I give him will become in him a spring of water welling up to eternal life</a:t>
            </a:r>
            <a:r>
              <a:rPr lang="en-US" sz="4000" b="1" dirty="0">
                <a:latin typeface="+mn-lt"/>
              </a:rPr>
              <a:t>."</a:t>
            </a:r>
          </a:p>
          <a:p>
            <a:pPr marL="0" indent="0">
              <a:buNone/>
            </a:pPr>
            <a:r>
              <a:rPr lang="en-US" sz="4000" b="1" baseline="30000" dirty="0" smtClean="0">
                <a:latin typeface="+mn-lt"/>
              </a:rPr>
              <a:t>15</a:t>
            </a:r>
            <a:r>
              <a:rPr lang="en-US" sz="4000" b="1" dirty="0" smtClean="0">
                <a:latin typeface="+mn-lt"/>
              </a:rPr>
              <a:t> </a:t>
            </a:r>
            <a:r>
              <a:rPr lang="en-US" sz="4000" b="1" dirty="0">
                <a:latin typeface="+mn-lt"/>
              </a:rPr>
              <a:t>The woman said to him, "Sir, give me this water so that I won't get thirsty and have to keep coming here to draw water."</a:t>
            </a:r>
          </a:p>
          <a:p>
            <a:pPr marL="0" indent="0">
              <a:buNone/>
            </a:pPr>
            <a:r>
              <a:rPr lang="en-US" sz="4000" b="1" dirty="0" smtClean="0">
                <a:latin typeface="+mn-lt"/>
              </a:rPr>
              <a:t>4</a:t>
            </a:r>
            <a:r>
              <a:rPr lang="en-US" sz="4000" b="1" baseline="30000" dirty="0" smtClean="0">
                <a:latin typeface="+mn-lt"/>
              </a:rPr>
              <a:t>th</a:t>
            </a:r>
            <a:r>
              <a:rPr lang="en-US" sz="4000" b="1" dirty="0" smtClean="0">
                <a:latin typeface="+mn-lt"/>
              </a:rPr>
              <a:t> </a:t>
            </a:r>
            <a:r>
              <a:rPr lang="en-US" sz="4000" b="1" dirty="0">
                <a:latin typeface="+mn-lt"/>
              </a:rPr>
              <a:t>Gospel (John</a:t>
            </a:r>
            <a:r>
              <a:rPr lang="en-US" sz="4000" b="1" dirty="0" smtClean="0">
                <a:latin typeface="+mn-lt"/>
              </a:rPr>
              <a:t>) 4</a:t>
            </a:r>
            <a:endParaRPr lang="en-US" sz="4000" b="1" dirty="0">
              <a:latin typeface="+mn-lt"/>
            </a:endParaRPr>
          </a:p>
        </p:txBody>
      </p:sp>
    </p:spTree>
    <p:extLst>
      <p:ext uri="{BB962C8B-B14F-4D97-AF65-F5344CB8AC3E}">
        <p14:creationId xmlns:p14="http://schemas.microsoft.com/office/powerpoint/2010/main" val="2037306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smtClean="0">
                <a:latin typeface="+mn-lt"/>
              </a:rPr>
              <a:t>Yechezqel</a:t>
            </a:r>
            <a:r>
              <a:rPr lang="en-US" sz="4000" b="1" dirty="0" smtClean="0">
                <a:latin typeface="+mn-lt"/>
              </a:rPr>
              <a:t> [Ezekiel] 47</a:t>
            </a:r>
          </a:p>
          <a:p>
            <a:pPr marL="0" indent="0">
              <a:buNone/>
            </a:pPr>
            <a:r>
              <a:rPr lang="en-US" sz="4000" b="1" baseline="30000" dirty="0" smtClean="0">
                <a:latin typeface="+mn-lt"/>
              </a:rPr>
              <a:t>1</a:t>
            </a:r>
            <a:r>
              <a:rPr lang="en-US" sz="4000" b="1" dirty="0" smtClean="0">
                <a:latin typeface="+mn-lt"/>
              </a:rPr>
              <a:t> </a:t>
            </a:r>
            <a:r>
              <a:rPr lang="en-US" sz="4000" b="1" dirty="0">
                <a:latin typeface="+mn-lt"/>
              </a:rPr>
              <a:t>The man brought me back to the entrance of the temple, and </a:t>
            </a:r>
            <a:r>
              <a:rPr lang="en-US" sz="4000" b="1" u="sng" dirty="0">
                <a:latin typeface="+mn-lt"/>
              </a:rPr>
              <a:t>I saw water coming out from under the threshold of the temple toward the east (for the temple faced east). The water was coming down from under the south side of the temple, south of the altar</a:t>
            </a:r>
            <a:r>
              <a:rPr lang="en-US" sz="4000" b="1" dirty="0">
                <a:latin typeface="+mn-lt"/>
              </a:rPr>
              <a:t>.</a:t>
            </a:r>
          </a:p>
          <a:p>
            <a:pPr marL="0" indent="0">
              <a:buNone/>
            </a:pPr>
            <a:r>
              <a:rPr lang="en-US" sz="4000" b="1" baseline="30000" dirty="0" smtClean="0">
                <a:latin typeface="+mn-lt"/>
              </a:rPr>
              <a:t>2</a:t>
            </a:r>
            <a:r>
              <a:rPr lang="en-US" sz="4000" b="1" dirty="0" smtClean="0">
                <a:latin typeface="+mn-lt"/>
              </a:rPr>
              <a:t> </a:t>
            </a:r>
            <a:r>
              <a:rPr lang="en-US" sz="4000" b="1" dirty="0">
                <a:latin typeface="+mn-lt"/>
              </a:rPr>
              <a:t>He then brought me out through the north gate and led me around the outside to the outer gate facing east, and the water was flowing from the south side.</a:t>
            </a:r>
          </a:p>
          <a:p>
            <a:pPr marL="0" indent="0">
              <a:buNone/>
            </a:pPr>
            <a:r>
              <a:rPr lang="en-US" sz="4000" b="1" baseline="30000" dirty="0" smtClean="0">
                <a:latin typeface="+mn-lt"/>
              </a:rPr>
              <a:t>3</a:t>
            </a:r>
            <a:r>
              <a:rPr lang="en-US" sz="4000" b="1" dirty="0" smtClean="0">
                <a:latin typeface="+mn-lt"/>
              </a:rPr>
              <a:t> </a:t>
            </a:r>
            <a:r>
              <a:rPr lang="en-US" sz="4000" b="1" dirty="0">
                <a:latin typeface="+mn-lt"/>
              </a:rPr>
              <a:t>As the man went eastward with a measuring line in his hand, he measured off a thousand cubits and then led me through water that was ankle-deep</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57358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smtClean="0">
                <a:latin typeface="+mn-lt"/>
              </a:rPr>
              <a:t>Yechezqel</a:t>
            </a:r>
            <a:r>
              <a:rPr lang="en-US" sz="4000" b="1" dirty="0" smtClean="0">
                <a:latin typeface="+mn-lt"/>
              </a:rPr>
              <a:t> [Ezekiel] 47</a:t>
            </a:r>
          </a:p>
          <a:p>
            <a:pPr marL="0" indent="0">
              <a:buNone/>
            </a:pPr>
            <a:r>
              <a:rPr lang="en-US" sz="4000" b="1" baseline="30000" dirty="0" smtClean="0">
                <a:latin typeface="+mn-lt"/>
              </a:rPr>
              <a:t>4</a:t>
            </a:r>
            <a:r>
              <a:rPr lang="en-US" sz="4000" b="1" dirty="0" smtClean="0">
                <a:latin typeface="+mn-lt"/>
              </a:rPr>
              <a:t> </a:t>
            </a:r>
            <a:r>
              <a:rPr lang="en-US" sz="4000" b="1" dirty="0">
                <a:latin typeface="+mn-lt"/>
              </a:rPr>
              <a:t>He measured off another thousand cubits and led me through water that was knee-deep. He measured off another thousand and led me through water that was up to the waist.</a:t>
            </a:r>
          </a:p>
          <a:p>
            <a:pPr marL="0" indent="0">
              <a:buNone/>
            </a:pPr>
            <a:r>
              <a:rPr lang="en-US" sz="4000" b="1" baseline="30000" dirty="0" smtClean="0">
                <a:latin typeface="+mn-lt"/>
              </a:rPr>
              <a:t>5</a:t>
            </a:r>
            <a:r>
              <a:rPr lang="en-US" sz="4000" b="1" dirty="0" smtClean="0">
                <a:latin typeface="+mn-lt"/>
              </a:rPr>
              <a:t> </a:t>
            </a:r>
            <a:r>
              <a:rPr lang="en-US" sz="4000" b="1" dirty="0">
                <a:latin typeface="+mn-lt"/>
              </a:rPr>
              <a:t>He measured off another thousand, but now it was a river that I could not cross, because the water had risen and was deep enough to swim in-- a river that no one could cross.</a:t>
            </a:r>
          </a:p>
          <a:p>
            <a:pPr marL="0" indent="0">
              <a:buNone/>
            </a:pPr>
            <a:r>
              <a:rPr lang="en-US" sz="4000" b="1" baseline="30000" dirty="0" smtClean="0">
                <a:latin typeface="+mn-lt"/>
              </a:rPr>
              <a:t>6</a:t>
            </a:r>
            <a:r>
              <a:rPr lang="en-US" sz="4000" b="1" dirty="0" smtClean="0">
                <a:latin typeface="+mn-lt"/>
              </a:rPr>
              <a:t> </a:t>
            </a:r>
            <a:r>
              <a:rPr lang="en-US" sz="4000" b="1" dirty="0">
                <a:latin typeface="+mn-lt"/>
              </a:rPr>
              <a:t>He asked me, "Son of man, do you see this?" Then he led me back to the bank of the river.</a:t>
            </a:r>
          </a:p>
          <a:p>
            <a:pPr marL="0" indent="0">
              <a:buNone/>
            </a:pPr>
            <a:r>
              <a:rPr lang="en-US" sz="4000" b="1" baseline="30000" dirty="0" smtClean="0">
                <a:latin typeface="+mn-lt"/>
              </a:rPr>
              <a:t>7</a:t>
            </a:r>
            <a:r>
              <a:rPr lang="en-US" sz="4000" b="1" dirty="0" smtClean="0">
                <a:latin typeface="+mn-lt"/>
              </a:rPr>
              <a:t> </a:t>
            </a:r>
            <a:r>
              <a:rPr lang="en-US" sz="4000" b="1" dirty="0">
                <a:latin typeface="+mn-lt"/>
              </a:rPr>
              <a:t>When I arrived there, I saw a great number of trees on each side of the river</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1947018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err="1" smtClean="0">
                <a:latin typeface="+mn-lt"/>
              </a:rPr>
              <a:t>Yechezqel</a:t>
            </a:r>
            <a:r>
              <a:rPr lang="en-US" sz="4000" b="1" dirty="0" smtClean="0">
                <a:latin typeface="+mn-lt"/>
              </a:rPr>
              <a:t> [Ezekiel] 47</a:t>
            </a:r>
          </a:p>
          <a:p>
            <a:pPr marL="0" indent="0">
              <a:buNone/>
            </a:pPr>
            <a:r>
              <a:rPr lang="en-US" sz="4000" b="1" baseline="30000" dirty="0" smtClean="0">
                <a:latin typeface="+mn-lt"/>
              </a:rPr>
              <a:t>8</a:t>
            </a:r>
            <a:r>
              <a:rPr lang="en-US" sz="4000" b="1" dirty="0" smtClean="0">
                <a:latin typeface="+mn-lt"/>
              </a:rPr>
              <a:t> </a:t>
            </a:r>
            <a:r>
              <a:rPr lang="en-US" sz="4000" b="1" dirty="0">
                <a:latin typeface="+mn-lt"/>
              </a:rPr>
              <a:t>He said to me, "This water flows toward the eastern region and goes down into the Arabah, where it enters the Sea. When it empties into the Sea, the water there becomes fresh.</a:t>
            </a:r>
          </a:p>
          <a:p>
            <a:pPr marL="0" indent="0">
              <a:buNone/>
            </a:pPr>
            <a:r>
              <a:rPr lang="en-US" sz="4000" b="1" baseline="30000" dirty="0" smtClean="0">
                <a:latin typeface="+mn-lt"/>
              </a:rPr>
              <a:t>9</a:t>
            </a:r>
            <a:r>
              <a:rPr lang="en-US" sz="4000" b="1" dirty="0" smtClean="0">
                <a:latin typeface="+mn-lt"/>
              </a:rPr>
              <a:t> </a:t>
            </a:r>
            <a:r>
              <a:rPr lang="en-US" sz="4000" b="1" dirty="0">
                <a:latin typeface="+mn-lt"/>
              </a:rPr>
              <a:t>Swarms of living creatures will live wherever the river flows. There will be large numbers of fish, because this water flows there and makes the salt water fresh; </a:t>
            </a:r>
            <a:r>
              <a:rPr lang="en-US" sz="4000" b="1" u="sng" dirty="0">
                <a:latin typeface="+mn-lt"/>
              </a:rPr>
              <a:t>so where the river flows everything will live</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4111462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 That Became a River</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dirty="0" err="1" smtClean="0">
                <a:latin typeface="+mn-lt"/>
              </a:rPr>
              <a:t>Yechezqel</a:t>
            </a:r>
            <a:r>
              <a:rPr lang="en-US" sz="4000" b="1" dirty="0" smtClean="0">
                <a:latin typeface="+mn-lt"/>
              </a:rPr>
              <a:t> [Ezekiel] 47</a:t>
            </a:r>
          </a:p>
          <a:p>
            <a:pPr marL="0" indent="0">
              <a:buNone/>
            </a:pPr>
            <a:r>
              <a:rPr lang="en-US" sz="4000" b="1" baseline="30000" dirty="0" smtClean="0">
                <a:latin typeface="+mn-lt"/>
              </a:rPr>
              <a:t>10</a:t>
            </a:r>
            <a:r>
              <a:rPr lang="en-US" sz="4000" b="1" dirty="0" smtClean="0">
                <a:latin typeface="+mn-lt"/>
              </a:rPr>
              <a:t> </a:t>
            </a:r>
            <a:r>
              <a:rPr lang="en-US" sz="4000" b="1" dirty="0">
                <a:latin typeface="+mn-lt"/>
              </a:rPr>
              <a:t>Fishermen will stand along the shore; from </a:t>
            </a:r>
            <a:r>
              <a:rPr lang="en-US" sz="4000" b="1" dirty="0" err="1">
                <a:latin typeface="+mn-lt"/>
              </a:rPr>
              <a:t>En</a:t>
            </a:r>
            <a:r>
              <a:rPr lang="en-US" sz="4000" b="1" dirty="0">
                <a:latin typeface="+mn-lt"/>
              </a:rPr>
              <a:t> </a:t>
            </a:r>
            <a:r>
              <a:rPr lang="en-US" sz="4000" b="1" dirty="0" err="1">
                <a:latin typeface="+mn-lt"/>
              </a:rPr>
              <a:t>Gedi</a:t>
            </a:r>
            <a:r>
              <a:rPr lang="en-US" sz="4000" b="1" dirty="0">
                <a:latin typeface="+mn-lt"/>
              </a:rPr>
              <a:t> to </a:t>
            </a:r>
            <a:r>
              <a:rPr lang="en-US" sz="4000" b="1" dirty="0" err="1">
                <a:latin typeface="+mn-lt"/>
              </a:rPr>
              <a:t>En</a:t>
            </a:r>
            <a:r>
              <a:rPr lang="en-US" sz="4000" b="1" dirty="0">
                <a:latin typeface="+mn-lt"/>
              </a:rPr>
              <a:t> </a:t>
            </a:r>
            <a:r>
              <a:rPr lang="en-US" sz="4000" b="1" dirty="0" err="1">
                <a:latin typeface="+mn-lt"/>
              </a:rPr>
              <a:t>Eglaim</a:t>
            </a:r>
            <a:r>
              <a:rPr lang="en-US" sz="4000" b="1" dirty="0">
                <a:latin typeface="+mn-lt"/>
              </a:rPr>
              <a:t> there will be places for spreading nets. The fish will be of many kinds-- like the fish of the Great Sea.</a:t>
            </a:r>
          </a:p>
          <a:p>
            <a:pPr marL="0" indent="0">
              <a:buNone/>
            </a:pPr>
            <a:r>
              <a:rPr lang="en-US" sz="4000" b="1" baseline="30000" dirty="0" smtClean="0">
                <a:latin typeface="+mn-lt"/>
              </a:rPr>
              <a:t>11</a:t>
            </a:r>
            <a:r>
              <a:rPr lang="en-US" sz="4000" b="1" dirty="0" smtClean="0">
                <a:latin typeface="+mn-lt"/>
              </a:rPr>
              <a:t> </a:t>
            </a:r>
            <a:r>
              <a:rPr lang="en-US" sz="4000" b="1" dirty="0">
                <a:latin typeface="+mn-lt"/>
              </a:rPr>
              <a:t>But the swamps and marshes will not become fresh; they will be left for salt.</a:t>
            </a:r>
          </a:p>
          <a:p>
            <a:pPr marL="0" indent="0">
              <a:buNone/>
            </a:pPr>
            <a:r>
              <a:rPr lang="en-US" sz="4000" b="1" baseline="30000" dirty="0" smtClean="0">
                <a:latin typeface="+mn-lt"/>
              </a:rPr>
              <a:t>12</a:t>
            </a:r>
            <a:r>
              <a:rPr lang="en-US" sz="4000" b="1" dirty="0" smtClean="0">
                <a:latin typeface="+mn-lt"/>
              </a:rPr>
              <a:t> </a:t>
            </a:r>
            <a:r>
              <a:rPr lang="en-US" sz="4000" b="1" dirty="0">
                <a:latin typeface="+mn-lt"/>
              </a:rPr>
              <a:t>Fruit trees of all kinds will grow on both banks of the river. Their leaves will not wither, nor will their fruit fail. Every month they will bear, </a:t>
            </a:r>
            <a:r>
              <a:rPr lang="en-US" sz="4000" b="1" u="sng" dirty="0">
                <a:latin typeface="+mn-lt"/>
              </a:rPr>
              <a:t>because the water from the sanctuary flows to them</a:t>
            </a:r>
            <a:r>
              <a:rPr lang="en-US" sz="4000" b="1" dirty="0">
                <a:latin typeface="+mn-lt"/>
              </a:rPr>
              <a:t>. Their fruit will serve for food and their leaves for healing."</a:t>
            </a:r>
          </a:p>
        </p:txBody>
      </p:sp>
    </p:spTree>
    <p:extLst>
      <p:ext uri="{BB962C8B-B14F-4D97-AF65-F5344CB8AC3E}">
        <p14:creationId xmlns:p14="http://schemas.microsoft.com/office/powerpoint/2010/main" val="3558402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Springs of Living Water</a:t>
            </a:r>
          </a:p>
        </p:txBody>
      </p:sp>
      <p:sp>
        <p:nvSpPr>
          <p:cNvPr id="3" name="Content Placeholder 2"/>
          <p:cNvSpPr>
            <a:spLocks noGrp="1"/>
          </p:cNvSpPr>
          <p:nvPr>
            <p:ph idx="1"/>
          </p:nvPr>
        </p:nvSpPr>
        <p:spPr>
          <a:xfrm>
            <a:off x="609600" y="1027611"/>
            <a:ext cx="10972800" cy="5830388"/>
          </a:xfrm>
        </p:spPr>
        <p:txBody>
          <a:bodyPr>
            <a:normAutofit fontScale="92500"/>
          </a:bodyPr>
          <a:lstStyle/>
          <a:p>
            <a:pPr marL="0" indent="0">
              <a:buNone/>
            </a:pPr>
            <a:r>
              <a:rPr lang="en-US" sz="4000" b="1" dirty="0" smtClean="0">
                <a:latin typeface="+mn-lt"/>
              </a:rPr>
              <a:t>Revelation 7</a:t>
            </a:r>
          </a:p>
          <a:p>
            <a:pPr marL="0" indent="0">
              <a:buNone/>
            </a:pPr>
            <a:r>
              <a:rPr lang="en-US" sz="4000" b="1" baseline="30000" dirty="0" smtClean="0">
                <a:latin typeface="+mn-lt"/>
              </a:rPr>
              <a:t>13</a:t>
            </a:r>
            <a:r>
              <a:rPr lang="en-US" sz="4000" b="1" dirty="0" smtClean="0">
                <a:latin typeface="+mn-lt"/>
              </a:rPr>
              <a:t> </a:t>
            </a:r>
            <a:r>
              <a:rPr lang="en-US" sz="4000" b="1" dirty="0">
                <a:latin typeface="+mn-lt"/>
              </a:rPr>
              <a:t>Then one of the elders asked me, "These in white robes-- who are they, and where did they come from?"</a:t>
            </a:r>
          </a:p>
          <a:p>
            <a:pPr marL="0" indent="0">
              <a:buNone/>
            </a:pPr>
            <a:r>
              <a:rPr lang="en-US" sz="4000" b="1" baseline="30000" dirty="0" smtClean="0">
                <a:latin typeface="+mn-lt"/>
              </a:rPr>
              <a:t>14</a:t>
            </a:r>
            <a:r>
              <a:rPr lang="en-US" sz="4000" b="1" dirty="0" smtClean="0">
                <a:latin typeface="+mn-lt"/>
              </a:rPr>
              <a:t> </a:t>
            </a:r>
            <a:r>
              <a:rPr lang="en-US" sz="4000" b="1" dirty="0">
                <a:latin typeface="+mn-lt"/>
              </a:rPr>
              <a:t>I answered, "Sir, you know." And he said, "These are they who have come out of the great tribulation; they have washed their robes and made them white in the blood of the Lamb.</a:t>
            </a:r>
          </a:p>
          <a:p>
            <a:pPr marL="0" indent="0">
              <a:buNone/>
            </a:pPr>
            <a:r>
              <a:rPr lang="en-US" sz="4000" b="1" baseline="30000" dirty="0" smtClean="0">
                <a:latin typeface="+mn-lt"/>
              </a:rPr>
              <a:t>15</a:t>
            </a:r>
            <a:r>
              <a:rPr lang="en-US" sz="4000" b="1" dirty="0" smtClean="0">
                <a:latin typeface="+mn-lt"/>
              </a:rPr>
              <a:t> </a:t>
            </a:r>
            <a:r>
              <a:rPr lang="en-US" sz="4000" b="1" dirty="0">
                <a:latin typeface="+mn-lt"/>
              </a:rPr>
              <a:t>Therefore, "they are before the throne of Elohim and serve him day and night in his temple; and he who sits on the throne will spread his tent over them</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956213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Springs of Living Water</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smtClean="0">
                <a:latin typeface="+mn-lt"/>
              </a:rPr>
              <a:t>Revelation 7</a:t>
            </a:r>
          </a:p>
          <a:p>
            <a:pPr marL="0" indent="0">
              <a:buNone/>
            </a:pPr>
            <a:r>
              <a:rPr lang="en-US" sz="4000" b="1" baseline="30000" dirty="0" smtClean="0">
                <a:latin typeface="+mn-lt"/>
              </a:rPr>
              <a:t>16</a:t>
            </a:r>
            <a:r>
              <a:rPr lang="en-US" sz="4000" b="1" dirty="0" smtClean="0">
                <a:latin typeface="+mn-lt"/>
              </a:rPr>
              <a:t> </a:t>
            </a:r>
            <a:r>
              <a:rPr lang="en-US" sz="4000" b="1" dirty="0">
                <a:latin typeface="+mn-lt"/>
              </a:rPr>
              <a:t>Never again will they hunger; never again will they thirst. The sun will not beat upon them, nor any scorching heat.</a:t>
            </a:r>
          </a:p>
          <a:p>
            <a:pPr marL="0" indent="0">
              <a:buNone/>
            </a:pPr>
            <a:r>
              <a:rPr lang="en-US" sz="4000" b="1" baseline="30000" dirty="0" smtClean="0">
                <a:latin typeface="+mn-lt"/>
              </a:rPr>
              <a:t>17</a:t>
            </a:r>
            <a:r>
              <a:rPr lang="en-US" sz="4000" b="1" dirty="0" smtClean="0">
                <a:latin typeface="+mn-lt"/>
              </a:rPr>
              <a:t> </a:t>
            </a:r>
            <a:r>
              <a:rPr lang="en-US" sz="4000" b="1" dirty="0">
                <a:latin typeface="+mn-lt"/>
              </a:rPr>
              <a:t>For the Lamb at the center of the throne will be their shepherd; </a:t>
            </a:r>
            <a:r>
              <a:rPr lang="en-US" sz="4000" b="1" u="sng" dirty="0">
                <a:latin typeface="+mn-lt"/>
              </a:rPr>
              <a:t>he will lead them to springs of living water</a:t>
            </a:r>
            <a:r>
              <a:rPr lang="en-US" sz="4000" b="1" dirty="0">
                <a:latin typeface="+mn-lt"/>
              </a:rPr>
              <a:t>. And Elohim will wipe away every tear from their eyes</a:t>
            </a:r>
            <a:r>
              <a:rPr lang="en-US" sz="4000" b="1" dirty="0" smtClean="0">
                <a:latin typeface="+mn-lt"/>
              </a:rPr>
              <a:t>."</a:t>
            </a:r>
            <a:endParaRPr lang="en-US" sz="4000" b="1" dirty="0">
              <a:latin typeface="+mn-lt"/>
            </a:endParaRPr>
          </a:p>
        </p:txBody>
      </p:sp>
    </p:spTree>
    <p:extLst>
      <p:ext uri="{BB962C8B-B14F-4D97-AF65-F5344CB8AC3E}">
        <p14:creationId xmlns:p14="http://schemas.microsoft.com/office/powerpoint/2010/main" val="1063519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River of Life</a:t>
            </a:r>
          </a:p>
        </p:txBody>
      </p:sp>
      <p:sp>
        <p:nvSpPr>
          <p:cNvPr id="3" name="Content Placeholder 2"/>
          <p:cNvSpPr>
            <a:spLocks noGrp="1"/>
          </p:cNvSpPr>
          <p:nvPr>
            <p:ph idx="1"/>
          </p:nvPr>
        </p:nvSpPr>
        <p:spPr>
          <a:xfrm>
            <a:off x="609600" y="1027611"/>
            <a:ext cx="10972800" cy="5830388"/>
          </a:xfrm>
        </p:spPr>
        <p:txBody>
          <a:bodyPr>
            <a:normAutofit fontScale="85000" lnSpcReduction="20000"/>
          </a:bodyPr>
          <a:lstStyle/>
          <a:p>
            <a:pPr marL="0" indent="0">
              <a:buNone/>
            </a:pPr>
            <a:r>
              <a:rPr lang="en-US" sz="4000" b="1" dirty="0" smtClean="0">
                <a:latin typeface="+mn-lt"/>
              </a:rPr>
              <a:t>Revelation 22</a:t>
            </a:r>
          </a:p>
          <a:p>
            <a:pPr marL="0" indent="0">
              <a:buNone/>
            </a:pPr>
            <a:r>
              <a:rPr lang="en-US" sz="4000" b="1" baseline="30000" dirty="0" smtClean="0">
                <a:latin typeface="+mn-lt"/>
              </a:rPr>
              <a:t>1</a:t>
            </a:r>
            <a:r>
              <a:rPr lang="en-US" sz="4000" b="1" dirty="0" smtClean="0">
                <a:latin typeface="+mn-lt"/>
              </a:rPr>
              <a:t> Then </a:t>
            </a:r>
            <a:r>
              <a:rPr lang="en-US" sz="4000" b="1" dirty="0">
                <a:latin typeface="+mn-lt"/>
              </a:rPr>
              <a:t>the angel showed me </a:t>
            </a:r>
            <a:r>
              <a:rPr lang="en-US" sz="4000" b="1" u="sng" dirty="0">
                <a:latin typeface="+mn-lt"/>
              </a:rPr>
              <a:t>the river of the water of life</a:t>
            </a:r>
            <a:r>
              <a:rPr lang="en-US" sz="4000" b="1" dirty="0">
                <a:latin typeface="+mn-lt"/>
              </a:rPr>
              <a:t>, as clear as crystal, flowing from the throne of Elohim and of the Lamb</a:t>
            </a:r>
          </a:p>
          <a:p>
            <a:pPr marL="0" indent="0">
              <a:buNone/>
            </a:pPr>
            <a:r>
              <a:rPr lang="en-US" sz="4000" b="1" baseline="30000" dirty="0" smtClean="0">
                <a:latin typeface="+mn-lt"/>
              </a:rPr>
              <a:t>2</a:t>
            </a:r>
            <a:r>
              <a:rPr lang="en-US" sz="4000" b="1" dirty="0" smtClean="0">
                <a:latin typeface="+mn-lt"/>
              </a:rPr>
              <a:t> </a:t>
            </a:r>
            <a:r>
              <a:rPr lang="en-US" sz="4000" b="1" dirty="0">
                <a:latin typeface="+mn-lt"/>
              </a:rPr>
              <a:t>down the middle of the great street of the city. On each side of the river stood the tree of life, bearing twelve crops of fruit, yielding its fruit every month. And the leaves of the tree are for the healing of the nations.</a:t>
            </a:r>
          </a:p>
          <a:p>
            <a:pPr marL="0" indent="0">
              <a:buNone/>
            </a:pPr>
            <a:r>
              <a:rPr lang="en-US" sz="4000" b="1" baseline="30000" dirty="0" smtClean="0">
                <a:latin typeface="+mn-lt"/>
              </a:rPr>
              <a:t>3</a:t>
            </a:r>
            <a:r>
              <a:rPr lang="en-US" sz="4000" b="1" dirty="0" smtClean="0">
                <a:latin typeface="+mn-lt"/>
              </a:rPr>
              <a:t> </a:t>
            </a:r>
            <a:r>
              <a:rPr lang="en-US" sz="4000" b="1" dirty="0">
                <a:latin typeface="+mn-lt"/>
              </a:rPr>
              <a:t>No longer will there be any curse. The throne of Elohim and of the Lamb will be in the city, and his servants will serve him.</a:t>
            </a:r>
          </a:p>
          <a:p>
            <a:pPr marL="0" indent="0">
              <a:buNone/>
            </a:pPr>
            <a:r>
              <a:rPr lang="en-US" sz="4000" b="1" baseline="30000" dirty="0" smtClean="0">
                <a:latin typeface="+mn-lt"/>
              </a:rPr>
              <a:t>4</a:t>
            </a:r>
            <a:r>
              <a:rPr lang="en-US" sz="4000" b="1" dirty="0" smtClean="0">
                <a:latin typeface="+mn-lt"/>
              </a:rPr>
              <a:t> </a:t>
            </a:r>
            <a:r>
              <a:rPr lang="en-US" sz="4000" b="1" dirty="0">
                <a:latin typeface="+mn-lt"/>
              </a:rPr>
              <a:t>They will see his face, and his name will be on their foreheads.</a:t>
            </a:r>
          </a:p>
        </p:txBody>
      </p:sp>
    </p:spTree>
    <p:extLst>
      <p:ext uri="{BB962C8B-B14F-4D97-AF65-F5344CB8AC3E}">
        <p14:creationId xmlns:p14="http://schemas.microsoft.com/office/powerpoint/2010/main" val="40660341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fontScale="92500" lnSpcReduction="20000"/>
          </a:bodyPr>
          <a:lstStyle/>
          <a:p>
            <a:pPr marL="0" indent="0">
              <a:buNone/>
            </a:pPr>
            <a:r>
              <a:rPr lang="en-US" sz="4000" b="1" baseline="30000" dirty="0" smtClean="0">
                <a:latin typeface="+mn-lt"/>
              </a:rPr>
              <a:t>40</a:t>
            </a:r>
            <a:r>
              <a:rPr lang="en-US" sz="4000" b="1" dirty="0" smtClean="0">
                <a:latin typeface="+mn-lt"/>
              </a:rPr>
              <a:t> </a:t>
            </a:r>
            <a:r>
              <a:rPr lang="en-US" sz="4000" b="1" dirty="0">
                <a:latin typeface="+mn-lt"/>
              </a:rPr>
              <a:t>On hearing his words, some of the people said, "Surely this man is the Prophet."</a:t>
            </a:r>
          </a:p>
          <a:p>
            <a:pPr marL="0" indent="0">
              <a:buNone/>
            </a:pPr>
            <a:r>
              <a:rPr lang="en-US" sz="4000" b="1" baseline="30000" dirty="0" smtClean="0">
                <a:latin typeface="+mn-lt"/>
              </a:rPr>
              <a:t>41</a:t>
            </a:r>
            <a:r>
              <a:rPr lang="en-US" sz="4000" b="1" dirty="0" smtClean="0">
                <a:latin typeface="+mn-lt"/>
              </a:rPr>
              <a:t> </a:t>
            </a:r>
            <a:r>
              <a:rPr lang="en-US" sz="4000" b="1" dirty="0">
                <a:latin typeface="+mn-lt"/>
              </a:rPr>
              <a:t>Others said, "He is the Messiah." Still others asked, "How can the Messiah come from Galilee?</a:t>
            </a:r>
          </a:p>
          <a:p>
            <a:pPr marL="0" indent="0">
              <a:buNone/>
            </a:pPr>
            <a:r>
              <a:rPr lang="en-US" sz="4000" b="1" baseline="30000" dirty="0" smtClean="0">
                <a:latin typeface="+mn-lt"/>
              </a:rPr>
              <a:t>42</a:t>
            </a:r>
            <a:r>
              <a:rPr lang="en-US" sz="4000" b="1" dirty="0" smtClean="0">
                <a:latin typeface="+mn-lt"/>
              </a:rPr>
              <a:t> </a:t>
            </a:r>
            <a:r>
              <a:rPr lang="en-US" sz="4000" b="1" dirty="0">
                <a:latin typeface="+mn-lt"/>
              </a:rPr>
              <a:t>Does not the Scripture say that the Messiah will come from David's family and from Bethlehem, the town where David lived?"</a:t>
            </a:r>
          </a:p>
          <a:p>
            <a:pPr marL="0" indent="0">
              <a:buNone/>
            </a:pPr>
            <a:r>
              <a:rPr lang="en-US" sz="4000" b="1" baseline="30000" dirty="0" smtClean="0">
                <a:latin typeface="+mn-lt"/>
              </a:rPr>
              <a:t>43</a:t>
            </a:r>
            <a:r>
              <a:rPr lang="en-US" sz="4000" b="1" dirty="0" smtClean="0">
                <a:latin typeface="+mn-lt"/>
              </a:rPr>
              <a:t> </a:t>
            </a:r>
            <a:r>
              <a:rPr lang="en-US" sz="4000" b="1" dirty="0">
                <a:latin typeface="+mn-lt"/>
              </a:rPr>
              <a:t>Thus the people were divided because of </a:t>
            </a:r>
            <a:r>
              <a:rPr lang="en-US" sz="4000" b="1" dirty="0" err="1">
                <a:latin typeface="+mn-lt"/>
              </a:rPr>
              <a:t>Yahusha</a:t>
            </a:r>
            <a:r>
              <a:rPr lang="en-US" sz="4000" b="1" dirty="0">
                <a:latin typeface="+mn-lt"/>
              </a:rPr>
              <a:t>.</a:t>
            </a:r>
          </a:p>
          <a:p>
            <a:pPr marL="0" indent="0">
              <a:buNone/>
            </a:pPr>
            <a:r>
              <a:rPr lang="en-US" sz="4000" b="1" baseline="30000" dirty="0" smtClean="0">
                <a:latin typeface="+mn-lt"/>
              </a:rPr>
              <a:t>44</a:t>
            </a:r>
            <a:r>
              <a:rPr lang="en-US" sz="4000" b="1" dirty="0" smtClean="0">
                <a:latin typeface="+mn-lt"/>
              </a:rPr>
              <a:t> </a:t>
            </a:r>
            <a:r>
              <a:rPr lang="en-US" sz="4000" b="1" dirty="0">
                <a:latin typeface="+mn-lt"/>
              </a:rPr>
              <a:t>Some wanted to seize him, but no one laid a hand on him.</a:t>
            </a:r>
          </a:p>
          <a:p>
            <a:pPr marL="0" indent="0">
              <a:buNone/>
            </a:pPr>
            <a:endParaRPr lang="en-US" sz="4000" b="1" dirty="0" smtClean="0">
              <a:latin typeface="+mn-lt"/>
            </a:endParaRPr>
          </a:p>
          <a:p>
            <a:pPr marL="0" indent="0">
              <a:buNone/>
            </a:pPr>
            <a:r>
              <a:rPr lang="en-US" sz="4000" b="1" dirty="0">
                <a:latin typeface="+mn-lt"/>
              </a:rPr>
              <a:t>4</a:t>
            </a:r>
            <a:r>
              <a:rPr lang="en-US" sz="4000" b="1" baseline="30000" dirty="0">
                <a:latin typeface="+mn-lt"/>
              </a:rPr>
              <a:t>th</a:t>
            </a:r>
            <a:r>
              <a:rPr lang="en-US" sz="4000" b="1" dirty="0">
                <a:latin typeface="+mn-lt"/>
              </a:rPr>
              <a:t> 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39368741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fontScale="85000" lnSpcReduction="10000"/>
          </a:bodyPr>
          <a:lstStyle/>
          <a:p>
            <a:pPr marL="0" indent="0">
              <a:buNone/>
            </a:pPr>
            <a:r>
              <a:rPr lang="en-US" sz="4000" b="1" baseline="30000" dirty="0">
                <a:latin typeface="+mn-lt"/>
              </a:rPr>
              <a:t>45</a:t>
            </a:r>
            <a:r>
              <a:rPr lang="en-US" sz="4000" b="1" dirty="0">
                <a:latin typeface="+mn-lt"/>
              </a:rPr>
              <a:t> Finally the temple guards went back to the chief priests and Pharisees, who asked them, "Why didn't you bring him in?"</a:t>
            </a:r>
          </a:p>
          <a:p>
            <a:pPr marL="0" indent="0">
              <a:buNone/>
            </a:pPr>
            <a:r>
              <a:rPr lang="en-US" sz="4000" b="1" baseline="30000" dirty="0" smtClean="0">
                <a:latin typeface="+mn-lt"/>
              </a:rPr>
              <a:t>46</a:t>
            </a:r>
            <a:r>
              <a:rPr lang="en-US" sz="4000" b="1" dirty="0" smtClean="0">
                <a:latin typeface="+mn-lt"/>
              </a:rPr>
              <a:t> </a:t>
            </a:r>
            <a:r>
              <a:rPr lang="en-US" sz="4000" b="1" dirty="0">
                <a:latin typeface="+mn-lt"/>
              </a:rPr>
              <a:t>"No one ever spoke the way this man does," the guards declared.</a:t>
            </a:r>
          </a:p>
          <a:p>
            <a:pPr marL="0" indent="0">
              <a:buNone/>
            </a:pPr>
            <a:r>
              <a:rPr lang="en-US" sz="4000" b="1" baseline="30000" dirty="0" smtClean="0">
                <a:latin typeface="+mn-lt"/>
              </a:rPr>
              <a:t>47</a:t>
            </a:r>
            <a:r>
              <a:rPr lang="en-US" sz="4000" b="1" dirty="0" smtClean="0">
                <a:latin typeface="+mn-lt"/>
              </a:rPr>
              <a:t> </a:t>
            </a:r>
            <a:r>
              <a:rPr lang="en-US" sz="4000" b="1" dirty="0">
                <a:latin typeface="+mn-lt"/>
              </a:rPr>
              <a:t>"You mean he has deceived you also?" the Pharisees retorted.</a:t>
            </a:r>
          </a:p>
          <a:p>
            <a:pPr marL="0" indent="0">
              <a:buNone/>
            </a:pPr>
            <a:r>
              <a:rPr lang="en-US" sz="4000" b="1" baseline="30000" dirty="0" smtClean="0">
                <a:latin typeface="+mn-lt"/>
              </a:rPr>
              <a:t>48</a:t>
            </a:r>
            <a:r>
              <a:rPr lang="en-US" sz="4000" b="1" dirty="0" smtClean="0">
                <a:latin typeface="+mn-lt"/>
              </a:rPr>
              <a:t> </a:t>
            </a:r>
            <a:r>
              <a:rPr lang="en-US" sz="4000" b="1" dirty="0">
                <a:latin typeface="+mn-lt"/>
              </a:rPr>
              <a:t>"Has any of the rulers or of the Pharisees believed in him?</a:t>
            </a:r>
          </a:p>
          <a:p>
            <a:pPr marL="0" indent="0">
              <a:buNone/>
            </a:pPr>
            <a:r>
              <a:rPr lang="en-US" sz="4000" b="1" baseline="30000" dirty="0" smtClean="0">
                <a:latin typeface="+mn-lt"/>
              </a:rPr>
              <a:t>49</a:t>
            </a:r>
            <a:r>
              <a:rPr lang="en-US" sz="4000" b="1" dirty="0" smtClean="0">
                <a:latin typeface="+mn-lt"/>
              </a:rPr>
              <a:t> </a:t>
            </a:r>
            <a:r>
              <a:rPr lang="en-US" sz="4000" b="1" dirty="0">
                <a:latin typeface="+mn-lt"/>
              </a:rPr>
              <a:t>No! But this mob that knows nothing of the law-- there is a curse on them."</a:t>
            </a:r>
          </a:p>
          <a:p>
            <a:pPr marL="0" indent="0">
              <a:buNone/>
            </a:pPr>
            <a:endParaRPr lang="en-US" sz="4000" b="1" dirty="0" smtClean="0">
              <a:latin typeface="+mn-lt"/>
            </a:endParaRPr>
          </a:p>
          <a:p>
            <a:pPr marL="0" indent="0">
              <a:buNone/>
            </a:pPr>
            <a:r>
              <a:rPr lang="en-US" sz="4000" b="1" dirty="0">
                <a:latin typeface="+mn-lt"/>
              </a:rPr>
              <a:t>4</a:t>
            </a:r>
            <a:r>
              <a:rPr lang="en-US" sz="4000" b="1" baseline="30000" dirty="0">
                <a:latin typeface="+mn-lt"/>
              </a:rPr>
              <a:t>th</a:t>
            </a:r>
            <a:r>
              <a:rPr lang="en-US" sz="4000" b="1" dirty="0">
                <a:latin typeface="+mn-lt"/>
              </a:rPr>
              <a:t> 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727616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Master at the Pilgrimage of Sukkot</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baseline="30000" dirty="0">
                <a:latin typeface="+mn-lt"/>
              </a:rPr>
              <a:t>50</a:t>
            </a:r>
            <a:r>
              <a:rPr lang="en-US" sz="4000" b="1" dirty="0">
                <a:latin typeface="+mn-lt"/>
              </a:rPr>
              <a:t> Nicodemus, who had gone to </a:t>
            </a:r>
            <a:r>
              <a:rPr lang="en-US" sz="4000" b="1" dirty="0" err="1">
                <a:latin typeface="+mn-lt"/>
              </a:rPr>
              <a:t>Yahusha</a:t>
            </a:r>
            <a:r>
              <a:rPr lang="en-US" sz="4000" b="1" dirty="0">
                <a:latin typeface="+mn-lt"/>
              </a:rPr>
              <a:t> earlier and who was one of their own number, asked,</a:t>
            </a:r>
          </a:p>
          <a:p>
            <a:pPr marL="0" indent="0">
              <a:buNone/>
            </a:pPr>
            <a:r>
              <a:rPr lang="en-US" sz="4000" b="1" baseline="30000" dirty="0" smtClean="0">
                <a:latin typeface="+mn-lt"/>
              </a:rPr>
              <a:t>51</a:t>
            </a:r>
            <a:r>
              <a:rPr lang="en-US" sz="4000" b="1" dirty="0" smtClean="0">
                <a:latin typeface="+mn-lt"/>
              </a:rPr>
              <a:t> </a:t>
            </a:r>
            <a:r>
              <a:rPr lang="en-US" sz="4000" b="1" dirty="0">
                <a:latin typeface="+mn-lt"/>
              </a:rPr>
              <a:t>"Does our law condemn anyone without first hearing him to find out what he is doing?"</a:t>
            </a:r>
          </a:p>
          <a:p>
            <a:pPr marL="0" indent="0">
              <a:buNone/>
            </a:pPr>
            <a:r>
              <a:rPr lang="en-US" sz="4000" b="1" baseline="30000" dirty="0" smtClean="0">
                <a:latin typeface="+mn-lt"/>
              </a:rPr>
              <a:t>52</a:t>
            </a:r>
            <a:r>
              <a:rPr lang="en-US" sz="4000" b="1" dirty="0" smtClean="0">
                <a:latin typeface="+mn-lt"/>
              </a:rPr>
              <a:t> </a:t>
            </a:r>
            <a:r>
              <a:rPr lang="en-US" sz="4000" b="1" dirty="0">
                <a:latin typeface="+mn-lt"/>
              </a:rPr>
              <a:t>They replied, "Are you from Galilee, too? Look into it, and you will find that a prophet does not come out of Galilee."</a:t>
            </a:r>
          </a:p>
          <a:p>
            <a:pPr marL="0" indent="0">
              <a:buNone/>
            </a:pPr>
            <a:r>
              <a:rPr lang="en-US" sz="4000" b="1" baseline="30000" dirty="0" smtClean="0">
                <a:latin typeface="+mn-lt"/>
              </a:rPr>
              <a:t>53</a:t>
            </a:r>
            <a:r>
              <a:rPr lang="en-US" sz="4000" b="1" dirty="0" smtClean="0">
                <a:latin typeface="+mn-lt"/>
              </a:rPr>
              <a:t> </a:t>
            </a:r>
            <a:r>
              <a:rPr lang="en-US" sz="4000" b="1" dirty="0">
                <a:latin typeface="+mn-lt"/>
              </a:rPr>
              <a:t>Then each went to his own home.</a:t>
            </a:r>
          </a:p>
          <a:p>
            <a:pPr marL="0" indent="0">
              <a:buNone/>
            </a:pPr>
            <a:endParaRPr lang="en-US" sz="4000" b="1" dirty="0" smtClean="0">
              <a:latin typeface="+mn-lt"/>
            </a:endParaRPr>
          </a:p>
          <a:p>
            <a:pPr marL="0" indent="0">
              <a:buNone/>
            </a:pPr>
            <a:r>
              <a:rPr lang="en-US" sz="4000" b="1" dirty="0">
                <a:latin typeface="+mn-lt"/>
              </a:rPr>
              <a:t>4</a:t>
            </a:r>
            <a:r>
              <a:rPr lang="en-US" sz="4000" b="1" baseline="30000" dirty="0">
                <a:latin typeface="+mn-lt"/>
              </a:rPr>
              <a:t>th</a:t>
            </a:r>
            <a:r>
              <a:rPr lang="en-US" sz="4000" b="1" dirty="0">
                <a:latin typeface="+mn-lt"/>
              </a:rPr>
              <a:t> Gospel (John</a:t>
            </a:r>
            <a:r>
              <a:rPr lang="en-US" sz="4000" b="1" dirty="0" smtClean="0">
                <a:latin typeface="+mn-lt"/>
              </a:rPr>
              <a:t>) 7</a:t>
            </a:r>
            <a:endParaRPr lang="en-US" sz="4000" b="1" dirty="0">
              <a:latin typeface="+mn-lt"/>
            </a:endParaRPr>
          </a:p>
        </p:txBody>
      </p:sp>
    </p:spTree>
    <p:extLst>
      <p:ext uri="{BB962C8B-B14F-4D97-AF65-F5344CB8AC3E}">
        <p14:creationId xmlns:p14="http://schemas.microsoft.com/office/powerpoint/2010/main" val="3690356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Say You?</a:t>
            </a:r>
          </a:p>
          <a:p>
            <a:pPr algn="ctr">
              <a:buNone/>
            </a:pPr>
            <a:r>
              <a:rPr lang="en-US" sz="4800" b="1" dirty="0" smtClean="0">
                <a:solidFill>
                  <a:schemeClr val="tx1"/>
                </a:solidFill>
                <a:latin typeface="+mn-lt"/>
                <a:cs typeface="Times New Roman" pitchFamily="18" charset="0"/>
              </a:rPr>
              <a:t>Your Turn to Respond to the Teaching </a:t>
            </a:r>
          </a:p>
          <a:p>
            <a:pPr marL="0" indent="0">
              <a:buNone/>
            </a:pPr>
            <a:r>
              <a:rPr lang="en-US" sz="4000" b="1" dirty="0" smtClean="0"/>
              <a:t>Questions</a:t>
            </a:r>
            <a:endParaRPr lang="en-US" sz="4000" b="1" dirty="0" smtClean="0"/>
          </a:p>
          <a:p>
            <a:pPr marL="0" indent="0">
              <a:buNone/>
            </a:pPr>
            <a:r>
              <a:rPr lang="en-US" sz="4000" b="1" dirty="0" smtClean="0"/>
              <a:t>Comments</a:t>
            </a:r>
          </a:p>
          <a:p>
            <a:pPr marL="0" indent="0">
              <a:buNone/>
            </a:pPr>
            <a:r>
              <a:rPr lang="en-US" sz="4000" b="1" dirty="0" smtClean="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816939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51263</TotalTime>
  <Words>4168</Words>
  <Application>Microsoft Office PowerPoint</Application>
  <PresentationFormat>Widescreen</PresentationFormat>
  <Paragraphs>201</Paragraphs>
  <Slides>43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Bwhebb</vt:lpstr>
      <vt:lpstr>Calibri</vt:lpstr>
      <vt:lpstr>Calibri Light</vt:lpstr>
      <vt:lpstr>Helvetica</vt:lpstr>
      <vt:lpstr>Times New Roman</vt:lpstr>
      <vt:lpstr>Office Theme</vt:lpstr>
      <vt:lpstr>PowerPoint Presentation</vt:lpstr>
      <vt:lpstr>PowerPoint Presentation</vt:lpstr>
      <vt:lpstr>The Command</vt:lpstr>
      <vt:lpstr>The Eighth Day</vt:lpstr>
      <vt:lpstr>The Master and the Pilgrimage of Sukkot</vt:lpstr>
      <vt:lpstr>The Master and the Pilgrimage of Sukkot</vt:lpstr>
      <vt:lpstr>The Master at the Pilgrimage of Sukkot</vt:lpstr>
      <vt:lpstr>The Master at the Pilgrimage of Sukkot</vt:lpstr>
      <vt:lpstr>The Master at the Pilgrimage of Sukkot</vt:lpstr>
      <vt:lpstr>The “One Miracle”</vt:lpstr>
      <vt:lpstr>The Master at the Pilgrimage of Sukkot</vt:lpstr>
      <vt:lpstr>The Master at the Pilgrimage of Sukkot</vt:lpstr>
      <vt:lpstr>The Master at the Pilgrimage of Sukkot</vt:lpstr>
      <vt:lpstr>The Water Pouring Ceremony</vt:lpstr>
      <vt:lpstr>The Water Pouring Ceremony</vt:lpstr>
      <vt:lpstr>The Water Pouring Ceremony</vt:lpstr>
      <vt:lpstr>The Water Pouring Ceremony</vt:lpstr>
      <vt:lpstr>The Water Pouring Ceremony</vt:lpstr>
      <vt:lpstr>The Water Pouring Ceremony</vt:lpstr>
      <vt:lpstr>The Master on the Last and Great Day</vt:lpstr>
      <vt:lpstr>Those Who Are Thirsty</vt:lpstr>
      <vt:lpstr>Those Who Are Thirsty</vt:lpstr>
      <vt:lpstr>Those Who Are Thirsty</vt:lpstr>
      <vt:lpstr>Those Who Are Thirsty</vt:lpstr>
      <vt:lpstr>The Master on the Last and Great Day</vt:lpstr>
      <vt:lpstr>Yahuwah is The Spring of Living Water</vt:lpstr>
      <vt:lpstr>Yahuwah is the Living Water</vt:lpstr>
      <vt:lpstr>Springs of Living Water?</vt:lpstr>
      <vt:lpstr>Springs of Living Water?</vt:lpstr>
      <vt:lpstr>The Message for the Woman at the Well</vt:lpstr>
      <vt:lpstr>The Messiah Gives Living Water</vt:lpstr>
      <vt:lpstr>The Messiah Gives Living Water</vt:lpstr>
      <vt:lpstr>The Spring That Became a River</vt:lpstr>
      <vt:lpstr>The Spring That Became a River</vt:lpstr>
      <vt:lpstr>The Spring That Became a River</vt:lpstr>
      <vt:lpstr>The Spring That Became a River</vt:lpstr>
      <vt:lpstr>The Springs of Living Water</vt:lpstr>
      <vt:lpstr>The Springs of Living Water</vt:lpstr>
      <vt:lpstr>The River of Life</vt:lpstr>
      <vt:lpstr>The Master at the Pilgrimage of Sukkot</vt:lpstr>
      <vt:lpstr>The Master at the Pilgrimage of Sukkot</vt:lpstr>
      <vt:lpstr>The Master at the Pilgrimage of Sukkot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371</cp:revision>
  <dcterms:created xsi:type="dcterms:W3CDTF">2018-11-07T08:55:54Z</dcterms:created>
  <dcterms:modified xsi:type="dcterms:W3CDTF">2019-10-20T22:45:03Z</dcterms:modified>
</cp:coreProperties>
</file>