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4" r:id="rId2"/>
    <p:sldId id="257" r:id="rId3"/>
    <p:sldId id="374" r:id="rId4"/>
    <p:sldId id="531" r:id="rId5"/>
    <p:sldId id="532" r:id="rId6"/>
    <p:sldId id="533" r:id="rId7"/>
    <p:sldId id="534" r:id="rId8"/>
    <p:sldId id="535" r:id="rId9"/>
    <p:sldId id="536" r:id="rId10"/>
    <p:sldId id="544" r:id="rId11"/>
    <p:sldId id="537" r:id="rId12"/>
    <p:sldId id="547" r:id="rId13"/>
    <p:sldId id="548" r:id="rId14"/>
    <p:sldId id="546" r:id="rId15"/>
    <p:sldId id="538" r:id="rId16"/>
    <p:sldId id="549" r:id="rId17"/>
    <p:sldId id="550" r:id="rId18"/>
    <p:sldId id="551" r:id="rId19"/>
    <p:sldId id="552" r:id="rId20"/>
    <p:sldId id="553" r:id="rId21"/>
    <p:sldId id="554" r:id="rId22"/>
    <p:sldId id="555" r:id="rId23"/>
    <p:sldId id="539" r:id="rId24"/>
    <p:sldId id="556" r:id="rId25"/>
    <p:sldId id="540" r:id="rId26"/>
    <p:sldId id="541" r:id="rId27"/>
    <p:sldId id="542" r:id="rId28"/>
    <p:sldId id="545" r:id="rId29"/>
    <p:sldId id="557" r:id="rId30"/>
    <p:sldId id="560" r:id="rId31"/>
    <p:sldId id="561" r:id="rId32"/>
    <p:sldId id="543" r:id="rId33"/>
    <p:sldId id="558" r:id="rId34"/>
    <p:sldId id="559" r:id="rId35"/>
    <p:sldId id="53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4" autoAdjust="0"/>
    <p:restoredTop sz="86379" autoAdjust="0"/>
  </p:normalViewPr>
  <p:slideViewPr>
    <p:cSldViewPr snapToGrid="0">
      <p:cViewPr varScale="1">
        <p:scale>
          <a:sx n="77" d="100"/>
          <a:sy n="77" d="100"/>
        </p:scale>
        <p:origin x="234" y="96"/>
      </p:cViewPr>
      <p:guideLst/>
    </p:cSldViewPr>
  </p:slideViewPr>
  <p:outlineViewPr>
    <p:cViewPr>
      <p:scale>
        <a:sx n="33" d="100"/>
        <a:sy n="33" d="100"/>
      </p:scale>
      <p:origin x="0" y="-414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93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616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72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035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97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459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795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07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797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962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089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789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248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386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22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13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635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247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94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54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375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85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92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661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3346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108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9919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630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9604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3027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1032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674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603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466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98715"/>
            <a:ext cx="11038115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 Saints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November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23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, </a:t>
            </a: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2019</a:t>
            </a: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Challenges of the Last Days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cs typeface="Helvetica" pitchFamily="34" charset="0"/>
              </a:rPr>
              <a:t>Warnings and Exhortations</a:t>
            </a:r>
          </a:p>
          <a:p>
            <a:pPr marL="0" indent="0" algn="ctr">
              <a:buNone/>
            </a:pPr>
            <a:r>
              <a:rPr lang="en-US" sz="4400" b="1" dirty="0" smtClean="0">
                <a:cs typeface="Helvetica" pitchFamily="34" charset="0"/>
              </a:rPr>
              <a:t>to Survive the End Times</a:t>
            </a:r>
          </a:p>
          <a:p>
            <a:pPr marL="0" indent="0" algn="ctr">
              <a:buNone/>
            </a:pPr>
            <a:r>
              <a:rPr lang="en-US" sz="4400" b="1" dirty="0" smtClean="0">
                <a:cs typeface="Helvetica" pitchFamily="34" charset="0"/>
              </a:rPr>
              <a:t>From </a:t>
            </a:r>
            <a:r>
              <a:rPr lang="en-US" sz="4400" b="1" smtClean="0">
                <a:cs typeface="Helvetica" pitchFamily="34" charset="0"/>
              </a:rPr>
              <a:t>2 Timothy 3</a:t>
            </a:r>
            <a:endParaRPr lang="en-US" sz="4400" b="1" dirty="0"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4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But realize this, that in the last days difficult times will come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73081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3:2-5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For men will be lovers of self, lovers of money, boastful, arrogant, revilers, disobedient to parents, ungrateful, </a:t>
            </a:r>
            <a:r>
              <a:rPr lang="en-US" sz="4000" b="1" dirty="0" smtClean="0"/>
              <a:t>unholy, </a:t>
            </a:r>
            <a:r>
              <a:rPr lang="en-US" sz="4000" b="1" dirty="0"/>
              <a:t>unloving, irreconcilable, malicious gossips, without self-control, brutal, haters of </a:t>
            </a:r>
            <a:r>
              <a:rPr lang="en-US" sz="4000" b="1" dirty="0" smtClean="0"/>
              <a:t>good, </a:t>
            </a:r>
            <a:r>
              <a:rPr lang="en-US" sz="4000" b="1" dirty="0"/>
              <a:t>treacherous, reckless, conceited, lovers of pleasure rather than lovers of </a:t>
            </a:r>
            <a:r>
              <a:rPr lang="en-US" sz="4000" b="1" dirty="0" smtClean="0"/>
              <a:t>Elohim, </a:t>
            </a:r>
            <a:r>
              <a:rPr lang="en-US" sz="4000" b="1" dirty="0"/>
              <a:t>holding to a form of godliness, although they have denied its power; Avoid such men as these.</a:t>
            </a:r>
          </a:p>
        </p:txBody>
      </p:sp>
    </p:spTree>
    <p:extLst>
      <p:ext uri="{BB962C8B-B14F-4D97-AF65-F5344CB8AC3E}">
        <p14:creationId xmlns:p14="http://schemas.microsoft.com/office/powerpoint/2010/main" val="196741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3:6-7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among them are those who enter into households and captivate weak women weighed down with sins, led on by various </a:t>
            </a:r>
            <a:r>
              <a:rPr lang="en-US" sz="4000" b="1" dirty="0" smtClean="0"/>
              <a:t>impulses, </a:t>
            </a:r>
            <a:r>
              <a:rPr lang="en-US" sz="4000" b="1" dirty="0"/>
              <a:t>always learning and never able to come to the knowledge of the truth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6597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3:8-9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Just </a:t>
            </a:r>
            <a:r>
              <a:rPr lang="en-US" sz="4000" b="1" dirty="0"/>
              <a:t>as </a:t>
            </a:r>
            <a:r>
              <a:rPr lang="en-US" sz="4000" b="1" dirty="0" err="1"/>
              <a:t>Jannes</a:t>
            </a:r>
            <a:r>
              <a:rPr lang="en-US" sz="4000" b="1" dirty="0"/>
              <a:t> and </a:t>
            </a:r>
            <a:r>
              <a:rPr lang="en-US" sz="4000" b="1" dirty="0" err="1"/>
              <a:t>Jambres</a:t>
            </a:r>
            <a:r>
              <a:rPr lang="en-US" sz="4000" b="1" dirty="0"/>
              <a:t> opposed Mosheh, so these [men] also oppose the truth, men of depraved mind, rejected in regard to the faith</a:t>
            </a:r>
            <a:r>
              <a:rPr lang="en-US" sz="4000" b="1" dirty="0" smtClean="0"/>
              <a:t>. </a:t>
            </a:r>
            <a:r>
              <a:rPr lang="en-US" sz="4000" b="1" dirty="0"/>
              <a:t>But they will not make further progress; for their folly will be obvious to all, just as </a:t>
            </a:r>
            <a:r>
              <a:rPr lang="en-US" sz="4000" b="1" dirty="0" err="1"/>
              <a:t>Jannes</a:t>
            </a:r>
            <a:r>
              <a:rPr lang="en-US" sz="4000" b="1" dirty="0" smtClean="0"/>
              <a:t>' </a:t>
            </a:r>
            <a:r>
              <a:rPr lang="en-US" sz="4000" b="1" dirty="0"/>
              <a:t>and </a:t>
            </a:r>
            <a:r>
              <a:rPr lang="en-US" sz="4000" b="1" dirty="0" err="1"/>
              <a:t>Jambres</a:t>
            </a:r>
            <a:r>
              <a:rPr lang="en-US" sz="4000" b="1" dirty="0" smtClean="0"/>
              <a:t>' </a:t>
            </a:r>
            <a:r>
              <a:rPr lang="en-US" sz="4000" b="1" dirty="0"/>
              <a:t>folly was also.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09235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3:10-12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Now </a:t>
            </a:r>
            <a:r>
              <a:rPr lang="en-US" sz="4000" b="1" dirty="0"/>
              <a:t>you followed my teaching, conduct, purpose, faith, patience, love, </a:t>
            </a:r>
            <a:r>
              <a:rPr lang="en-US" sz="4000" b="1" dirty="0" smtClean="0"/>
              <a:t>perseverance, </a:t>
            </a:r>
            <a:r>
              <a:rPr lang="en-US" sz="4000" b="1" dirty="0"/>
              <a:t>persecutions, [and] sufferings, such as happened to me at Antioch, at </a:t>
            </a:r>
            <a:r>
              <a:rPr lang="en-US" sz="4000" b="1" dirty="0" err="1"/>
              <a:t>Iconium</a:t>
            </a:r>
            <a:r>
              <a:rPr lang="en-US" sz="4000" b="1" dirty="0"/>
              <a:t> [and] at </a:t>
            </a:r>
            <a:r>
              <a:rPr lang="en-US" sz="4000" b="1" dirty="0" err="1"/>
              <a:t>Lystra</a:t>
            </a:r>
            <a:r>
              <a:rPr lang="en-US" sz="4000" b="1" dirty="0"/>
              <a:t>; what persecutions I endured, and out of them all the Lord rescued me</a:t>
            </a:r>
            <a:r>
              <a:rPr lang="en-US" sz="4000" b="1" dirty="0" smtClean="0"/>
              <a:t>!  Indeed</a:t>
            </a:r>
            <a:r>
              <a:rPr lang="en-US" sz="4000" b="1" dirty="0"/>
              <a:t>, all who desire to live godly in Messiah </a:t>
            </a:r>
            <a:r>
              <a:rPr lang="en-US" sz="4000" b="1" dirty="0" err="1"/>
              <a:t>Yahusha</a:t>
            </a:r>
            <a:r>
              <a:rPr lang="en-US" sz="4000" b="1" dirty="0"/>
              <a:t> will be persecuted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17999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3:13-15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evil men and impostors will proceed [from bad] to worse, deceiving and being </a:t>
            </a:r>
            <a:r>
              <a:rPr lang="en-US" sz="4000" b="1" dirty="0" smtClean="0"/>
              <a:t>deceived. </a:t>
            </a:r>
            <a:r>
              <a:rPr lang="en-US" sz="4000" b="1" dirty="0"/>
              <a:t>You, however, continue in the things you have learned and become convinced of, knowing from whom you have learned [them</a:t>
            </a:r>
            <a:r>
              <a:rPr lang="en-US" sz="4000" b="1" dirty="0" smtClean="0"/>
              <a:t>], </a:t>
            </a:r>
            <a:r>
              <a:rPr lang="en-US" sz="4000" b="1" dirty="0"/>
              <a:t>and that from childhood you have known the sacred writings which are able to give you the wisdom that leads to salvation through faith which is in Messiah </a:t>
            </a:r>
            <a:r>
              <a:rPr lang="en-US" sz="4000" b="1" dirty="0" err="1"/>
              <a:t>Yahusha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83253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3:16-17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All </a:t>
            </a:r>
            <a:r>
              <a:rPr lang="en-US" sz="4000" b="1" dirty="0"/>
              <a:t>Scripture is inspired by Elohim and profitable for teaching, for reproof, for correction, for training in </a:t>
            </a:r>
            <a:r>
              <a:rPr lang="en-US" sz="4000" b="1" dirty="0" smtClean="0"/>
              <a:t>righteousness; </a:t>
            </a:r>
            <a:r>
              <a:rPr lang="en-US" sz="4000" b="1" dirty="0"/>
              <a:t>so that the man of Elohim may be adequate, equipped for every good work.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47157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Topics to Investigate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What are the last days?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/>
              <a:t>Characteristics of people in the last days</a:t>
            </a:r>
          </a:p>
          <a:p>
            <a:pPr marL="0" indent="0">
              <a:buNone/>
            </a:pPr>
            <a:r>
              <a:rPr lang="en-US" sz="4000" b="1" dirty="0" smtClean="0"/>
              <a:t>What is the “knowledge of the truth”?</a:t>
            </a:r>
          </a:p>
          <a:p>
            <a:pPr marL="0" indent="0">
              <a:buNone/>
            </a:pPr>
            <a:r>
              <a:rPr lang="en-US" sz="4000" b="1" dirty="0" smtClean="0"/>
              <a:t>Deceivers of the Last Days Opposing Moses</a:t>
            </a:r>
          </a:p>
          <a:p>
            <a:pPr marL="0" indent="0">
              <a:buNone/>
            </a:pPr>
            <a:r>
              <a:rPr lang="en-US" sz="4000" b="1" dirty="0" smtClean="0"/>
              <a:t>Paul’s Lifestyle Example</a:t>
            </a:r>
          </a:p>
          <a:p>
            <a:pPr marL="0" indent="0">
              <a:buNone/>
            </a:pPr>
            <a:r>
              <a:rPr lang="en-US" sz="4000" b="1" dirty="0" smtClean="0"/>
              <a:t>Benefits of the Holy Scriptures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67977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But realize this, that in the last days difficult times will come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Last days </a:t>
            </a:r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evni,sthmi</a:t>
            </a:r>
            <a:r>
              <a:rPr lang="en-US" sz="4000" b="1" dirty="0"/>
              <a:t>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enistami</a:t>
            </a:r>
            <a:r>
              <a:rPr lang="en-US" sz="4000" b="1" dirty="0" smtClean="0"/>
              <a:t>) </a:t>
            </a:r>
            <a:r>
              <a:rPr lang="en-US" sz="4000" b="1" dirty="0"/>
              <a:t>to be about to occur, w. connotation of threatening, </a:t>
            </a:r>
            <a:r>
              <a:rPr lang="en-US" sz="4000" b="1" i="1" dirty="0"/>
              <a:t>be imminent, be impending </a:t>
            </a:r>
            <a:endParaRPr lang="en-US" sz="4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2913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What are the Last Days?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Now it will come about that </a:t>
            </a:r>
            <a:r>
              <a:rPr lang="en-US" sz="4000" b="1" u="sng" dirty="0"/>
              <a:t>In the last days</a:t>
            </a:r>
            <a:r>
              <a:rPr lang="en-US" sz="4000" b="1" dirty="0"/>
              <a:t> The mountain of the house of Yahuwah Will be established as the chief of the mountains, And will be raised above the hills; And all the nations will stream to it</a:t>
            </a:r>
            <a:r>
              <a:rPr lang="en-US" sz="4000" b="1" dirty="0" smtClean="0"/>
              <a:t>.  </a:t>
            </a:r>
            <a:r>
              <a:rPr lang="en-US" sz="4000" b="1" dirty="0" err="1" smtClean="0"/>
              <a:t>Yeshayahu</a:t>
            </a:r>
            <a:r>
              <a:rPr lang="en-US" sz="4000" b="1" dirty="0" smtClean="0"/>
              <a:t> 2:2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dirty="0"/>
              <a:t>"The anger of Yahuwah will not turn back Until He has performed and carried out the purposes of His heart; </a:t>
            </a:r>
            <a:r>
              <a:rPr lang="en-US" sz="4000" b="1" u="sng" dirty="0"/>
              <a:t>In the last days</a:t>
            </a:r>
            <a:r>
              <a:rPr lang="en-US" sz="4000" b="1" dirty="0"/>
              <a:t> you will clearly understand it</a:t>
            </a:r>
            <a:r>
              <a:rPr lang="en-US" sz="4000" b="1" dirty="0" smtClean="0"/>
              <a:t>.  </a:t>
            </a:r>
            <a:r>
              <a:rPr lang="en-US" sz="4000" b="1" dirty="0" err="1" smtClean="0"/>
              <a:t>Yirmyahu</a:t>
            </a:r>
            <a:r>
              <a:rPr lang="en-US" sz="4000" b="1" dirty="0" smtClean="0"/>
              <a:t> 23:20</a:t>
            </a:r>
          </a:p>
        </p:txBody>
      </p:sp>
    </p:spTree>
    <p:extLst>
      <p:ext uri="{BB962C8B-B14F-4D97-AF65-F5344CB8AC3E}">
        <p14:creationId xmlns:p14="http://schemas.microsoft.com/office/powerpoint/2010/main" val="1942733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What are the Last Days?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300" b="1" dirty="0"/>
              <a:t>Elohim, after He spoke long ago to the fathers in the prophets in many portions and in many </a:t>
            </a:r>
            <a:r>
              <a:rPr lang="en-US" sz="4300" b="1" dirty="0" smtClean="0"/>
              <a:t>ways, </a:t>
            </a:r>
            <a:r>
              <a:rPr lang="en-US" sz="4300" b="1" u="sng" dirty="0"/>
              <a:t>in these last days</a:t>
            </a:r>
            <a:r>
              <a:rPr lang="en-US" sz="4300" b="1" dirty="0"/>
              <a:t> has spoken to us in His Son, whom He appointed heir of all things, through whom also He made the world</a:t>
            </a:r>
            <a:r>
              <a:rPr lang="en-US" sz="4300" b="1" dirty="0" smtClean="0"/>
              <a:t>.  Hebrews 1:1-2</a:t>
            </a:r>
            <a:endParaRPr lang="en-US" sz="4300" b="1" dirty="0"/>
          </a:p>
          <a:p>
            <a:pPr marL="0" indent="0">
              <a:buNone/>
            </a:pPr>
            <a:r>
              <a:rPr lang="en-US" sz="4300" b="1" dirty="0" smtClean="0"/>
              <a:t>Know </a:t>
            </a:r>
            <a:r>
              <a:rPr lang="en-US" sz="4300" b="1" dirty="0"/>
              <a:t>this first of all, that </a:t>
            </a:r>
            <a:r>
              <a:rPr lang="en-US" sz="4300" b="1" u="sng" dirty="0"/>
              <a:t>in the last days</a:t>
            </a:r>
            <a:r>
              <a:rPr lang="en-US" sz="4300" b="1" dirty="0"/>
              <a:t> mockers will come with [their] mocking, following after their own </a:t>
            </a:r>
            <a:r>
              <a:rPr lang="en-US" sz="4300" b="1" dirty="0" smtClean="0"/>
              <a:t>lusts, </a:t>
            </a:r>
            <a:r>
              <a:rPr lang="en-US" sz="4300" b="1" dirty="0"/>
              <a:t>and saying, "Where is the promise of His coming? For [ever] since the fathers fell asleep, all continues just as it was from the beginning of creation</a:t>
            </a:r>
            <a:r>
              <a:rPr lang="en-US" sz="4300" b="1" dirty="0" smtClean="0"/>
              <a:t>.“  2 Peter 3:3-4</a:t>
            </a:r>
          </a:p>
        </p:txBody>
      </p:sp>
    </p:spTree>
    <p:extLst>
      <p:ext uri="{BB962C8B-B14F-4D97-AF65-F5344CB8AC3E}">
        <p14:creationId xmlns:p14="http://schemas.microsoft.com/office/powerpoint/2010/main" val="1049748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calepo,j</a:t>
            </a:r>
            <a:r>
              <a:rPr lang="en-US" sz="4000" b="1" dirty="0" smtClean="0"/>
              <a:t>  (</a:t>
            </a:r>
            <a:r>
              <a:rPr lang="en-US" sz="4000" b="1" dirty="0" err="1" smtClean="0"/>
              <a:t>calipos</a:t>
            </a:r>
            <a:r>
              <a:rPr lang="en-US" sz="4000" b="1" dirty="0" smtClean="0"/>
              <a:t>) </a:t>
            </a:r>
            <a:r>
              <a:rPr lang="en-US" sz="4000" b="1" dirty="0"/>
              <a:t>pert. to being troublesome, </a:t>
            </a:r>
            <a:r>
              <a:rPr lang="en-US" sz="4000" b="1" i="1" dirty="0"/>
              <a:t>hard, </a:t>
            </a:r>
            <a:r>
              <a:rPr lang="en-US" sz="4000" b="1" i="1" dirty="0" smtClean="0"/>
              <a:t>difficult; </a:t>
            </a:r>
            <a:r>
              <a:rPr lang="en-US" sz="4000" i="1" dirty="0" smtClean="0"/>
              <a:t>hard </a:t>
            </a:r>
            <a:r>
              <a:rPr lang="en-US" sz="4000" i="1" dirty="0"/>
              <a:t>times, times of stress </a:t>
            </a:r>
            <a:endParaRPr lang="en-US" sz="4000" i="1" dirty="0" smtClean="0"/>
          </a:p>
          <a:p>
            <a:pPr marL="0" indent="0">
              <a:buNone/>
            </a:pPr>
            <a:r>
              <a:rPr lang="en-US" sz="4000" b="1" dirty="0" smtClean="0"/>
              <a:t>When </a:t>
            </a:r>
            <a:r>
              <a:rPr lang="en-US" sz="4000" b="1" dirty="0"/>
              <a:t>He came to the other side into the country of the </a:t>
            </a:r>
            <a:r>
              <a:rPr lang="en-US" sz="4000" b="1" dirty="0" err="1"/>
              <a:t>Gadarenes</a:t>
            </a:r>
            <a:r>
              <a:rPr lang="en-US" sz="4000" b="1" dirty="0"/>
              <a:t>, two men who were demon-possessed met Him as they were coming out of the tombs. [They were] so extremely </a:t>
            </a:r>
            <a:r>
              <a:rPr lang="en-US" sz="4000" b="1" u="sng" dirty="0"/>
              <a:t>violent</a:t>
            </a:r>
            <a:r>
              <a:rPr lang="en-US" sz="4000" b="1" dirty="0"/>
              <a:t> that no one could pass by that way</a:t>
            </a:r>
            <a:r>
              <a:rPr lang="en-US" sz="4000" b="1" dirty="0" smtClean="0"/>
              <a:t>.</a:t>
            </a:r>
            <a:r>
              <a:rPr lang="en-US" sz="4000" b="1" dirty="0"/>
              <a:t> </a:t>
            </a:r>
            <a:r>
              <a:rPr lang="en-US" sz="4000" b="1" dirty="0" smtClean="0"/>
              <a:t> Matthew 8:28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80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3:2-5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For men will be lovers of self, lovers of money, boastful, arrogant, revilers, disobedient to parents, ungrateful, </a:t>
            </a:r>
            <a:r>
              <a:rPr lang="en-US" sz="4000" b="1" dirty="0" smtClean="0"/>
              <a:t>unholy, </a:t>
            </a:r>
            <a:r>
              <a:rPr lang="en-US" sz="4000" b="1" dirty="0"/>
              <a:t>unloving, irreconcilable, malicious gossips, without self-control, brutal, haters of </a:t>
            </a:r>
            <a:r>
              <a:rPr lang="en-US" sz="4000" b="1" dirty="0" smtClean="0"/>
              <a:t>good, </a:t>
            </a:r>
            <a:r>
              <a:rPr lang="en-US" sz="4000" b="1" dirty="0"/>
              <a:t>treacherous, reckless, conceited, lovers of pleasure rather than lovers of </a:t>
            </a:r>
            <a:r>
              <a:rPr lang="en-US" sz="4000" b="1" dirty="0" smtClean="0"/>
              <a:t>Elohim, </a:t>
            </a:r>
            <a:r>
              <a:rPr lang="en-US" sz="4000" b="1" dirty="0"/>
              <a:t>holding to a form of godliness, although they have denied its power; Avoid such men as these.</a:t>
            </a:r>
          </a:p>
        </p:txBody>
      </p:sp>
    </p:spTree>
    <p:extLst>
      <p:ext uri="{BB962C8B-B14F-4D97-AF65-F5344CB8AC3E}">
        <p14:creationId xmlns:p14="http://schemas.microsoft.com/office/powerpoint/2010/main" val="1198625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Men Will Be…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fi,lautoj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philautos</a:t>
            </a:r>
            <a:r>
              <a:rPr lang="en-US" sz="4000" b="1" dirty="0" smtClean="0"/>
              <a:t>) - </a:t>
            </a:r>
            <a:r>
              <a:rPr lang="en-US" sz="4000" b="1" i="1" dirty="0"/>
              <a:t>loving oneself, </a:t>
            </a:r>
            <a:r>
              <a:rPr lang="en-US" sz="4000" b="1" i="1" dirty="0" smtClean="0"/>
              <a:t>selfish, fond of oneself, narcissistic </a:t>
            </a:r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fila,rguroj</a:t>
            </a:r>
            <a:r>
              <a:rPr lang="en-US" sz="4000" b="1" dirty="0"/>
              <a:t>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philarguros</a:t>
            </a:r>
            <a:r>
              <a:rPr lang="en-US" sz="4000" b="1" dirty="0" smtClean="0"/>
              <a:t>) - </a:t>
            </a:r>
            <a:r>
              <a:rPr lang="en-US" sz="4000" i="1" dirty="0"/>
              <a:t>loving money, </a:t>
            </a:r>
            <a:r>
              <a:rPr lang="en-US" sz="4000" i="1" dirty="0" smtClean="0"/>
              <a:t>avaricious</a:t>
            </a: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avlazw,n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alozones</a:t>
            </a:r>
            <a:r>
              <a:rPr lang="en-US" sz="4000" b="1" dirty="0" smtClean="0"/>
              <a:t>)  - </a:t>
            </a:r>
            <a:r>
              <a:rPr lang="en-US" sz="4000" i="1" dirty="0"/>
              <a:t>an empty pretender, a boaster</a:t>
            </a:r>
            <a:r>
              <a:rPr lang="en-US" sz="4000" dirty="0"/>
              <a:t>: of one who arrogantly presumes too much about himself </a:t>
            </a:r>
            <a:r>
              <a:rPr lang="en-US" sz="4000" i="1" dirty="0"/>
              <a:t>boaster, braggart, show-off </a:t>
            </a:r>
            <a:endParaRPr lang="en-US" sz="4000" i="1" dirty="0" smtClean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19677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Men Will Be…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u`perh,fanoj</a:t>
            </a:r>
            <a:r>
              <a:rPr lang="en-US" sz="4000" b="1" dirty="0" smtClean="0">
                <a:latin typeface="Bwgrkn" panose="00000400000000000000" pitchFamily="2" charset="0"/>
              </a:rPr>
              <a:t>,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uperaphonos</a:t>
            </a:r>
            <a:r>
              <a:rPr lang="en-US" sz="4000" b="1" dirty="0" smtClean="0"/>
              <a:t>) on strictly </a:t>
            </a:r>
            <a:r>
              <a:rPr lang="en-US" sz="4000" b="1" i="1" dirty="0" smtClean="0"/>
              <a:t>showing above</a:t>
            </a:r>
            <a:r>
              <a:rPr lang="en-US" sz="4000" b="1" dirty="0" smtClean="0"/>
              <a:t>; hence, in a negative sense </a:t>
            </a:r>
            <a:r>
              <a:rPr lang="en-US" sz="4000" b="1" i="1" dirty="0" smtClean="0"/>
              <a:t>arrogant, proud, haughty</a:t>
            </a:r>
            <a:r>
              <a:rPr lang="en-US" sz="4000" b="1" dirty="0" smtClean="0"/>
              <a:t>, of an empty boaster who brags of his position and despises others 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sz="4000" b="1" dirty="0" err="1" smtClean="0">
                <a:latin typeface="Bwgrkn" panose="00000400000000000000" pitchFamily="2" charset="0"/>
              </a:rPr>
              <a:t>bla,sfhmoj</a:t>
            </a:r>
            <a:r>
              <a:rPr lang="en-US" sz="4000" b="1" dirty="0" smtClean="0">
                <a:latin typeface="Bwgrkn" panose="00000400000000000000" pitchFamily="2" charset="0"/>
              </a:rPr>
              <a:t>,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blasphemos</a:t>
            </a:r>
            <a:r>
              <a:rPr lang="en-US" sz="4000" b="1" dirty="0" smtClean="0"/>
              <a:t>) of abusive, reproachful speech </a:t>
            </a:r>
            <a:r>
              <a:rPr lang="en-US" sz="4000" b="1" i="1" dirty="0" smtClean="0"/>
              <a:t>blasphemous, slanderous, insulting </a:t>
            </a: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avpeiqh,j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apeithas</a:t>
            </a:r>
            <a:r>
              <a:rPr lang="en-US" sz="4000" b="1" dirty="0" smtClean="0"/>
              <a:t>) </a:t>
            </a:r>
            <a:r>
              <a:rPr lang="en-US" sz="4000" b="1" dirty="0"/>
              <a:t>of one who will not be persuaded to obey some authority </a:t>
            </a:r>
            <a:r>
              <a:rPr lang="en-US" sz="4000" b="1" i="1" dirty="0"/>
              <a:t>disobedient</a:t>
            </a:r>
            <a:r>
              <a:rPr lang="en-US" sz="4000" b="1" dirty="0"/>
              <a:t>; </a:t>
            </a:r>
            <a:r>
              <a:rPr lang="en-US" sz="4000" b="1" dirty="0" err="1"/>
              <a:t>substantivally</a:t>
            </a:r>
            <a:r>
              <a:rPr lang="en-US" sz="4000" b="1" dirty="0"/>
              <a:t> </a:t>
            </a:r>
            <a:r>
              <a:rPr lang="en-US" sz="4000" b="1" i="1" dirty="0"/>
              <a:t>disobedient person </a:t>
            </a:r>
            <a:r>
              <a:rPr lang="en-US" sz="4000" b="1" i="1" dirty="0" smtClean="0"/>
              <a:t>– disobedient to parents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6411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Men Will Be…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avca,ristoj</a:t>
            </a:r>
            <a:r>
              <a:rPr lang="en-US" sz="4000" b="1" dirty="0">
                <a:latin typeface="Bwgrkn" panose="00000400000000000000" pitchFamily="2" charset="0"/>
              </a:rPr>
              <a:t>, </a:t>
            </a:r>
            <a:r>
              <a:rPr lang="en-US" sz="4000" b="1" dirty="0"/>
              <a:t>on ungrateful, not thankful; </a:t>
            </a:r>
            <a:r>
              <a:rPr lang="en-US" sz="4000" b="1" dirty="0" err="1"/>
              <a:t>substantivally</a:t>
            </a:r>
            <a:r>
              <a:rPr lang="en-US" sz="4000" b="1" dirty="0"/>
              <a:t> </a:t>
            </a:r>
            <a:r>
              <a:rPr lang="en-US" sz="4000" b="1" i="1" dirty="0"/>
              <a:t>ungrateful </a:t>
            </a:r>
            <a:r>
              <a:rPr lang="en-US" sz="4000" b="1" i="1" dirty="0" smtClean="0"/>
              <a:t>person</a:t>
            </a:r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avno,sioj</a:t>
            </a:r>
            <a:r>
              <a:rPr lang="en-US" sz="4000" b="1" dirty="0">
                <a:latin typeface="Bwgrkn" panose="00000400000000000000" pitchFamily="2" charset="0"/>
              </a:rPr>
              <a:t>,</a:t>
            </a:r>
            <a:r>
              <a:rPr lang="en-US" sz="4000" b="1" dirty="0"/>
              <a:t> on of those who reject religious obligations </a:t>
            </a:r>
            <a:r>
              <a:rPr lang="en-US" sz="4000" b="1" i="1" dirty="0"/>
              <a:t>unholy, ungodly, impious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a;storgoj</a:t>
            </a:r>
            <a:r>
              <a:rPr lang="en-US" sz="4000" b="1" dirty="0"/>
              <a:t>, on devoid of natural affection, unloving, heartless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a;spondoj</a:t>
            </a:r>
            <a:r>
              <a:rPr lang="en-US" sz="4000" b="1" dirty="0">
                <a:latin typeface="Bwgrkn" panose="00000400000000000000" pitchFamily="2" charset="0"/>
              </a:rPr>
              <a:t>, </a:t>
            </a:r>
            <a:r>
              <a:rPr lang="en-US" sz="4000" b="1" dirty="0"/>
              <a:t>on strictly </a:t>
            </a:r>
            <a:r>
              <a:rPr lang="en-US" sz="4000" b="1" i="1" dirty="0"/>
              <a:t>unwilling to make a treaty</a:t>
            </a:r>
            <a:r>
              <a:rPr lang="en-US" sz="4000" b="1" dirty="0"/>
              <a:t>; hence </a:t>
            </a:r>
            <a:r>
              <a:rPr lang="en-US" sz="4000" b="1" i="1" dirty="0"/>
              <a:t>irreconcilable, unforgiving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37265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Men Will Be…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dia,boloj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/>
              <a:t>on </a:t>
            </a:r>
            <a:r>
              <a:rPr lang="en-US" sz="4000" b="1" dirty="0" smtClean="0"/>
              <a:t>slanderous; </a:t>
            </a:r>
            <a:r>
              <a:rPr lang="en-US" sz="4000" b="1" dirty="0" err="1" smtClean="0"/>
              <a:t>substantivally</a:t>
            </a:r>
            <a:r>
              <a:rPr lang="en-US" sz="4000" b="1" dirty="0" smtClean="0"/>
              <a:t> </a:t>
            </a:r>
            <a:r>
              <a:rPr lang="en-US" sz="4000" b="1" i="1" dirty="0"/>
              <a:t>the </a:t>
            </a:r>
            <a:r>
              <a:rPr lang="en-US" sz="4000" b="1" i="1" dirty="0" smtClean="0"/>
              <a:t>slanderer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avkrath,j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without </a:t>
            </a:r>
            <a:r>
              <a:rPr lang="en-US" sz="4000" b="1" dirty="0"/>
              <a:t>self-control, lacking in moral restraint, intemperate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avnh,meroj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/>
              <a:t>on literally </a:t>
            </a:r>
            <a:r>
              <a:rPr lang="en-US" sz="4000" b="1" i="1" dirty="0"/>
              <a:t>untamed, not gentle</a:t>
            </a:r>
            <a:r>
              <a:rPr lang="en-US" sz="4000" b="1" dirty="0"/>
              <a:t>; figuratively, of persons </a:t>
            </a:r>
            <a:r>
              <a:rPr lang="en-US" sz="4000" b="1" i="1" dirty="0"/>
              <a:t>brutal, savage, fierce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avfila,gaqoj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/>
              <a:t>on not loving what is good, hating good </a:t>
            </a:r>
          </a:p>
        </p:txBody>
      </p:sp>
    </p:spTree>
    <p:extLst>
      <p:ext uri="{BB962C8B-B14F-4D97-AF65-F5344CB8AC3E}">
        <p14:creationId xmlns:p14="http://schemas.microsoft.com/office/powerpoint/2010/main" val="112955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Men Will Be…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pt-BR" sz="4000" b="1" dirty="0" smtClean="0">
                <a:latin typeface="Bwgrkn" panose="00000400000000000000" pitchFamily="2" charset="0"/>
              </a:rPr>
              <a:t>prodo,thj</a:t>
            </a:r>
            <a:r>
              <a:rPr lang="pt-BR" sz="4000" b="1" dirty="0" smtClean="0"/>
              <a:t> </a:t>
            </a:r>
            <a:r>
              <a:rPr lang="pt-BR" sz="4000" b="1" dirty="0"/>
              <a:t>betrayer, traitor </a:t>
            </a:r>
            <a:endParaRPr lang="pt-BR" sz="4000" b="1" dirty="0" smtClean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propeth,j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b="1" dirty="0" smtClean="0"/>
              <a:t> </a:t>
            </a:r>
            <a:r>
              <a:rPr lang="en-US" sz="4000" b="1" dirty="0"/>
              <a:t>literally </a:t>
            </a:r>
            <a:r>
              <a:rPr lang="en-US" sz="4000" b="1" i="1" dirty="0"/>
              <a:t>falling headlong, precipitous</a:t>
            </a:r>
            <a:r>
              <a:rPr lang="en-US" sz="4000" b="1" dirty="0"/>
              <a:t>; figuratively in the NT, of behavior </a:t>
            </a:r>
            <a:r>
              <a:rPr lang="en-US" sz="4000" b="1" i="1" dirty="0"/>
              <a:t>rash, reckless, thoughtless </a:t>
            </a:r>
            <a:r>
              <a:rPr lang="en-US" sz="4000" b="1" dirty="0" smtClean="0"/>
              <a:t> </a:t>
            </a:r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tufo,w</a:t>
            </a:r>
            <a:r>
              <a:rPr lang="en-US" sz="4000" b="1" dirty="0"/>
              <a:t> </a:t>
            </a:r>
            <a:r>
              <a:rPr lang="en-US" sz="4000" b="1" dirty="0" smtClean="0"/>
              <a:t> </a:t>
            </a:r>
            <a:r>
              <a:rPr lang="en-US" sz="4000" b="1" dirty="0"/>
              <a:t>(1) literally </a:t>
            </a:r>
            <a:r>
              <a:rPr lang="en-US" sz="4000" b="1" i="1" dirty="0"/>
              <a:t>wrap in smoke </a:t>
            </a:r>
            <a:r>
              <a:rPr lang="en-US" sz="4000" b="1" dirty="0"/>
              <a:t>or </a:t>
            </a:r>
            <a:r>
              <a:rPr lang="en-US" sz="4000" b="1" i="1" dirty="0"/>
              <a:t>mist, becloud</a:t>
            </a:r>
            <a:r>
              <a:rPr lang="en-US" sz="4000" b="1" dirty="0"/>
              <a:t>; (2) figuratively and only passive in the NT; (a) </a:t>
            </a:r>
            <a:r>
              <a:rPr lang="en-US" sz="4000" b="1" i="1" dirty="0"/>
              <a:t>be puffed up, be very proud </a:t>
            </a:r>
            <a:r>
              <a:rPr lang="en-US" sz="4000" b="1" dirty="0"/>
              <a:t>or </a:t>
            </a:r>
            <a:r>
              <a:rPr lang="en-US" sz="4000" b="1" i="1" dirty="0"/>
              <a:t>arrogant </a:t>
            </a:r>
            <a:r>
              <a:rPr lang="en-US" sz="4000" b="1" dirty="0"/>
              <a:t>(1T 3.6); (b) </a:t>
            </a:r>
            <a:r>
              <a:rPr lang="en-US" sz="4000" b="1" i="1" dirty="0"/>
              <a:t>be silly, be stupid, be absurd </a:t>
            </a:r>
            <a:r>
              <a:rPr lang="en-US" sz="4000" b="1" dirty="0"/>
              <a:t>from a sense of one's own importance </a:t>
            </a:r>
          </a:p>
        </p:txBody>
      </p:sp>
    </p:spTree>
    <p:extLst>
      <p:ext uri="{BB962C8B-B14F-4D97-AF65-F5344CB8AC3E}">
        <p14:creationId xmlns:p14="http://schemas.microsoft.com/office/powerpoint/2010/main" val="2780701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Men Will Be…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filh,donoj</a:t>
            </a:r>
            <a:r>
              <a:rPr lang="en-US" sz="4000" b="1" dirty="0" smtClean="0"/>
              <a:t>  </a:t>
            </a:r>
            <a:r>
              <a:rPr lang="en-US" sz="4000" b="1" dirty="0"/>
              <a:t>used in a bad sense of what is against God and spiritually destructive to oneself </a:t>
            </a:r>
            <a:r>
              <a:rPr lang="en-US" sz="4000" b="1" i="1" dirty="0"/>
              <a:t>intent on pleasure, abandoned to (sensual) pleasure, pleasure-loving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i="1" dirty="0" smtClean="0"/>
              <a:t>Rather than lovers of Elohim</a:t>
            </a:r>
          </a:p>
          <a:p>
            <a:pPr marL="0" indent="0">
              <a:buNone/>
            </a:pPr>
            <a:r>
              <a:rPr lang="en-US" sz="4000" b="1" i="1" dirty="0" smtClean="0"/>
              <a:t>Having a form of godliness - </a:t>
            </a:r>
            <a:r>
              <a:rPr lang="en-US" sz="4000" b="1" dirty="0" smtClean="0"/>
              <a:t>behavior </a:t>
            </a:r>
            <a:r>
              <a:rPr lang="en-US" sz="4000" b="1" dirty="0"/>
              <a:t>directed dutifully toward </a:t>
            </a:r>
            <a:r>
              <a:rPr lang="en-US" sz="4000" b="1" dirty="0" smtClean="0"/>
              <a:t>God: </a:t>
            </a:r>
            <a:r>
              <a:rPr lang="en-US" sz="4000" b="1" i="1" dirty="0"/>
              <a:t>piety, devotion, </a:t>
            </a:r>
            <a:r>
              <a:rPr lang="en-US" sz="4000" b="1" i="1" dirty="0" smtClean="0"/>
              <a:t>godliness</a:t>
            </a:r>
          </a:p>
          <a:p>
            <a:pPr marL="0" indent="0">
              <a:buNone/>
            </a:pPr>
            <a:r>
              <a:rPr lang="en-US" sz="4000" b="1" dirty="0" smtClean="0"/>
              <a:t>Denying its power – does El give us all the power we need for godliness or doesn’t he?</a:t>
            </a:r>
            <a:endParaRPr lang="pt-BR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4167845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Avoid These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turn someone </a:t>
            </a:r>
            <a:r>
              <a:rPr lang="en-US" sz="4000" b="1" i="1" dirty="0"/>
              <a:t>away from </a:t>
            </a:r>
            <a:r>
              <a:rPr lang="en-US" sz="4000" b="1" dirty="0"/>
              <a:t>something; only middle in the NT </a:t>
            </a:r>
            <a:r>
              <a:rPr lang="en-US" sz="4000" b="1" i="1" dirty="0"/>
              <a:t>turn oneself away from, avoid, shun </a:t>
            </a:r>
            <a:endParaRPr lang="en-US" sz="4000" b="1" i="1" dirty="0" smtClean="0"/>
          </a:p>
          <a:p>
            <a:pPr marL="0" indent="0">
              <a:buNone/>
            </a:pPr>
            <a:r>
              <a:rPr lang="en-US" sz="4000" b="1" dirty="0"/>
              <a:t>But actually, I wrote to you not to associate with any so-called brother if he is an immoral person, or covetous, or an idolater, or a reviler, or a drunkard, or a swindler-- not even to eat with such a one.</a:t>
            </a:r>
          </a:p>
          <a:p>
            <a:pPr marL="0" indent="0">
              <a:buNone/>
            </a:pPr>
            <a:r>
              <a:rPr lang="pt-BR" sz="4000" b="1" dirty="0" smtClean="0"/>
              <a:t>1 Corinthians 5:11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779550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3:6-7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among them are those who enter into households and captivate weak women weighed down with sins, led on by various </a:t>
            </a:r>
            <a:r>
              <a:rPr lang="en-US" sz="4000" b="1" dirty="0" smtClean="0"/>
              <a:t>impulses, </a:t>
            </a:r>
            <a:r>
              <a:rPr lang="en-US" sz="4000" b="1" dirty="0"/>
              <a:t>always learning and never able to come to the knowledge of the truth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3600" b="1" dirty="0" smtClean="0"/>
              <a:t>Enter into - slip </a:t>
            </a:r>
            <a:r>
              <a:rPr lang="en-US" sz="3600" b="1" dirty="0"/>
              <a:t>in, enter secretly, worm one's way in </a:t>
            </a:r>
            <a:endParaRPr lang="en-US" sz="3600" b="1" dirty="0" smtClean="0"/>
          </a:p>
          <a:p>
            <a:pPr marL="0" indent="0">
              <a:buNone/>
            </a:pPr>
            <a:r>
              <a:rPr lang="en-US" sz="3600" b="1" dirty="0" smtClean="0"/>
              <a:t>Captivate - as </a:t>
            </a:r>
            <a:r>
              <a:rPr lang="en-US" sz="3600" b="1" dirty="0"/>
              <a:t>leading someone astray </a:t>
            </a:r>
            <a:r>
              <a:rPr lang="en-US" sz="3600" b="1" i="1" dirty="0"/>
              <a:t>carry away, gain control over </a:t>
            </a:r>
            <a:endParaRPr lang="en-US" sz="3600" b="1" i="1" dirty="0" smtClean="0"/>
          </a:p>
          <a:p>
            <a:pPr marL="0" indent="0">
              <a:buNone/>
            </a:pPr>
            <a:r>
              <a:rPr lang="en-US" sz="3600" b="1" dirty="0" smtClean="0"/>
              <a:t>Weak women - literally </a:t>
            </a:r>
            <a:r>
              <a:rPr lang="en-US" sz="3600" b="1" i="1" dirty="0"/>
              <a:t>little woman</a:t>
            </a:r>
            <a:r>
              <a:rPr lang="en-US" sz="3600" b="1" dirty="0"/>
              <a:t>; used with a derogatory sense </a:t>
            </a:r>
            <a:r>
              <a:rPr lang="en-US" sz="3600" b="1" i="1" dirty="0"/>
              <a:t>idle, frivolous, silly woman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853846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Knowledge of the Truth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always </a:t>
            </a:r>
            <a:r>
              <a:rPr lang="en-US" sz="4000" b="1" dirty="0"/>
              <a:t>learning and never able to come to the knowledge of the truth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manqa,nw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manthano</a:t>
            </a:r>
            <a:r>
              <a:rPr lang="en-US" sz="4000" b="1" dirty="0" smtClean="0"/>
              <a:t>) </a:t>
            </a:r>
            <a:r>
              <a:rPr lang="en-US" sz="4000" b="1" dirty="0"/>
              <a:t>from a basic meaning </a:t>
            </a:r>
            <a:r>
              <a:rPr lang="en-US" sz="4000" b="1" i="1" dirty="0"/>
              <a:t>learn</a:t>
            </a:r>
            <a:r>
              <a:rPr lang="en-US" sz="4000" b="1" dirty="0"/>
              <a:t>, i.e. of directing one's mind to something and producing an external effect; (1) as learning through instruction </a:t>
            </a:r>
            <a:r>
              <a:rPr lang="en-US" sz="4000" b="1" i="1" dirty="0"/>
              <a:t>be taught, learn </a:t>
            </a:r>
            <a:r>
              <a:rPr lang="en-US" sz="4000" b="1" dirty="0"/>
              <a:t>from </a:t>
            </a:r>
            <a:r>
              <a:rPr lang="en-US" sz="4000" b="1" dirty="0" smtClean="0"/>
              <a:t>someone; attend a rabbinic school</a:t>
            </a:r>
          </a:p>
          <a:p>
            <a:pPr marL="0" indent="0">
              <a:buNone/>
            </a:pPr>
            <a:r>
              <a:rPr lang="en-US" sz="4000" b="1" dirty="0" smtClean="0"/>
              <a:t>Never able, because the teaching they have prevents them from knowing the truth!</a:t>
            </a:r>
          </a:p>
        </p:txBody>
      </p:sp>
    </p:spTree>
    <p:extLst>
      <p:ext uri="{BB962C8B-B14F-4D97-AF65-F5344CB8AC3E}">
        <p14:creationId xmlns:p14="http://schemas.microsoft.com/office/powerpoint/2010/main" val="1267732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50965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3:8-9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Just </a:t>
            </a:r>
            <a:r>
              <a:rPr lang="en-US" sz="4000" b="1" dirty="0"/>
              <a:t>as </a:t>
            </a:r>
            <a:r>
              <a:rPr lang="en-US" sz="4000" b="1" dirty="0" err="1"/>
              <a:t>Jannes</a:t>
            </a:r>
            <a:r>
              <a:rPr lang="en-US" sz="4000" b="1" dirty="0"/>
              <a:t> and </a:t>
            </a:r>
            <a:r>
              <a:rPr lang="en-US" sz="4000" b="1" dirty="0" err="1"/>
              <a:t>Jambres</a:t>
            </a:r>
            <a:r>
              <a:rPr lang="en-US" sz="4000" b="1" dirty="0"/>
              <a:t> </a:t>
            </a:r>
            <a:r>
              <a:rPr lang="en-US" sz="4000" b="1" u="sng" dirty="0"/>
              <a:t>opposed Mosheh</a:t>
            </a:r>
            <a:r>
              <a:rPr lang="en-US" sz="4000" b="1" dirty="0"/>
              <a:t>, so these [men] also </a:t>
            </a:r>
            <a:r>
              <a:rPr lang="en-US" sz="4000" b="1" u="sng" dirty="0"/>
              <a:t>oppose the truth</a:t>
            </a:r>
            <a:r>
              <a:rPr lang="en-US" sz="4000" b="1" dirty="0"/>
              <a:t>, men of depraved mind, rejected in regard to the faith</a:t>
            </a:r>
            <a:r>
              <a:rPr lang="en-US" sz="4000" b="1" dirty="0" smtClean="0"/>
              <a:t>. </a:t>
            </a:r>
            <a:r>
              <a:rPr lang="en-US" sz="4000" b="1" dirty="0"/>
              <a:t>But they will not make further progress; for their folly will be obvious to all, just as </a:t>
            </a:r>
            <a:r>
              <a:rPr lang="en-US" sz="4000" b="1" dirty="0" err="1"/>
              <a:t>Jannes</a:t>
            </a:r>
            <a:r>
              <a:rPr lang="en-US" sz="4000" b="1" dirty="0" smtClean="0"/>
              <a:t>' </a:t>
            </a:r>
            <a:r>
              <a:rPr lang="en-US" sz="4000" b="1" dirty="0"/>
              <a:t>and </a:t>
            </a:r>
            <a:r>
              <a:rPr lang="en-US" sz="4000" b="1" dirty="0" err="1"/>
              <a:t>Jambres</a:t>
            </a:r>
            <a:r>
              <a:rPr lang="en-US" sz="4000" b="1" dirty="0" smtClean="0"/>
              <a:t>' </a:t>
            </a:r>
            <a:r>
              <a:rPr lang="en-US" sz="4000" b="1" dirty="0"/>
              <a:t>folly was also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err="1"/>
              <a:t>Jannes</a:t>
            </a:r>
            <a:r>
              <a:rPr lang="en-US" sz="4000" b="1" dirty="0"/>
              <a:t> and </a:t>
            </a:r>
            <a:r>
              <a:rPr lang="en-US" sz="4000" b="1" dirty="0" err="1"/>
              <a:t>Jambres</a:t>
            </a:r>
            <a:r>
              <a:rPr lang="en-US" sz="4000" dirty="0"/>
              <a:t> </a:t>
            </a:r>
            <a:r>
              <a:rPr lang="en-US" sz="4000" dirty="0" smtClean="0"/>
              <a:t> are </a:t>
            </a:r>
            <a:r>
              <a:rPr lang="en-US" sz="4000" dirty="0"/>
              <a:t>the names given to magicians mentioned in </a:t>
            </a:r>
            <a:r>
              <a:rPr lang="en-US" sz="4000" dirty="0" err="1" smtClean="0"/>
              <a:t>Shemot</a:t>
            </a:r>
            <a:r>
              <a:rPr lang="en-US" sz="4000" dirty="0" smtClean="0"/>
              <a:t>/Exodus 7. </a:t>
            </a:r>
            <a:r>
              <a:rPr lang="en-US" sz="4000" dirty="0"/>
              <a:t>This naming tradition is well-attested in ancient and medieval literature</a:t>
            </a:r>
            <a:r>
              <a:rPr lang="en-US" sz="4000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They opposed Mosheh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500632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3:10-11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Now </a:t>
            </a:r>
            <a:r>
              <a:rPr lang="en-US" sz="4000" b="1" dirty="0"/>
              <a:t>you followed my teaching, conduct, purpose, faith, patience, love, </a:t>
            </a:r>
            <a:r>
              <a:rPr lang="en-US" sz="4000" b="1" dirty="0" smtClean="0"/>
              <a:t>perseverance, </a:t>
            </a:r>
            <a:r>
              <a:rPr lang="en-US" sz="4000" b="1" dirty="0"/>
              <a:t>persecutions, [and] sufferings, such as happened to me at Antioch, at </a:t>
            </a:r>
            <a:r>
              <a:rPr lang="en-US" sz="4000" b="1" dirty="0" err="1"/>
              <a:t>Iconium</a:t>
            </a:r>
            <a:r>
              <a:rPr lang="en-US" sz="4000" b="1" dirty="0"/>
              <a:t> [and] at </a:t>
            </a:r>
            <a:r>
              <a:rPr lang="en-US" sz="4000" b="1" dirty="0" err="1"/>
              <a:t>Lystra</a:t>
            </a:r>
            <a:r>
              <a:rPr lang="en-US" sz="4000" b="1" dirty="0"/>
              <a:t>; what persecutions I endured, and out of them all the Lord rescued me</a:t>
            </a:r>
            <a:r>
              <a:rPr lang="en-US" sz="4000" b="1" dirty="0" smtClean="0"/>
              <a:t>! </a:t>
            </a:r>
          </a:p>
          <a:p>
            <a:pPr marL="0" indent="0">
              <a:buNone/>
            </a:pPr>
            <a:r>
              <a:rPr lang="en-US" sz="4000" b="1" dirty="0" smtClean="0"/>
              <a:t>Acts 14 – stoned and left for dead!</a:t>
            </a:r>
          </a:p>
          <a:p>
            <a:pPr marL="0" indent="0">
              <a:buNone/>
            </a:pPr>
            <a:r>
              <a:rPr lang="en-US" sz="4000" b="1" dirty="0" smtClean="0"/>
              <a:t>Yahuwah rescued Paul from them all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75636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3:12-13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Indeed, all who desire to live godly in Messiah </a:t>
            </a:r>
            <a:r>
              <a:rPr lang="en-US" sz="4000" b="1" dirty="0" err="1"/>
              <a:t>Yahusha</a:t>
            </a:r>
            <a:r>
              <a:rPr lang="en-US" sz="4000" b="1" dirty="0"/>
              <a:t> will be persecuted.</a:t>
            </a: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evil men and impostors will proceed </a:t>
            </a:r>
            <a:r>
              <a:rPr lang="en-US" sz="4000" b="1" dirty="0" smtClean="0"/>
              <a:t>to </a:t>
            </a:r>
            <a:r>
              <a:rPr lang="en-US" sz="4000" b="1" dirty="0"/>
              <a:t>worse, deceiving and being </a:t>
            </a:r>
            <a:r>
              <a:rPr lang="en-US" sz="4000" b="1" dirty="0" smtClean="0"/>
              <a:t>deceived. </a:t>
            </a:r>
          </a:p>
          <a:p>
            <a:pPr marL="0" indent="0">
              <a:buNone/>
            </a:pPr>
            <a:r>
              <a:rPr lang="en-US" sz="4000" b="1" dirty="0" smtClean="0"/>
              <a:t>The contrast between righteous living and unholy lifestyles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26437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3:14-15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You</a:t>
            </a:r>
            <a:r>
              <a:rPr lang="en-US" sz="4000" b="1" dirty="0"/>
              <a:t>, however, </a:t>
            </a:r>
            <a:r>
              <a:rPr lang="en-US" sz="4000" b="1" u="sng" dirty="0"/>
              <a:t>continue</a:t>
            </a:r>
            <a:r>
              <a:rPr lang="en-US" sz="4000" b="1" dirty="0"/>
              <a:t> in the things you have learned and </a:t>
            </a:r>
            <a:r>
              <a:rPr lang="en-US" sz="4000" b="1" u="sng" dirty="0"/>
              <a:t>become convinced of</a:t>
            </a:r>
            <a:r>
              <a:rPr lang="en-US" sz="4000" b="1" dirty="0"/>
              <a:t>, knowing from whom you have learned [them</a:t>
            </a:r>
            <a:r>
              <a:rPr lang="en-US" sz="4000" b="1" dirty="0" smtClean="0"/>
              <a:t>], </a:t>
            </a:r>
            <a:r>
              <a:rPr lang="en-US" sz="4000" b="1" dirty="0"/>
              <a:t>and that from childhood you have known the sacred writings which are able to give you the wisdom that leads to salvation through faith which is in Messiah </a:t>
            </a:r>
            <a:r>
              <a:rPr lang="en-US" sz="4000" b="1" dirty="0" err="1"/>
              <a:t>Yahusha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Abide in these</a:t>
            </a:r>
          </a:p>
          <a:p>
            <a:pPr marL="0" indent="0">
              <a:buNone/>
            </a:pPr>
            <a:r>
              <a:rPr lang="en-US" sz="4000" b="1" i="1" dirty="0" smtClean="0"/>
              <a:t>- be </a:t>
            </a:r>
            <a:r>
              <a:rPr lang="en-US" sz="4000" b="1" i="1" dirty="0"/>
              <a:t>firmly persuaded </a:t>
            </a:r>
            <a:r>
              <a:rPr lang="en-US" sz="4000" b="1" dirty="0"/>
              <a:t>or </a:t>
            </a:r>
            <a:r>
              <a:rPr lang="en-US" sz="4000" b="1" i="1" dirty="0"/>
              <a:t>convinced of </a:t>
            </a:r>
            <a:r>
              <a:rPr lang="en-US" sz="4000" b="1" dirty="0"/>
              <a:t>something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177833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The Sacred Writings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and </a:t>
            </a:r>
            <a:r>
              <a:rPr lang="en-US" sz="4000" b="1" dirty="0"/>
              <a:t>that from childhood you have known the sacred writings which are able to give you the wisdom that leads to salvation through faith which is in Messiah </a:t>
            </a:r>
            <a:r>
              <a:rPr lang="en-US" sz="4000" b="1" dirty="0" err="1"/>
              <a:t>Yahusha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There were no other “sacred writings” but the Torah, Writings and Prophets</a:t>
            </a:r>
          </a:p>
          <a:p>
            <a:pPr marL="0" indent="0">
              <a:buNone/>
            </a:pPr>
            <a:r>
              <a:rPr lang="en-US" sz="4000" b="1" dirty="0" smtClean="0"/>
              <a:t>These lead us to salvation through faithfulness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5168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Note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Both Peter and Paul find </a:t>
            </a:r>
            <a:r>
              <a:rPr lang="en-US" sz="4000" b="1" u="sng" dirty="0" smtClean="0"/>
              <a:t>in the Scriptures</a:t>
            </a:r>
            <a:r>
              <a:rPr lang="en-US" sz="4000" b="1" dirty="0" smtClean="0"/>
              <a:t> the solution to the problem of facing and discerning through all the false doctrines and wrong living as taught by the false prophets.</a:t>
            </a:r>
          </a:p>
        </p:txBody>
      </p:sp>
    </p:spTree>
    <p:extLst>
      <p:ext uri="{BB962C8B-B14F-4D97-AF65-F5344CB8AC3E}">
        <p14:creationId xmlns:p14="http://schemas.microsoft.com/office/powerpoint/2010/main" val="26993174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Help to Get Me To That Day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So </a:t>
            </a:r>
            <a:r>
              <a:rPr lang="en-US" sz="4000" b="1" dirty="0"/>
              <a:t>we have the prophetic word [made] more sure, to which you do well to pay attention as to a lamp shining in a dark place, until the day dawns and the morning star arises in your hearts.</a:t>
            </a: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know this first of all, that no prophecy of Scripture is [a matter] of one's own </a:t>
            </a:r>
            <a:r>
              <a:rPr lang="en-US" sz="4000" b="1" dirty="0" smtClean="0"/>
              <a:t>interpretation, </a:t>
            </a:r>
            <a:r>
              <a:rPr lang="en-US" sz="4000" b="1" dirty="0"/>
              <a:t>for no prophecy was ever made by an act of human will, but men moved by the Holy Spirit spoke from Elohim</a:t>
            </a:r>
            <a:r>
              <a:rPr lang="en-US" sz="4000" b="1" dirty="0" smtClean="0"/>
              <a:t>.</a:t>
            </a:r>
            <a:r>
              <a:rPr lang="en-US" sz="4000" b="1" dirty="0"/>
              <a:t> </a:t>
            </a:r>
            <a:r>
              <a:rPr lang="en-US" sz="4000" b="1" dirty="0" smtClean="0"/>
              <a:t>2 Peter 1:19-21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902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50965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Timothy 3:16-17 (New American Standard)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u="sng" dirty="0" smtClean="0"/>
              <a:t>All </a:t>
            </a:r>
            <a:r>
              <a:rPr lang="en-US" sz="4000" b="1" u="sng" dirty="0"/>
              <a:t>Scripture</a:t>
            </a:r>
            <a:r>
              <a:rPr lang="en-US" sz="4000" b="1" dirty="0"/>
              <a:t> is inspired by Elohim and </a:t>
            </a:r>
            <a:r>
              <a:rPr lang="en-US" sz="4000" b="1" dirty="0" smtClean="0"/>
              <a:t>profitable (useful, valuable) </a:t>
            </a:r>
            <a:r>
              <a:rPr lang="en-US" sz="4000" b="1" dirty="0"/>
              <a:t>for teaching, for reproof, for correction, for training in </a:t>
            </a:r>
            <a:r>
              <a:rPr lang="en-US" sz="4000" b="1" dirty="0" smtClean="0"/>
              <a:t>righteousness; </a:t>
            </a:r>
            <a:r>
              <a:rPr lang="en-US" sz="4000" b="1" dirty="0"/>
              <a:t>so that the man of Elohim may be adequate, equipped for every good work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qeo,pneustoj</a:t>
            </a:r>
            <a:r>
              <a:rPr lang="en-US" sz="4000" b="1" dirty="0" smtClean="0"/>
              <a:t> - </a:t>
            </a:r>
            <a:r>
              <a:rPr lang="en-US" sz="4000" b="1" dirty="0"/>
              <a:t>of the Scriptures as communication that has been ordained by God's authority and produced by the enabling of his Spirit; strictly </a:t>
            </a:r>
            <a:r>
              <a:rPr lang="en-US" sz="4000" b="1" i="1" u="sng" dirty="0"/>
              <a:t>God-breathed</a:t>
            </a:r>
            <a:r>
              <a:rPr lang="en-US" sz="4000" b="1" dirty="0"/>
              <a:t>; hence </a:t>
            </a:r>
            <a:r>
              <a:rPr lang="en-US" sz="4000" b="1" i="1" dirty="0"/>
              <a:t>divinely inspired, inspired by </a:t>
            </a:r>
            <a:r>
              <a:rPr lang="en-US" sz="4000" b="1" i="1" dirty="0" smtClean="0"/>
              <a:t>God</a:t>
            </a:r>
          </a:p>
          <a:p>
            <a:pPr marL="0" indent="0">
              <a:buNone/>
            </a:pPr>
            <a:r>
              <a:rPr lang="en-US" sz="4000" b="1" i="1" dirty="0" smtClean="0"/>
              <a:t>From Gr. </a:t>
            </a:r>
            <a:r>
              <a:rPr lang="en-US" sz="4000" b="1" i="1" dirty="0" err="1" smtClean="0"/>
              <a:t>pneuma</a:t>
            </a:r>
            <a:r>
              <a:rPr lang="en-US" sz="4000" b="1" i="1" dirty="0" smtClean="0"/>
              <a:t> wind, breath or spirit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90694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5096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What are the Scriptures Useful For?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- For teaching</a:t>
            </a:r>
            <a:r>
              <a:rPr lang="en-US" sz="4000" b="1" dirty="0"/>
              <a:t>, active </a:t>
            </a:r>
            <a:r>
              <a:rPr lang="en-US" sz="4000" b="1" i="1" dirty="0"/>
              <a:t>instruction, act of </a:t>
            </a:r>
            <a:r>
              <a:rPr lang="en-US" sz="4000" b="1" i="1" dirty="0" smtClean="0"/>
              <a:t>teaching; doctrine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- for </a:t>
            </a:r>
            <a:r>
              <a:rPr lang="en-US" sz="4000" b="1" dirty="0"/>
              <a:t>reproof, as a process </a:t>
            </a:r>
            <a:r>
              <a:rPr lang="en-US" sz="4000" b="1" i="1" dirty="0"/>
              <a:t>rebuking, reproof, convicting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- for </a:t>
            </a:r>
            <a:r>
              <a:rPr lang="en-US" sz="4000" b="1" dirty="0"/>
              <a:t>correction, as an action related to faults </a:t>
            </a:r>
            <a:r>
              <a:rPr lang="en-US" sz="4000" b="1" i="1" dirty="0"/>
              <a:t>correcting, amendment, making upright again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- for </a:t>
            </a:r>
            <a:r>
              <a:rPr lang="en-US" sz="4000" b="1" dirty="0"/>
              <a:t>training in </a:t>
            </a:r>
            <a:r>
              <a:rPr lang="en-US" sz="4000" b="1" dirty="0" smtClean="0"/>
              <a:t>righteousness, </a:t>
            </a:r>
            <a:r>
              <a:rPr lang="en-US" sz="4000" b="1" dirty="0"/>
              <a:t>active, of rearing and guiding a child toward maturity </a:t>
            </a:r>
            <a:r>
              <a:rPr lang="en-US" sz="4000" b="1" i="1" dirty="0"/>
              <a:t>training, instruction, discipline 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234771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5096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Equipped For the Task</a:t>
            </a:r>
            <a:endParaRPr lang="en-US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so </a:t>
            </a:r>
            <a:r>
              <a:rPr lang="en-US" sz="4000" b="1" dirty="0"/>
              <a:t>that the man of Elohim may be </a:t>
            </a:r>
            <a:r>
              <a:rPr lang="en-US" sz="4000" b="1" u="sng" dirty="0"/>
              <a:t>adequate</a:t>
            </a:r>
            <a:r>
              <a:rPr lang="en-US" sz="4000" b="1" dirty="0"/>
              <a:t>, </a:t>
            </a:r>
            <a:r>
              <a:rPr lang="en-US" sz="4000" b="1" u="sng" dirty="0"/>
              <a:t>equipped</a:t>
            </a:r>
            <a:r>
              <a:rPr lang="en-US" sz="4000" b="1" dirty="0"/>
              <a:t> for every good work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of </a:t>
            </a:r>
            <a:r>
              <a:rPr lang="en-US" sz="4000" b="1" dirty="0"/>
              <a:t>one able to meet all demands </a:t>
            </a:r>
            <a:r>
              <a:rPr lang="en-US" sz="4000" b="1" i="1" dirty="0"/>
              <a:t>qualified, fully ready, perfectly </a:t>
            </a:r>
            <a:r>
              <a:rPr lang="en-US" sz="4000" b="1" i="1" dirty="0" smtClean="0"/>
              <a:t>fit</a:t>
            </a:r>
          </a:p>
          <a:p>
            <a:pPr>
              <a:buFontTx/>
              <a:buChar char="-"/>
            </a:pPr>
            <a:r>
              <a:rPr lang="en-US" sz="4000" b="1" dirty="0"/>
              <a:t>literally </a:t>
            </a:r>
            <a:r>
              <a:rPr lang="en-US" sz="4000" b="1" i="1" dirty="0"/>
              <a:t>finish, complete</a:t>
            </a:r>
            <a:r>
              <a:rPr lang="en-US" sz="4000" b="1" dirty="0"/>
              <a:t>; figuratively in the NT; </a:t>
            </a:r>
            <a:r>
              <a:rPr lang="en-US" sz="4000" b="1" dirty="0" smtClean="0"/>
              <a:t>of </a:t>
            </a:r>
            <a:r>
              <a:rPr lang="en-US" sz="4000" b="1" dirty="0"/>
              <a:t>thorough spiritual and moral preparedness </a:t>
            </a:r>
            <a:r>
              <a:rPr lang="en-US" sz="4000" b="1" i="1" dirty="0"/>
              <a:t>equip completely, make adequate 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666867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/>
              <a:t>Prophesies</a:t>
            </a:r>
          </a:p>
          <a:p>
            <a:pPr marL="0" indent="0">
              <a:buNone/>
            </a:pPr>
            <a:r>
              <a:rPr lang="en-US" sz="4000" b="1" dirty="0"/>
              <a:t>Prayer Requests</a:t>
            </a:r>
          </a:p>
        </p:txBody>
      </p:sp>
    </p:spTree>
    <p:extLst>
      <p:ext uri="{BB962C8B-B14F-4D97-AF65-F5344CB8AC3E}">
        <p14:creationId xmlns:p14="http://schemas.microsoft.com/office/powerpoint/2010/main" val="3937959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61813</TotalTime>
  <Words>2294</Words>
  <Application>Microsoft Office PowerPoint</Application>
  <PresentationFormat>Widescreen</PresentationFormat>
  <Paragraphs>168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Bwgrkn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458</cp:revision>
  <dcterms:created xsi:type="dcterms:W3CDTF">2018-11-07T08:55:54Z</dcterms:created>
  <dcterms:modified xsi:type="dcterms:W3CDTF">2019-11-23T13:56:41Z</dcterms:modified>
</cp:coreProperties>
</file>