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0"/>
  </p:notesMasterIdLst>
  <p:sldIdLst>
    <p:sldId id="264" r:id="rId3"/>
    <p:sldId id="306" r:id="rId4"/>
    <p:sldId id="401" r:id="rId5"/>
    <p:sldId id="402" r:id="rId6"/>
    <p:sldId id="400" r:id="rId7"/>
    <p:sldId id="307" r:id="rId8"/>
    <p:sldId id="308" r:id="rId9"/>
    <p:sldId id="309" r:id="rId10"/>
    <p:sldId id="393" r:id="rId11"/>
    <p:sldId id="394" r:id="rId12"/>
    <p:sldId id="395" r:id="rId13"/>
    <p:sldId id="342" r:id="rId14"/>
    <p:sldId id="399" r:id="rId15"/>
    <p:sldId id="406" r:id="rId16"/>
    <p:sldId id="407" r:id="rId17"/>
    <p:sldId id="408" r:id="rId18"/>
    <p:sldId id="409" r:id="rId19"/>
    <p:sldId id="405" r:id="rId20"/>
    <p:sldId id="404" r:id="rId21"/>
    <p:sldId id="388" r:id="rId22"/>
    <p:sldId id="389" r:id="rId23"/>
    <p:sldId id="390" r:id="rId24"/>
    <p:sldId id="391" r:id="rId25"/>
    <p:sldId id="403" r:id="rId26"/>
    <p:sldId id="360" r:id="rId27"/>
    <p:sldId id="361" r:id="rId28"/>
    <p:sldId id="362" r:id="rId29"/>
    <p:sldId id="363" r:id="rId30"/>
    <p:sldId id="364" r:id="rId31"/>
    <p:sldId id="365" r:id="rId32"/>
    <p:sldId id="366" r:id="rId33"/>
    <p:sldId id="367" r:id="rId34"/>
    <p:sldId id="410" r:id="rId35"/>
    <p:sldId id="368" r:id="rId36"/>
    <p:sldId id="369" r:id="rId37"/>
    <p:sldId id="370" r:id="rId38"/>
    <p:sldId id="371" r:id="rId39"/>
    <p:sldId id="372" r:id="rId40"/>
    <p:sldId id="373" r:id="rId41"/>
    <p:sldId id="374" r:id="rId42"/>
    <p:sldId id="375" r:id="rId43"/>
    <p:sldId id="376" r:id="rId44"/>
    <p:sldId id="377" r:id="rId45"/>
    <p:sldId id="378" r:id="rId46"/>
    <p:sldId id="379" r:id="rId47"/>
    <p:sldId id="380" r:id="rId48"/>
    <p:sldId id="381"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91" d="100"/>
          <a:sy n="91" d="100"/>
        </p:scale>
        <p:origin x="78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008470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34011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083155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079229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504424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170307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905943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617853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199482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44981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77027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4132834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902550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441845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806580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562458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858154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79337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605851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092569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7129509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176105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456003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1878240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982287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3460267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4876165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7628661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4846551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14340400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6331296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41188851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086134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21271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36820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9083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4331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93325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3755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8658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5827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1187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83340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5692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5F47777-84D7-4CF1-B56F-347CA25596F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31B01FA-5DD9-417B-ABB8-22AA979D9A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91877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333" dirty="0">
                <a:solidFill>
                  <a:schemeClr val="tx2"/>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buNone/>
            </a:pPr>
            <a:r>
              <a:rPr lang="en-US" sz="3733" dirty="0">
                <a:solidFill>
                  <a:schemeClr val="tx1">
                    <a:lumMod val="95000"/>
                    <a:lumOff val="5000"/>
                  </a:schemeClr>
                </a:solidFill>
                <a:latin typeface="Helvetica" pitchFamily="34" charset="0"/>
                <a:cs typeface="Helvetica" pitchFamily="34" charset="0"/>
              </a:rPr>
              <a:t>Welcome to</a:t>
            </a:r>
            <a:endParaRPr lang="en-US" sz="3733"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666" i="1" dirty="0">
                <a:solidFill>
                  <a:srgbClr val="C00000"/>
                </a:solidFill>
                <a:latin typeface="Helvetica" pitchFamily="34" charset="0"/>
                <a:cs typeface="Helvetica" pitchFamily="34" charset="0"/>
              </a:rPr>
              <a:t>The </a:t>
            </a:r>
            <a:r>
              <a:rPr lang="en-US" sz="10666" i="1" dirty="0" err="1">
                <a:solidFill>
                  <a:srgbClr val="C00000"/>
                </a:solidFill>
                <a:latin typeface="Helvetica" pitchFamily="34" charset="0"/>
                <a:cs typeface="Helvetica" pitchFamily="34" charset="0"/>
              </a:rPr>
              <a:t>Miqra</a:t>
            </a:r>
            <a:endParaRPr lang="en-US" sz="10666"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At the </a:t>
            </a:r>
            <a:r>
              <a:rPr lang="en-US" sz="5333" dirty="0" smtClean="0">
                <a:solidFill>
                  <a:schemeClr val="tx1">
                    <a:lumMod val="95000"/>
                    <a:lumOff val="5000"/>
                  </a:schemeClr>
                </a:solidFill>
                <a:latin typeface="Helvetica" pitchFamily="34" charset="0"/>
                <a:cs typeface="Helvetica" pitchFamily="34" charset="0"/>
              </a:rPr>
              <a:t>Upper Room Chapel</a:t>
            </a: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dirty="0" smtClean="0">
                <a:solidFill>
                  <a:schemeClr val="tx1">
                    <a:lumMod val="95000"/>
                    <a:lumOff val="5000"/>
                  </a:schemeClr>
                </a:solidFill>
                <a:latin typeface="Helvetica" pitchFamily="34" charset="0"/>
                <a:cs typeface="Helvetica" pitchFamily="34" charset="0"/>
              </a:rPr>
              <a:t>December 8, </a:t>
            </a:r>
            <a:r>
              <a:rPr lang="en-US" sz="5333" dirty="0">
                <a:solidFill>
                  <a:schemeClr val="tx1">
                    <a:lumMod val="95000"/>
                    <a:lumOff val="5000"/>
                  </a:schemeClr>
                </a:solidFill>
                <a:latin typeface="Helvetica" pitchFamily="34" charset="0"/>
                <a:cs typeface="Helvetica" pitchFamily="34" charset="0"/>
              </a:rPr>
              <a:t>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7461" y="876303"/>
            <a:ext cx="10089931" cy="5143500"/>
          </a:xfrm>
        </p:spPr>
        <p:txBody>
          <a:bodyPr>
            <a:normAutofit/>
          </a:bodyPr>
          <a:lstStyle/>
          <a:p>
            <a:pPr algn="ctr">
              <a:buNone/>
            </a:pPr>
            <a:r>
              <a:rPr lang="en-US" sz="4000" dirty="0">
                <a:solidFill>
                  <a:schemeClr val="bg1"/>
                </a:solidFill>
                <a:latin typeface="Helvetica" pitchFamily="34" charset="0"/>
                <a:cs typeface="Helvetica" pitchFamily="34" charset="0"/>
              </a:rPr>
              <a:t>  </a:t>
            </a:r>
          </a:p>
          <a:p>
            <a:pPr algn="ctr">
              <a:buNone/>
            </a:pPr>
            <a:r>
              <a:rPr lang="en-US" sz="4000" dirty="0">
                <a:solidFill>
                  <a:schemeClr val="bg1"/>
                </a:solidFill>
                <a:latin typeface="Helvetica" pitchFamily="34" charset="0"/>
                <a:cs typeface="Helvetica" pitchFamily="34" charset="0"/>
              </a:rPr>
              <a:t> </a:t>
            </a:r>
            <a:r>
              <a:rPr lang="en-US" sz="4400" dirty="0" smtClean="0">
                <a:latin typeface="Helvetica" pitchFamily="34" charset="0"/>
                <a:cs typeface="Helvetica" pitchFamily="34" charset="0"/>
              </a:rPr>
              <a:t>The Judgments </a:t>
            </a:r>
            <a:r>
              <a:rPr lang="en-US" sz="4400" dirty="0">
                <a:latin typeface="Helvetica" pitchFamily="34" charset="0"/>
                <a:cs typeface="Helvetica" pitchFamily="34" charset="0"/>
              </a:rPr>
              <a:t>of the Torah</a:t>
            </a:r>
          </a:p>
          <a:p>
            <a:pPr marL="0" indent="0" algn="ctr">
              <a:buNone/>
            </a:pPr>
            <a:endParaRPr lang="en-US" sz="3300" dirty="0"/>
          </a:p>
          <a:p>
            <a:pPr marL="0" indent="0" algn="ctr">
              <a:buNone/>
            </a:pPr>
            <a:r>
              <a:rPr lang="en-US" sz="4000" dirty="0"/>
              <a:t>Towards an Understanding of the Authority </a:t>
            </a:r>
            <a:r>
              <a:rPr lang="en-US" sz="4000" dirty="0" err="1" smtClean="0"/>
              <a:t>Yahusha</a:t>
            </a:r>
            <a:r>
              <a:rPr lang="en-US" sz="4000" dirty="0" smtClean="0"/>
              <a:t> </a:t>
            </a:r>
            <a:r>
              <a:rPr lang="en-US" sz="4000" dirty="0"/>
              <a:t>Gave </a:t>
            </a:r>
            <a:r>
              <a:rPr lang="en-US" sz="4000" dirty="0" smtClean="0"/>
              <a:t>His Assembly to Judge</a:t>
            </a:r>
            <a:endParaRPr lang="en-US" sz="4400" dirty="0">
              <a:latin typeface="Helvetica" pitchFamily="34" charset="0"/>
              <a:cs typeface="Helvetica" pitchFamily="34" charset="0"/>
            </a:endParaRPr>
          </a:p>
        </p:txBody>
      </p:sp>
    </p:spTree>
    <p:extLst>
      <p:ext uri="{BB962C8B-B14F-4D97-AF65-F5344CB8AC3E}">
        <p14:creationId xmlns:p14="http://schemas.microsoft.com/office/powerpoint/2010/main" val="22351896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1981200" y="0"/>
            <a:ext cx="8229600" cy="1143000"/>
          </a:xfrm>
        </p:spPr>
        <p:txBody>
          <a:bodyPr/>
          <a:lstStyle/>
          <a:p>
            <a:pPr algn="ctr"/>
            <a:r>
              <a:rPr lang="en-US" altLang="en-US" b="1" dirty="0" smtClean="0"/>
              <a:t>Review of Terminology</a:t>
            </a:r>
            <a:endParaRPr lang="en-US" altLang="en-US" b="1" dirty="0"/>
          </a:p>
        </p:txBody>
      </p:sp>
      <p:sp>
        <p:nvSpPr>
          <p:cNvPr id="142339" name="Rectangle 3"/>
          <p:cNvSpPr>
            <a:spLocks noGrp="1" noChangeArrowheads="1"/>
          </p:cNvSpPr>
          <p:nvPr>
            <p:ph type="body" idx="1"/>
          </p:nvPr>
        </p:nvSpPr>
        <p:spPr>
          <a:xfrm>
            <a:off x="325821" y="1143000"/>
            <a:ext cx="11288110" cy="5715000"/>
          </a:xfrm>
        </p:spPr>
        <p:txBody>
          <a:bodyPr>
            <a:normAutofit/>
          </a:bodyPr>
          <a:lstStyle/>
          <a:p>
            <a:pPr>
              <a:buFont typeface="Wingdings" pitchFamily="2" charset="2"/>
              <a:buNone/>
            </a:pPr>
            <a:r>
              <a:rPr lang="en-US" altLang="en-US" sz="4000" dirty="0"/>
              <a:t>Torah = Instruction, Covenant</a:t>
            </a:r>
          </a:p>
          <a:p>
            <a:pPr>
              <a:buFont typeface="Wingdings" pitchFamily="2" charset="2"/>
              <a:buNone/>
            </a:pPr>
            <a:r>
              <a:rPr lang="en-US" altLang="en-US" sz="4000" dirty="0"/>
              <a:t>Mitzvah = A commandment, </a:t>
            </a:r>
            <a:r>
              <a:rPr lang="en-US" altLang="en-US" sz="4000" dirty="0" smtClean="0"/>
              <a:t>the Covenant</a:t>
            </a:r>
            <a:endParaRPr lang="en-US" altLang="en-US" sz="4000" dirty="0"/>
          </a:p>
          <a:p>
            <a:pPr>
              <a:buFont typeface="Wingdings" pitchFamily="2" charset="2"/>
              <a:buNone/>
            </a:pPr>
            <a:r>
              <a:rPr lang="en-US" altLang="en-US" sz="4000" dirty="0"/>
              <a:t>Torah = Mitzvah (sometimes used </a:t>
            </a:r>
            <a:r>
              <a:rPr lang="en-US" altLang="en-US" sz="4000" dirty="0" smtClean="0"/>
              <a:t>interchangeably)</a:t>
            </a:r>
            <a:endParaRPr lang="en-US" altLang="en-US" sz="4000" dirty="0"/>
          </a:p>
          <a:p>
            <a:pPr>
              <a:buFont typeface="Wingdings" pitchFamily="2" charset="2"/>
              <a:buNone/>
            </a:pPr>
            <a:r>
              <a:rPr lang="en-US" altLang="en-US" sz="4000" dirty="0" err="1"/>
              <a:t>Chukim</a:t>
            </a:r>
            <a:r>
              <a:rPr lang="en-US" altLang="en-US" sz="4000" dirty="0"/>
              <a:t> are the prescriptions or direct (non-negotiable) orders, edicts, </a:t>
            </a:r>
            <a:r>
              <a:rPr lang="en-US" altLang="en-US" sz="4000" dirty="0" smtClean="0"/>
              <a:t>rules, precepts</a:t>
            </a:r>
            <a:endParaRPr lang="en-US" altLang="en-US" sz="4000" dirty="0"/>
          </a:p>
          <a:p>
            <a:pPr>
              <a:buFont typeface="Wingdings" pitchFamily="2" charset="2"/>
              <a:buNone/>
            </a:pPr>
            <a:r>
              <a:rPr lang="en-US" altLang="en-US" sz="4000" dirty="0" err="1"/>
              <a:t>Mishpatim</a:t>
            </a:r>
            <a:r>
              <a:rPr lang="en-US" altLang="en-US" sz="4000" dirty="0"/>
              <a:t> are the “righteous applications” of the </a:t>
            </a:r>
            <a:r>
              <a:rPr lang="en-US" altLang="en-US" sz="4000" dirty="0" err="1"/>
              <a:t>chukim</a:t>
            </a:r>
            <a:r>
              <a:rPr lang="en-US" altLang="en-US" sz="4000" dirty="0"/>
              <a:t> in some given situation, “decisions”, rulings, judgments, settlements (of a dispute)</a:t>
            </a:r>
          </a:p>
        </p:txBody>
      </p:sp>
    </p:spTree>
    <p:extLst>
      <p:ext uri="{BB962C8B-B14F-4D97-AF65-F5344CB8AC3E}">
        <p14:creationId xmlns:p14="http://schemas.microsoft.com/office/powerpoint/2010/main" val="22092292"/>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1981200" y="0"/>
            <a:ext cx="8229600" cy="1143000"/>
          </a:xfrm>
        </p:spPr>
        <p:txBody>
          <a:bodyPr/>
          <a:lstStyle/>
          <a:p>
            <a:pPr algn="ctr"/>
            <a:r>
              <a:rPr lang="en-US" altLang="en-US" b="1" dirty="0"/>
              <a:t>Review of Terminology</a:t>
            </a:r>
            <a:endParaRPr lang="en-US" altLang="en-US" b="1" dirty="0"/>
          </a:p>
        </p:txBody>
      </p:sp>
      <p:sp>
        <p:nvSpPr>
          <p:cNvPr id="142339" name="Rectangle 3"/>
          <p:cNvSpPr>
            <a:spLocks noGrp="1" noChangeArrowheads="1"/>
          </p:cNvSpPr>
          <p:nvPr>
            <p:ph type="body" idx="1"/>
          </p:nvPr>
        </p:nvSpPr>
        <p:spPr>
          <a:xfrm>
            <a:off x="325821" y="1143000"/>
            <a:ext cx="11288110" cy="5715000"/>
          </a:xfrm>
        </p:spPr>
        <p:txBody>
          <a:bodyPr>
            <a:normAutofit/>
          </a:bodyPr>
          <a:lstStyle/>
          <a:p>
            <a:pPr>
              <a:buNone/>
            </a:pPr>
            <a:r>
              <a:rPr lang="en-US" altLang="en-US" sz="4000" dirty="0" smtClean="0"/>
              <a:t>  </a:t>
            </a:r>
            <a:r>
              <a:rPr lang="en-US" altLang="en-US" sz="4000" dirty="0" err="1" smtClean="0"/>
              <a:t>Mishmeret</a:t>
            </a:r>
            <a:r>
              <a:rPr lang="en-US" altLang="en-US" sz="4000" dirty="0" smtClean="0"/>
              <a:t> = Guardians</a:t>
            </a:r>
            <a:endParaRPr lang="en-US" altLang="en-US" sz="4000" dirty="0"/>
          </a:p>
          <a:p>
            <a:pPr>
              <a:buNone/>
            </a:pPr>
            <a:r>
              <a:rPr lang="en-US" altLang="en-US" sz="4000" dirty="0"/>
              <a:t>	</a:t>
            </a:r>
            <a:r>
              <a:rPr lang="en-US" altLang="en-US" sz="4000" dirty="0" err="1"/>
              <a:t>Edah</a:t>
            </a:r>
            <a:r>
              <a:rPr lang="en-US" altLang="en-US" sz="4000" dirty="0"/>
              <a:t> </a:t>
            </a:r>
            <a:r>
              <a:rPr lang="en-US" altLang="en-US" sz="4000" dirty="0" smtClean="0"/>
              <a:t>– </a:t>
            </a:r>
            <a:r>
              <a:rPr lang="en-US" altLang="en-US" sz="4000" dirty="0" err="1" smtClean="0"/>
              <a:t>Edot</a:t>
            </a:r>
            <a:r>
              <a:rPr lang="en-US" altLang="en-US" sz="4000" dirty="0" smtClean="0"/>
              <a:t> = Testimonies</a:t>
            </a:r>
          </a:p>
          <a:p>
            <a:pPr>
              <a:buNone/>
            </a:pPr>
            <a:r>
              <a:rPr lang="en-US" altLang="en-US" sz="4000" dirty="0" smtClean="0"/>
              <a:t>  </a:t>
            </a:r>
            <a:r>
              <a:rPr lang="en-US" altLang="en-US" sz="4000" dirty="0" err="1" smtClean="0"/>
              <a:t>Piqud</a:t>
            </a:r>
            <a:r>
              <a:rPr lang="en-US" altLang="en-US" sz="4000" dirty="0" smtClean="0"/>
              <a:t> – </a:t>
            </a:r>
            <a:r>
              <a:rPr lang="en-US" altLang="en-US" sz="4000" dirty="0" err="1" smtClean="0"/>
              <a:t>piqudim</a:t>
            </a:r>
            <a:r>
              <a:rPr lang="en-US" altLang="en-US" sz="4000" dirty="0" smtClean="0"/>
              <a:t> = precepts, inspectors, custodians </a:t>
            </a:r>
            <a:endParaRPr lang="en-US" altLang="en-US" sz="4000" dirty="0"/>
          </a:p>
          <a:p>
            <a:pPr>
              <a:buNone/>
            </a:pPr>
            <a:r>
              <a:rPr lang="en-US" altLang="en-US" sz="4000" dirty="0"/>
              <a:t>	</a:t>
            </a:r>
            <a:r>
              <a:rPr lang="en-US" altLang="en-US" sz="4000" dirty="0" err="1" smtClean="0"/>
              <a:t>Imrah</a:t>
            </a:r>
            <a:r>
              <a:rPr lang="en-US" altLang="en-US" sz="4000" dirty="0" smtClean="0"/>
              <a:t> = Spoken words</a:t>
            </a:r>
            <a:endParaRPr lang="en-US" altLang="en-US" sz="4000" dirty="0"/>
          </a:p>
          <a:p>
            <a:pPr>
              <a:buNone/>
            </a:pPr>
            <a:endParaRPr lang="en-US" altLang="en-US" sz="4000" dirty="0"/>
          </a:p>
        </p:txBody>
      </p:sp>
    </p:spTree>
    <p:extLst>
      <p:ext uri="{BB962C8B-B14F-4D97-AF65-F5344CB8AC3E}">
        <p14:creationId xmlns:p14="http://schemas.microsoft.com/office/powerpoint/2010/main" val="270610289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24088" y="178677"/>
            <a:ext cx="7758112" cy="888123"/>
          </a:xfrm>
        </p:spPr>
        <p:txBody>
          <a:bodyPr>
            <a:normAutofit/>
          </a:bodyPr>
          <a:lstStyle/>
          <a:p>
            <a:pPr algn="ctr"/>
            <a:r>
              <a:rPr lang="en-US" altLang="en-US" sz="4000" b="1" dirty="0" err="1" smtClean="0"/>
              <a:t>Mishpat</a:t>
            </a:r>
            <a:endParaRPr lang="en-US" altLang="en-US" sz="4000" b="1" dirty="0"/>
          </a:p>
        </p:txBody>
      </p:sp>
      <p:sp>
        <p:nvSpPr>
          <p:cNvPr id="10243" name="Rectangle 3"/>
          <p:cNvSpPr>
            <a:spLocks noGrp="1" noChangeArrowheads="1"/>
          </p:cNvSpPr>
          <p:nvPr>
            <p:ph type="body" idx="1"/>
          </p:nvPr>
        </p:nvSpPr>
        <p:spPr>
          <a:xfrm>
            <a:off x="578069" y="1066800"/>
            <a:ext cx="10951779" cy="5562600"/>
          </a:xfrm>
        </p:spPr>
        <p:txBody>
          <a:bodyPr>
            <a:normAutofit lnSpcReduction="10000"/>
          </a:bodyPr>
          <a:lstStyle/>
          <a:p>
            <a:pPr marL="609600" indent="-609600">
              <a:buNone/>
            </a:pPr>
            <a:r>
              <a:rPr lang="en-US" altLang="en-US" sz="3200" dirty="0"/>
              <a:t>(</a:t>
            </a:r>
            <a:r>
              <a:rPr lang="en-US" altLang="en-US" sz="3200" dirty="0" err="1" smtClean="0"/>
              <a:t>mishpat</a:t>
            </a:r>
            <a:r>
              <a:rPr lang="en-US" altLang="en-US" sz="3200" dirty="0"/>
              <a:t>) </a:t>
            </a:r>
            <a:r>
              <a:rPr lang="en-US" altLang="en-US" sz="3200" b="1" dirty="0"/>
              <a:t>justice, judgment, ordinance</a:t>
            </a:r>
          </a:p>
          <a:p>
            <a:pPr marL="609600" indent="-609600">
              <a:buNone/>
            </a:pPr>
            <a:r>
              <a:rPr lang="en-US" altLang="en-US" sz="3200" dirty="0"/>
              <a:t>The primary sense of “</a:t>
            </a:r>
            <a:r>
              <a:rPr lang="en-US" altLang="en-US" sz="3200" dirty="0" err="1"/>
              <a:t>shaphat</a:t>
            </a:r>
            <a:r>
              <a:rPr lang="en-US" altLang="en-US" sz="3200" dirty="0"/>
              <a:t>” is to exercise the processes of government, to decide a case, to arbitrate a righteous solution to a quarrel.  </a:t>
            </a:r>
          </a:p>
          <a:p>
            <a:pPr marL="609600" indent="-609600">
              <a:buNone/>
            </a:pPr>
            <a:r>
              <a:rPr lang="en-US" altLang="en-US" sz="3200" dirty="0"/>
              <a:t>Thus, “judgment, justice, litigation, procedure, sentence (verdict), </a:t>
            </a:r>
            <a:r>
              <a:rPr lang="en-US" altLang="en-US" sz="3200" u="sng" dirty="0"/>
              <a:t>ruling</a:t>
            </a:r>
            <a:r>
              <a:rPr lang="en-US" altLang="en-US" sz="3200" dirty="0"/>
              <a:t>”</a:t>
            </a:r>
            <a:endParaRPr lang="en-US" altLang="en-US" sz="3200" b="1" dirty="0"/>
          </a:p>
          <a:p>
            <a:pPr marL="609600" indent="-609600">
              <a:buFontTx/>
              <a:buAutoNum type="arabicPeriod"/>
            </a:pPr>
            <a:r>
              <a:rPr lang="en-US" altLang="en-US" sz="3200" dirty="0"/>
              <a:t>To act as ruler </a:t>
            </a:r>
          </a:p>
          <a:p>
            <a:pPr marL="609600" indent="-609600">
              <a:buFontTx/>
              <a:buAutoNum type="arabicPeriod"/>
            </a:pPr>
            <a:r>
              <a:rPr lang="en-US" altLang="en-US" sz="3200" dirty="0"/>
              <a:t>to decide cases of controversy as judge in civil, domestic, and religious cases </a:t>
            </a:r>
          </a:p>
          <a:p>
            <a:pPr marL="609600" indent="-609600">
              <a:buFontTx/>
              <a:buAutoNum type="arabicPeriod"/>
            </a:pPr>
            <a:r>
              <a:rPr lang="en-US" altLang="en-US" sz="3200" dirty="0"/>
              <a:t>such words as deliver, vindicate, condemn, punish, and related words of judicial executive import are justly used in the translations.</a:t>
            </a:r>
            <a:endParaRPr lang="en-US" altLang="en-US" dirty="0"/>
          </a:p>
        </p:txBody>
      </p:sp>
    </p:spTree>
    <p:extLst>
      <p:ext uri="{BB962C8B-B14F-4D97-AF65-F5344CB8AC3E}">
        <p14:creationId xmlns:p14="http://schemas.microsoft.com/office/powerpoint/2010/main" val="181704968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048" y="685801"/>
            <a:ext cx="10909738" cy="5638800"/>
          </a:xfrm>
        </p:spPr>
        <p:txBody>
          <a:bodyPr>
            <a:normAutofit fontScale="92500" lnSpcReduction="20000"/>
          </a:bodyPr>
          <a:lstStyle/>
          <a:p>
            <a:pPr marL="0" indent="0">
              <a:buNone/>
            </a:pPr>
            <a:endParaRPr lang="en-US" sz="4000" baseline="30000" dirty="0"/>
          </a:p>
          <a:p>
            <a:pPr marL="0" indent="0">
              <a:buNone/>
            </a:pPr>
            <a:r>
              <a:rPr lang="en-US" sz="4300" baseline="30000" dirty="0"/>
              <a:t>18</a:t>
            </a:r>
            <a:r>
              <a:rPr lang="en-US" sz="4300" dirty="0"/>
              <a:t> Then </a:t>
            </a:r>
            <a:r>
              <a:rPr lang="en-US" sz="4300" dirty="0" err="1" smtClean="0"/>
              <a:t>Yahusha</a:t>
            </a:r>
            <a:r>
              <a:rPr lang="en-US" sz="4300" dirty="0" smtClean="0"/>
              <a:t> </a:t>
            </a:r>
            <a:r>
              <a:rPr lang="en-US" sz="4300" dirty="0"/>
              <a:t>came to them and said, "</a:t>
            </a:r>
            <a:r>
              <a:rPr lang="en-US" sz="4300" u="sng" dirty="0"/>
              <a:t>All authority in heaven and on earth has been given to me</a:t>
            </a:r>
            <a:r>
              <a:rPr lang="en-US" sz="4300" dirty="0"/>
              <a:t>.</a:t>
            </a:r>
          </a:p>
          <a:p>
            <a:pPr marL="0" indent="0">
              <a:buNone/>
            </a:pPr>
            <a:r>
              <a:rPr lang="en-US" sz="4300" baseline="30000" dirty="0"/>
              <a:t>19</a:t>
            </a:r>
            <a:r>
              <a:rPr lang="en-US" sz="4300" dirty="0"/>
              <a:t> Therefore go and make disciples of all nations, baptizing them in the name of the Father and of the Son and of the Holy Spirit,</a:t>
            </a:r>
          </a:p>
          <a:p>
            <a:pPr marL="0" indent="0">
              <a:buNone/>
            </a:pPr>
            <a:r>
              <a:rPr lang="en-US" sz="4300" baseline="30000" dirty="0"/>
              <a:t>20</a:t>
            </a:r>
            <a:r>
              <a:rPr lang="en-US" sz="4300" dirty="0"/>
              <a:t> and </a:t>
            </a:r>
            <a:r>
              <a:rPr lang="en-US" sz="4300" u="sng" dirty="0"/>
              <a:t>teaching them to obey everything I have commanded you</a:t>
            </a:r>
            <a:r>
              <a:rPr lang="en-US" sz="4300" dirty="0"/>
              <a:t>. And surely I am with you always, to the very end of the age.“</a:t>
            </a:r>
          </a:p>
          <a:p>
            <a:pPr marL="0" indent="0">
              <a:buNone/>
            </a:pPr>
            <a:r>
              <a:rPr lang="en-US" sz="4300" dirty="0"/>
              <a:t>Matthew 28</a:t>
            </a:r>
          </a:p>
          <a:p>
            <a:pPr algn="ctr">
              <a:buNone/>
            </a:pPr>
            <a:endParaRPr lang="en-US" sz="4000" dirty="0">
              <a:solidFill>
                <a:schemeClr val="bg1"/>
              </a:solidFill>
            </a:endParaRPr>
          </a:p>
        </p:txBody>
      </p:sp>
    </p:spTree>
    <p:extLst>
      <p:ext uri="{BB962C8B-B14F-4D97-AF65-F5344CB8AC3E}">
        <p14:creationId xmlns:p14="http://schemas.microsoft.com/office/powerpoint/2010/main" val="1715800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497" y="685801"/>
            <a:ext cx="11077903" cy="5638800"/>
          </a:xfrm>
        </p:spPr>
        <p:txBody>
          <a:bodyPr>
            <a:normAutofit lnSpcReduction="10000"/>
          </a:bodyPr>
          <a:lstStyle/>
          <a:p>
            <a:pPr marL="0" indent="0" algn="ctr">
              <a:buNone/>
            </a:pPr>
            <a:r>
              <a:rPr lang="en-US" sz="4000" b="1" dirty="0"/>
              <a:t>4</a:t>
            </a:r>
            <a:r>
              <a:rPr lang="en-US" sz="4000" b="1" baseline="30000" dirty="0"/>
              <a:t>th</a:t>
            </a:r>
            <a:r>
              <a:rPr lang="en-US" sz="4000" b="1" dirty="0"/>
              <a:t> Gospel (John) 5</a:t>
            </a:r>
          </a:p>
          <a:p>
            <a:pPr marL="0" indent="0">
              <a:buNone/>
            </a:pPr>
            <a:r>
              <a:rPr lang="en-US" sz="4000" dirty="0"/>
              <a:t>Moreover, </a:t>
            </a:r>
            <a:r>
              <a:rPr lang="en-US" sz="4000" u="sng" dirty="0"/>
              <a:t>the Father judges no one, but has entrusted all judgment to the Son</a:t>
            </a:r>
            <a:r>
              <a:rPr lang="en-US" sz="4000" dirty="0"/>
              <a:t>,</a:t>
            </a:r>
          </a:p>
          <a:p>
            <a:pPr marL="0" indent="0">
              <a:buNone/>
            </a:pPr>
            <a:r>
              <a:rPr lang="en-US" sz="4000" baseline="30000" dirty="0"/>
              <a:t>23</a:t>
            </a:r>
            <a:r>
              <a:rPr lang="en-US" sz="4000" dirty="0"/>
              <a:t> that all may honor the Son just as they honor the Father. He who does not honor the Son does not honor the Father, who sent him.</a:t>
            </a:r>
          </a:p>
          <a:p>
            <a:pPr marL="0" indent="0">
              <a:buNone/>
            </a:pPr>
            <a:r>
              <a:rPr lang="en-US" sz="4000" baseline="30000" dirty="0"/>
              <a:t>24</a:t>
            </a:r>
            <a:r>
              <a:rPr lang="en-US" sz="4000" dirty="0"/>
              <a:t> "I tell you the truth, whoever hears my word and believes him who sent me has eternal life and will not be condemned; he has crossed over from death to life.</a:t>
            </a:r>
          </a:p>
        </p:txBody>
      </p:sp>
    </p:spTree>
    <p:extLst>
      <p:ext uri="{BB962C8B-B14F-4D97-AF65-F5344CB8AC3E}">
        <p14:creationId xmlns:p14="http://schemas.microsoft.com/office/powerpoint/2010/main" val="3215560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2455" y="685801"/>
            <a:ext cx="11014842" cy="5638800"/>
          </a:xfrm>
        </p:spPr>
        <p:txBody>
          <a:bodyPr>
            <a:normAutofit/>
          </a:bodyPr>
          <a:lstStyle/>
          <a:p>
            <a:pPr marL="0" indent="0">
              <a:buNone/>
            </a:pPr>
            <a:r>
              <a:rPr lang="en-US" sz="4000" baseline="30000" dirty="0"/>
              <a:t>25</a:t>
            </a:r>
            <a:r>
              <a:rPr lang="en-US" sz="4000" dirty="0"/>
              <a:t> I tell you the truth, a time is coming and has now come when the dead will hear the voice of the Son of </a:t>
            </a:r>
            <a:r>
              <a:rPr lang="en-US" sz="4000" dirty="0" err="1"/>
              <a:t>Elohim</a:t>
            </a:r>
            <a:r>
              <a:rPr lang="en-US" sz="4000" dirty="0"/>
              <a:t> and those who hear will live.</a:t>
            </a:r>
          </a:p>
          <a:p>
            <a:pPr marL="0" indent="0">
              <a:buNone/>
            </a:pPr>
            <a:r>
              <a:rPr lang="en-US" sz="4000" baseline="30000" dirty="0"/>
              <a:t>26</a:t>
            </a:r>
            <a:r>
              <a:rPr lang="en-US" sz="4000" dirty="0"/>
              <a:t> For as the Father has life in himself, so he has granted the Son to have life in himself.</a:t>
            </a:r>
          </a:p>
          <a:p>
            <a:pPr marL="0" indent="0">
              <a:buNone/>
            </a:pPr>
            <a:r>
              <a:rPr lang="en-US" sz="4000" baseline="30000" dirty="0"/>
              <a:t>27</a:t>
            </a:r>
            <a:r>
              <a:rPr lang="en-US" sz="4000" dirty="0"/>
              <a:t> And </a:t>
            </a:r>
            <a:r>
              <a:rPr lang="en-US" sz="4000" u="sng" dirty="0"/>
              <a:t>he has given him authority to judge</a:t>
            </a:r>
            <a:r>
              <a:rPr lang="en-US" sz="4000" dirty="0"/>
              <a:t> because he is the Son of Man.</a:t>
            </a:r>
          </a:p>
        </p:txBody>
      </p:sp>
    </p:spTree>
    <p:extLst>
      <p:ext uri="{BB962C8B-B14F-4D97-AF65-F5344CB8AC3E}">
        <p14:creationId xmlns:p14="http://schemas.microsoft.com/office/powerpoint/2010/main" val="20500190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algn="ctr"/>
            <a:r>
              <a:rPr lang="en-US" altLang="en-US" b="1" dirty="0" err="1" smtClean="0"/>
              <a:t>Devarim</a:t>
            </a:r>
            <a:r>
              <a:rPr lang="en-US" altLang="en-US" b="1" dirty="0" smtClean="0"/>
              <a:t> (Deuteronomy) </a:t>
            </a:r>
            <a:r>
              <a:rPr lang="en-US" altLang="en-US" b="1" dirty="0"/>
              <a:t>4</a:t>
            </a:r>
          </a:p>
        </p:txBody>
      </p:sp>
      <p:sp>
        <p:nvSpPr>
          <p:cNvPr id="156675" name="Rectangle 3"/>
          <p:cNvSpPr>
            <a:spLocks noGrp="1" noChangeArrowheads="1"/>
          </p:cNvSpPr>
          <p:nvPr>
            <p:ph type="body" idx="1"/>
          </p:nvPr>
        </p:nvSpPr>
        <p:spPr>
          <a:xfrm>
            <a:off x="630621" y="1600200"/>
            <a:ext cx="9808779" cy="5257800"/>
          </a:xfrm>
        </p:spPr>
        <p:txBody>
          <a:bodyPr/>
          <a:lstStyle/>
          <a:p>
            <a:pPr>
              <a:lnSpc>
                <a:spcPct val="80000"/>
              </a:lnSpc>
              <a:buFont typeface="Wingdings" pitchFamily="2" charset="2"/>
              <a:buNone/>
            </a:pPr>
            <a:r>
              <a:rPr lang="en-US" altLang="en-US" dirty="0"/>
              <a:t>Now, O </a:t>
            </a:r>
            <a:r>
              <a:rPr lang="en-US" altLang="en-US" dirty="0" err="1"/>
              <a:t>Yisrael</a:t>
            </a:r>
            <a:r>
              <a:rPr lang="en-US" altLang="en-US" dirty="0"/>
              <a:t>, listen to the statutes (</a:t>
            </a:r>
            <a:r>
              <a:rPr lang="en-US" altLang="en-US" dirty="0" err="1"/>
              <a:t>chukim</a:t>
            </a:r>
            <a:r>
              <a:rPr lang="en-US" altLang="en-US" dirty="0"/>
              <a:t>) and the judgments (</a:t>
            </a:r>
            <a:r>
              <a:rPr lang="en-US" altLang="en-US" dirty="0" err="1"/>
              <a:t>mishpatim</a:t>
            </a:r>
            <a:r>
              <a:rPr lang="en-US" altLang="en-US" dirty="0"/>
              <a:t>) which I am teaching you to perform, so that you may live and go in and take possession of the land which YHWH, the </a:t>
            </a:r>
            <a:r>
              <a:rPr lang="en-US" altLang="en-US" dirty="0" err="1"/>
              <a:t>Elohim</a:t>
            </a:r>
            <a:r>
              <a:rPr lang="en-US" altLang="en-US" dirty="0"/>
              <a:t> of your fathers, is giving you.</a:t>
            </a:r>
          </a:p>
          <a:p>
            <a:pPr>
              <a:lnSpc>
                <a:spcPct val="80000"/>
              </a:lnSpc>
              <a:buFont typeface="Wingdings" pitchFamily="2" charset="2"/>
              <a:buNone/>
            </a:pPr>
            <a:r>
              <a:rPr lang="en-US" altLang="en-US" dirty="0"/>
              <a:t>2 "You shall not add to the word which I am commanding you, nor take away from it, that you may keep the commandments (mitzvah) of YHWH your </a:t>
            </a:r>
            <a:r>
              <a:rPr lang="en-US" altLang="en-US" dirty="0" err="1"/>
              <a:t>Elohim</a:t>
            </a:r>
            <a:r>
              <a:rPr lang="en-US" altLang="en-US" dirty="0"/>
              <a:t> which I command you.</a:t>
            </a:r>
          </a:p>
          <a:p>
            <a:pPr>
              <a:lnSpc>
                <a:spcPct val="80000"/>
              </a:lnSpc>
              <a:buFont typeface="Wingdings" pitchFamily="2" charset="2"/>
              <a:buNone/>
            </a:pPr>
            <a:r>
              <a:rPr lang="en-US" altLang="en-US" dirty="0"/>
              <a:t>5 See, I have taught you </a:t>
            </a:r>
            <a:r>
              <a:rPr lang="en-US" altLang="en-US" u="sng" dirty="0"/>
              <a:t>statutes and judgments </a:t>
            </a:r>
            <a:r>
              <a:rPr lang="en-US" altLang="en-US" dirty="0"/>
              <a:t>just as YHWH my </a:t>
            </a:r>
            <a:r>
              <a:rPr lang="en-US" altLang="en-US" dirty="0" err="1"/>
              <a:t>Elohim</a:t>
            </a:r>
            <a:r>
              <a:rPr lang="en-US" altLang="en-US" dirty="0"/>
              <a:t> commanded me…</a:t>
            </a:r>
          </a:p>
          <a:p>
            <a:pPr>
              <a:lnSpc>
                <a:spcPct val="80000"/>
              </a:lnSpc>
              <a:buFont typeface="Wingdings" pitchFamily="2" charset="2"/>
              <a:buNone/>
            </a:pPr>
            <a:r>
              <a:rPr lang="en-US" altLang="en-US" dirty="0"/>
              <a:t>8 "Or what great nation is there that has </a:t>
            </a:r>
            <a:r>
              <a:rPr lang="en-US" altLang="en-US" u="sng" dirty="0"/>
              <a:t>statutes and judgments</a:t>
            </a:r>
            <a:r>
              <a:rPr lang="en-US" altLang="en-US" dirty="0"/>
              <a:t> as righteous as this whole law (</a:t>
            </a:r>
            <a:r>
              <a:rPr lang="en-US" altLang="en-US" dirty="0" err="1"/>
              <a:t>torah</a:t>
            </a:r>
            <a:r>
              <a:rPr lang="en-US" altLang="en-US" dirty="0"/>
              <a:t>) which I am setting before you today?</a:t>
            </a:r>
          </a:p>
        </p:txBody>
      </p:sp>
    </p:spTree>
    <p:extLst>
      <p:ext uri="{BB962C8B-B14F-4D97-AF65-F5344CB8AC3E}">
        <p14:creationId xmlns:p14="http://schemas.microsoft.com/office/powerpoint/2010/main" val="92295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algn="ctr"/>
            <a:r>
              <a:rPr lang="en-US" altLang="en-US" b="1" dirty="0" err="1"/>
              <a:t>Devarim</a:t>
            </a:r>
            <a:r>
              <a:rPr lang="en-US" altLang="en-US" b="1" dirty="0"/>
              <a:t> </a:t>
            </a:r>
            <a:r>
              <a:rPr lang="en-US" altLang="en-US" b="1" dirty="0"/>
              <a:t>(Deuteronomy) </a:t>
            </a:r>
            <a:r>
              <a:rPr lang="en-US" altLang="en-US" b="1" dirty="0" smtClean="0"/>
              <a:t>5</a:t>
            </a:r>
            <a:endParaRPr lang="en-US" altLang="en-US" b="1" dirty="0"/>
          </a:p>
        </p:txBody>
      </p:sp>
      <p:sp>
        <p:nvSpPr>
          <p:cNvPr id="157699" name="Rectangle 3"/>
          <p:cNvSpPr>
            <a:spLocks noGrp="1" noChangeArrowheads="1"/>
          </p:cNvSpPr>
          <p:nvPr>
            <p:ph type="body" idx="1"/>
          </p:nvPr>
        </p:nvSpPr>
        <p:spPr>
          <a:xfrm>
            <a:off x="388883" y="1825625"/>
            <a:ext cx="10964917" cy="4351338"/>
          </a:xfrm>
        </p:spPr>
        <p:txBody>
          <a:bodyPr/>
          <a:lstStyle/>
          <a:p>
            <a:pPr>
              <a:lnSpc>
                <a:spcPct val="80000"/>
              </a:lnSpc>
              <a:buFont typeface="Wingdings" pitchFamily="2" charset="2"/>
              <a:buNone/>
            </a:pPr>
            <a:r>
              <a:rPr lang="en-US" altLang="en-US" sz="4000" dirty="0"/>
              <a:t>1 Hear, O </a:t>
            </a:r>
            <a:r>
              <a:rPr lang="en-US" altLang="en-US" sz="4000" dirty="0" err="1"/>
              <a:t>Yisrael</a:t>
            </a:r>
            <a:r>
              <a:rPr lang="en-US" altLang="en-US" sz="4000" dirty="0"/>
              <a:t>, the statutes (</a:t>
            </a:r>
            <a:r>
              <a:rPr lang="en-US" altLang="en-US" sz="4000" dirty="0" err="1"/>
              <a:t>chukim</a:t>
            </a:r>
            <a:r>
              <a:rPr lang="en-US" altLang="en-US" sz="4000" dirty="0"/>
              <a:t>) and the judgments (</a:t>
            </a:r>
            <a:r>
              <a:rPr lang="en-US" altLang="en-US" sz="4000" dirty="0" err="1"/>
              <a:t>mishpatim</a:t>
            </a:r>
            <a:r>
              <a:rPr lang="en-US" altLang="en-US" sz="4000" dirty="0"/>
              <a:t>) which I am speaking today in your hearing, that you may learn them and observe them carefully.</a:t>
            </a:r>
          </a:p>
          <a:p>
            <a:pPr>
              <a:lnSpc>
                <a:spcPct val="80000"/>
              </a:lnSpc>
              <a:buFont typeface="Wingdings" pitchFamily="2" charset="2"/>
              <a:buNone/>
            </a:pPr>
            <a:endParaRPr lang="en-US" altLang="en-US" dirty="0"/>
          </a:p>
        </p:txBody>
      </p:sp>
    </p:spTree>
    <p:extLst>
      <p:ext uri="{BB962C8B-B14F-4D97-AF65-F5344CB8AC3E}">
        <p14:creationId xmlns:p14="http://schemas.microsoft.com/office/powerpoint/2010/main" val="1885336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pPr algn="ctr"/>
            <a:r>
              <a:rPr lang="en-US" altLang="en-US" b="1" dirty="0" err="1"/>
              <a:t>Devarim</a:t>
            </a:r>
            <a:r>
              <a:rPr lang="en-US" altLang="en-US" b="1" dirty="0"/>
              <a:t> </a:t>
            </a:r>
            <a:r>
              <a:rPr lang="en-US" altLang="en-US" b="1" dirty="0"/>
              <a:t>(Deuteronomy) </a:t>
            </a:r>
            <a:r>
              <a:rPr lang="en-US" altLang="en-US" b="1" dirty="0" smtClean="0"/>
              <a:t>6</a:t>
            </a:r>
            <a:endParaRPr lang="en-US" altLang="en-US" b="1" dirty="0"/>
          </a:p>
        </p:txBody>
      </p:sp>
      <p:sp>
        <p:nvSpPr>
          <p:cNvPr id="158723" name="Rectangle 3"/>
          <p:cNvSpPr>
            <a:spLocks noGrp="1" noChangeArrowheads="1"/>
          </p:cNvSpPr>
          <p:nvPr>
            <p:ph type="body" idx="1"/>
          </p:nvPr>
        </p:nvSpPr>
        <p:spPr>
          <a:xfrm>
            <a:off x="504497" y="1825625"/>
            <a:ext cx="10849303" cy="4351338"/>
          </a:xfrm>
        </p:spPr>
        <p:txBody>
          <a:bodyPr/>
          <a:lstStyle/>
          <a:p>
            <a:pPr>
              <a:lnSpc>
                <a:spcPct val="90000"/>
              </a:lnSpc>
              <a:buFont typeface="Wingdings" pitchFamily="2" charset="2"/>
              <a:buNone/>
            </a:pPr>
            <a:r>
              <a:rPr lang="en-US" altLang="en-US" sz="4000" dirty="0">
                <a:effectLst/>
              </a:rPr>
              <a:t>20 "When your son asks you in time to come, saying, 'What do the testimonies (</a:t>
            </a:r>
            <a:r>
              <a:rPr lang="en-US" altLang="en-US" sz="4000" dirty="0" err="1">
                <a:effectLst/>
              </a:rPr>
              <a:t>edot</a:t>
            </a:r>
            <a:r>
              <a:rPr lang="en-US" altLang="en-US" sz="4000" dirty="0">
                <a:effectLst/>
              </a:rPr>
              <a:t>) and the statutes (</a:t>
            </a:r>
            <a:r>
              <a:rPr lang="en-US" altLang="en-US" sz="4000" dirty="0" err="1">
                <a:effectLst/>
              </a:rPr>
              <a:t>chukim</a:t>
            </a:r>
            <a:r>
              <a:rPr lang="en-US" altLang="en-US" sz="4000" dirty="0">
                <a:effectLst/>
              </a:rPr>
              <a:t>) and the judgments (</a:t>
            </a:r>
            <a:r>
              <a:rPr lang="en-US" altLang="en-US" sz="4000" dirty="0" err="1">
                <a:effectLst/>
              </a:rPr>
              <a:t>mishpatim</a:t>
            </a:r>
            <a:r>
              <a:rPr lang="en-US" altLang="en-US" sz="4000" dirty="0">
                <a:effectLst/>
              </a:rPr>
              <a:t>) mean which YHWH our Elohim commanded you?'</a:t>
            </a:r>
          </a:p>
          <a:p>
            <a:pPr>
              <a:lnSpc>
                <a:spcPct val="90000"/>
              </a:lnSpc>
              <a:buFont typeface="Wingdings" pitchFamily="2" charset="2"/>
              <a:buNone/>
            </a:pPr>
            <a:r>
              <a:rPr lang="en-US" altLang="en-US" sz="4000" dirty="0"/>
              <a:t> </a:t>
            </a:r>
            <a:r>
              <a:rPr lang="en-US" altLang="en-US" sz="4000" dirty="0">
                <a:effectLst/>
              </a:rPr>
              <a:t>24 "So YHWH commanded us to observe all these statutes (</a:t>
            </a:r>
            <a:r>
              <a:rPr lang="en-US" altLang="en-US" sz="4000" dirty="0" err="1">
                <a:effectLst/>
              </a:rPr>
              <a:t>chukim</a:t>
            </a:r>
            <a:r>
              <a:rPr lang="en-US" altLang="en-US" sz="4000" dirty="0">
                <a:effectLst/>
              </a:rPr>
              <a:t>), to fear YHWH our Elohim for our good always and for our survival, as it is today.</a:t>
            </a:r>
          </a:p>
          <a:p>
            <a:pPr>
              <a:lnSpc>
                <a:spcPct val="90000"/>
              </a:lnSpc>
              <a:buFont typeface="Wingdings" pitchFamily="2" charset="2"/>
              <a:buNone/>
            </a:pPr>
            <a:endParaRPr lang="en-US" altLang="en-US" dirty="0"/>
          </a:p>
        </p:txBody>
      </p:sp>
    </p:spTree>
    <p:extLst>
      <p:ext uri="{BB962C8B-B14F-4D97-AF65-F5344CB8AC3E}">
        <p14:creationId xmlns:p14="http://schemas.microsoft.com/office/powerpoint/2010/main" val="2455649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pPr algn="ctr"/>
            <a:r>
              <a:rPr lang="en-US" altLang="en-US" b="1" dirty="0" err="1" smtClean="0"/>
              <a:t>Shemot</a:t>
            </a:r>
            <a:r>
              <a:rPr lang="en-US" altLang="en-US" b="1" dirty="0" smtClean="0"/>
              <a:t> (Exodus) 21:1</a:t>
            </a:r>
            <a:endParaRPr lang="en-US" altLang="en-US" b="1" dirty="0"/>
          </a:p>
        </p:txBody>
      </p:sp>
      <p:sp>
        <p:nvSpPr>
          <p:cNvPr id="117763" name="Rectangle 3"/>
          <p:cNvSpPr>
            <a:spLocks noGrp="1" noChangeArrowheads="1"/>
          </p:cNvSpPr>
          <p:nvPr>
            <p:ph type="body" idx="1"/>
          </p:nvPr>
        </p:nvSpPr>
        <p:spPr>
          <a:xfrm>
            <a:off x="515007" y="1825625"/>
            <a:ext cx="10838793" cy="4351338"/>
          </a:xfrm>
        </p:spPr>
        <p:txBody>
          <a:bodyPr>
            <a:normAutofit/>
          </a:bodyPr>
          <a:lstStyle/>
          <a:p>
            <a:pPr>
              <a:buFont typeface="Wingdings" pitchFamily="2" charset="2"/>
              <a:buNone/>
            </a:pPr>
            <a:r>
              <a:rPr lang="en-US" altLang="en-US" sz="4000" dirty="0">
                <a:effectLst/>
              </a:rPr>
              <a:t>“Now these are the </a:t>
            </a:r>
            <a:r>
              <a:rPr lang="en-US" altLang="en-US" sz="4000" dirty="0" smtClean="0">
                <a:effectLst/>
              </a:rPr>
              <a:t>judgments </a:t>
            </a:r>
            <a:r>
              <a:rPr lang="en-US" altLang="en-US" sz="4000" dirty="0" smtClean="0">
                <a:effectLst/>
              </a:rPr>
              <a:t>(</a:t>
            </a:r>
            <a:r>
              <a:rPr lang="en-US" altLang="en-US" sz="4000" i="1" dirty="0" err="1" smtClean="0">
                <a:effectLst/>
              </a:rPr>
              <a:t>mishpatim</a:t>
            </a:r>
            <a:r>
              <a:rPr lang="en-US" altLang="en-US" sz="4000" dirty="0" smtClean="0">
                <a:effectLst/>
              </a:rPr>
              <a:t>) which </a:t>
            </a:r>
            <a:r>
              <a:rPr lang="en-US" altLang="en-US" sz="4000" dirty="0">
                <a:effectLst/>
              </a:rPr>
              <a:t>you are to set before them”</a:t>
            </a:r>
          </a:p>
          <a:p>
            <a:pPr>
              <a:buFont typeface="Wingdings" pitchFamily="2" charset="2"/>
              <a:buNone/>
            </a:pPr>
            <a:r>
              <a:rPr lang="en-US" altLang="en-US" sz="4000" dirty="0"/>
              <a:t>The </a:t>
            </a:r>
            <a:r>
              <a:rPr lang="en-US" altLang="en-US" sz="4000" i="1" dirty="0" err="1"/>
              <a:t>mishpatim</a:t>
            </a:r>
            <a:r>
              <a:rPr lang="en-US" altLang="en-US" sz="4000" dirty="0"/>
              <a:t> are judgments or decisions made – the application of the righteous laws (</a:t>
            </a:r>
            <a:r>
              <a:rPr lang="en-US" altLang="en-US" sz="4000" i="1" dirty="0" err="1"/>
              <a:t>chukim</a:t>
            </a:r>
            <a:r>
              <a:rPr lang="en-US" altLang="en-US" sz="4000" dirty="0"/>
              <a:t>) of </a:t>
            </a:r>
            <a:r>
              <a:rPr lang="en-US" altLang="en-US" sz="4000" dirty="0" smtClean="0"/>
              <a:t>YHWH – </a:t>
            </a:r>
            <a:r>
              <a:rPr lang="en-US" altLang="en-US" sz="4000" dirty="0"/>
              <a:t>“ruling</a:t>
            </a:r>
            <a:r>
              <a:rPr lang="en-US" altLang="en-US" sz="4000" dirty="0" smtClean="0"/>
              <a:t>” “decision” “adjudication”</a:t>
            </a:r>
            <a:endParaRPr lang="en-US" altLang="en-US" sz="4000" dirty="0"/>
          </a:p>
        </p:txBody>
      </p:sp>
    </p:spTree>
    <p:extLst>
      <p:ext uri="{BB962C8B-B14F-4D97-AF65-F5344CB8AC3E}">
        <p14:creationId xmlns:p14="http://schemas.microsoft.com/office/powerpoint/2010/main" val="154361815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588579" y="365125"/>
            <a:ext cx="10765221" cy="727951"/>
          </a:xfrm>
        </p:spPr>
        <p:txBody>
          <a:bodyPr/>
          <a:lstStyle/>
          <a:p>
            <a:pPr algn="ctr"/>
            <a:r>
              <a:rPr lang="en-US" altLang="en-US" b="1" dirty="0" smtClean="0"/>
              <a:t>Torah is For Justice - </a:t>
            </a:r>
            <a:r>
              <a:rPr lang="en-US" altLang="en-US" b="1" dirty="0" err="1" smtClean="0"/>
              <a:t>Devarim</a:t>
            </a:r>
            <a:r>
              <a:rPr lang="en-US" altLang="en-US" b="1" dirty="0" smtClean="0"/>
              <a:t> (Deuteronomy) 17</a:t>
            </a:r>
            <a:endParaRPr lang="en-US" altLang="en-US" b="1" dirty="0"/>
          </a:p>
        </p:txBody>
      </p:sp>
      <p:sp>
        <p:nvSpPr>
          <p:cNvPr id="117763" name="Rectangle 3"/>
          <p:cNvSpPr>
            <a:spLocks noGrp="1" noChangeArrowheads="1"/>
          </p:cNvSpPr>
          <p:nvPr>
            <p:ph type="body" idx="1"/>
          </p:nvPr>
        </p:nvSpPr>
        <p:spPr>
          <a:xfrm>
            <a:off x="515007" y="1240222"/>
            <a:ext cx="10838793" cy="5528440"/>
          </a:xfrm>
        </p:spPr>
        <p:txBody>
          <a:bodyPr>
            <a:noAutofit/>
          </a:bodyPr>
          <a:lstStyle/>
          <a:p>
            <a:pPr marL="0" indent="0">
              <a:buNone/>
            </a:pPr>
            <a:r>
              <a:rPr lang="en-US" sz="4000" baseline="30000" dirty="0" smtClean="0"/>
              <a:t>8</a:t>
            </a:r>
            <a:r>
              <a:rPr lang="en-US" sz="4000" dirty="0" smtClean="0"/>
              <a:t> </a:t>
            </a:r>
            <a:r>
              <a:rPr lang="en-US" sz="4000" dirty="0"/>
              <a:t>If there arise a matter too hard for thee in judgment, between blood and blood, between plea and plea, and between stroke and stroke, </a:t>
            </a:r>
            <a:r>
              <a:rPr lang="en-US" sz="4000" i="1" dirty="0"/>
              <a:t>being </a:t>
            </a:r>
            <a:r>
              <a:rPr lang="en-US" sz="4000" dirty="0"/>
              <a:t>matters of controversy within thy gates: then shalt thou arise, and get thee up into the place which the LORD thy God shall choose;</a:t>
            </a:r>
          </a:p>
          <a:p>
            <a:pPr marL="0" indent="0">
              <a:buNone/>
            </a:pPr>
            <a:r>
              <a:rPr lang="en-US" sz="4000" baseline="30000" dirty="0" smtClean="0"/>
              <a:t>9</a:t>
            </a:r>
            <a:r>
              <a:rPr lang="en-US" sz="4000" dirty="0" smtClean="0"/>
              <a:t> </a:t>
            </a:r>
            <a:r>
              <a:rPr lang="en-US" sz="4000" dirty="0"/>
              <a:t>And thou shalt come unto the priests the Levites, and unto the judge that shall be in those days, and enquire; and they shall shew thee the sentence of judgment</a:t>
            </a:r>
            <a:r>
              <a:rPr lang="en-US" sz="4000" dirty="0" smtClean="0"/>
              <a:t>:</a:t>
            </a:r>
            <a:endParaRPr lang="en-US" sz="4000" dirty="0"/>
          </a:p>
        </p:txBody>
      </p:sp>
    </p:spTree>
    <p:extLst>
      <p:ext uri="{BB962C8B-B14F-4D97-AF65-F5344CB8AC3E}">
        <p14:creationId xmlns:p14="http://schemas.microsoft.com/office/powerpoint/2010/main" val="249865795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588579" y="365125"/>
            <a:ext cx="10765221" cy="1325563"/>
          </a:xfrm>
        </p:spPr>
        <p:txBody>
          <a:bodyPr/>
          <a:lstStyle/>
          <a:p>
            <a:pPr algn="ctr"/>
            <a:r>
              <a:rPr lang="en-US" altLang="en-US" b="1" dirty="0" smtClean="0"/>
              <a:t>Torah is For Justice - </a:t>
            </a:r>
            <a:r>
              <a:rPr lang="en-US" altLang="en-US" b="1" dirty="0" err="1" smtClean="0"/>
              <a:t>Devarim</a:t>
            </a:r>
            <a:r>
              <a:rPr lang="en-US" altLang="en-US" b="1" dirty="0" smtClean="0"/>
              <a:t> (Deuteronomy) 17</a:t>
            </a:r>
            <a:endParaRPr lang="en-US" altLang="en-US" b="1" dirty="0"/>
          </a:p>
        </p:txBody>
      </p:sp>
      <p:sp>
        <p:nvSpPr>
          <p:cNvPr id="117763" name="Rectangle 3"/>
          <p:cNvSpPr>
            <a:spLocks noGrp="1" noChangeArrowheads="1"/>
          </p:cNvSpPr>
          <p:nvPr>
            <p:ph type="body" idx="1"/>
          </p:nvPr>
        </p:nvSpPr>
        <p:spPr>
          <a:xfrm>
            <a:off x="515007" y="1471448"/>
            <a:ext cx="10838793" cy="5297213"/>
          </a:xfrm>
        </p:spPr>
        <p:txBody>
          <a:bodyPr>
            <a:normAutofit lnSpcReduction="10000"/>
          </a:bodyPr>
          <a:lstStyle/>
          <a:p>
            <a:pPr marL="0" indent="0">
              <a:buNone/>
            </a:pPr>
            <a:r>
              <a:rPr lang="en-US" sz="4000" baseline="30000" dirty="0" smtClean="0"/>
              <a:t>10</a:t>
            </a:r>
            <a:r>
              <a:rPr lang="en-US" sz="4000" dirty="0" smtClean="0"/>
              <a:t> </a:t>
            </a:r>
            <a:r>
              <a:rPr lang="en-US" sz="4000" dirty="0"/>
              <a:t>And thou shalt do according to the sentence, which they of that place which the LORD shall choose shall shew thee; and thou shalt observe to do according to all that they inform thee:</a:t>
            </a:r>
          </a:p>
          <a:p>
            <a:pPr marL="0" indent="0">
              <a:buNone/>
            </a:pPr>
            <a:r>
              <a:rPr lang="en-US" sz="4000" baseline="30000" dirty="0" smtClean="0"/>
              <a:t>11</a:t>
            </a:r>
            <a:r>
              <a:rPr lang="en-US" sz="4000" dirty="0" smtClean="0"/>
              <a:t> </a:t>
            </a:r>
            <a:r>
              <a:rPr lang="en-US" sz="4000" dirty="0"/>
              <a:t>According to the sentence of the </a:t>
            </a:r>
            <a:r>
              <a:rPr lang="en-US" sz="4000" dirty="0" smtClean="0"/>
              <a:t>law (Torah) </a:t>
            </a:r>
            <a:r>
              <a:rPr lang="en-US" sz="4000" dirty="0"/>
              <a:t>which they shall teach thee, and according to the </a:t>
            </a:r>
            <a:r>
              <a:rPr lang="en-US" sz="4000" dirty="0" smtClean="0"/>
              <a:t>judgment (</a:t>
            </a:r>
            <a:r>
              <a:rPr lang="en-US" sz="4000" dirty="0" err="1" smtClean="0"/>
              <a:t>mishpat</a:t>
            </a:r>
            <a:r>
              <a:rPr lang="en-US" sz="4000" dirty="0" smtClean="0"/>
              <a:t>) </a:t>
            </a:r>
            <a:r>
              <a:rPr lang="en-US" sz="4000" dirty="0"/>
              <a:t>which they shall tell thee, thou shalt do: thou shalt not decline from the sentence which they shall shew thee, </a:t>
            </a:r>
            <a:r>
              <a:rPr lang="en-US" sz="4000" i="1" dirty="0"/>
              <a:t>to </a:t>
            </a:r>
            <a:r>
              <a:rPr lang="en-US" sz="4000" dirty="0"/>
              <a:t>the right hand, nor </a:t>
            </a:r>
            <a:r>
              <a:rPr lang="en-US" sz="4000" i="1" dirty="0"/>
              <a:t>to </a:t>
            </a:r>
            <a:r>
              <a:rPr lang="en-US" sz="4000" dirty="0"/>
              <a:t>the left</a:t>
            </a:r>
            <a:r>
              <a:rPr lang="en-US" sz="4000" dirty="0" smtClean="0"/>
              <a:t>. KJV</a:t>
            </a:r>
            <a:endParaRPr lang="en-US" sz="4000" dirty="0"/>
          </a:p>
          <a:p>
            <a:pPr>
              <a:buNone/>
            </a:pPr>
            <a:endParaRPr lang="en-US" dirty="0"/>
          </a:p>
        </p:txBody>
      </p:sp>
    </p:spTree>
    <p:extLst>
      <p:ext uri="{BB962C8B-B14F-4D97-AF65-F5344CB8AC3E}">
        <p14:creationId xmlns:p14="http://schemas.microsoft.com/office/powerpoint/2010/main" val="249328515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pPr algn="ctr"/>
            <a:r>
              <a:rPr lang="en-US" altLang="en-US" b="1" dirty="0" smtClean="0"/>
              <a:t>Torah is an Inheritance of the Sons of Israel</a:t>
            </a:r>
            <a:br>
              <a:rPr lang="en-US" altLang="en-US" b="1" dirty="0" smtClean="0"/>
            </a:br>
            <a:r>
              <a:rPr lang="en-US" altLang="en-US" b="1" dirty="0" err="1" smtClean="0"/>
              <a:t>Devarim</a:t>
            </a:r>
            <a:r>
              <a:rPr lang="en-US" altLang="en-US" b="1" dirty="0" smtClean="0"/>
              <a:t> (Deuteronomy) 33</a:t>
            </a:r>
            <a:endParaRPr lang="en-US" altLang="en-US" b="1" dirty="0"/>
          </a:p>
        </p:txBody>
      </p:sp>
      <p:sp>
        <p:nvSpPr>
          <p:cNvPr id="117763" name="Rectangle 3"/>
          <p:cNvSpPr>
            <a:spLocks noGrp="1" noChangeArrowheads="1"/>
          </p:cNvSpPr>
          <p:nvPr>
            <p:ph type="body" idx="1"/>
          </p:nvPr>
        </p:nvSpPr>
        <p:spPr>
          <a:xfrm>
            <a:off x="515007" y="1825625"/>
            <a:ext cx="10838793" cy="4351338"/>
          </a:xfrm>
        </p:spPr>
        <p:txBody>
          <a:bodyPr>
            <a:normAutofit/>
          </a:bodyPr>
          <a:lstStyle/>
          <a:p>
            <a:pPr>
              <a:buNone/>
            </a:pPr>
            <a:r>
              <a:rPr lang="en-US" sz="4000" dirty="0"/>
              <a:t> </a:t>
            </a:r>
            <a:r>
              <a:rPr lang="en-US" sz="4000" baseline="30000" dirty="0"/>
              <a:t>4</a:t>
            </a:r>
            <a:r>
              <a:rPr lang="en-US" sz="4000" dirty="0"/>
              <a:t> "Moses charged us with a law, A possession for the assembly of </a:t>
            </a:r>
            <a:r>
              <a:rPr lang="en-US" sz="4000" dirty="0" smtClean="0"/>
              <a:t>Jacob.  NAS</a:t>
            </a:r>
          </a:p>
          <a:p>
            <a:pPr>
              <a:buNone/>
            </a:pPr>
            <a:r>
              <a:rPr lang="en-US" sz="4000" dirty="0"/>
              <a:t> </a:t>
            </a:r>
            <a:r>
              <a:rPr lang="en-US" sz="4000" baseline="30000" dirty="0"/>
              <a:t>4</a:t>
            </a:r>
            <a:r>
              <a:rPr lang="en-US" sz="4000" dirty="0"/>
              <a:t> Moses commanded us a law, </a:t>
            </a:r>
            <a:r>
              <a:rPr lang="en-US" sz="4000" i="1" dirty="0"/>
              <a:t>even </a:t>
            </a:r>
            <a:r>
              <a:rPr lang="en-US" sz="4000" dirty="0"/>
              <a:t>the inheritance of the congregation of Jacob</a:t>
            </a:r>
            <a:r>
              <a:rPr lang="en-US" sz="4000" dirty="0" smtClean="0"/>
              <a:t>.</a:t>
            </a:r>
            <a:r>
              <a:rPr lang="en-US" sz="4000" dirty="0"/>
              <a:t> </a:t>
            </a:r>
            <a:r>
              <a:rPr lang="en-US" sz="4000" dirty="0" smtClean="0"/>
              <a:t> KJV</a:t>
            </a:r>
          </a:p>
          <a:p>
            <a:pPr>
              <a:buNone/>
            </a:pPr>
            <a:r>
              <a:rPr lang="en-US" sz="4000" dirty="0"/>
              <a:t> </a:t>
            </a:r>
            <a:r>
              <a:rPr lang="en-US" sz="4000" baseline="30000" dirty="0"/>
              <a:t>4</a:t>
            </a:r>
            <a:r>
              <a:rPr lang="en-US" sz="4000" dirty="0"/>
              <a:t> </a:t>
            </a:r>
            <a:r>
              <a:rPr lang="en-US" sz="4000" dirty="0" smtClean="0"/>
              <a:t>Moses commanded us a Torah, an inheritance of the assembly of </a:t>
            </a:r>
            <a:r>
              <a:rPr lang="en-US" sz="4000" dirty="0" err="1" smtClean="0"/>
              <a:t>Ya’aqob</a:t>
            </a:r>
            <a:r>
              <a:rPr lang="en-US" sz="4000" dirty="0" smtClean="0"/>
              <a:t>. The Scriptures</a:t>
            </a:r>
            <a:endParaRPr lang="en-US" sz="4000" dirty="0"/>
          </a:p>
          <a:p>
            <a:pPr>
              <a:buNone/>
            </a:pPr>
            <a:endParaRPr lang="en-US" dirty="0"/>
          </a:p>
        </p:txBody>
      </p:sp>
    </p:spTree>
    <p:extLst>
      <p:ext uri="{BB962C8B-B14F-4D97-AF65-F5344CB8AC3E}">
        <p14:creationId xmlns:p14="http://schemas.microsoft.com/office/powerpoint/2010/main" val="201637492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838200" y="115615"/>
            <a:ext cx="10515600" cy="914399"/>
          </a:xfrm>
        </p:spPr>
        <p:txBody>
          <a:bodyPr/>
          <a:lstStyle/>
          <a:p>
            <a:pPr algn="ctr"/>
            <a:r>
              <a:rPr lang="en-US" altLang="en-US" b="1" dirty="0" err="1" smtClean="0"/>
              <a:t>Yechezkel</a:t>
            </a:r>
            <a:r>
              <a:rPr lang="en-US" altLang="en-US" b="1" dirty="0" smtClean="0"/>
              <a:t> (Ezekiel)11</a:t>
            </a:r>
            <a:endParaRPr lang="en-US" altLang="en-US" b="1" dirty="0"/>
          </a:p>
        </p:txBody>
      </p:sp>
      <p:sp>
        <p:nvSpPr>
          <p:cNvPr id="134147" name="Rectangle 3"/>
          <p:cNvSpPr>
            <a:spLocks noGrp="1" noChangeArrowheads="1"/>
          </p:cNvSpPr>
          <p:nvPr>
            <p:ph type="body" idx="1"/>
          </p:nvPr>
        </p:nvSpPr>
        <p:spPr>
          <a:xfrm>
            <a:off x="336331" y="1030014"/>
            <a:ext cx="11330152" cy="5686096"/>
          </a:xfrm>
        </p:spPr>
        <p:txBody>
          <a:bodyPr>
            <a:noAutofit/>
          </a:bodyPr>
          <a:lstStyle/>
          <a:p>
            <a:pPr marL="0" indent="0">
              <a:buNone/>
            </a:pPr>
            <a:r>
              <a:rPr lang="en-US" sz="3200" baseline="30000" dirty="0"/>
              <a:t>16</a:t>
            </a:r>
            <a:r>
              <a:rPr lang="en-US" sz="3200" dirty="0"/>
              <a:t> "Therefore say: 'This is what Adonai Yahuwah says: Although I sent them far away among the nations and scattered them among the countries, yet for a little while I have been a sanctuary for them in the countries where they have gone</a:t>
            </a:r>
            <a:r>
              <a:rPr lang="en-US" sz="3200" dirty="0" smtClean="0"/>
              <a:t>.‘ </a:t>
            </a:r>
            <a:r>
              <a:rPr lang="en-US" sz="3200" baseline="30000" dirty="0" smtClean="0"/>
              <a:t>17</a:t>
            </a:r>
            <a:r>
              <a:rPr lang="en-US" sz="3200" dirty="0" smtClean="0"/>
              <a:t> </a:t>
            </a:r>
            <a:r>
              <a:rPr lang="en-US" sz="3200" dirty="0"/>
              <a:t>"Therefore say: 'This is what Adonai Yahuwah says: I will gather you from the nations and bring you back from the countries where you have been scattered, and I will give you back the land of </a:t>
            </a:r>
            <a:r>
              <a:rPr lang="en-US" sz="3200" dirty="0" err="1"/>
              <a:t>Yisrael</a:t>
            </a:r>
            <a:r>
              <a:rPr lang="en-US" sz="3200" dirty="0"/>
              <a:t> again</a:t>
            </a:r>
            <a:r>
              <a:rPr lang="en-US" sz="3200" dirty="0" smtClean="0"/>
              <a:t>.‘ </a:t>
            </a:r>
            <a:r>
              <a:rPr lang="en-US" sz="3200" baseline="30000" dirty="0" smtClean="0"/>
              <a:t>18</a:t>
            </a:r>
            <a:r>
              <a:rPr lang="en-US" sz="3200" dirty="0" smtClean="0"/>
              <a:t> </a:t>
            </a:r>
            <a:r>
              <a:rPr lang="en-US" sz="3200" dirty="0"/>
              <a:t>"They will return to it and remove all its vile images and detestable idols</a:t>
            </a:r>
            <a:r>
              <a:rPr lang="en-US" sz="3200" dirty="0" smtClean="0"/>
              <a:t>. </a:t>
            </a:r>
            <a:r>
              <a:rPr lang="en-US" sz="3200" baseline="30000" dirty="0" smtClean="0"/>
              <a:t>19</a:t>
            </a:r>
            <a:r>
              <a:rPr lang="en-US" sz="3200" dirty="0" smtClean="0"/>
              <a:t> </a:t>
            </a:r>
            <a:r>
              <a:rPr lang="en-US" sz="3200" dirty="0"/>
              <a:t>I will give them an undivided heart and put a new spirit in them; I will remove from them their heart of stone and give them a heart of flesh</a:t>
            </a:r>
            <a:r>
              <a:rPr lang="en-US" sz="3200" dirty="0" smtClean="0"/>
              <a:t>. </a:t>
            </a:r>
            <a:r>
              <a:rPr lang="en-US" sz="3200" baseline="30000" dirty="0" smtClean="0"/>
              <a:t>20</a:t>
            </a:r>
            <a:r>
              <a:rPr lang="en-US" sz="3200" dirty="0" smtClean="0"/>
              <a:t> </a:t>
            </a:r>
            <a:r>
              <a:rPr lang="en-US" sz="3200" dirty="0"/>
              <a:t>Then they will follow my </a:t>
            </a:r>
            <a:r>
              <a:rPr lang="en-US" sz="3200" dirty="0" smtClean="0"/>
              <a:t>decrees (</a:t>
            </a:r>
            <a:r>
              <a:rPr lang="en-US" sz="3200" dirty="0" err="1" smtClean="0"/>
              <a:t>chukot</a:t>
            </a:r>
            <a:r>
              <a:rPr lang="en-US" sz="3200" dirty="0" smtClean="0"/>
              <a:t>) </a:t>
            </a:r>
            <a:r>
              <a:rPr lang="en-US" sz="3200" dirty="0"/>
              <a:t>and be careful to keep my </a:t>
            </a:r>
            <a:r>
              <a:rPr lang="en-US" sz="3200" dirty="0" smtClean="0"/>
              <a:t>laws (</a:t>
            </a:r>
            <a:r>
              <a:rPr lang="en-US" sz="3200" dirty="0" err="1" smtClean="0"/>
              <a:t>mishpatim</a:t>
            </a:r>
            <a:r>
              <a:rPr lang="en-US" sz="3200" dirty="0" smtClean="0"/>
              <a:t>). </a:t>
            </a:r>
            <a:r>
              <a:rPr lang="en-US" sz="3200" dirty="0"/>
              <a:t>They will be my people, and I will be their Elohim</a:t>
            </a:r>
            <a:r>
              <a:rPr lang="en-US" sz="3200" dirty="0" smtClean="0"/>
              <a:t>.</a:t>
            </a:r>
            <a:endParaRPr lang="en-US" sz="3200" dirty="0"/>
          </a:p>
        </p:txBody>
      </p:sp>
    </p:spTree>
    <p:extLst>
      <p:ext uri="{BB962C8B-B14F-4D97-AF65-F5344CB8AC3E}">
        <p14:creationId xmlns:p14="http://schemas.microsoft.com/office/powerpoint/2010/main" val="846206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838200" y="115615"/>
            <a:ext cx="10515600" cy="914399"/>
          </a:xfrm>
        </p:spPr>
        <p:txBody>
          <a:bodyPr/>
          <a:lstStyle/>
          <a:p>
            <a:pPr algn="ctr"/>
            <a:r>
              <a:rPr lang="en-US" altLang="en-US" b="1" dirty="0" err="1" smtClean="0"/>
              <a:t>Yechezkel</a:t>
            </a:r>
            <a:r>
              <a:rPr lang="en-US" altLang="en-US" b="1" dirty="0" smtClean="0"/>
              <a:t> (Ezekiel) 36</a:t>
            </a:r>
            <a:endParaRPr lang="en-US" altLang="en-US" b="1" dirty="0"/>
          </a:p>
        </p:txBody>
      </p:sp>
      <p:sp>
        <p:nvSpPr>
          <p:cNvPr id="134147" name="Rectangle 3"/>
          <p:cNvSpPr>
            <a:spLocks noGrp="1" noChangeArrowheads="1"/>
          </p:cNvSpPr>
          <p:nvPr>
            <p:ph type="body" idx="1"/>
          </p:nvPr>
        </p:nvSpPr>
        <p:spPr>
          <a:xfrm>
            <a:off x="336331" y="830317"/>
            <a:ext cx="11330152" cy="5885793"/>
          </a:xfrm>
        </p:spPr>
        <p:txBody>
          <a:bodyPr>
            <a:noAutofit/>
          </a:bodyPr>
          <a:lstStyle/>
          <a:p>
            <a:pPr marL="0" indent="0">
              <a:buNone/>
            </a:pPr>
            <a:r>
              <a:rPr lang="en-US" sz="3600" baseline="30000" dirty="0" smtClean="0"/>
              <a:t>24</a:t>
            </a:r>
            <a:r>
              <a:rPr lang="en-US" sz="3600" dirty="0" smtClean="0"/>
              <a:t> </a:t>
            </a:r>
            <a:r>
              <a:rPr lang="en-US" sz="3600" dirty="0"/>
              <a:t>"'For I will take you out of the nations; I will gather you from all the countries and bring you back into your own land</a:t>
            </a:r>
            <a:r>
              <a:rPr lang="en-US" sz="3600" dirty="0" smtClean="0"/>
              <a:t>. </a:t>
            </a:r>
            <a:r>
              <a:rPr lang="en-US" sz="3600" baseline="30000" dirty="0" smtClean="0"/>
              <a:t>25</a:t>
            </a:r>
            <a:r>
              <a:rPr lang="en-US" sz="3600" dirty="0" smtClean="0"/>
              <a:t> </a:t>
            </a:r>
            <a:r>
              <a:rPr lang="en-US" sz="3600" dirty="0"/>
              <a:t>I will sprinkle clean water on you, and you will be clean; I will cleanse you from all your impurities and from all your idols.</a:t>
            </a:r>
          </a:p>
          <a:p>
            <a:pPr marL="0" indent="0">
              <a:buNone/>
            </a:pPr>
            <a:r>
              <a:rPr lang="en-US" sz="3600" baseline="30000" dirty="0" smtClean="0"/>
              <a:t>26</a:t>
            </a:r>
            <a:r>
              <a:rPr lang="en-US" sz="3600" dirty="0" smtClean="0"/>
              <a:t> </a:t>
            </a:r>
            <a:r>
              <a:rPr lang="en-US" sz="3600" dirty="0"/>
              <a:t>I will give you a new heart and put a new spirit in you; I will remove from you your heart of stone and give you a heart of </a:t>
            </a:r>
            <a:r>
              <a:rPr lang="en-US" sz="3600" dirty="0" smtClean="0"/>
              <a:t>flesh. </a:t>
            </a:r>
            <a:r>
              <a:rPr lang="en-US" sz="3600" baseline="30000" dirty="0" smtClean="0"/>
              <a:t>27</a:t>
            </a:r>
            <a:r>
              <a:rPr lang="en-US" sz="3600" dirty="0" smtClean="0"/>
              <a:t> </a:t>
            </a:r>
            <a:r>
              <a:rPr lang="en-US" sz="3600" dirty="0"/>
              <a:t>And I will put my Spirit in you and move you to follow my </a:t>
            </a:r>
            <a:r>
              <a:rPr lang="en-US" sz="3600" dirty="0" smtClean="0"/>
              <a:t>decrees (</a:t>
            </a:r>
            <a:r>
              <a:rPr lang="en-US" sz="3600" dirty="0" err="1" smtClean="0"/>
              <a:t>chukot</a:t>
            </a:r>
            <a:r>
              <a:rPr lang="en-US" sz="3600" dirty="0" smtClean="0"/>
              <a:t>) </a:t>
            </a:r>
            <a:r>
              <a:rPr lang="en-US" sz="3600" dirty="0"/>
              <a:t>and be careful to keep my </a:t>
            </a:r>
            <a:r>
              <a:rPr lang="en-US" sz="3600" dirty="0" smtClean="0"/>
              <a:t>laws (</a:t>
            </a:r>
            <a:r>
              <a:rPr lang="en-US" sz="3600" dirty="0" err="1" smtClean="0"/>
              <a:t>mishpatim</a:t>
            </a:r>
            <a:r>
              <a:rPr lang="en-US" sz="3600" dirty="0" smtClean="0"/>
              <a:t>).</a:t>
            </a:r>
            <a:endParaRPr lang="en-US" sz="3600" dirty="0"/>
          </a:p>
        </p:txBody>
      </p:sp>
    </p:spTree>
    <p:extLst>
      <p:ext uri="{BB962C8B-B14F-4D97-AF65-F5344CB8AC3E}">
        <p14:creationId xmlns:p14="http://schemas.microsoft.com/office/powerpoint/2010/main" val="98877351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838200" y="365125"/>
            <a:ext cx="10515600" cy="717441"/>
          </a:xfrm>
        </p:spPr>
        <p:txBody>
          <a:bodyPr/>
          <a:lstStyle/>
          <a:p>
            <a:pPr algn="ctr"/>
            <a:r>
              <a:rPr lang="en-US" altLang="en-US" b="1" dirty="0" smtClean="0"/>
              <a:t>Authority in the New Testament Assembly</a:t>
            </a:r>
            <a:endParaRPr lang="en-US" altLang="en-US" b="1" dirty="0"/>
          </a:p>
        </p:txBody>
      </p:sp>
      <p:sp>
        <p:nvSpPr>
          <p:cNvPr id="117763" name="Rectangle 3"/>
          <p:cNvSpPr>
            <a:spLocks noGrp="1" noChangeArrowheads="1"/>
          </p:cNvSpPr>
          <p:nvPr>
            <p:ph type="body" idx="1"/>
          </p:nvPr>
        </p:nvSpPr>
        <p:spPr>
          <a:xfrm>
            <a:off x="515007" y="1082566"/>
            <a:ext cx="10838793" cy="5665075"/>
          </a:xfrm>
        </p:spPr>
        <p:txBody>
          <a:bodyPr>
            <a:normAutofit fontScale="92500" lnSpcReduction="10000"/>
          </a:bodyPr>
          <a:lstStyle/>
          <a:p>
            <a:pPr marL="0" indent="0">
              <a:buNone/>
            </a:pPr>
            <a:r>
              <a:rPr lang="en-US" sz="4000" baseline="30000" dirty="0"/>
              <a:t>1</a:t>
            </a:r>
            <a:r>
              <a:rPr lang="en-US" sz="4000" dirty="0"/>
              <a:t> If any of you has a dispute with another, dare he take it before the ungodly for judgment instead of before the saints?</a:t>
            </a:r>
          </a:p>
          <a:p>
            <a:pPr marL="0" indent="0">
              <a:buNone/>
            </a:pPr>
            <a:r>
              <a:rPr lang="en-US" sz="4000" baseline="30000" dirty="0"/>
              <a:t>2</a:t>
            </a:r>
            <a:r>
              <a:rPr lang="en-US" sz="4000" dirty="0"/>
              <a:t> Do you not know that the saints will judge the world? And if you are to judge the world, are you not competent to judge trivial cases?</a:t>
            </a:r>
          </a:p>
          <a:p>
            <a:pPr marL="0" indent="0">
              <a:buNone/>
            </a:pPr>
            <a:r>
              <a:rPr lang="en-US" sz="4000" baseline="30000" dirty="0"/>
              <a:t>3</a:t>
            </a:r>
            <a:r>
              <a:rPr lang="en-US" sz="4000" dirty="0"/>
              <a:t> Do you not know that we will judge angels? How much more the things of this life!</a:t>
            </a:r>
          </a:p>
          <a:p>
            <a:pPr marL="0" indent="0">
              <a:buNone/>
            </a:pPr>
            <a:r>
              <a:rPr lang="en-US" sz="4000" baseline="30000" dirty="0"/>
              <a:t>4</a:t>
            </a:r>
            <a:r>
              <a:rPr lang="en-US" sz="4000" dirty="0"/>
              <a:t> Therefore, if you have disputes about such matters, appoint as judges even men of little account in the assembly!  </a:t>
            </a:r>
            <a:r>
              <a:rPr lang="en-US" sz="4000" dirty="0">
                <a:latin typeface="Helvetica" pitchFamily="34" charset="0"/>
                <a:cs typeface="Helvetica" pitchFamily="34" charset="0"/>
              </a:rPr>
              <a:t>1 Corinthians </a:t>
            </a:r>
            <a:r>
              <a:rPr lang="en-US" sz="4000" dirty="0" smtClean="0">
                <a:latin typeface="Helvetica" pitchFamily="34" charset="0"/>
                <a:cs typeface="Helvetica" pitchFamily="34" charset="0"/>
              </a:rPr>
              <a:t>6</a:t>
            </a:r>
            <a:endParaRPr lang="en-US" sz="4000" dirty="0">
              <a:latin typeface="Helvetica" pitchFamily="34" charset="0"/>
              <a:cs typeface="Helvetica" pitchFamily="34" charset="0"/>
            </a:endParaRPr>
          </a:p>
        </p:txBody>
      </p:sp>
    </p:spTree>
    <p:extLst>
      <p:ext uri="{BB962C8B-B14F-4D97-AF65-F5344CB8AC3E}">
        <p14:creationId xmlns:p14="http://schemas.microsoft.com/office/powerpoint/2010/main" val="58146241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945" y="903889"/>
            <a:ext cx="11330152" cy="5843751"/>
          </a:xfrm>
        </p:spPr>
        <p:txBody>
          <a:bodyPr>
            <a:normAutofit lnSpcReduction="10000"/>
          </a:bodyPr>
          <a:lstStyle/>
          <a:p>
            <a:pPr marL="0" indent="0">
              <a:buNone/>
            </a:pPr>
            <a:r>
              <a:rPr lang="en-US" sz="4000" baseline="30000" dirty="0" smtClean="0"/>
              <a:t>1</a:t>
            </a:r>
            <a:r>
              <a:rPr lang="en-US" sz="4000" dirty="0" smtClean="0"/>
              <a:t> </a:t>
            </a:r>
            <a:r>
              <a:rPr lang="en-US" sz="4000" dirty="0"/>
              <a:t>If </a:t>
            </a:r>
            <a:r>
              <a:rPr lang="en-US" sz="4000" dirty="0"/>
              <a:t>any of you has a dispute with another, dare he take it before the ungodly for judgment instead of before the saints?</a:t>
            </a:r>
          </a:p>
          <a:p>
            <a:pPr marL="0" indent="0">
              <a:buNone/>
            </a:pPr>
            <a:r>
              <a:rPr lang="en-US" sz="4000" baseline="30000" dirty="0"/>
              <a:t>2</a:t>
            </a:r>
            <a:r>
              <a:rPr lang="en-US" sz="4000" dirty="0"/>
              <a:t> Do you not know that the saints will judge the world? And if you are to judge the world, are you not competent to judge trivial cases?</a:t>
            </a:r>
          </a:p>
          <a:p>
            <a:pPr marL="0" indent="0">
              <a:buNone/>
            </a:pPr>
            <a:r>
              <a:rPr lang="en-US" sz="4000" baseline="30000" dirty="0"/>
              <a:t>3</a:t>
            </a:r>
            <a:r>
              <a:rPr lang="en-US" sz="4000" dirty="0"/>
              <a:t> Do you not know that we will judge angels? How much more the things of this life!</a:t>
            </a:r>
          </a:p>
          <a:p>
            <a:pPr marL="0" indent="0">
              <a:buNone/>
            </a:pPr>
            <a:r>
              <a:rPr lang="en-US" sz="4000" baseline="30000" dirty="0"/>
              <a:t>4</a:t>
            </a:r>
            <a:r>
              <a:rPr lang="en-US" sz="4000" dirty="0"/>
              <a:t> Therefore, if you have disputes about such matters, appoint as judges even men of little account in the </a:t>
            </a:r>
            <a:r>
              <a:rPr lang="en-US" sz="4000" dirty="0" smtClean="0"/>
              <a:t>assembly!  </a:t>
            </a:r>
            <a:r>
              <a:rPr lang="en-US" sz="4000" dirty="0" smtClean="0">
                <a:latin typeface="Helvetica" pitchFamily="34" charset="0"/>
                <a:cs typeface="Helvetica" pitchFamily="34" charset="0"/>
              </a:rPr>
              <a:t>1 </a:t>
            </a:r>
            <a:r>
              <a:rPr lang="en-US" sz="4000" dirty="0">
                <a:latin typeface="Helvetica" pitchFamily="34" charset="0"/>
                <a:cs typeface="Helvetica" pitchFamily="34" charset="0"/>
              </a:rPr>
              <a:t>Corinthians 6</a:t>
            </a:r>
          </a:p>
          <a:p>
            <a:pPr algn="ctr">
              <a:buNone/>
            </a:pPr>
            <a:endParaRPr lang="en-US" sz="4000" dirty="0">
              <a:solidFill>
                <a:schemeClr val="bg1"/>
              </a:solidFill>
              <a:latin typeface="Helvetica" pitchFamily="34" charset="0"/>
              <a:cs typeface="Helvetica" pitchFamily="34" charset="0"/>
            </a:endParaRPr>
          </a:p>
          <a:p>
            <a:pPr algn="ctr">
              <a:buNone/>
            </a:pPr>
            <a:endParaRPr lang="en-US" sz="4000" dirty="0">
              <a:solidFill>
                <a:schemeClr val="bg1"/>
              </a:solidFill>
            </a:endParaRPr>
          </a:p>
        </p:txBody>
      </p:sp>
    </p:spTree>
    <p:extLst>
      <p:ext uri="{BB962C8B-B14F-4D97-AF65-F5344CB8AC3E}">
        <p14:creationId xmlns:p14="http://schemas.microsoft.com/office/powerpoint/2010/main" val="35942377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966" y="685801"/>
            <a:ext cx="10920248" cy="5638800"/>
          </a:xfrm>
        </p:spPr>
        <p:txBody>
          <a:bodyPr>
            <a:normAutofit/>
          </a:bodyPr>
          <a:lstStyle/>
          <a:p>
            <a:pPr marL="0" indent="0" algn="ctr">
              <a:buNone/>
            </a:pPr>
            <a:r>
              <a:rPr lang="en-US" sz="4000" b="1" dirty="0"/>
              <a:t>Paul Exercises His </a:t>
            </a:r>
            <a:r>
              <a:rPr lang="en-US" sz="4000" b="1" dirty="0" smtClean="0"/>
              <a:t>Authority to Judge </a:t>
            </a:r>
            <a:r>
              <a:rPr lang="en-US" sz="4000" b="1" dirty="0"/>
              <a:t>in Corinth</a:t>
            </a:r>
          </a:p>
          <a:p>
            <a:pPr marL="0" indent="0">
              <a:buNone/>
            </a:pPr>
            <a:r>
              <a:rPr lang="en-US" sz="4000" dirty="0"/>
              <a:t>It is actually reported that there is sexual immorality among you, and of a kind that does not occur even among pagans: A man has his father's wife.</a:t>
            </a:r>
          </a:p>
          <a:p>
            <a:pPr marL="0" indent="0">
              <a:buNone/>
            </a:pPr>
            <a:r>
              <a:rPr lang="en-US" sz="4000" dirty="0"/>
              <a:t>And you are proud! Shouldn't you rather have been filled with grief and have put out of your fellowship the man who did this? (1 Corinthians 5:1-2)</a:t>
            </a:r>
          </a:p>
          <a:p>
            <a:r>
              <a:rPr lang="en-US" sz="4000" dirty="0">
                <a:solidFill>
                  <a:schemeClr val="bg1"/>
                </a:solidFill>
              </a:rPr>
              <a:t> </a:t>
            </a:r>
          </a:p>
        </p:txBody>
      </p:sp>
    </p:spTree>
    <p:extLst>
      <p:ext uri="{BB962C8B-B14F-4D97-AF65-F5344CB8AC3E}">
        <p14:creationId xmlns:p14="http://schemas.microsoft.com/office/powerpoint/2010/main" val="33203854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8069" y="685801"/>
            <a:ext cx="10972800" cy="5638800"/>
          </a:xfrm>
        </p:spPr>
        <p:txBody>
          <a:bodyPr>
            <a:normAutofit/>
          </a:bodyPr>
          <a:lstStyle/>
          <a:p>
            <a:pPr algn="ctr">
              <a:buNone/>
            </a:pPr>
            <a:r>
              <a:rPr lang="en-US" sz="4000" b="1" dirty="0"/>
              <a:t>The Torah Judgment</a:t>
            </a:r>
          </a:p>
          <a:p>
            <a:pPr algn="ctr">
              <a:buNone/>
            </a:pPr>
            <a:r>
              <a:rPr lang="en-US" sz="4000" dirty="0"/>
              <a:t> </a:t>
            </a:r>
            <a:r>
              <a:rPr lang="en-US" sz="4000" dirty="0" smtClean="0"/>
              <a:t>The </a:t>
            </a:r>
            <a:r>
              <a:rPr lang="en-US" sz="4000" dirty="0" smtClean="0"/>
              <a:t>precept (</a:t>
            </a:r>
            <a:r>
              <a:rPr lang="en-US" sz="4000" dirty="0" err="1" smtClean="0"/>
              <a:t>chukah</a:t>
            </a:r>
            <a:r>
              <a:rPr lang="en-US" sz="4000" dirty="0" smtClean="0"/>
              <a:t>): </a:t>
            </a:r>
            <a:r>
              <a:rPr lang="en-US" sz="4000" dirty="0" smtClean="0"/>
              <a:t>"</a:t>
            </a:r>
            <a:r>
              <a:rPr lang="en-US" sz="4000" dirty="0"/>
              <a:t>'Do not have sexual relations with your father's wife; that would dishonor your father.(Leviticus 18:8)</a:t>
            </a:r>
          </a:p>
          <a:p>
            <a:pPr algn="ctr">
              <a:buNone/>
            </a:pPr>
            <a:r>
              <a:rPr lang="en-US" sz="4000" dirty="0"/>
              <a:t> </a:t>
            </a:r>
            <a:r>
              <a:rPr lang="en-US" sz="4000" dirty="0" smtClean="0"/>
              <a:t>The judgment (</a:t>
            </a:r>
            <a:r>
              <a:rPr lang="en-US" sz="4000" dirty="0" err="1" smtClean="0"/>
              <a:t>mishpat</a:t>
            </a:r>
            <a:r>
              <a:rPr lang="en-US" sz="4000" dirty="0" smtClean="0"/>
              <a:t>): "</a:t>
            </a:r>
            <a:r>
              <a:rPr lang="en-US" sz="4000" dirty="0"/>
              <a:t>'Everyone who does any of these detestable things-- such persons must be cut off from their people. (Leviticus 18:29)</a:t>
            </a:r>
          </a:p>
        </p:txBody>
      </p:sp>
    </p:spTree>
    <p:extLst>
      <p:ext uri="{BB962C8B-B14F-4D97-AF65-F5344CB8AC3E}">
        <p14:creationId xmlns:p14="http://schemas.microsoft.com/office/powerpoint/2010/main" val="2686813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1"/>
            <a:ext cx="10846676" cy="5638800"/>
          </a:xfrm>
        </p:spPr>
        <p:txBody>
          <a:bodyPr>
            <a:normAutofit lnSpcReduction="10000"/>
          </a:bodyPr>
          <a:lstStyle/>
          <a:p>
            <a:pPr algn="ctr">
              <a:buNone/>
            </a:pPr>
            <a:r>
              <a:rPr lang="en-US" sz="4000" b="1" dirty="0"/>
              <a:t>Paul’s Judgment of the Immoral One</a:t>
            </a:r>
          </a:p>
          <a:p>
            <a:pPr marL="0" indent="0">
              <a:buNone/>
            </a:pPr>
            <a:r>
              <a:rPr lang="en-US" sz="4000" baseline="30000" dirty="0"/>
              <a:t>3</a:t>
            </a:r>
            <a:r>
              <a:rPr lang="en-US" sz="4000" dirty="0"/>
              <a:t> Even though I am not physically present, I am with you in spirit. And </a:t>
            </a:r>
            <a:r>
              <a:rPr lang="en-US" sz="4000" u="sng" dirty="0"/>
              <a:t>I have already passed judgment</a:t>
            </a:r>
            <a:r>
              <a:rPr lang="en-US" sz="4000" dirty="0"/>
              <a:t> on the one who did this, just as if I were present.</a:t>
            </a:r>
          </a:p>
          <a:p>
            <a:pPr marL="0" indent="0">
              <a:buNone/>
            </a:pPr>
            <a:r>
              <a:rPr lang="en-US" sz="4000" baseline="30000" dirty="0"/>
              <a:t>4</a:t>
            </a:r>
            <a:r>
              <a:rPr lang="en-US" sz="4000" dirty="0"/>
              <a:t> When you are assembled in the name of our Master </a:t>
            </a:r>
            <a:r>
              <a:rPr lang="en-US" sz="4000" dirty="0" err="1" smtClean="0"/>
              <a:t>Yahusha</a:t>
            </a:r>
            <a:r>
              <a:rPr lang="en-US" sz="4000" dirty="0" smtClean="0"/>
              <a:t> </a:t>
            </a:r>
            <a:r>
              <a:rPr lang="en-US" sz="4000" dirty="0"/>
              <a:t>and I am with you in spirit, and the power of our Master </a:t>
            </a:r>
            <a:r>
              <a:rPr lang="en-US" sz="4000" dirty="0" err="1" smtClean="0"/>
              <a:t>Yahusha</a:t>
            </a:r>
            <a:r>
              <a:rPr lang="en-US" sz="4000" dirty="0" smtClean="0"/>
              <a:t> </a:t>
            </a:r>
            <a:r>
              <a:rPr lang="en-US" sz="4000" dirty="0"/>
              <a:t>is present,</a:t>
            </a:r>
          </a:p>
          <a:p>
            <a:pPr marL="0" indent="0">
              <a:buNone/>
            </a:pPr>
            <a:r>
              <a:rPr lang="en-US" sz="4000" baseline="30000" dirty="0"/>
              <a:t>5</a:t>
            </a:r>
            <a:r>
              <a:rPr lang="en-US" sz="4000" dirty="0"/>
              <a:t> hand this man over to Satan, so that the sinful nature may be destroyed and his spirit saved on the day of </a:t>
            </a:r>
            <a:r>
              <a:rPr lang="en-US" sz="4000" dirty="0" smtClean="0"/>
              <a:t>Yahuwah. </a:t>
            </a:r>
            <a:r>
              <a:rPr lang="en-US" sz="4000" dirty="0"/>
              <a:t>(1 Corinthians 5)</a:t>
            </a:r>
          </a:p>
          <a:p>
            <a:pPr algn="ctr">
              <a:buNone/>
            </a:pPr>
            <a:endParaRPr lang="en-US" sz="4000" dirty="0">
              <a:solidFill>
                <a:schemeClr val="bg1"/>
              </a:solidFill>
            </a:endParaRPr>
          </a:p>
        </p:txBody>
      </p:sp>
    </p:spTree>
    <p:extLst>
      <p:ext uri="{BB962C8B-B14F-4D97-AF65-F5344CB8AC3E}">
        <p14:creationId xmlns:p14="http://schemas.microsoft.com/office/powerpoint/2010/main" val="1249613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517" y="685801"/>
            <a:ext cx="10878207" cy="5638800"/>
          </a:xfrm>
        </p:spPr>
        <p:txBody>
          <a:bodyPr>
            <a:normAutofit/>
          </a:bodyPr>
          <a:lstStyle/>
          <a:p>
            <a:pPr algn="ctr">
              <a:buNone/>
            </a:pPr>
            <a:r>
              <a:rPr lang="en-US" sz="4000" b="1" dirty="0"/>
              <a:t>Redirect!</a:t>
            </a:r>
          </a:p>
          <a:p>
            <a:pPr marL="0" indent="0">
              <a:buNone/>
            </a:pPr>
            <a:r>
              <a:rPr lang="en-US" sz="4000" baseline="30000" dirty="0"/>
              <a:t>6</a:t>
            </a:r>
            <a:r>
              <a:rPr lang="en-US" sz="4000" dirty="0"/>
              <a:t> The punishment inflicted on him by the majority is sufficient for him.</a:t>
            </a:r>
          </a:p>
          <a:p>
            <a:pPr marL="0" indent="0">
              <a:buNone/>
            </a:pPr>
            <a:r>
              <a:rPr lang="en-US" sz="4000" baseline="30000" dirty="0"/>
              <a:t>7</a:t>
            </a:r>
            <a:r>
              <a:rPr lang="en-US" sz="4000" dirty="0"/>
              <a:t> Now instead, you ought to forgive and comfort him, so that he will not be overwhelmed by excessive sorrow.</a:t>
            </a:r>
          </a:p>
          <a:p>
            <a:pPr marL="0" indent="0">
              <a:buNone/>
            </a:pPr>
            <a:r>
              <a:rPr lang="en-US" sz="4000" baseline="30000" dirty="0"/>
              <a:t>8</a:t>
            </a:r>
            <a:r>
              <a:rPr lang="en-US" sz="4000" dirty="0"/>
              <a:t> I urge you, therefore, to reaffirm your love for him. (2 Corinthians 2)</a:t>
            </a:r>
          </a:p>
        </p:txBody>
      </p:sp>
    </p:spTree>
    <p:extLst>
      <p:ext uri="{BB962C8B-B14F-4D97-AF65-F5344CB8AC3E}">
        <p14:creationId xmlns:p14="http://schemas.microsoft.com/office/powerpoint/2010/main" val="26176002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965" y="685801"/>
            <a:ext cx="11067393" cy="5638800"/>
          </a:xfrm>
        </p:spPr>
        <p:txBody>
          <a:bodyPr>
            <a:normAutofit/>
          </a:bodyPr>
          <a:lstStyle/>
          <a:p>
            <a:pPr marL="0" indent="0" algn="ctr">
              <a:buNone/>
            </a:pPr>
            <a:r>
              <a:rPr lang="en-US" sz="4000" b="1" dirty="0" err="1" smtClean="0">
                <a:latin typeface="Times New Roman"/>
              </a:rPr>
              <a:t>Yahusha</a:t>
            </a:r>
            <a:r>
              <a:rPr lang="en-US" sz="4000" b="1" dirty="0" smtClean="0">
                <a:latin typeface="Times New Roman"/>
              </a:rPr>
              <a:t> Gave Authority to Judge</a:t>
            </a:r>
          </a:p>
          <a:p>
            <a:pPr marL="0" indent="0" algn="ctr">
              <a:buNone/>
            </a:pPr>
            <a:r>
              <a:rPr lang="en-US" sz="4000" dirty="0" smtClean="0">
                <a:latin typeface="Times New Roman"/>
              </a:rPr>
              <a:t>I </a:t>
            </a:r>
            <a:r>
              <a:rPr lang="en-US" sz="4000" dirty="0">
                <a:latin typeface="Times New Roman"/>
              </a:rPr>
              <a:t>will give you the keys of the kingdom of heaven; whatever you bind on earth will be bound in heaven, and whatever you loose on earth will be loosed in heaven."</a:t>
            </a:r>
          </a:p>
          <a:p>
            <a:pPr algn="ctr">
              <a:buNone/>
            </a:pPr>
            <a:r>
              <a:rPr lang="en-US" sz="4000" dirty="0">
                <a:latin typeface="Times New Roman"/>
              </a:rPr>
              <a:t>Matthew 16:19</a:t>
            </a:r>
          </a:p>
          <a:p>
            <a:pPr algn="ctr">
              <a:buNone/>
            </a:pPr>
            <a:endParaRPr lang="en-US" sz="4000" dirty="0">
              <a:solidFill>
                <a:schemeClr val="bg1"/>
              </a:solidFill>
            </a:endParaRPr>
          </a:p>
        </p:txBody>
      </p:sp>
    </p:spTree>
    <p:extLst>
      <p:ext uri="{BB962C8B-B14F-4D97-AF65-F5344CB8AC3E}">
        <p14:creationId xmlns:p14="http://schemas.microsoft.com/office/powerpoint/2010/main" val="38653917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2152" y="685801"/>
            <a:ext cx="10857186" cy="5638800"/>
          </a:xfrm>
        </p:spPr>
        <p:txBody>
          <a:bodyPr>
            <a:normAutofit fontScale="92500" lnSpcReduction="20000"/>
          </a:bodyPr>
          <a:lstStyle/>
          <a:p>
            <a:pPr algn="ctr">
              <a:buNone/>
            </a:pPr>
            <a:r>
              <a:rPr lang="en-US" sz="4800" b="1" dirty="0"/>
              <a:t>Peter’s Confession</a:t>
            </a:r>
          </a:p>
          <a:p>
            <a:pPr marL="0" indent="0">
              <a:buNone/>
            </a:pPr>
            <a:r>
              <a:rPr lang="en-US" sz="4300" baseline="30000" dirty="0"/>
              <a:t>13</a:t>
            </a:r>
            <a:r>
              <a:rPr lang="en-US" sz="4300" dirty="0"/>
              <a:t> When </a:t>
            </a:r>
            <a:r>
              <a:rPr lang="en-US" sz="4300" dirty="0" err="1" smtClean="0"/>
              <a:t>Yahusha</a:t>
            </a:r>
            <a:r>
              <a:rPr lang="en-US" sz="4300" dirty="0" smtClean="0"/>
              <a:t> </a:t>
            </a:r>
            <a:r>
              <a:rPr lang="en-US" sz="4300" dirty="0"/>
              <a:t>came to the region of Caesarea Philippi, he asked his disciples, "Who do people say the Son of Man is?"</a:t>
            </a:r>
          </a:p>
          <a:p>
            <a:pPr marL="0" indent="0">
              <a:buNone/>
            </a:pPr>
            <a:r>
              <a:rPr lang="en-US" sz="4300" baseline="30000" dirty="0"/>
              <a:t>14</a:t>
            </a:r>
            <a:r>
              <a:rPr lang="en-US" sz="4300" dirty="0"/>
              <a:t> They replied, "Some say </a:t>
            </a:r>
            <a:r>
              <a:rPr lang="en-US" sz="4300" dirty="0" err="1"/>
              <a:t>Yochanan</a:t>
            </a:r>
            <a:r>
              <a:rPr lang="en-US" sz="4300" dirty="0"/>
              <a:t> the </a:t>
            </a:r>
            <a:r>
              <a:rPr lang="en-US" sz="4300" dirty="0" err="1"/>
              <a:t>Immerser</a:t>
            </a:r>
            <a:r>
              <a:rPr lang="en-US" sz="4300" dirty="0"/>
              <a:t>; others say </a:t>
            </a:r>
            <a:r>
              <a:rPr lang="en-US" sz="4300" dirty="0" err="1"/>
              <a:t>Eliyahu</a:t>
            </a:r>
            <a:r>
              <a:rPr lang="en-US" sz="4300" dirty="0"/>
              <a:t>; and still others, </a:t>
            </a:r>
            <a:r>
              <a:rPr lang="en-US" sz="4300" dirty="0" err="1"/>
              <a:t>Yeremiah</a:t>
            </a:r>
            <a:r>
              <a:rPr lang="en-US" sz="4300" dirty="0"/>
              <a:t> or one of the prophets."</a:t>
            </a:r>
          </a:p>
          <a:p>
            <a:pPr marL="0" indent="0">
              <a:buNone/>
            </a:pPr>
            <a:r>
              <a:rPr lang="en-US" sz="4300" baseline="30000" dirty="0"/>
              <a:t>15</a:t>
            </a:r>
            <a:r>
              <a:rPr lang="en-US" sz="4300" dirty="0"/>
              <a:t> "But what about you?" he asked. "Who do you say I am?"</a:t>
            </a:r>
          </a:p>
          <a:p>
            <a:pPr marL="0" indent="0">
              <a:buNone/>
            </a:pPr>
            <a:r>
              <a:rPr lang="en-US" sz="4300" baseline="30000" dirty="0"/>
              <a:t>16</a:t>
            </a:r>
            <a:r>
              <a:rPr lang="en-US" sz="4300" dirty="0"/>
              <a:t> Shimon </a:t>
            </a:r>
            <a:r>
              <a:rPr lang="en-US" sz="4300" dirty="0" err="1"/>
              <a:t>Kepha</a:t>
            </a:r>
            <a:r>
              <a:rPr lang="en-US" sz="4300" dirty="0"/>
              <a:t> answered, "You are the Messiah, the Son of the living </a:t>
            </a:r>
            <a:r>
              <a:rPr lang="en-US" sz="4300" dirty="0" err="1"/>
              <a:t>Elohim</a:t>
            </a:r>
            <a:r>
              <a:rPr lang="en-US" sz="4300" dirty="0"/>
              <a:t>.“ (Matthew 16)</a:t>
            </a:r>
          </a:p>
        </p:txBody>
      </p:sp>
    </p:spTree>
    <p:extLst>
      <p:ext uri="{BB962C8B-B14F-4D97-AF65-F5344CB8AC3E}">
        <p14:creationId xmlns:p14="http://schemas.microsoft.com/office/powerpoint/2010/main" val="18050174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6028" y="685801"/>
            <a:ext cx="10972800" cy="5638800"/>
          </a:xfrm>
        </p:spPr>
        <p:txBody>
          <a:bodyPr>
            <a:normAutofit/>
          </a:bodyPr>
          <a:lstStyle/>
          <a:p>
            <a:pPr algn="ctr">
              <a:buNone/>
            </a:pPr>
            <a:r>
              <a:rPr lang="en-US" sz="4000" dirty="0"/>
              <a:t>Though the Sanhedrin, made up of primarily Pharisees and Sadducees, were unable to correctly discern the true identity of </a:t>
            </a:r>
            <a:r>
              <a:rPr lang="en-US" sz="4000" dirty="0" err="1" smtClean="0"/>
              <a:t>Yahusha</a:t>
            </a:r>
            <a:r>
              <a:rPr lang="en-US" sz="4000" dirty="0" smtClean="0"/>
              <a:t>, </a:t>
            </a:r>
            <a:r>
              <a:rPr lang="en-US" sz="4000" dirty="0"/>
              <a:t>Peter had a clear perception, because he was being led by the Set-apart Spirit.  The Sanhedrin refused to comply with the Torah of </a:t>
            </a:r>
            <a:r>
              <a:rPr lang="en-US" sz="4000" dirty="0" err="1"/>
              <a:t>Mosheh</a:t>
            </a:r>
            <a:r>
              <a:rPr lang="en-US" sz="4000" dirty="0"/>
              <a:t> and were subsequently blinded to the truth of </a:t>
            </a:r>
            <a:r>
              <a:rPr lang="en-US" sz="4000" dirty="0" err="1" smtClean="0"/>
              <a:t>Yahusha’s</a:t>
            </a:r>
            <a:r>
              <a:rPr lang="en-US" sz="4000" dirty="0" smtClean="0"/>
              <a:t> </a:t>
            </a:r>
            <a:r>
              <a:rPr lang="en-US" sz="4000" dirty="0"/>
              <a:t>identity, but </a:t>
            </a:r>
            <a:r>
              <a:rPr lang="en-US" sz="4000" dirty="0" err="1"/>
              <a:t>Kepha</a:t>
            </a:r>
            <a:r>
              <a:rPr lang="en-US" sz="4000" dirty="0"/>
              <a:t> had an open mind and heart and was ready to receive the truth.</a:t>
            </a:r>
          </a:p>
        </p:txBody>
      </p:sp>
    </p:spTree>
    <p:extLst>
      <p:ext uri="{BB962C8B-B14F-4D97-AF65-F5344CB8AC3E}">
        <p14:creationId xmlns:p14="http://schemas.microsoft.com/office/powerpoint/2010/main" val="4940366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9903" y="685801"/>
            <a:ext cx="11204028" cy="5638800"/>
          </a:xfrm>
        </p:spPr>
        <p:txBody>
          <a:bodyPr>
            <a:normAutofit/>
          </a:bodyPr>
          <a:lstStyle/>
          <a:p>
            <a:pPr algn="ctr">
              <a:buNone/>
            </a:pPr>
            <a:r>
              <a:rPr lang="en-US" sz="4000" b="1" dirty="0"/>
              <a:t>On this Rock I will Build My Assembly</a:t>
            </a:r>
          </a:p>
          <a:p>
            <a:pPr marL="0" indent="0">
              <a:buNone/>
            </a:pPr>
            <a:r>
              <a:rPr lang="en-US" sz="4000" baseline="30000" dirty="0"/>
              <a:t>17</a:t>
            </a:r>
            <a:r>
              <a:rPr lang="en-US" sz="4000" dirty="0"/>
              <a:t> </a:t>
            </a:r>
            <a:r>
              <a:rPr lang="en-US" sz="4000" dirty="0" err="1" smtClean="0"/>
              <a:t>Yahusha</a:t>
            </a:r>
            <a:r>
              <a:rPr lang="en-US" sz="4000" dirty="0" smtClean="0"/>
              <a:t> </a:t>
            </a:r>
            <a:r>
              <a:rPr lang="en-US" sz="4000" dirty="0"/>
              <a:t>replied, "Blessed are you, Shimon son of </a:t>
            </a:r>
            <a:r>
              <a:rPr lang="en-US" sz="4000" dirty="0" err="1"/>
              <a:t>Yonah</a:t>
            </a:r>
            <a:r>
              <a:rPr lang="en-US" sz="4000" dirty="0"/>
              <a:t>, for this was not revealed to you by man, but by my Father in heaven.</a:t>
            </a:r>
          </a:p>
          <a:p>
            <a:pPr marL="0" indent="0">
              <a:buNone/>
            </a:pPr>
            <a:r>
              <a:rPr lang="en-US" sz="4000" baseline="30000" dirty="0"/>
              <a:t>18</a:t>
            </a:r>
            <a:r>
              <a:rPr lang="en-US" sz="4000" dirty="0"/>
              <a:t> And I tell you that you are </a:t>
            </a:r>
            <a:r>
              <a:rPr lang="en-US" sz="4000" dirty="0" err="1"/>
              <a:t>Kepha</a:t>
            </a:r>
            <a:r>
              <a:rPr lang="en-US" sz="4000" dirty="0"/>
              <a:t>, and on this rock </a:t>
            </a:r>
            <a:r>
              <a:rPr lang="en-US" sz="4000" u="sng" dirty="0"/>
              <a:t>I will build my assembly</a:t>
            </a:r>
            <a:r>
              <a:rPr lang="en-US" sz="4000" dirty="0"/>
              <a:t>, and the gates of Hades will not overcome it.</a:t>
            </a:r>
          </a:p>
          <a:p>
            <a:pPr algn="ctr">
              <a:buNone/>
            </a:pPr>
            <a:endParaRPr lang="en-US" sz="4000" dirty="0">
              <a:solidFill>
                <a:schemeClr val="bg1"/>
              </a:solidFill>
            </a:endParaRPr>
          </a:p>
        </p:txBody>
      </p:sp>
    </p:spTree>
    <p:extLst>
      <p:ext uri="{BB962C8B-B14F-4D97-AF65-F5344CB8AC3E}">
        <p14:creationId xmlns:p14="http://schemas.microsoft.com/office/powerpoint/2010/main" val="21869771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2455" y="685801"/>
            <a:ext cx="11098924" cy="5638800"/>
          </a:xfrm>
        </p:spPr>
        <p:txBody>
          <a:bodyPr>
            <a:normAutofit/>
          </a:bodyPr>
          <a:lstStyle/>
          <a:p>
            <a:pPr algn="ctr">
              <a:buNone/>
            </a:pPr>
            <a:r>
              <a:rPr lang="en-US" sz="4000" b="1" dirty="0"/>
              <a:t>The Word Play (in Greek)</a:t>
            </a:r>
          </a:p>
          <a:p>
            <a:pPr algn="ctr">
              <a:buNone/>
            </a:pPr>
            <a:r>
              <a:rPr lang="en-US" sz="4000" dirty="0"/>
              <a:t>Scholars have noticed in the Greek New Testament manuscripts a probable word play on the name </a:t>
            </a:r>
            <a:r>
              <a:rPr lang="en-US" sz="4000" i="1" dirty="0"/>
              <a:t>Peter</a:t>
            </a:r>
            <a:r>
              <a:rPr lang="en-US" sz="4000" dirty="0"/>
              <a:t> (in Greek, "</a:t>
            </a:r>
            <a:r>
              <a:rPr lang="en-US" sz="4000" i="1" dirty="0" err="1"/>
              <a:t>Petros</a:t>
            </a:r>
            <a:r>
              <a:rPr lang="en-US" sz="4000" dirty="0"/>
              <a:t>") and the </a:t>
            </a:r>
            <a:r>
              <a:rPr lang="en-US" sz="4000" i="1" dirty="0"/>
              <a:t>rock</a:t>
            </a:r>
            <a:r>
              <a:rPr lang="en-US" sz="4000" dirty="0"/>
              <a:t> (Greek, "</a:t>
            </a:r>
            <a:r>
              <a:rPr lang="en-US" sz="4000" i="1" dirty="0" err="1"/>
              <a:t>petra</a:t>
            </a:r>
            <a:r>
              <a:rPr lang="en-US" sz="4000" dirty="0"/>
              <a:t>") on which Messiah would build.  Since Peter is a "rock" and since Jesus would build on a "rock," then clearly Peter is the foundation of the church.  Right?</a:t>
            </a:r>
          </a:p>
        </p:txBody>
      </p:sp>
    </p:spTree>
    <p:extLst>
      <p:ext uri="{BB962C8B-B14F-4D97-AF65-F5344CB8AC3E}">
        <p14:creationId xmlns:p14="http://schemas.microsoft.com/office/powerpoint/2010/main" val="2650861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007" y="685801"/>
            <a:ext cx="11119945" cy="5638800"/>
          </a:xfrm>
        </p:spPr>
        <p:txBody>
          <a:bodyPr>
            <a:normAutofit lnSpcReduction="10000"/>
          </a:bodyPr>
          <a:lstStyle/>
          <a:p>
            <a:pPr algn="ctr">
              <a:buNone/>
            </a:pPr>
            <a:r>
              <a:rPr lang="en-US" sz="4000" b="1" dirty="0"/>
              <a:t>The Word Play (in Hebrew)</a:t>
            </a:r>
          </a:p>
          <a:p>
            <a:pPr algn="ctr">
              <a:buNone/>
            </a:pPr>
            <a:r>
              <a:rPr lang="en-US" sz="4000" dirty="0"/>
              <a:t>There is a different word play in this passage in the Hebrew text.  The Hebrew word for stone is </a:t>
            </a:r>
            <a:r>
              <a:rPr lang="en-US" sz="4000" i="1" dirty="0"/>
              <a:t>even</a:t>
            </a:r>
            <a:r>
              <a:rPr lang="en-US" sz="4000" dirty="0"/>
              <a:t> and the Hebrew word for "I will build" is </a:t>
            </a:r>
            <a:r>
              <a:rPr lang="en-US" sz="4000" i="1" dirty="0" err="1"/>
              <a:t>evneh</a:t>
            </a:r>
            <a:r>
              <a:rPr lang="en-US" sz="4000" dirty="0"/>
              <a:t>.  Thus, in the Hebrew manuscripts of Matthew's gospel, Messiah said to Peter, "</a:t>
            </a:r>
            <a:r>
              <a:rPr lang="en-US" sz="4000" b="1" dirty="0"/>
              <a:t>You are a stone (</a:t>
            </a:r>
            <a:r>
              <a:rPr lang="en-US" sz="4000" b="1" i="1" dirty="0"/>
              <a:t>even</a:t>
            </a:r>
            <a:r>
              <a:rPr lang="en-US" sz="4000" b="1" dirty="0"/>
              <a:t>) and I will build (</a:t>
            </a:r>
            <a:r>
              <a:rPr lang="en-US" sz="4000" b="1" i="1" dirty="0" err="1"/>
              <a:t>evneh</a:t>
            </a:r>
            <a:r>
              <a:rPr lang="en-US" sz="4000" b="1" dirty="0"/>
              <a:t>) on you my house of prayer.</a:t>
            </a:r>
            <a:r>
              <a:rPr lang="en-US" sz="4000" dirty="0"/>
              <a:t>"  The word play is not on "Peter" and "rock" as some think.  The name "Peter" does not even occur in his statement.</a:t>
            </a:r>
          </a:p>
        </p:txBody>
      </p:sp>
    </p:spTree>
    <p:extLst>
      <p:ext uri="{BB962C8B-B14F-4D97-AF65-F5344CB8AC3E}">
        <p14:creationId xmlns:p14="http://schemas.microsoft.com/office/powerpoint/2010/main" val="15326024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8579" y="685801"/>
            <a:ext cx="10941269" cy="5638800"/>
          </a:xfrm>
        </p:spPr>
        <p:txBody>
          <a:bodyPr>
            <a:normAutofit/>
          </a:bodyPr>
          <a:lstStyle/>
          <a:p>
            <a:pPr algn="ctr">
              <a:buNone/>
            </a:pPr>
            <a:r>
              <a:rPr lang="en-US" sz="4000" b="1" dirty="0"/>
              <a:t>Peter Calls All Believers “Stones”</a:t>
            </a:r>
          </a:p>
          <a:p>
            <a:pPr>
              <a:buNone/>
            </a:pPr>
            <a:r>
              <a:rPr lang="en-US" sz="4000" dirty="0"/>
              <a:t>As you come to him, </a:t>
            </a:r>
            <a:r>
              <a:rPr lang="en-US" sz="4000" u="sng" dirty="0"/>
              <a:t>the living Stone</a:t>
            </a:r>
            <a:r>
              <a:rPr lang="en-US" sz="4000" dirty="0"/>
              <a:t>-- rejected by men but chosen by Elohim and precious to him-- </a:t>
            </a:r>
            <a:r>
              <a:rPr lang="en-US" sz="4000" u="sng" dirty="0"/>
              <a:t>you also, like living stones, are being built into a spiritual house</a:t>
            </a:r>
            <a:r>
              <a:rPr lang="en-US" sz="4000" dirty="0"/>
              <a:t> to be a holy priesthood, offering spiritual sacrifices acceptable to Elohim through </a:t>
            </a:r>
            <a:r>
              <a:rPr lang="en-US" sz="4000" dirty="0" err="1" smtClean="0"/>
              <a:t>Yahusha</a:t>
            </a:r>
            <a:r>
              <a:rPr lang="en-US" sz="4000" dirty="0" smtClean="0"/>
              <a:t> </a:t>
            </a:r>
            <a:r>
              <a:rPr lang="en-US" sz="4000" dirty="0"/>
              <a:t>Messiah. (1 Peter 2:4-5)</a:t>
            </a:r>
          </a:p>
        </p:txBody>
      </p:sp>
    </p:spTree>
    <p:extLst>
      <p:ext uri="{BB962C8B-B14F-4D97-AF65-F5344CB8AC3E}">
        <p14:creationId xmlns:p14="http://schemas.microsoft.com/office/powerpoint/2010/main" val="10400766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9393" y="685801"/>
            <a:ext cx="11204028" cy="5638800"/>
          </a:xfrm>
        </p:spPr>
        <p:txBody>
          <a:bodyPr>
            <a:normAutofit lnSpcReduction="10000"/>
          </a:bodyPr>
          <a:lstStyle/>
          <a:p>
            <a:pPr algn="ctr">
              <a:buNone/>
            </a:pPr>
            <a:r>
              <a:rPr lang="en-US" sz="4000" b="1" dirty="0"/>
              <a:t>What </a:t>
            </a:r>
            <a:r>
              <a:rPr lang="en-US" sz="4000" b="1" dirty="0" smtClean="0"/>
              <a:t>House Do the Prophets Say </a:t>
            </a:r>
            <a:r>
              <a:rPr lang="en-US" sz="4000" b="1" dirty="0"/>
              <a:t>is to be Built?</a:t>
            </a:r>
          </a:p>
          <a:p>
            <a:pPr algn="ctr">
              <a:buNone/>
            </a:pPr>
            <a:r>
              <a:rPr lang="en-US" sz="4000" dirty="0"/>
              <a:t>For, lo, I will command, and I will sift the house of Israel among all nations, like as </a:t>
            </a:r>
            <a:r>
              <a:rPr lang="en-US" sz="4000" i="1" dirty="0"/>
              <a:t>corn </a:t>
            </a:r>
            <a:r>
              <a:rPr lang="en-US" sz="4000" dirty="0"/>
              <a:t>is sifted in a sieve, yet shall not the least grain fall upon the earth. All the sinners of my people shall die by the sword, which say, The evil shall not overtake nor prevent us.</a:t>
            </a:r>
            <a:r>
              <a:rPr lang="en-US" sz="4000" baseline="30000" dirty="0"/>
              <a:t> </a:t>
            </a:r>
            <a:r>
              <a:rPr lang="en-US" sz="4000" dirty="0"/>
              <a:t> </a:t>
            </a:r>
            <a:r>
              <a:rPr lang="en-US" sz="4000" u="sng" dirty="0"/>
              <a:t>In that day will I raise up the tabernacle of David that is fallen,</a:t>
            </a:r>
            <a:r>
              <a:rPr lang="en-US" sz="4000" dirty="0"/>
              <a:t> and close up the breaches thereof; and I will raise up his ruins, </a:t>
            </a:r>
            <a:r>
              <a:rPr lang="en-US" sz="4000" u="sng" dirty="0"/>
              <a:t>and I will build it as in the days of old</a:t>
            </a:r>
            <a:r>
              <a:rPr lang="en-US" sz="4000" dirty="0"/>
              <a:t> (Amos 9:9-11 KJV).</a:t>
            </a:r>
          </a:p>
        </p:txBody>
      </p:sp>
    </p:spTree>
    <p:extLst>
      <p:ext uri="{BB962C8B-B14F-4D97-AF65-F5344CB8AC3E}">
        <p14:creationId xmlns:p14="http://schemas.microsoft.com/office/powerpoint/2010/main" val="806349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497" y="367862"/>
            <a:ext cx="10825655" cy="6306207"/>
          </a:xfrm>
        </p:spPr>
        <p:txBody>
          <a:bodyPr>
            <a:normAutofit fontScale="92500"/>
          </a:bodyPr>
          <a:lstStyle/>
          <a:p>
            <a:pPr algn="ctr">
              <a:buNone/>
            </a:pPr>
            <a:r>
              <a:rPr lang="en-US" sz="4000" b="1" dirty="0" smtClean="0"/>
              <a:t>Simon Peter Speaks to the Assembly</a:t>
            </a:r>
            <a:endParaRPr lang="en-US" sz="4000" b="1" dirty="0"/>
          </a:p>
          <a:p>
            <a:pPr marL="0" indent="0">
              <a:buNone/>
            </a:pPr>
            <a:r>
              <a:rPr lang="en-US" sz="3600" baseline="30000" dirty="0"/>
              <a:t>7</a:t>
            </a:r>
            <a:r>
              <a:rPr lang="en-US" sz="3600" dirty="0"/>
              <a:t> After much discussion, </a:t>
            </a:r>
            <a:r>
              <a:rPr lang="en-US" sz="3600" dirty="0" err="1"/>
              <a:t>Kepha</a:t>
            </a:r>
            <a:r>
              <a:rPr lang="en-US" sz="3600" dirty="0"/>
              <a:t> got up and addressed them: "Brothers, you know that some time ago Elohim made a choice among you that the Gentiles might hear from my lips the message of the gospel and believe</a:t>
            </a:r>
            <a:r>
              <a:rPr lang="en-US" sz="3600" dirty="0" smtClean="0"/>
              <a:t>. </a:t>
            </a:r>
            <a:r>
              <a:rPr lang="en-US" sz="3600" baseline="30000" dirty="0" smtClean="0"/>
              <a:t>8</a:t>
            </a:r>
            <a:r>
              <a:rPr lang="en-US" sz="3600" dirty="0" smtClean="0"/>
              <a:t> </a:t>
            </a:r>
            <a:r>
              <a:rPr lang="en-US" sz="3600" dirty="0"/>
              <a:t>Elohim, who knows the heart, showed that he accepted them by giving the Holy Spirit to them, just as he did to us</a:t>
            </a:r>
            <a:r>
              <a:rPr lang="en-US" sz="3600" dirty="0" smtClean="0"/>
              <a:t>. </a:t>
            </a:r>
            <a:r>
              <a:rPr lang="en-US" sz="3600" baseline="30000" dirty="0" smtClean="0"/>
              <a:t>9</a:t>
            </a:r>
            <a:r>
              <a:rPr lang="en-US" sz="3600" dirty="0" smtClean="0"/>
              <a:t> </a:t>
            </a:r>
            <a:r>
              <a:rPr lang="en-US" sz="3600" dirty="0"/>
              <a:t>He made no distinction between us and them, for he purified </a:t>
            </a:r>
            <a:r>
              <a:rPr lang="en-US" sz="3600" dirty="0" smtClean="0"/>
              <a:t>their </a:t>
            </a:r>
            <a:r>
              <a:rPr lang="en-US" sz="3600" dirty="0"/>
              <a:t>hearts by faith</a:t>
            </a:r>
            <a:r>
              <a:rPr lang="en-US" sz="3600" dirty="0" smtClean="0"/>
              <a:t>. </a:t>
            </a:r>
            <a:r>
              <a:rPr lang="en-US" sz="3600" baseline="30000" dirty="0" smtClean="0"/>
              <a:t>10</a:t>
            </a:r>
            <a:r>
              <a:rPr lang="en-US" sz="3600" dirty="0" smtClean="0"/>
              <a:t> </a:t>
            </a:r>
            <a:r>
              <a:rPr lang="en-US" sz="3600" dirty="0"/>
              <a:t>Now then, why do you try to test Elohim by putting on the necks of the disciples a yoke that neither we nor our fathers have been able to bear</a:t>
            </a:r>
            <a:r>
              <a:rPr lang="en-US" sz="3600" dirty="0" smtClean="0"/>
              <a:t>? </a:t>
            </a:r>
            <a:r>
              <a:rPr lang="en-US" sz="3600" baseline="30000" dirty="0" smtClean="0"/>
              <a:t>11</a:t>
            </a:r>
            <a:r>
              <a:rPr lang="en-US" sz="3600" dirty="0" smtClean="0"/>
              <a:t> </a:t>
            </a:r>
            <a:r>
              <a:rPr lang="en-US" sz="3600" dirty="0"/>
              <a:t>No! We believe it is through the grace of our Master </a:t>
            </a:r>
            <a:r>
              <a:rPr lang="en-US" sz="3600" dirty="0" err="1"/>
              <a:t>Yahusha</a:t>
            </a:r>
            <a:r>
              <a:rPr lang="en-US" sz="3600" dirty="0"/>
              <a:t> that we are saved, just as they are</a:t>
            </a:r>
            <a:r>
              <a:rPr lang="en-US" sz="3600" dirty="0" smtClean="0"/>
              <a:t>.“ Acts 15</a:t>
            </a:r>
            <a:endParaRPr lang="en-US" sz="3600" dirty="0"/>
          </a:p>
          <a:p>
            <a:pPr algn="ctr">
              <a:buNone/>
            </a:pPr>
            <a:endParaRPr lang="en-US" sz="4000" dirty="0"/>
          </a:p>
        </p:txBody>
      </p:sp>
    </p:spTree>
    <p:extLst>
      <p:ext uri="{BB962C8B-B14F-4D97-AF65-F5344CB8AC3E}">
        <p14:creationId xmlns:p14="http://schemas.microsoft.com/office/powerpoint/2010/main" val="20440731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497" y="685801"/>
            <a:ext cx="10825655" cy="5638800"/>
          </a:xfrm>
        </p:spPr>
        <p:txBody>
          <a:bodyPr>
            <a:normAutofit lnSpcReduction="10000"/>
          </a:bodyPr>
          <a:lstStyle/>
          <a:p>
            <a:pPr algn="ctr">
              <a:buNone/>
            </a:pPr>
            <a:r>
              <a:rPr lang="en-US" sz="4000" b="1" dirty="0"/>
              <a:t>James Explains What Peter Taught</a:t>
            </a:r>
          </a:p>
          <a:p>
            <a:pPr algn="ctr">
              <a:buNone/>
            </a:pPr>
            <a:r>
              <a:rPr lang="en-US" sz="4000" dirty="0"/>
              <a:t>Simeon has explained how </a:t>
            </a:r>
            <a:r>
              <a:rPr lang="en-US" sz="4000" dirty="0" err="1"/>
              <a:t>Elohim</a:t>
            </a:r>
            <a:r>
              <a:rPr lang="en-US" sz="4000" dirty="0"/>
              <a:t> first concerned himself to select from among the Gentiles a people for his name. The words of the prophets agree with this, as it is written, 'After this I will return, and </a:t>
            </a:r>
            <a:r>
              <a:rPr lang="en-US" sz="4000" u="sng" dirty="0"/>
              <a:t>I will rebuild the fallen tent of David; I will rebuild its ruins and restore it</a:t>
            </a:r>
            <a:r>
              <a:rPr lang="en-US" sz="4000" dirty="0"/>
              <a:t>, so that the rest of humanity may seek </a:t>
            </a:r>
            <a:r>
              <a:rPr lang="en-US" sz="4000" dirty="0" smtClean="0"/>
              <a:t>Yahuwah, </a:t>
            </a:r>
            <a:r>
              <a:rPr lang="en-US" sz="4000" dirty="0"/>
              <a:t>namely, all the Gentiles I have called to be my own,' says </a:t>
            </a:r>
            <a:r>
              <a:rPr lang="en-US" sz="4000" dirty="0" smtClean="0"/>
              <a:t>Yahuwah, </a:t>
            </a:r>
            <a:r>
              <a:rPr lang="en-US" sz="4000" dirty="0"/>
              <a:t>who makes these things known from long ago (Acts 15:14-18, citing Amos 9).</a:t>
            </a:r>
          </a:p>
        </p:txBody>
      </p:sp>
    </p:spTree>
    <p:extLst>
      <p:ext uri="{BB962C8B-B14F-4D97-AF65-F5344CB8AC3E}">
        <p14:creationId xmlns:p14="http://schemas.microsoft.com/office/powerpoint/2010/main" val="5149993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433" y="685801"/>
            <a:ext cx="11046373" cy="5638800"/>
          </a:xfrm>
        </p:spPr>
        <p:txBody>
          <a:bodyPr>
            <a:normAutofit/>
          </a:bodyPr>
          <a:lstStyle/>
          <a:p>
            <a:pPr algn="ctr">
              <a:buNone/>
            </a:pPr>
            <a:r>
              <a:rPr lang="en-US" sz="4000" b="1" dirty="0"/>
              <a:t>Peter Speaks on Shavuot</a:t>
            </a:r>
          </a:p>
          <a:p>
            <a:pPr algn="ctr">
              <a:buNone/>
            </a:pPr>
            <a:r>
              <a:rPr lang="en-US" sz="4000" dirty="0"/>
              <a:t>But this is what was spoken about through the prophet </a:t>
            </a:r>
            <a:r>
              <a:rPr lang="en-US" sz="4000" dirty="0" err="1"/>
              <a:t>Yoel</a:t>
            </a:r>
            <a:r>
              <a:rPr lang="en-US" sz="4000" dirty="0"/>
              <a:t>: 'And in the last days it will be,' </a:t>
            </a:r>
            <a:r>
              <a:rPr lang="en-US" sz="4000" dirty="0" err="1"/>
              <a:t>Elohim</a:t>
            </a:r>
            <a:r>
              <a:rPr lang="en-US" sz="4000" dirty="0"/>
              <a:t> says, 'that I will pour out my Spirit on all people, and your sons and your daughters will prophesy, and your young men will see visions, and your old men will dream dreams. Even on my servants, both men and women, I will pour out my Spirit in those days, and they will prophesy (Acts 2:16-18).</a:t>
            </a:r>
          </a:p>
        </p:txBody>
      </p:sp>
    </p:spTree>
    <p:extLst>
      <p:ext uri="{BB962C8B-B14F-4D97-AF65-F5344CB8AC3E}">
        <p14:creationId xmlns:p14="http://schemas.microsoft.com/office/powerpoint/2010/main" val="23835853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372" y="685801"/>
            <a:ext cx="11130456" cy="5638800"/>
          </a:xfrm>
        </p:spPr>
        <p:txBody>
          <a:bodyPr>
            <a:normAutofit/>
          </a:bodyPr>
          <a:lstStyle/>
          <a:p>
            <a:pPr algn="ctr">
              <a:buNone/>
            </a:pPr>
            <a:r>
              <a:rPr lang="en-US" sz="4000" dirty="0"/>
              <a:t>It will so happen that everyone who calls on the name of </a:t>
            </a:r>
            <a:r>
              <a:rPr lang="en-US" sz="4000" dirty="0" smtClean="0"/>
              <a:t>Yahuwah </a:t>
            </a:r>
            <a:r>
              <a:rPr lang="en-US" sz="4000" dirty="0"/>
              <a:t>will be delivered. For on Mount Zion and in </a:t>
            </a:r>
            <a:r>
              <a:rPr lang="en-US" sz="4000" dirty="0" err="1"/>
              <a:t>Yerushalayim</a:t>
            </a:r>
            <a:r>
              <a:rPr lang="en-US" sz="4000" dirty="0"/>
              <a:t> there will be those who survive, just as </a:t>
            </a:r>
            <a:r>
              <a:rPr lang="en-US" sz="4000" dirty="0" smtClean="0"/>
              <a:t>Yahuwah </a:t>
            </a:r>
            <a:r>
              <a:rPr lang="en-US" sz="4000" dirty="0"/>
              <a:t>has promised; the remnant will be those whom </a:t>
            </a:r>
            <a:r>
              <a:rPr lang="en-US" sz="4000" dirty="0" smtClean="0"/>
              <a:t>Yahuwah </a:t>
            </a:r>
            <a:r>
              <a:rPr lang="en-US" sz="4000" dirty="0"/>
              <a:t>will call. For look! </a:t>
            </a:r>
            <a:r>
              <a:rPr lang="en-US" sz="4000" u="sng" dirty="0"/>
              <a:t>In those days and at that time I will return the exiles to </a:t>
            </a:r>
            <a:r>
              <a:rPr lang="en-US" sz="4000" u="sng" dirty="0" err="1"/>
              <a:t>Yehudah</a:t>
            </a:r>
            <a:r>
              <a:rPr lang="en-US" sz="4000" u="sng" dirty="0"/>
              <a:t> and </a:t>
            </a:r>
            <a:r>
              <a:rPr lang="en-US" sz="4000" u="sng" dirty="0" err="1"/>
              <a:t>Yerushalayim</a:t>
            </a:r>
            <a:r>
              <a:rPr lang="en-US" sz="4000" dirty="0"/>
              <a:t> (</a:t>
            </a:r>
            <a:r>
              <a:rPr lang="en-US" sz="4000" dirty="0" err="1"/>
              <a:t>Yoel</a:t>
            </a:r>
            <a:r>
              <a:rPr lang="en-US" sz="4000" dirty="0"/>
              <a:t> 2:32-3:1).</a:t>
            </a:r>
          </a:p>
        </p:txBody>
      </p:sp>
    </p:spTree>
    <p:extLst>
      <p:ext uri="{BB962C8B-B14F-4D97-AF65-F5344CB8AC3E}">
        <p14:creationId xmlns:p14="http://schemas.microsoft.com/office/powerpoint/2010/main" val="20998888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352" y="685801"/>
            <a:ext cx="11403724" cy="5638800"/>
          </a:xfrm>
        </p:spPr>
        <p:txBody>
          <a:bodyPr>
            <a:normAutofit/>
          </a:bodyPr>
          <a:lstStyle/>
          <a:p>
            <a:pPr algn="ctr">
              <a:buNone/>
            </a:pPr>
            <a:r>
              <a:rPr lang="en-US" sz="4000" b="1" dirty="0"/>
              <a:t>The Keys of the Kingdom</a:t>
            </a:r>
          </a:p>
          <a:p>
            <a:pPr algn="ctr">
              <a:buNone/>
            </a:pPr>
            <a:r>
              <a:rPr lang="en-US" sz="4000" dirty="0"/>
              <a:t> </a:t>
            </a:r>
            <a:r>
              <a:rPr lang="en-US" sz="4000" baseline="30000" dirty="0"/>
              <a:t>19</a:t>
            </a:r>
            <a:r>
              <a:rPr lang="en-US" sz="4000" dirty="0"/>
              <a:t> I will give you the keys of the kingdom of heaven; whatever you bind on earth will be bound in heaven, and whatever you loose on earth will be loosed in heaven."</a:t>
            </a:r>
          </a:p>
          <a:p>
            <a:pPr algn="ctr">
              <a:buNone/>
            </a:pPr>
            <a:endParaRPr lang="en-US" sz="4000" dirty="0">
              <a:solidFill>
                <a:schemeClr val="bg1"/>
              </a:solidFill>
            </a:endParaRPr>
          </a:p>
        </p:txBody>
      </p:sp>
    </p:spTree>
    <p:extLst>
      <p:ext uri="{BB962C8B-B14F-4D97-AF65-F5344CB8AC3E}">
        <p14:creationId xmlns:p14="http://schemas.microsoft.com/office/powerpoint/2010/main" val="2481220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6028" y="685801"/>
            <a:ext cx="10983310" cy="5638800"/>
          </a:xfrm>
        </p:spPr>
        <p:txBody>
          <a:bodyPr>
            <a:normAutofit lnSpcReduction="10000"/>
          </a:bodyPr>
          <a:lstStyle/>
          <a:p>
            <a:pPr algn="ctr">
              <a:buNone/>
            </a:pPr>
            <a:r>
              <a:rPr lang="en-US" sz="4000" b="1" dirty="0"/>
              <a:t>The Keys to the House of David</a:t>
            </a:r>
          </a:p>
          <a:p>
            <a:pPr>
              <a:buNone/>
            </a:pPr>
            <a:r>
              <a:rPr lang="en-US" sz="4000" dirty="0"/>
              <a:t>"At that time I will summon my servant </a:t>
            </a:r>
            <a:r>
              <a:rPr lang="en-US" sz="4000" dirty="0" err="1"/>
              <a:t>Eliakim</a:t>
            </a:r>
            <a:r>
              <a:rPr lang="en-US" sz="4000" dirty="0"/>
              <a:t>, son of </a:t>
            </a:r>
            <a:r>
              <a:rPr lang="en-US" sz="4000" dirty="0" err="1"/>
              <a:t>Hilkiah</a:t>
            </a:r>
            <a:r>
              <a:rPr lang="en-US" sz="4000" dirty="0"/>
              <a:t>. I will put your robe on him, tie your belt around him, and transfer your authority to him. He will become a protector of the residents of </a:t>
            </a:r>
            <a:r>
              <a:rPr lang="en-US" sz="4000" dirty="0" err="1"/>
              <a:t>Yerushalayim</a:t>
            </a:r>
            <a:r>
              <a:rPr lang="en-US" sz="4000" dirty="0"/>
              <a:t> and of the people of </a:t>
            </a:r>
            <a:r>
              <a:rPr lang="en-US" sz="4000" dirty="0" err="1"/>
              <a:t>Yehudah</a:t>
            </a:r>
            <a:r>
              <a:rPr lang="en-US" sz="4000" dirty="0"/>
              <a:t>.</a:t>
            </a:r>
            <a:r>
              <a:rPr lang="en-US" sz="4000" baseline="30000" dirty="0"/>
              <a:t> </a:t>
            </a:r>
            <a:r>
              <a:rPr lang="en-US" sz="4000" dirty="0"/>
              <a:t> I will place the key to the house of David on his shoulder. When he opens the door, no one can close it; when he closes the door, no one can open it.  (</a:t>
            </a:r>
            <a:r>
              <a:rPr lang="en-US" sz="4000" dirty="0" err="1"/>
              <a:t>Yeshayahu</a:t>
            </a:r>
            <a:r>
              <a:rPr lang="en-US" sz="4000" dirty="0"/>
              <a:t> 22:20-22)</a:t>
            </a:r>
          </a:p>
          <a:p>
            <a:pPr algn="ctr">
              <a:buNone/>
            </a:pPr>
            <a:endParaRPr lang="en-US" sz="4000" dirty="0">
              <a:solidFill>
                <a:schemeClr val="bg1"/>
              </a:solidFill>
            </a:endParaRPr>
          </a:p>
        </p:txBody>
      </p:sp>
    </p:spTree>
    <p:extLst>
      <p:ext uri="{BB962C8B-B14F-4D97-AF65-F5344CB8AC3E}">
        <p14:creationId xmlns:p14="http://schemas.microsoft.com/office/powerpoint/2010/main" val="31686192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8069" y="685801"/>
            <a:ext cx="11077903" cy="5638800"/>
          </a:xfrm>
        </p:spPr>
        <p:txBody>
          <a:bodyPr>
            <a:normAutofit/>
          </a:bodyPr>
          <a:lstStyle/>
          <a:p>
            <a:pPr>
              <a:buNone/>
            </a:pPr>
            <a:r>
              <a:rPr lang="en-US" sz="4000" dirty="0"/>
              <a:t>To the angel of the congregation in Philadelphia write the following: "This is the solemn pronouncement of the Set-apart One, the True One, who holds the key of David, who opens doors no one can shut, and shuts doors no one can open" (Revelation 3:7)</a:t>
            </a:r>
          </a:p>
          <a:p>
            <a:pPr>
              <a:buNone/>
            </a:pPr>
            <a:r>
              <a:rPr lang="en-US" sz="4000" dirty="0"/>
              <a:t>The “key” is the authority to rule</a:t>
            </a:r>
          </a:p>
        </p:txBody>
      </p:sp>
    </p:spTree>
    <p:extLst>
      <p:ext uri="{BB962C8B-B14F-4D97-AF65-F5344CB8AC3E}">
        <p14:creationId xmlns:p14="http://schemas.microsoft.com/office/powerpoint/2010/main" val="41162832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047" y="685801"/>
            <a:ext cx="10930759" cy="5638800"/>
          </a:xfrm>
        </p:spPr>
        <p:txBody>
          <a:bodyPr>
            <a:normAutofit/>
          </a:bodyPr>
          <a:lstStyle/>
          <a:p>
            <a:pPr algn="ctr">
              <a:buNone/>
            </a:pPr>
            <a:r>
              <a:rPr lang="en-US" sz="4000" dirty="0"/>
              <a:t>The "keys of the reign of the heavens" about which </a:t>
            </a:r>
            <a:r>
              <a:rPr lang="en-US" sz="4000" dirty="0" err="1" smtClean="0"/>
              <a:t>Yahusha</a:t>
            </a:r>
            <a:r>
              <a:rPr lang="en-US" sz="4000" dirty="0" smtClean="0"/>
              <a:t> </a:t>
            </a:r>
            <a:r>
              <a:rPr lang="en-US" sz="4000" dirty="0"/>
              <a:t>spoke to Peter is the authority given to the disciples of </a:t>
            </a:r>
            <a:r>
              <a:rPr lang="en-US" sz="4000" dirty="0" err="1" smtClean="0"/>
              <a:t>Yahusha</a:t>
            </a:r>
            <a:r>
              <a:rPr lang="en-US" sz="4000" dirty="0" smtClean="0"/>
              <a:t> </a:t>
            </a:r>
            <a:r>
              <a:rPr lang="en-US" sz="4000" dirty="0"/>
              <a:t>to manage and reign over his body by the use of the rules (Hebrew, </a:t>
            </a:r>
            <a:r>
              <a:rPr lang="en-US" sz="4000" i="1" dirty="0" err="1"/>
              <a:t>chukot</a:t>
            </a:r>
            <a:r>
              <a:rPr lang="en-US" sz="4000" dirty="0"/>
              <a:t>) and right-rulings (Hebrew, </a:t>
            </a:r>
            <a:r>
              <a:rPr lang="en-US" sz="4000" i="1" dirty="0" err="1"/>
              <a:t>mishpatim</a:t>
            </a:r>
            <a:r>
              <a:rPr lang="en-US" sz="4000" dirty="0"/>
              <a:t>) of the Torah.  These tools ("keys") are the means by which to instruct and manage the body of Messiah.  They are the laws and judgments by which all of Israel is to live.</a:t>
            </a:r>
          </a:p>
        </p:txBody>
      </p:sp>
    </p:spTree>
    <p:extLst>
      <p:ext uri="{BB962C8B-B14F-4D97-AF65-F5344CB8AC3E}">
        <p14:creationId xmlns:p14="http://schemas.microsoft.com/office/powerpoint/2010/main" val="39353051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9393" y="685801"/>
            <a:ext cx="11151476" cy="5638800"/>
          </a:xfrm>
        </p:spPr>
        <p:txBody>
          <a:bodyPr>
            <a:normAutofit/>
          </a:bodyPr>
          <a:lstStyle/>
          <a:p>
            <a:pPr algn="ctr">
              <a:buNone/>
            </a:pPr>
            <a:r>
              <a:rPr lang="en-US" sz="4000" b="1" dirty="0"/>
              <a:t>The Laws of the Land</a:t>
            </a:r>
          </a:p>
          <a:p>
            <a:pPr algn="ctr">
              <a:buNone/>
            </a:pPr>
            <a:r>
              <a:rPr lang="en-US" sz="4000" dirty="0"/>
              <a:t>Now this is the commandment - the </a:t>
            </a:r>
            <a:r>
              <a:rPr lang="en-US" sz="4000" dirty="0" smtClean="0"/>
              <a:t>precepts</a:t>
            </a:r>
            <a:r>
              <a:rPr lang="en-US" sz="4000" dirty="0" smtClean="0"/>
              <a:t> </a:t>
            </a:r>
            <a:r>
              <a:rPr lang="en-US" sz="4000" dirty="0"/>
              <a:t>and right-rulings that </a:t>
            </a:r>
            <a:r>
              <a:rPr lang="en-US" sz="4000" dirty="0" smtClean="0"/>
              <a:t>Yahuwah </a:t>
            </a:r>
            <a:r>
              <a:rPr lang="en-US" sz="4000" dirty="0"/>
              <a:t>your Elohim instructed me to teach you so that you may carry them out in the land where you are headed.... (</a:t>
            </a:r>
            <a:r>
              <a:rPr lang="en-US" sz="4000" dirty="0" err="1"/>
              <a:t>Devarim</a:t>
            </a:r>
            <a:r>
              <a:rPr lang="en-US" sz="4000" dirty="0"/>
              <a:t> 6:1)</a:t>
            </a:r>
          </a:p>
        </p:txBody>
      </p:sp>
    </p:spTree>
    <p:extLst>
      <p:ext uri="{BB962C8B-B14F-4D97-AF65-F5344CB8AC3E}">
        <p14:creationId xmlns:p14="http://schemas.microsoft.com/office/powerpoint/2010/main" val="35018422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331" y="685801"/>
            <a:ext cx="11088414" cy="5638800"/>
          </a:xfrm>
        </p:spPr>
        <p:txBody>
          <a:bodyPr>
            <a:normAutofit/>
          </a:bodyPr>
          <a:lstStyle/>
          <a:p>
            <a:pPr algn="ctr">
              <a:buNone/>
            </a:pPr>
            <a:r>
              <a:rPr lang="en-US" sz="4000" b="1" dirty="0"/>
              <a:t>Is there any authority to change the laws and rulings of the Torah?</a:t>
            </a:r>
          </a:p>
          <a:p>
            <a:pPr algn="ctr">
              <a:buNone/>
            </a:pPr>
            <a:endParaRPr lang="en-US" sz="4000" dirty="0"/>
          </a:p>
          <a:p>
            <a:pPr algn="ctr">
              <a:buNone/>
            </a:pPr>
            <a:r>
              <a:rPr lang="en-US" sz="4000" dirty="0"/>
              <a:t>All false religions take upon  themselves the authority to change God’s Law or have as a leader one who alone or a select group of people who can properly interpret the Law</a:t>
            </a:r>
          </a:p>
        </p:txBody>
      </p:sp>
    </p:spTree>
    <p:extLst>
      <p:ext uri="{BB962C8B-B14F-4D97-AF65-F5344CB8AC3E}">
        <p14:creationId xmlns:p14="http://schemas.microsoft.com/office/powerpoint/2010/main" val="3165187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3985" y="685801"/>
            <a:ext cx="10993821" cy="5638800"/>
          </a:xfrm>
        </p:spPr>
        <p:txBody>
          <a:bodyPr>
            <a:normAutofit/>
          </a:bodyPr>
          <a:lstStyle/>
          <a:p>
            <a:pPr algn="ctr">
              <a:buNone/>
            </a:pPr>
            <a:r>
              <a:rPr lang="en-US" sz="4000" dirty="0"/>
              <a:t>Now, </a:t>
            </a:r>
            <a:r>
              <a:rPr lang="en-US" sz="4000" dirty="0" err="1"/>
              <a:t>Yisrael</a:t>
            </a:r>
            <a:r>
              <a:rPr lang="en-US" sz="4000" dirty="0"/>
              <a:t>, pay attention to the rules and right-rulings I am about to teach you, so that you might live and go on to enter and take possession of the land that </a:t>
            </a:r>
            <a:r>
              <a:rPr lang="en-US" sz="4000" dirty="0" smtClean="0"/>
              <a:t>Yahuwah, </a:t>
            </a:r>
            <a:r>
              <a:rPr lang="en-US" sz="4000" dirty="0"/>
              <a:t>the Elohim of your ancestors, is giving you.</a:t>
            </a:r>
            <a:r>
              <a:rPr lang="en-US" sz="4000" baseline="30000" dirty="0"/>
              <a:t> </a:t>
            </a:r>
            <a:r>
              <a:rPr lang="en-US" sz="4000" dirty="0"/>
              <a:t> </a:t>
            </a:r>
            <a:r>
              <a:rPr lang="en-US" sz="4000" u="sng" dirty="0"/>
              <a:t>Do not add a thing to what I command you nor subtract from it</a:t>
            </a:r>
            <a:r>
              <a:rPr lang="en-US" sz="4000" dirty="0"/>
              <a:t>, so that you may keep the commandments of </a:t>
            </a:r>
            <a:r>
              <a:rPr lang="en-US" sz="4000" dirty="0" smtClean="0"/>
              <a:t>Yahuwah </a:t>
            </a:r>
            <a:r>
              <a:rPr lang="en-US" sz="4000" dirty="0"/>
              <a:t>your Elohim that I am delivering to you (</a:t>
            </a:r>
            <a:r>
              <a:rPr lang="en-US" sz="4000" dirty="0" err="1"/>
              <a:t>Devarim</a:t>
            </a:r>
            <a:r>
              <a:rPr lang="en-US" sz="4000" dirty="0"/>
              <a:t> [Deuteronomy] 4:1,2).</a:t>
            </a:r>
          </a:p>
        </p:txBody>
      </p:sp>
    </p:spTree>
    <p:extLst>
      <p:ext uri="{BB962C8B-B14F-4D97-AF65-F5344CB8AC3E}">
        <p14:creationId xmlns:p14="http://schemas.microsoft.com/office/powerpoint/2010/main" val="32462760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6537" y="685801"/>
            <a:ext cx="10951779" cy="5638800"/>
          </a:xfrm>
        </p:spPr>
        <p:txBody>
          <a:bodyPr>
            <a:normAutofit/>
          </a:bodyPr>
          <a:lstStyle/>
          <a:p>
            <a:pPr algn="ctr">
              <a:buNone/>
            </a:pPr>
            <a:r>
              <a:rPr lang="en-US" sz="4000" dirty="0"/>
              <a:t>You must be careful to do everything I am commanding you. Do not add to it or subtract from it! (</a:t>
            </a:r>
            <a:r>
              <a:rPr lang="en-US" sz="4000" dirty="0" err="1"/>
              <a:t>Devarim</a:t>
            </a:r>
            <a:r>
              <a:rPr lang="en-US" sz="4000" dirty="0"/>
              <a:t> 12:32).</a:t>
            </a:r>
          </a:p>
          <a:p>
            <a:pPr marL="0" indent="0">
              <a:buNone/>
            </a:pPr>
            <a:r>
              <a:rPr lang="en-US" sz="4000" dirty="0" smtClean="0"/>
              <a:t>Yahuwah, </a:t>
            </a:r>
            <a:r>
              <a:rPr lang="en-US" sz="4000" dirty="0"/>
              <a:t>your Instructions endure; they stand secure in heaven. (Psalm 119:89)</a:t>
            </a:r>
          </a:p>
          <a:p>
            <a:pPr marL="0" indent="0">
              <a:buNone/>
            </a:pPr>
            <a:r>
              <a:rPr lang="en-US" sz="4000" dirty="0"/>
              <a:t>Long ago I realized that you ordained your </a:t>
            </a:r>
            <a:r>
              <a:rPr lang="en-US" sz="4000" dirty="0" smtClean="0"/>
              <a:t>testimonies </a:t>
            </a:r>
            <a:r>
              <a:rPr lang="en-US" sz="4000" dirty="0"/>
              <a:t>to last. (Psalm 119:152)</a:t>
            </a:r>
          </a:p>
          <a:p>
            <a:pPr algn="ctr">
              <a:buNone/>
            </a:pPr>
            <a:endParaRPr lang="en-US" sz="4000" dirty="0">
              <a:solidFill>
                <a:schemeClr val="bg1"/>
              </a:solidFill>
            </a:endParaRPr>
          </a:p>
        </p:txBody>
      </p:sp>
    </p:spTree>
    <p:extLst>
      <p:ext uri="{BB962C8B-B14F-4D97-AF65-F5344CB8AC3E}">
        <p14:creationId xmlns:p14="http://schemas.microsoft.com/office/powerpoint/2010/main" val="13407019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007" y="685801"/>
            <a:ext cx="11004331" cy="5638800"/>
          </a:xfrm>
        </p:spPr>
        <p:txBody>
          <a:bodyPr>
            <a:normAutofit/>
          </a:bodyPr>
          <a:lstStyle/>
          <a:p>
            <a:pPr algn="ctr">
              <a:buNone/>
            </a:pPr>
            <a:r>
              <a:rPr lang="en-US" sz="4000" b="1" dirty="0"/>
              <a:t>Binding and Loosing</a:t>
            </a:r>
          </a:p>
          <a:p>
            <a:pPr algn="ctr">
              <a:buNone/>
            </a:pPr>
            <a:r>
              <a:rPr lang="en-US" sz="4000" dirty="0"/>
              <a:t>“whatever you bind on earth shall be having been bound in the heavens, and whatever you loosen on earth shall be having been loosened in the heavens”</a:t>
            </a:r>
          </a:p>
          <a:p>
            <a:pPr algn="ctr">
              <a:buNone/>
            </a:pPr>
            <a:r>
              <a:rPr lang="en-US" sz="4000" dirty="0"/>
              <a:t> The periphrastic future perfect tense of the Greek text.  It is constructed by attaching the future tense of the "to be" verb to the perfect participle of the action verbs.</a:t>
            </a:r>
          </a:p>
        </p:txBody>
      </p:sp>
    </p:spTree>
    <p:extLst>
      <p:ext uri="{BB962C8B-B14F-4D97-AF65-F5344CB8AC3E}">
        <p14:creationId xmlns:p14="http://schemas.microsoft.com/office/powerpoint/2010/main" val="5779566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048" y="685801"/>
            <a:ext cx="11088414" cy="5638800"/>
          </a:xfrm>
        </p:spPr>
        <p:txBody>
          <a:bodyPr>
            <a:normAutofit/>
          </a:bodyPr>
          <a:lstStyle/>
          <a:p>
            <a:pPr algn="ctr">
              <a:buNone/>
            </a:pPr>
            <a:r>
              <a:rPr lang="en-US" sz="4000" dirty="0"/>
              <a:t>It essentially means, "when this judgment is 'bound,' it shall already have been bound in heaven" and "when the judgment is 'loosed' (released), it shall already have been released in heaven."  The action, when declared by the disciples, will at that point in time already have been done by heaven.  Why?</a:t>
            </a:r>
          </a:p>
        </p:txBody>
      </p:sp>
    </p:spTree>
    <p:extLst>
      <p:ext uri="{BB962C8B-B14F-4D97-AF65-F5344CB8AC3E}">
        <p14:creationId xmlns:p14="http://schemas.microsoft.com/office/powerpoint/2010/main" val="42906346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434" y="685801"/>
            <a:ext cx="11193518" cy="5638800"/>
          </a:xfrm>
        </p:spPr>
        <p:txBody>
          <a:bodyPr>
            <a:normAutofit/>
          </a:bodyPr>
          <a:lstStyle/>
          <a:p>
            <a:pPr algn="ctr">
              <a:buNone/>
            </a:pPr>
            <a:r>
              <a:rPr lang="en-US" sz="4000" dirty="0"/>
              <a:t>Does this authority enable </a:t>
            </a:r>
            <a:r>
              <a:rPr lang="en-US" sz="4000" dirty="0" err="1" smtClean="0"/>
              <a:t>Yahusha’s</a:t>
            </a:r>
            <a:r>
              <a:rPr lang="en-US" sz="4000" dirty="0" smtClean="0"/>
              <a:t> </a:t>
            </a:r>
            <a:r>
              <a:rPr lang="en-US" sz="4000" dirty="0"/>
              <a:t>disciples to decide on their own how to judge the body of Messiah?</a:t>
            </a:r>
          </a:p>
          <a:p>
            <a:pPr algn="ctr">
              <a:buNone/>
            </a:pPr>
            <a:r>
              <a:rPr lang="en-US" sz="4000" dirty="0"/>
              <a:t>(This is Roman Catholic teaching)</a:t>
            </a:r>
          </a:p>
          <a:p>
            <a:pPr algn="ctr">
              <a:buNone/>
            </a:pPr>
            <a:r>
              <a:rPr lang="en-US" sz="4000" dirty="0"/>
              <a:t>Can a leader make his own decision about how to judge someone</a:t>
            </a:r>
            <a:r>
              <a:rPr lang="en-US" sz="4000" dirty="0" smtClean="0"/>
              <a:t>?</a:t>
            </a:r>
          </a:p>
          <a:p>
            <a:pPr algn="ctr">
              <a:buNone/>
            </a:pPr>
            <a:r>
              <a:rPr lang="en-US" sz="4000" dirty="0" smtClean="0"/>
              <a:t>NO!</a:t>
            </a:r>
            <a:endParaRPr lang="en-US" sz="4000" dirty="0"/>
          </a:p>
        </p:txBody>
      </p:sp>
    </p:spTree>
    <p:extLst>
      <p:ext uri="{BB962C8B-B14F-4D97-AF65-F5344CB8AC3E}">
        <p14:creationId xmlns:p14="http://schemas.microsoft.com/office/powerpoint/2010/main" val="30679017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0621" y="685801"/>
            <a:ext cx="10804634" cy="5638800"/>
          </a:xfrm>
        </p:spPr>
        <p:txBody>
          <a:bodyPr>
            <a:normAutofit/>
          </a:bodyPr>
          <a:lstStyle/>
          <a:p>
            <a:pPr algn="ctr">
              <a:buNone/>
            </a:pPr>
            <a:r>
              <a:rPr lang="en-US" sz="4000" dirty="0"/>
              <a:t>Messiah Will Judge the Nations</a:t>
            </a:r>
          </a:p>
          <a:p>
            <a:pPr algn="ctr">
              <a:buNone/>
            </a:pPr>
            <a:r>
              <a:rPr lang="en-US" sz="4000" dirty="0"/>
              <a:t>...and many nations will come, saying, "Come on! Let's go up to </a:t>
            </a:r>
            <a:r>
              <a:rPr lang="en-US" sz="4000" dirty="0" smtClean="0"/>
              <a:t>Yahuwah's </a:t>
            </a:r>
            <a:r>
              <a:rPr lang="en-US" sz="4000" dirty="0"/>
              <a:t>mountain, to the temple of </a:t>
            </a:r>
            <a:r>
              <a:rPr lang="en-US" sz="4000" dirty="0" err="1"/>
              <a:t>Ya'acov's</a:t>
            </a:r>
            <a:r>
              <a:rPr lang="en-US" sz="4000" dirty="0"/>
              <a:t> Elohim, so he can teach us his </a:t>
            </a:r>
            <a:r>
              <a:rPr lang="en-US" sz="4000" dirty="0" smtClean="0"/>
              <a:t>ways</a:t>
            </a:r>
            <a:r>
              <a:rPr lang="en-US" sz="4000" dirty="0" smtClean="0"/>
              <a:t>, </a:t>
            </a:r>
            <a:r>
              <a:rPr lang="en-US" sz="4000" dirty="0"/>
              <a:t>and we can </a:t>
            </a:r>
            <a:r>
              <a:rPr lang="en-US" sz="4000" dirty="0" smtClean="0"/>
              <a:t>walk in </a:t>
            </a:r>
            <a:r>
              <a:rPr lang="en-US" sz="4000" dirty="0"/>
              <a:t>his </a:t>
            </a:r>
            <a:r>
              <a:rPr lang="en-US" sz="4000" dirty="0" smtClean="0"/>
              <a:t>paths." </a:t>
            </a:r>
            <a:r>
              <a:rPr lang="en-US" sz="4000" dirty="0"/>
              <a:t>For </a:t>
            </a:r>
            <a:r>
              <a:rPr lang="en-US" sz="4000" dirty="0" smtClean="0"/>
              <a:t>from Zion </a:t>
            </a:r>
            <a:r>
              <a:rPr lang="en-US" sz="4000" dirty="0"/>
              <a:t>will </a:t>
            </a:r>
            <a:r>
              <a:rPr lang="en-US" sz="4000" dirty="0" smtClean="0"/>
              <a:t>go forth Torah, </a:t>
            </a:r>
            <a:r>
              <a:rPr lang="en-US" sz="4000" dirty="0"/>
              <a:t>and </a:t>
            </a:r>
            <a:r>
              <a:rPr lang="en-US" sz="4000" dirty="0" smtClean="0"/>
              <a:t>Yahuwah's </a:t>
            </a:r>
            <a:r>
              <a:rPr lang="en-US" sz="4000" dirty="0"/>
              <a:t>teachings will proceed from </a:t>
            </a:r>
            <a:r>
              <a:rPr lang="en-US" sz="4000" dirty="0" err="1"/>
              <a:t>Yerushalayim</a:t>
            </a:r>
            <a:r>
              <a:rPr lang="en-US" sz="4000" dirty="0"/>
              <a:t>.  He will arbitrate between many peoples, and mediate for many distant nations. (Micah 4:2,3)</a:t>
            </a:r>
          </a:p>
        </p:txBody>
      </p:sp>
    </p:spTree>
    <p:extLst>
      <p:ext uri="{BB962C8B-B14F-4D97-AF65-F5344CB8AC3E}">
        <p14:creationId xmlns:p14="http://schemas.microsoft.com/office/powerpoint/2010/main" val="31943124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7936</TotalTime>
  <Words>3350</Words>
  <Application>Microsoft Office PowerPoint</Application>
  <PresentationFormat>Widescreen</PresentationFormat>
  <Paragraphs>181</Paragraphs>
  <Slides>47</Slides>
  <Notes>34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47</vt:i4>
      </vt:variant>
    </vt:vector>
  </HeadingPairs>
  <TitlesOfParts>
    <vt:vector size="55" baseType="lpstr">
      <vt:lpstr>Arial</vt:lpstr>
      <vt:lpstr>Calibri</vt:lpstr>
      <vt:lpstr>Calibri Light</vt:lpstr>
      <vt:lpstr>Helvetica</vt:lpstr>
      <vt:lpstr>Times New Roman</vt:lpstr>
      <vt:lpstr>Wingdings</vt:lpstr>
      <vt:lpstr>Office Theme</vt:lpstr>
      <vt:lpstr>1_Office Theme</vt:lpstr>
      <vt:lpstr>PowerPoint Presentation</vt:lpstr>
      <vt:lpstr>PowerPoint Presentation</vt:lpstr>
      <vt:lpstr>Review of Terminology</vt:lpstr>
      <vt:lpstr>Review of Terminology</vt:lpstr>
      <vt:lpstr>Mishpat</vt:lpstr>
      <vt:lpstr>PowerPoint Presentation</vt:lpstr>
      <vt:lpstr>PowerPoint Presentation</vt:lpstr>
      <vt:lpstr>PowerPoint Presentation</vt:lpstr>
      <vt:lpstr>Devarim (Deuteronomy) 4</vt:lpstr>
      <vt:lpstr>Devarim (Deuteronomy) 5</vt:lpstr>
      <vt:lpstr>Devarim (Deuteronomy) 6</vt:lpstr>
      <vt:lpstr>Shemot (Exodus) 21:1</vt:lpstr>
      <vt:lpstr>Torah is For Justice - Devarim (Deuteronomy) 17</vt:lpstr>
      <vt:lpstr>Torah is For Justice - Devarim (Deuteronomy) 17</vt:lpstr>
      <vt:lpstr>Torah is an Inheritance of the Sons of Israel Devarim (Deuteronomy) 33</vt:lpstr>
      <vt:lpstr>Yechezkel (Ezekiel)11</vt:lpstr>
      <vt:lpstr>Yechezkel (Ezekiel) 36</vt:lpstr>
      <vt:lpstr>Authority in the New Testament Assembly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29</cp:revision>
  <dcterms:created xsi:type="dcterms:W3CDTF">2018-11-07T08:55:54Z</dcterms:created>
  <dcterms:modified xsi:type="dcterms:W3CDTF">2018-12-08T13:37:04Z</dcterms:modified>
</cp:coreProperties>
</file>