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4" r:id="rId2"/>
    <p:sldId id="257" r:id="rId3"/>
    <p:sldId id="696" r:id="rId4"/>
    <p:sldId id="659" r:id="rId5"/>
    <p:sldId id="706" r:id="rId6"/>
    <p:sldId id="697" r:id="rId7"/>
    <p:sldId id="707" r:id="rId8"/>
    <p:sldId id="698" r:id="rId9"/>
    <p:sldId id="710" r:id="rId10"/>
    <p:sldId id="711" r:id="rId11"/>
    <p:sldId id="712" r:id="rId12"/>
    <p:sldId id="699" r:id="rId13"/>
    <p:sldId id="708" r:id="rId14"/>
    <p:sldId id="709" r:id="rId15"/>
    <p:sldId id="700" r:id="rId16"/>
    <p:sldId id="713" r:id="rId17"/>
    <p:sldId id="701" r:id="rId18"/>
    <p:sldId id="702" r:id="rId19"/>
    <p:sldId id="703" r:id="rId20"/>
    <p:sldId id="704" r:id="rId21"/>
    <p:sldId id="705" r:id="rId22"/>
    <p:sldId id="62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1" autoAdjust="0"/>
    <p:restoredTop sz="94655" autoAdjust="0"/>
  </p:normalViewPr>
  <p:slideViewPr>
    <p:cSldViewPr snapToGrid="0">
      <p:cViewPr varScale="1">
        <p:scale>
          <a:sx n="72" d="100"/>
          <a:sy n="72" d="100"/>
        </p:scale>
        <p:origin x="96" y="546"/>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706979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200018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518104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78588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980271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149320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925556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778272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738961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521657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631627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579358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264074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076071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863523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975919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5737338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351196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603834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3/14/2020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March </a:t>
            </a:r>
            <a:r>
              <a:rPr lang="en-US" sz="5333" b="1" dirty="0" smtClean="0">
                <a:solidFill>
                  <a:schemeClr val="tx1">
                    <a:lumMod val="95000"/>
                    <a:lumOff val="5000"/>
                  </a:schemeClr>
                </a:solidFill>
                <a:latin typeface="Helvetica" pitchFamily="34" charset="0"/>
                <a:cs typeface="Helvetica" pitchFamily="34" charset="0"/>
              </a:rPr>
              <a:t>14,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In the Beginning… Pt </a:t>
            </a: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Mastering Sin</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Re-Examining the Creation Week as a Model For Understanding Elohim’s Plan For Mankind</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The Ancient </a:t>
            </a:r>
            <a:r>
              <a:rPr lang="en-US" sz="4000" b="1" dirty="0" smtClean="0"/>
              <a:t>Paths</a:t>
            </a:r>
          </a:p>
          <a:p>
            <a:pPr marL="0" indent="0">
              <a:buNone/>
            </a:pPr>
            <a:r>
              <a:rPr lang="en-US" sz="4000" b="1" dirty="0" smtClean="0"/>
              <a:t>The Sin Problem – Genesis 3 and 4</a:t>
            </a:r>
          </a:p>
          <a:p>
            <a:pPr marL="0" indent="0">
              <a:buNone/>
            </a:pPr>
            <a:r>
              <a:rPr lang="en-US" sz="4000" b="1" dirty="0" smtClean="0"/>
              <a:t>A Major Theme from the Beginning</a:t>
            </a:r>
          </a:p>
          <a:p>
            <a:pPr marL="0" indent="0">
              <a:buNone/>
            </a:pPr>
            <a:r>
              <a:rPr lang="en-US" sz="4000" b="1" dirty="0" smtClean="0"/>
              <a:t>Read Genesis 4</a:t>
            </a:r>
            <a:endParaRPr lang="en-US" sz="4000" b="1" dirty="0" smtClean="0"/>
          </a:p>
        </p:txBody>
      </p:sp>
    </p:spTree>
    <p:extLst>
      <p:ext uri="{BB962C8B-B14F-4D97-AF65-F5344CB8AC3E}">
        <p14:creationId xmlns:p14="http://schemas.microsoft.com/office/powerpoint/2010/main" val="1223976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4:1-3</a:t>
            </a:r>
            <a:endParaRPr lang="en-US" sz="4800" b="1" dirty="0">
              <a:solidFill>
                <a:schemeClr val="tx1"/>
              </a:solidFill>
              <a:latin typeface="+mn-lt"/>
              <a:cs typeface="Times New Roman" pitchFamily="18" charset="0"/>
            </a:endParaRPr>
          </a:p>
          <a:p>
            <a:pPr marL="0" indent="0">
              <a:buNone/>
            </a:pPr>
            <a:r>
              <a:rPr lang="en-US" sz="4000" b="1" dirty="0" smtClean="0"/>
              <a:t>Now </a:t>
            </a:r>
            <a:r>
              <a:rPr lang="en-US" sz="4000" b="1" dirty="0"/>
              <a:t>the man had relations with his wife </a:t>
            </a:r>
            <a:r>
              <a:rPr lang="en-US" sz="4000" b="1" dirty="0" err="1" smtClean="0"/>
              <a:t>Chavah</a:t>
            </a:r>
            <a:r>
              <a:rPr lang="en-US" sz="4000" b="1" dirty="0" smtClean="0"/>
              <a:t>, </a:t>
            </a:r>
            <a:r>
              <a:rPr lang="en-US" sz="4000" b="1" dirty="0"/>
              <a:t>and she conceived and gave birth to </a:t>
            </a:r>
            <a:r>
              <a:rPr lang="en-US" sz="4000" b="1" dirty="0" err="1"/>
              <a:t>Cayin</a:t>
            </a:r>
            <a:r>
              <a:rPr lang="en-US" sz="4000" b="1" dirty="0"/>
              <a:t>, and she said, "I have </a:t>
            </a:r>
            <a:r>
              <a:rPr lang="en-US" sz="4000" b="1" dirty="0" smtClean="0"/>
              <a:t>brought forth a man </a:t>
            </a:r>
            <a:r>
              <a:rPr lang="en-US" sz="4000" b="1" dirty="0"/>
              <a:t>with [the help of] Yahuwah</a:t>
            </a:r>
            <a:r>
              <a:rPr lang="en-US" sz="4000" b="1" dirty="0" smtClean="0"/>
              <a:t>.“</a:t>
            </a:r>
          </a:p>
          <a:p>
            <a:pPr marL="0" indent="0">
              <a:buNone/>
            </a:pPr>
            <a:r>
              <a:rPr lang="en-US" sz="4000" dirty="0"/>
              <a:t>As is usually the case in popular etymologies, however, the proper name is probably not associated with this precise etymological root </a:t>
            </a:r>
            <a:r>
              <a:rPr lang="en-US" sz="4000" dirty="0" err="1"/>
              <a:t>qyn</a:t>
            </a:r>
            <a:r>
              <a:rPr lang="en-US" sz="4000" dirty="0"/>
              <a:t> "to forge, " but, as Gen 4:1 shows, by assonance and word play with another root, </a:t>
            </a:r>
            <a:r>
              <a:rPr lang="en-US" sz="4000" dirty="0" err="1" smtClean="0"/>
              <a:t>qana</a:t>
            </a:r>
            <a:r>
              <a:rPr lang="en-US" sz="4000" dirty="0" smtClean="0"/>
              <a:t> </a:t>
            </a:r>
            <a:r>
              <a:rPr lang="en-US" sz="4000" dirty="0"/>
              <a:t>"to possess" or "to bring forth."</a:t>
            </a:r>
            <a:endParaRPr lang="en-US" sz="5400" b="1" dirty="0"/>
          </a:p>
        </p:txBody>
      </p:sp>
    </p:spTree>
    <p:extLst>
      <p:ext uri="{BB962C8B-B14F-4D97-AF65-F5344CB8AC3E}">
        <p14:creationId xmlns:p14="http://schemas.microsoft.com/office/powerpoint/2010/main" val="2675640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4:2-3</a:t>
            </a:r>
            <a:endParaRPr lang="en-US" sz="4800" b="1" dirty="0">
              <a:solidFill>
                <a:schemeClr val="tx1"/>
              </a:solidFill>
              <a:latin typeface="+mn-lt"/>
              <a:cs typeface="Times New Roman" pitchFamily="18" charset="0"/>
            </a:endParaRPr>
          </a:p>
          <a:p>
            <a:pPr marL="0" indent="0">
              <a:buNone/>
            </a:pPr>
            <a:r>
              <a:rPr lang="en-US" sz="4000" b="1" dirty="0" smtClean="0"/>
              <a:t>Again</a:t>
            </a:r>
            <a:r>
              <a:rPr lang="en-US" sz="4000" b="1" dirty="0"/>
              <a:t>, she gave birth to his brother Havel. And Havel was a keeper of flocks, but </a:t>
            </a:r>
            <a:r>
              <a:rPr lang="en-US" sz="4000" b="1" dirty="0" err="1"/>
              <a:t>Cayin</a:t>
            </a:r>
            <a:r>
              <a:rPr lang="en-US" sz="4000" b="1" dirty="0"/>
              <a:t> was a tiller of the ground.</a:t>
            </a:r>
          </a:p>
          <a:p>
            <a:pPr marL="0" indent="0">
              <a:buNone/>
            </a:pPr>
            <a:r>
              <a:rPr lang="en-US" sz="4000" b="1" dirty="0" smtClean="0"/>
              <a:t>So </a:t>
            </a:r>
            <a:r>
              <a:rPr lang="en-US" sz="4000" b="1" dirty="0"/>
              <a:t>it came about in the course of time that </a:t>
            </a:r>
            <a:r>
              <a:rPr lang="en-US" sz="4000" b="1" dirty="0" err="1"/>
              <a:t>Cayin</a:t>
            </a:r>
            <a:r>
              <a:rPr lang="en-US" sz="4000" b="1" dirty="0"/>
              <a:t> brought an offering to Yahuwah of the fruit of the ground</a:t>
            </a:r>
            <a:r>
              <a:rPr lang="en-US" sz="4000" b="1" dirty="0" smtClean="0"/>
              <a:t>.</a:t>
            </a:r>
          </a:p>
          <a:p>
            <a:pPr marL="0" indent="0">
              <a:buNone/>
            </a:pPr>
            <a:r>
              <a:rPr lang="en-US" sz="4000" b="1" dirty="0" err="1" smtClean="0"/>
              <a:t>Hevel</a:t>
            </a:r>
            <a:r>
              <a:rPr lang="en-US" sz="4000" b="1" dirty="0" smtClean="0"/>
              <a:t>=vapor, breath</a:t>
            </a:r>
            <a:endParaRPr lang="en-US" sz="4000" b="1" dirty="0"/>
          </a:p>
        </p:txBody>
      </p:sp>
    </p:spTree>
    <p:extLst>
      <p:ext uri="{BB962C8B-B14F-4D97-AF65-F5344CB8AC3E}">
        <p14:creationId xmlns:p14="http://schemas.microsoft.com/office/powerpoint/2010/main" val="4042398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4:4-5</a:t>
            </a:r>
            <a:endParaRPr lang="en-US" sz="4800" b="1" dirty="0">
              <a:solidFill>
                <a:schemeClr val="tx1"/>
              </a:solidFill>
              <a:latin typeface="+mn-lt"/>
              <a:cs typeface="Times New Roman" pitchFamily="18" charset="0"/>
            </a:endParaRPr>
          </a:p>
          <a:p>
            <a:pPr marL="0" indent="0">
              <a:buNone/>
            </a:pPr>
            <a:r>
              <a:rPr lang="en-US" sz="4000" b="1" dirty="0" smtClean="0"/>
              <a:t>Havel</a:t>
            </a:r>
            <a:r>
              <a:rPr lang="en-US" sz="4000" b="1" dirty="0"/>
              <a:t>, on his part also brought of the firstlings of his flock and of their fat portions. And Yahuwah had regard for Havel and for his </a:t>
            </a:r>
            <a:r>
              <a:rPr lang="en-US" sz="4000" b="1" dirty="0" smtClean="0"/>
              <a:t>offering; but </a:t>
            </a:r>
            <a:r>
              <a:rPr lang="en-US" sz="4000" b="1" dirty="0"/>
              <a:t>for </a:t>
            </a:r>
            <a:r>
              <a:rPr lang="en-US" sz="4000" b="1" dirty="0" err="1"/>
              <a:t>Cayin</a:t>
            </a:r>
            <a:r>
              <a:rPr lang="en-US" sz="4000" b="1" dirty="0"/>
              <a:t> and for his offering He had no regard. So </a:t>
            </a:r>
            <a:r>
              <a:rPr lang="en-US" sz="4000" b="1" dirty="0" err="1"/>
              <a:t>Cayin</a:t>
            </a:r>
            <a:r>
              <a:rPr lang="en-US" sz="4000" b="1" dirty="0"/>
              <a:t> became very angry and his countenance fell</a:t>
            </a:r>
            <a:r>
              <a:rPr lang="en-US" sz="4000" b="1" dirty="0" smtClean="0"/>
              <a:t>.</a:t>
            </a:r>
            <a:endParaRPr lang="en-US" sz="4000" b="1" dirty="0"/>
          </a:p>
        </p:txBody>
      </p:sp>
    </p:spTree>
    <p:extLst>
      <p:ext uri="{BB962C8B-B14F-4D97-AF65-F5344CB8AC3E}">
        <p14:creationId xmlns:p14="http://schemas.microsoft.com/office/powerpoint/2010/main" val="1162020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solidFill>
                  <a:schemeClr val="tx1"/>
                </a:solidFill>
                <a:latin typeface="+mn-lt"/>
                <a:cs typeface="Times New Roman" pitchFamily="18" charset="0"/>
              </a:rPr>
              <a:t>Faithful Abel</a:t>
            </a:r>
            <a:endParaRPr lang="en-US" sz="4800" b="1" dirty="0">
              <a:solidFill>
                <a:schemeClr val="tx1"/>
              </a:solidFill>
              <a:latin typeface="+mn-lt"/>
              <a:cs typeface="Times New Roman" pitchFamily="18" charset="0"/>
            </a:endParaRPr>
          </a:p>
          <a:p>
            <a:pPr marL="0" indent="0">
              <a:buNone/>
            </a:pPr>
            <a:r>
              <a:rPr lang="en-US" sz="4000" b="1" dirty="0"/>
              <a:t>By faith Havel offered to Elohim a better sacrifice than </a:t>
            </a:r>
            <a:r>
              <a:rPr lang="en-US" sz="4000" b="1" dirty="0" err="1"/>
              <a:t>Cayin</a:t>
            </a:r>
            <a:r>
              <a:rPr lang="en-US" sz="4000" b="1" dirty="0"/>
              <a:t>, through which he obtained the testimony that he was righteous, Elohim testifying about his gifts, and through faith, though he is dead, he still speaks.</a:t>
            </a:r>
          </a:p>
          <a:p>
            <a:pPr marL="0" indent="0">
              <a:buNone/>
            </a:pPr>
            <a:r>
              <a:rPr lang="en-US" sz="4000" b="1" dirty="0" smtClean="0"/>
              <a:t>Hebrews 11:4</a:t>
            </a:r>
            <a:endParaRPr lang="en-US" sz="4000" b="1" dirty="0"/>
          </a:p>
        </p:txBody>
      </p:sp>
    </p:spTree>
    <p:extLst>
      <p:ext uri="{BB962C8B-B14F-4D97-AF65-F5344CB8AC3E}">
        <p14:creationId xmlns:p14="http://schemas.microsoft.com/office/powerpoint/2010/main" val="980110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4:6-7</a:t>
            </a:r>
            <a:endParaRPr lang="en-US" sz="4800" b="1" dirty="0">
              <a:solidFill>
                <a:schemeClr val="tx1"/>
              </a:solidFill>
              <a:latin typeface="+mn-lt"/>
              <a:cs typeface="Times New Roman" pitchFamily="18" charset="0"/>
            </a:endParaRPr>
          </a:p>
          <a:p>
            <a:pPr marL="0" indent="0">
              <a:buNone/>
            </a:pPr>
            <a:r>
              <a:rPr lang="en-US" sz="4000" b="1" dirty="0"/>
              <a:t>Then Yahuwah said to </a:t>
            </a:r>
            <a:r>
              <a:rPr lang="en-US" sz="4000" b="1" dirty="0" err="1"/>
              <a:t>Cayin</a:t>
            </a:r>
            <a:r>
              <a:rPr lang="en-US" sz="4000" b="1" dirty="0"/>
              <a:t>, "Why are you angry? And why has your countenance fallen</a:t>
            </a:r>
            <a:r>
              <a:rPr lang="en-US" sz="4000" b="1" dirty="0" smtClean="0"/>
              <a:t>? If </a:t>
            </a:r>
            <a:r>
              <a:rPr lang="en-US" sz="4000" b="1" dirty="0"/>
              <a:t>you do well, will not [your countenance] be lifted up? And if you do not do well, sin is crouching at the door; and its desire is for you, but you must master it</a:t>
            </a:r>
            <a:r>
              <a:rPr lang="en-US" sz="4000" b="1" dirty="0" smtClean="0"/>
              <a:t>.“</a:t>
            </a:r>
          </a:p>
          <a:p>
            <a:pPr marL="0" indent="0">
              <a:buNone/>
            </a:pPr>
            <a:r>
              <a:rPr lang="en-US" sz="4000" b="1" dirty="0" smtClean="0"/>
              <a:t>Crouching – an opening of sin is lying down</a:t>
            </a:r>
          </a:p>
        </p:txBody>
      </p:sp>
    </p:spTree>
    <p:extLst>
      <p:ext uri="{BB962C8B-B14F-4D97-AF65-F5344CB8AC3E}">
        <p14:creationId xmlns:p14="http://schemas.microsoft.com/office/powerpoint/2010/main" val="354960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solidFill>
                  <a:schemeClr val="tx1"/>
                </a:solidFill>
                <a:latin typeface="+mn-lt"/>
                <a:cs typeface="Times New Roman" pitchFamily="18" charset="0"/>
              </a:rPr>
              <a:t>Prowling</a:t>
            </a:r>
            <a:endParaRPr lang="en-US" sz="4800" b="1" dirty="0">
              <a:solidFill>
                <a:schemeClr val="tx1"/>
              </a:solidFill>
              <a:latin typeface="+mn-lt"/>
              <a:cs typeface="Times New Roman" pitchFamily="18" charset="0"/>
            </a:endParaRPr>
          </a:p>
          <a:p>
            <a:pPr marL="0" indent="0">
              <a:buNone/>
            </a:pPr>
            <a:r>
              <a:rPr lang="en-US" sz="4000" b="1" dirty="0"/>
              <a:t>Be of sober [spirit], be on the alert. Your adversary, the devil, prowls around like a roaring lion, seeking someone to devour.</a:t>
            </a:r>
          </a:p>
          <a:p>
            <a:pPr marL="0" indent="0">
              <a:buNone/>
            </a:pPr>
            <a:r>
              <a:rPr lang="en-US" sz="4000" b="1" dirty="0" smtClean="0"/>
              <a:t>1 Peter 5:8</a:t>
            </a:r>
            <a:endParaRPr lang="en-US" sz="4000" b="1" dirty="0"/>
          </a:p>
        </p:txBody>
      </p:sp>
    </p:spTree>
    <p:extLst>
      <p:ext uri="{BB962C8B-B14F-4D97-AF65-F5344CB8AC3E}">
        <p14:creationId xmlns:p14="http://schemas.microsoft.com/office/powerpoint/2010/main" val="14774872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solidFill>
                  <a:schemeClr val="tx1"/>
                </a:solidFill>
                <a:latin typeface="+mn-lt"/>
                <a:cs typeface="Times New Roman" pitchFamily="18" charset="0"/>
              </a:rPr>
              <a:t>Desire</a:t>
            </a:r>
            <a:endParaRPr lang="en-US" sz="4800" b="1" dirty="0">
              <a:solidFill>
                <a:schemeClr val="tx1"/>
              </a:solidFill>
              <a:latin typeface="+mn-lt"/>
              <a:cs typeface="Times New Roman" pitchFamily="18" charset="0"/>
            </a:endParaRPr>
          </a:p>
          <a:p>
            <a:pPr marL="0" indent="0">
              <a:buNone/>
            </a:pPr>
            <a:r>
              <a:rPr lang="en-US" sz="4000" b="1" dirty="0"/>
              <a:t>Desire – longing, </a:t>
            </a:r>
            <a:endParaRPr lang="en-US" sz="4000" b="1" dirty="0" smtClean="0"/>
          </a:p>
          <a:p>
            <a:pPr marL="0" indent="0">
              <a:buNone/>
            </a:pPr>
            <a:r>
              <a:rPr lang="en-US" sz="4000" b="1" dirty="0" smtClean="0"/>
              <a:t>Song 7:10 </a:t>
            </a:r>
            <a:r>
              <a:rPr lang="en-US" sz="4000" b="1" dirty="0"/>
              <a:t>The woman says of her beloved: "I am my beloved's and his 'desire' is for me." </a:t>
            </a:r>
            <a:endParaRPr lang="en-US" sz="4000" b="1" dirty="0" smtClean="0"/>
          </a:p>
          <a:p>
            <a:pPr marL="0" indent="0">
              <a:buNone/>
            </a:pPr>
            <a:r>
              <a:rPr lang="en-US" sz="4000" b="1" dirty="0" smtClean="0"/>
              <a:t>The longing of a man for a woman</a:t>
            </a:r>
          </a:p>
          <a:p>
            <a:pPr marL="0" indent="0">
              <a:buNone/>
            </a:pPr>
            <a:r>
              <a:rPr lang="en-US" sz="4000" b="1" dirty="0" smtClean="0"/>
              <a:t>The longing of a woman for a man: </a:t>
            </a:r>
            <a:r>
              <a:rPr lang="en-US" sz="4000" b="1" dirty="0"/>
              <a:t>To the woman He said, "I will greatly multiply Your pain in childbirth, In pain you will bring forth children; Yet your desire will be for your husband, And he will rule over you</a:t>
            </a:r>
            <a:r>
              <a:rPr lang="en-US" sz="4000" b="1" dirty="0" smtClean="0"/>
              <a:t>.“</a:t>
            </a:r>
            <a:r>
              <a:rPr lang="en-US" sz="4000" b="1" dirty="0"/>
              <a:t> </a:t>
            </a:r>
            <a:r>
              <a:rPr lang="en-US" sz="4000" b="1" dirty="0" smtClean="0"/>
              <a:t>Genesis 3:16</a:t>
            </a:r>
            <a:endParaRPr lang="en-US" sz="4000" b="1" dirty="0"/>
          </a:p>
        </p:txBody>
      </p:sp>
    </p:spTree>
    <p:extLst>
      <p:ext uri="{BB962C8B-B14F-4D97-AF65-F5344CB8AC3E}">
        <p14:creationId xmlns:p14="http://schemas.microsoft.com/office/powerpoint/2010/main" val="40965778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solidFill>
                  <a:schemeClr val="tx1"/>
                </a:solidFill>
                <a:latin typeface="+mn-lt"/>
                <a:cs typeface="Times New Roman" pitchFamily="18" charset="0"/>
              </a:rPr>
              <a:t>You Must Master Sin!</a:t>
            </a:r>
            <a:endParaRPr lang="en-US" sz="4800" b="1" dirty="0">
              <a:solidFill>
                <a:schemeClr val="tx1"/>
              </a:solidFill>
              <a:latin typeface="+mn-lt"/>
              <a:cs typeface="Times New Roman" pitchFamily="18" charset="0"/>
            </a:endParaRPr>
          </a:p>
          <a:p>
            <a:pPr marL="0" indent="0">
              <a:buNone/>
            </a:pPr>
            <a:r>
              <a:rPr lang="en-US" sz="4000" b="1" dirty="0" smtClean="0"/>
              <a:t>Paul’s Struggle: Romans 7</a:t>
            </a:r>
          </a:p>
          <a:p>
            <a:pPr marL="0" indent="0">
              <a:buNone/>
            </a:pPr>
            <a:r>
              <a:rPr lang="en-US" sz="4000" b="1" dirty="0" smtClean="0"/>
              <a:t>We are supposed to live as though having died.  The problem is that we resurrect the old man when we listen to the desires of the flesh.</a:t>
            </a:r>
          </a:p>
          <a:p>
            <a:pPr marL="0" indent="0">
              <a:buNone/>
            </a:pPr>
            <a:r>
              <a:rPr lang="en-US" sz="4000" b="1" dirty="0" smtClean="0"/>
              <a:t>What Law is Paul talking about?  Read carefully…</a:t>
            </a:r>
          </a:p>
          <a:p>
            <a:pPr marL="0" indent="0">
              <a:buNone/>
            </a:pPr>
            <a:r>
              <a:rPr lang="en-US" sz="4000" b="1" dirty="0" smtClean="0"/>
              <a:t>Paul’s illustration of being dead to the Law does not mean the Law is dead.  It means that we need to subjugate our flesh – stop listening to the flesh, but hear the Spirit.</a:t>
            </a:r>
            <a:endParaRPr lang="en-US" sz="4000" b="1" dirty="0"/>
          </a:p>
        </p:txBody>
      </p:sp>
    </p:spTree>
    <p:extLst>
      <p:ext uri="{BB962C8B-B14F-4D97-AF65-F5344CB8AC3E}">
        <p14:creationId xmlns:p14="http://schemas.microsoft.com/office/powerpoint/2010/main" val="1261179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4:8-11</a:t>
            </a:r>
            <a:endParaRPr lang="en-US" sz="4800" b="1" dirty="0">
              <a:solidFill>
                <a:schemeClr val="tx1"/>
              </a:solidFill>
              <a:latin typeface="+mn-lt"/>
              <a:cs typeface="Times New Roman" pitchFamily="18" charset="0"/>
            </a:endParaRPr>
          </a:p>
          <a:p>
            <a:pPr marL="0" indent="0">
              <a:buNone/>
            </a:pPr>
            <a:r>
              <a:rPr lang="en-US" sz="4000" b="1" dirty="0" err="1"/>
              <a:t>Cayin</a:t>
            </a:r>
            <a:r>
              <a:rPr lang="en-US" sz="4000" b="1" dirty="0"/>
              <a:t> told Havel his brother. And it came about when they were in the field, that </a:t>
            </a:r>
            <a:r>
              <a:rPr lang="en-US" sz="4000" b="1" dirty="0" err="1"/>
              <a:t>Cayin</a:t>
            </a:r>
            <a:r>
              <a:rPr lang="en-US" sz="4000" b="1" dirty="0"/>
              <a:t> rose up against Havel his brother and killed him.</a:t>
            </a:r>
          </a:p>
          <a:p>
            <a:pPr marL="0" indent="0">
              <a:buNone/>
            </a:pPr>
            <a:r>
              <a:rPr lang="en-US" sz="4000" b="1" dirty="0" smtClean="0"/>
              <a:t>Then </a:t>
            </a:r>
            <a:r>
              <a:rPr lang="en-US" sz="4000" b="1" dirty="0"/>
              <a:t>Yahuwah said to </a:t>
            </a:r>
            <a:r>
              <a:rPr lang="en-US" sz="4000" b="1" dirty="0" err="1"/>
              <a:t>Cayin</a:t>
            </a:r>
            <a:r>
              <a:rPr lang="en-US" sz="4000" b="1" dirty="0"/>
              <a:t>, "Where is Havel your brother?" And he said, "I do not know. Am I my brother's keeper</a:t>
            </a:r>
            <a:r>
              <a:rPr lang="en-US" sz="4000" b="1" dirty="0" smtClean="0"/>
              <a:t>?" </a:t>
            </a:r>
            <a:r>
              <a:rPr lang="en-US" sz="4000" b="1" dirty="0"/>
              <a:t>He said, "What have you done? The voice of your brother's blood is crying to Me from the </a:t>
            </a:r>
            <a:r>
              <a:rPr lang="en-US" sz="4000" b="1" dirty="0" smtClean="0"/>
              <a:t>ground. </a:t>
            </a:r>
            <a:r>
              <a:rPr lang="en-US" sz="4000" b="1" dirty="0"/>
              <a:t>"Now you are cursed from the ground, which has opened its mouth to receive your brother's blood from your hand</a:t>
            </a:r>
            <a:r>
              <a:rPr lang="en-US" sz="4000" b="1" dirty="0" smtClean="0"/>
              <a:t>.</a:t>
            </a:r>
            <a:endParaRPr lang="en-US" sz="4000" b="1" dirty="0"/>
          </a:p>
        </p:txBody>
      </p:sp>
    </p:spTree>
    <p:extLst>
      <p:ext uri="{BB962C8B-B14F-4D97-AF65-F5344CB8AC3E}">
        <p14:creationId xmlns:p14="http://schemas.microsoft.com/office/powerpoint/2010/main" val="31595858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solidFill>
                  <a:schemeClr val="tx1"/>
                </a:solidFill>
                <a:latin typeface="+mn-lt"/>
                <a:cs typeface="Times New Roman" pitchFamily="18" charset="0"/>
              </a:rPr>
              <a:t>Am I My Brother’s Keeper?</a:t>
            </a:r>
            <a:endParaRPr lang="en-US" sz="4800" b="1" dirty="0">
              <a:solidFill>
                <a:schemeClr val="tx1"/>
              </a:solidFill>
              <a:latin typeface="+mn-lt"/>
              <a:cs typeface="Times New Roman" pitchFamily="18" charset="0"/>
            </a:endParaRPr>
          </a:p>
          <a:p>
            <a:pPr marL="0" indent="0">
              <a:buNone/>
            </a:pPr>
            <a:r>
              <a:rPr lang="en-US" sz="4000" b="1" dirty="0" smtClean="0"/>
              <a:t>For </a:t>
            </a:r>
            <a:r>
              <a:rPr lang="en-US" sz="4000" b="1" dirty="0"/>
              <a:t>this is the message which you have heard from the beginning, that we should love one </a:t>
            </a:r>
            <a:r>
              <a:rPr lang="en-US" sz="4000" b="1" dirty="0" smtClean="0"/>
              <a:t>another; </a:t>
            </a:r>
            <a:r>
              <a:rPr lang="en-US" sz="4000" b="1" dirty="0"/>
              <a:t>not as </a:t>
            </a:r>
            <a:r>
              <a:rPr lang="en-US" sz="4000" b="1" dirty="0" err="1"/>
              <a:t>Cayin</a:t>
            </a:r>
            <a:r>
              <a:rPr lang="en-US" sz="4000" b="1" dirty="0"/>
              <a:t>, [who] was of the evil one and slew his brother. And for what reason did he slay him? Because his deeds were evil, and his brother's were </a:t>
            </a:r>
            <a:r>
              <a:rPr lang="en-US" sz="4000" b="1" dirty="0" smtClean="0"/>
              <a:t>righteous. </a:t>
            </a:r>
            <a:r>
              <a:rPr lang="en-US" sz="4000" b="1" dirty="0"/>
              <a:t>Do not be surprised, brethren, if the world hates </a:t>
            </a:r>
            <a:r>
              <a:rPr lang="en-US" sz="4000" b="1" dirty="0" smtClean="0"/>
              <a:t>you.  1 John 3:11-13</a:t>
            </a:r>
            <a:endParaRPr lang="en-US" dirty="0"/>
          </a:p>
        </p:txBody>
      </p:sp>
    </p:spTree>
    <p:extLst>
      <p:ext uri="{BB962C8B-B14F-4D97-AF65-F5344CB8AC3E}">
        <p14:creationId xmlns:p14="http://schemas.microsoft.com/office/powerpoint/2010/main" val="3670697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err="1" smtClean="0">
                <a:solidFill>
                  <a:schemeClr val="tx1"/>
                </a:solidFill>
                <a:latin typeface="+mn-lt"/>
                <a:cs typeface="Times New Roman" pitchFamily="18" charset="0"/>
              </a:rPr>
              <a:t>Cayin</a:t>
            </a:r>
            <a:r>
              <a:rPr lang="en-US" sz="4800" b="1" dirty="0" smtClean="0">
                <a:solidFill>
                  <a:schemeClr val="tx1"/>
                </a:solidFill>
                <a:latin typeface="+mn-lt"/>
                <a:cs typeface="Times New Roman" pitchFamily="18" charset="0"/>
              </a:rPr>
              <a:t> An Example of the False Prophets</a:t>
            </a:r>
            <a:endParaRPr lang="en-US" sz="4800" b="1" dirty="0">
              <a:solidFill>
                <a:schemeClr val="tx1"/>
              </a:solidFill>
              <a:latin typeface="+mn-lt"/>
              <a:cs typeface="Times New Roman" pitchFamily="18" charset="0"/>
            </a:endParaRPr>
          </a:p>
          <a:p>
            <a:pPr marL="0" indent="0">
              <a:buNone/>
            </a:pPr>
            <a:r>
              <a:rPr lang="en-US" sz="4000" b="1" dirty="0" smtClean="0"/>
              <a:t>But </a:t>
            </a:r>
            <a:r>
              <a:rPr lang="en-US" sz="4000" b="1" dirty="0"/>
              <a:t>these men revile the things which they do not understand; and the things which they know by instinct, like unreasoning animals, by these things they are destroyed</a:t>
            </a:r>
            <a:r>
              <a:rPr lang="en-US" sz="4000" b="1" dirty="0" smtClean="0"/>
              <a:t>. </a:t>
            </a:r>
            <a:r>
              <a:rPr lang="en-US" sz="4000" b="1" dirty="0"/>
              <a:t>Woe to them! For they have gone the way of </a:t>
            </a:r>
            <a:r>
              <a:rPr lang="en-US" sz="4000" b="1" dirty="0" err="1"/>
              <a:t>Cayin</a:t>
            </a:r>
            <a:r>
              <a:rPr lang="en-US" sz="4000" b="1" dirty="0"/>
              <a:t>, and for pay they have rushed headlong into the error of Balaam, and perished in the rebellion of </a:t>
            </a:r>
            <a:r>
              <a:rPr lang="en-US" sz="4000" b="1" dirty="0" err="1"/>
              <a:t>Korah</a:t>
            </a:r>
            <a:r>
              <a:rPr lang="en-US" sz="4000" b="1" dirty="0" smtClean="0"/>
              <a:t>.  Jude 10-11</a:t>
            </a:r>
            <a:endParaRPr lang="en-US" sz="4000" b="1" dirty="0"/>
          </a:p>
        </p:txBody>
      </p:sp>
    </p:spTree>
    <p:extLst>
      <p:ext uri="{BB962C8B-B14F-4D97-AF65-F5344CB8AC3E}">
        <p14:creationId xmlns:p14="http://schemas.microsoft.com/office/powerpoint/2010/main" val="1043061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4:12</a:t>
            </a:r>
            <a:endParaRPr lang="en-US" sz="4800" b="1" dirty="0">
              <a:solidFill>
                <a:schemeClr val="tx1"/>
              </a:solidFill>
              <a:latin typeface="+mn-lt"/>
              <a:cs typeface="Times New Roman" pitchFamily="18" charset="0"/>
            </a:endParaRPr>
          </a:p>
          <a:p>
            <a:pPr marL="0" indent="0">
              <a:buNone/>
            </a:pPr>
            <a:r>
              <a:rPr lang="en-US" sz="4000" b="1" dirty="0"/>
              <a:t>"When you cultivate the ground, it will no longer yield its strength to you; you will be a vagrant and a </a:t>
            </a:r>
            <a:r>
              <a:rPr lang="en-US" sz="4000" b="1" dirty="0" smtClean="0"/>
              <a:t>wanderer (wavering and wandering) </a:t>
            </a:r>
            <a:r>
              <a:rPr lang="en-US" sz="4000" b="1" dirty="0"/>
              <a:t>on the earth</a:t>
            </a:r>
            <a:r>
              <a:rPr lang="en-US" sz="4000" b="1" dirty="0" smtClean="0"/>
              <a:t>.”</a:t>
            </a:r>
          </a:p>
          <a:p>
            <a:pPr marL="0" indent="0">
              <a:buNone/>
            </a:pPr>
            <a:r>
              <a:rPr lang="en-US" sz="4000" b="1" dirty="0" smtClean="0"/>
              <a:t>Visual of something tossed by the waves of the sea.  If we don’t know truth and stand in it and master sin, we will be tossed about by every wind of doctrine and every desire of the flesh</a:t>
            </a:r>
            <a:endParaRPr lang="en-US" sz="4000" b="1" dirty="0"/>
          </a:p>
        </p:txBody>
      </p:sp>
    </p:spTree>
    <p:extLst>
      <p:ext uri="{BB962C8B-B14F-4D97-AF65-F5344CB8AC3E}">
        <p14:creationId xmlns:p14="http://schemas.microsoft.com/office/powerpoint/2010/main" val="22636731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4:13-14</a:t>
            </a:r>
            <a:endParaRPr lang="en-US" sz="4800" b="1" dirty="0">
              <a:solidFill>
                <a:schemeClr val="tx1"/>
              </a:solidFill>
              <a:latin typeface="+mn-lt"/>
              <a:cs typeface="Times New Roman" pitchFamily="18" charset="0"/>
            </a:endParaRPr>
          </a:p>
          <a:p>
            <a:pPr marL="0" indent="0">
              <a:buNone/>
            </a:pPr>
            <a:r>
              <a:rPr lang="en-US" sz="4000" b="1" dirty="0" err="1" smtClean="0"/>
              <a:t>Cayin</a:t>
            </a:r>
            <a:r>
              <a:rPr lang="en-US" sz="4000" b="1" dirty="0" smtClean="0"/>
              <a:t> </a:t>
            </a:r>
            <a:r>
              <a:rPr lang="en-US" sz="4000" b="1" dirty="0"/>
              <a:t>said to Yahuwah, "My punishment is too great to </a:t>
            </a:r>
            <a:r>
              <a:rPr lang="en-US" sz="4000" b="1" dirty="0" smtClean="0"/>
              <a:t>bear! </a:t>
            </a:r>
            <a:r>
              <a:rPr lang="en-US" sz="4000" b="1" dirty="0"/>
              <a:t>"Behold, You have driven me this day from the face of the ground; and from Your face I will be hidden, and I will be a vagrant and a wanderer on the earth, and whoever finds me will kill me</a:t>
            </a:r>
            <a:r>
              <a:rPr lang="en-US" sz="4000" b="1" dirty="0" smtClean="0"/>
              <a:t>."</a:t>
            </a:r>
            <a:endParaRPr lang="en-US" sz="4000" b="1" dirty="0"/>
          </a:p>
        </p:txBody>
      </p:sp>
    </p:spTree>
    <p:extLst>
      <p:ext uri="{BB962C8B-B14F-4D97-AF65-F5344CB8AC3E}">
        <p14:creationId xmlns:p14="http://schemas.microsoft.com/office/powerpoint/2010/main" val="41625162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4:15-16</a:t>
            </a:r>
            <a:endParaRPr lang="en-US" sz="4800" b="1" dirty="0">
              <a:solidFill>
                <a:schemeClr val="tx1"/>
              </a:solidFill>
              <a:latin typeface="+mn-lt"/>
              <a:cs typeface="Times New Roman" pitchFamily="18" charset="0"/>
            </a:endParaRPr>
          </a:p>
          <a:p>
            <a:pPr marL="0" indent="0">
              <a:buNone/>
            </a:pPr>
            <a:r>
              <a:rPr lang="en-US" sz="4000" b="1" dirty="0"/>
              <a:t>So Yahuwah said to him, "Therefore whoever kills </a:t>
            </a:r>
            <a:r>
              <a:rPr lang="en-US" sz="4000" b="1" dirty="0" err="1"/>
              <a:t>Cayin</a:t>
            </a:r>
            <a:r>
              <a:rPr lang="en-US" sz="4000" b="1" dirty="0"/>
              <a:t>, vengeance will be taken on him sevenfold." And Yahuwah appointed a sign for </a:t>
            </a:r>
            <a:r>
              <a:rPr lang="en-US" sz="4000" b="1" dirty="0" err="1"/>
              <a:t>Cayin</a:t>
            </a:r>
            <a:r>
              <a:rPr lang="en-US" sz="4000" b="1" dirty="0"/>
              <a:t>, so that no one finding him would slay him</a:t>
            </a:r>
            <a:r>
              <a:rPr lang="en-US" sz="4000" b="1" dirty="0" smtClean="0"/>
              <a:t>. </a:t>
            </a:r>
            <a:r>
              <a:rPr lang="en-US" sz="4000" b="1" dirty="0"/>
              <a:t>Then </a:t>
            </a:r>
            <a:r>
              <a:rPr lang="en-US" sz="4000" b="1" dirty="0" err="1"/>
              <a:t>Cayin</a:t>
            </a:r>
            <a:r>
              <a:rPr lang="en-US" sz="4000" b="1" dirty="0"/>
              <a:t> went out from the presence of Yahuwah, and settled in the land of Nod, east of Eden</a:t>
            </a:r>
            <a:r>
              <a:rPr lang="en-US" sz="4000" b="1" dirty="0" smtClean="0"/>
              <a:t>.</a:t>
            </a:r>
            <a:endParaRPr lang="en-US" sz="4000" b="1" dirty="0"/>
          </a:p>
        </p:txBody>
      </p:sp>
    </p:spTree>
    <p:extLst>
      <p:ext uri="{BB962C8B-B14F-4D97-AF65-F5344CB8AC3E}">
        <p14:creationId xmlns:p14="http://schemas.microsoft.com/office/powerpoint/2010/main" val="8089818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4:17-19</a:t>
            </a:r>
            <a:endParaRPr lang="en-US" sz="4800" b="1" dirty="0">
              <a:solidFill>
                <a:schemeClr val="tx1"/>
              </a:solidFill>
              <a:latin typeface="+mn-lt"/>
              <a:cs typeface="Times New Roman" pitchFamily="18" charset="0"/>
            </a:endParaRPr>
          </a:p>
          <a:p>
            <a:pPr marL="0" indent="0">
              <a:buNone/>
            </a:pPr>
            <a:r>
              <a:rPr lang="en-US" sz="4000" b="1" dirty="0" err="1"/>
              <a:t>Cayin</a:t>
            </a:r>
            <a:r>
              <a:rPr lang="en-US" sz="4000" b="1" dirty="0"/>
              <a:t> had relations with </a:t>
            </a:r>
            <a:r>
              <a:rPr lang="en-US" sz="4000" b="1" u="sng" dirty="0"/>
              <a:t>his </a:t>
            </a:r>
            <a:r>
              <a:rPr lang="en-US" sz="4000" b="1" u="sng" dirty="0" smtClean="0"/>
              <a:t>wife(?)</a:t>
            </a:r>
            <a:r>
              <a:rPr lang="en-US" sz="4000" b="1" dirty="0" smtClean="0"/>
              <a:t> and </a:t>
            </a:r>
            <a:r>
              <a:rPr lang="en-US" sz="4000" b="1" dirty="0"/>
              <a:t>she conceived, and gave birth to Enoch; and he built a city, and called the name of the city Enoch, after the name of his son</a:t>
            </a:r>
            <a:r>
              <a:rPr lang="en-US" sz="4000" b="1" dirty="0" smtClean="0"/>
              <a:t>. </a:t>
            </a:r>
            <a:r>
              <a:rPr lang="en-US" sz="4000" b="1" dirty="0"/>
              <a:t>Now to Enoch was born </a:t>
            </a:r>
            <a:r>
              <a:rPr lang="en-US" sz="4000" b="1" dirty="0" err="1"/>
              <a:t>Irad</a:t>
            </a:r>
            <a:r>
              <a:rPr lang="en-US" sz="4000" b="1" dirty="0"/>
              <a:t>, and </a:t>
            </a:r>
            <a:r>
              <a:rPr lang="en-US" sz="4000" b="1" dirty="0" err="1"/>
              <a:t>Irad</a:t>
            </a:r>
            <a:r>
              <a:rPr lang="en-US" sz="4000" b="1" dirty="0"/>
              <a:t> became the father of </a:t>
            </a:r>
            <a:r>
              <a:rPr lang="en-US" sz="4000" b="1" dirty="0" err="1"/>
              <a:t>Mehujael</a:t>
            </a:r>
            <a:r>
              <a:rPr lang="en-US" sz="4000" b="1" dirty="0"/>
              <a:t>, and </a:t>
            </a:r>
            <a:r>
              <a:rPr lang="en-US" sz="4000" b="1" dirty="0" err="1"/>
              <a:t>Mehujael</a:t>
            </a:r>
            <a:r>
              <a:rPr lang="en-US" sz="4000" b="1" dirty="0"/>
              <a:t> became the father of </a:t>
            </a:r>
            <a:r>
              <a:rPr lang="en-US" sz="4000" b="1" dirty="0" err="1"/>
              <a:t>Methushael</a:t>
            </a:r>
            <a:r>
              <a:rPr lang="en-US" sz="4000" b="1" dirty="0"/>
              <a:t>, and </a:t>
            </a:r>
            <a:r>
              <a:rPr lang="en-US" sz="4000" b="1" dirty="0" err="1"/>
              <a:t>Methushael</a:t>
            </a:r>
            <a:r>
              <a:rPr lang="en-US" sz="4000" b="1" dirty="0"/>
              <a:t> became the father of </a:t>
            </a:r>
            <a:r>
              <a:rPr lang="en-US" sz="4000" b="1" dirty="0" err="1" smtClean="0"/>
              <a:t>Lamech</a:t>
            </a:r>
            <a:r>
              <a:rPr lang="en-US" sz="4000" b="1" dirty="0" smtClean="0"/>
              <a:t>. </a:t>
            </a:r>
            <a:r>
              <a:rPr lang="en-US" sz="4000" b="1" dirty="0" err="1"/>
              <a:t>Lamech</a:t>
            </a:r>
            <a:r>
              <a:rPr lang="en-US" sz="4000" b="1" dirty="0"/>
              <a:t> took to himself two wives: the name of the one was Adah, and the name of the other, Zillah.</a:t>
            </a:r>
          </a:p>
          <a:p>
            <a:pPr marL="0" indent="0">
              <a:buNone/>
            </a:pPr>
            <a:endParaRPr lang="en-US" sz="4000" b="1" dirty="0"/>
          </a:p>
        </p:txBody>
      </p:sp>
    </p:spTree>
    <p:extLst>
      <p:ext uri="{BB962C8B-B14F-4D97-AF65-F5344CB8AC3E}">
        <p14:creationId xmlns:p14="http://schemas.microsoft.com/office/powerpoint/2010/main" val="24607327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4:20-22</a:t>
            </a:r>
            <a:endParaRPr lang="en-US" sz="4800" b="1" dirty="0">
              <a:solidFill>
                <a:schemeClr val="tx1"/>
              </a:solidFill>
              <a:latin typeface="+mn-lt"/>
              <a:cs typeface="Times New Roman" pitchFamily="18" charset="0"/>
            </a:endParaRPr>
          </a:p>
          <a:p>
            <a:pPr marL="0" indent="0">
              <a:buNone/>
            </a:pPr>
            <a:r>
              <a:rPr lang="en-US" sz="4000" b="1" dirty="0"/>
              <a:t>Adah gave birth to </a:t>
            </a:r>
            <a:r>
              <a:rPr lang="en-US" sz="4000" b="1" dirty="0" err="1"/>
              <a:t>Jabal</a:t>
            </a:r>
            <a:r>
              <a:rPr lang="en-US" sz="4000" b="1" dirty="0"/>
              <a:t>; he was the father of those who dwell in tents and [have] livestock</a:t>
            </a:r>
            <a:r>
              <a:rPr lang="en-US" sz="4000" b="1" dirty="0" smtClean="0"/>
              <a:t>. </a:t>
            </a:r>
            <a:r>
              <a:rPr lang="en-US" sz="4000" b="1" dirty="0"/>
              <a:t>His brother's name was Jubal; he was the father of all those who play the lyre and </a:t>
            </a:r>
            <a:r>
              <a:rPr lang="en-US" sz="4000" b="1" dirty="0" smtClean="0"/>
              <a:t>pipe. </a:t>
            </a:r>
            <a:r>
              <a:rPr lang="en-US" sz="4000" b="1" dirty="0"/>
              <a:t>As for Zillah, she also gave birth to Tubal-</a:t>
            </a:r>
            <a:r>
              <a:rPr lang="en-US" sz="4000" b="1" dirty="0" err="1"/>
              <a:t>cain</a:t>
            </a:r>
            <a:r>
              <a:rPr lang="en-US" sz="4000" b="1" dirty="0"/>
              <a:t>, the forger of all implements of bronze and iron; and the sister of Tubal-</a:t>
            </a:r>
            <a:r>
              <a:rPr lang="en-US" sz="4000" b="1" dirty="0" err="1"/>
              <a:t>cain</a:t>
            </a:r>
            <a:r>
              <a:rPr lang="en-US" sz="4000" b="1" dirty="0"/>
              <a:t> was </a:t>
            </a:r>
            <a:r>
              <a:rPr lang="en-US" sz="4000" b="1" dirty="0" err="1"/>
              <a:t>Naamah</a:t>
            </a:r>
            <a:r>
              <a:rPr lang="en-US" sz="4000" b="1" dirty="0"/>
              <a:t>.</a:t>
            </a:r>
          </a:p>
          <a:p>
            <a:pPr marL="0" indent="0">
              <a:buNone/>
            </a:pPr>
            <a:endParaRPr lang="en-US" sz="4000" b="1" dirty="0"/>
          </a:p>
        </p:txBody>
      </p:sp>
    </p:spTree>
    <p:extLst>
      <p:ext uri="{BB962C8B-B14F-4D97-AF65-F5344CB8AC3E}">
        <p14:creationId xmlns:p14="http://schemas.microsoft.com/office/powerpoint/2010/main" val="7227695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4:23-24</a:t>
            </a:r>
            <a:endParaRPr lang="en-US" sz="4800" b="1" dirty="0">
              <a:solidFill>
                <a:schemeClr val="tx1"/>
              </a:solidFill>
              <a:latin typeface="+mn-lt"/>
              <a:cs typeface="Times New Roman" pitchFamily="18" charset="0"/>
            </a:endParaRPr>
          </a:p>
          <a:p>
            <a:pPr marL="0" indent="0">
              <a:buNone/>
            </a:pPr>
            <a:r>
              <a:rPr lang="en-US" sz="4000" b="1" dirty="0" err="1" smtClean="0"/>
              <a:t>Lamech</a:t>
            </a:r>
            <a:r>
              <a:rPr lang="en-US" sz="4000" b="1" dirty="0" smtClean="0"/>
              <a:t> </a:t>
            </a:r>
            <a:r>
              <a:rPr lang="en-US" sz="4000" b="1" dirty="0"/>
              <a:t>said to his wives, "Adah and Zillah, Listen to my voice, You wives of </a:t>
            </a:r>
            <a:r>
              <a:rPr lang="en-US" sz="4000" b="1" dirty="0" err="1"/>
              <a:t>Lamech</a:t>
            </a:r>
            <a:r>
              <a:rPr lang="en-US" sz="4000" b="1" dirty="0"/>
              <a:t>, Give heed to my speech, For I have killed a man for wounding me; And a boy for striking me</a:t>
            </a:r>
            <a:r>
              <a:rPr lang="en-US" sz="4000" b="1" dirty="0" smtClean="0"/>
              <a:t>; </a:t>
            </a:r>
            <a:r>
              <a:rPr lang="en-US" sz="4000" b="1" dirty="0"/>
              <a:t>If </a:t>
            </a:r>
            <a:r>
              <a:rPr lang="en-US" sz="4000" b="1" dirty="0" err="1"/>
              <a:t>Cayin</a:t>
            </a:r>
            <a:r>
              <a:rPr lang="en-US" sz="4000" b="1" dirty="0"/>
              <a:t> is avenged sevenfold, Then </a:t>
            </a:r>
            <a:r>
              <a:rPr lang="en-US" sz="4000" b="1" dirty="0" err="1"/>
              <a:t>Lamech</a:t>
            </a:r>
            <a:r>
              <a:rPr lang="en-US" sz="4000" b="1" dirty="0"/>
              <a:t> seventy-sevenfold."</a:t>
            </a:r>
          </a:p>
          <a:p>
            <a:pPr marL="0" indent="0">
              <a:buNone/>
            </a:pPr>
            <a:endParaRPr lang="en-US" sz="4000" b="1" dirty="0"/>
          </a:p>
        </p:txBody>
      </p:sp>
    </p:spTree>
    <p:extLst>
      <p:ext uri="{BB962C8B-B14F-4D97-AF65-F5344CB8AC3E}">
        <p14:creationId xmlns:p14="http://schemas.microsoft.com/office/powerpoint/2010/main" val="28436769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dirty="0" smtClean="0"/>
              <a:t> </a:t>
            </a:r>
            <a:r>
              <a:rPr lang="en-US" sz="5400" b="1" dirty="0" err="1">
                <a:latin typeface="Bwhebb" panose="00000400000000000000" pitchFamily="2" charset="0"/>
              </a:rPr>
              <a:t>tyviÞarEB</a:t>
            </a:r>
            <a:r>
              <a:rPr lang="en-US" sz="5400" b="1" dirty="0">
                <a:latin typeface="Bwhebb" panose="00000400000000000000" pitchFamily="2" charset="0"/>
              </a:rPr>
              <a:t>.</a:t>
            </a:r>
            <a:r>
              <a:rPr lang="en-US" sz="5400" b="1" dirty="0" smtClean="0">
                <a:solidFill>
                  <a:schemeClr val="tx1"/>
                </a:solidFill>
                <a:latin typeface="Bwhebb" panose="00000400000000000000" pitchFamily="2" charset="0"/>
                <a:cs typeface="Times New Roman" pitchFamily="18" charset="0"/>
              </a:rPr>
              <a:t> </a:t>
            </a:r>
            <a:r>
              <a:rPr lang="en-US" sz="4800" b="1" dirty="0" err="1" smtClean="0">
                <a:solidFill>
                  <a:schemeClr val="tx1"/>
                </a:solidFill>
                <a:latin typeface="+mn-lt"/>
                <a:cs typeface="Times New Roman" pitchFamily="18" charset="0"/>
              </a:rPr>
              <a:t>Beresheet</a:t>
            </a:r>
            <a:r>
              <a:rPr lang="en-US" sz="4800" b="1" dirty="0" smtClean="0">
                <a:cs typeface="Times New Roman" pitchFamily="18" charset="0"/>
              </a:rPr>
              <a:t>/</a:t>
            </a:r>
            <a:r>
              <a:rPr lang="en-US" sz="4800" b="1" dirty="0" smtClean="0">
                <a:solidFill>
                  <a:schemeClr val="tx1"/>
                </a:solidFill>
                <a:latin typeface="+mn-lt"/>
                <a:cs typeface="Times New Roman" pitchFamily="18" charset="0"/>
              </a:rPr>
              <a:t>Genesis 4:25-26</a:t>
            </a:r>
            <a:endParaRPr lang="en-US" sz="4800" b="1" dirty="0">
              <a:solidFill>
                <a:schemeClr val="tx1"/>
              </a:solidFill>
              <a:latin typeface="+mn-lt"/>
              <a:cs typeface="Times New Roman" pitchFamily="18" charset="0"/>
            </a:endParaRPr>
          </a:p>
          <a:p>
            <a:pPr marL="0" indent="0">
              <a:buNone/>
            </a:pPr>
            <a:r>
              <a:rPr lang="en-US" sz="4000" b="1" dirty="0"/>
              <a:t>Adam had relations with his wife again; and she gave birth to a son, and named him Seth, for, [she said], "Elohim has </a:t>
            </a:r>
            <a:r>
              <a:rPr lang="en-US" sz="4000" b="1" dirty="0" smtClean="0"/>
              <a:t>given </a:t>
            </a:r>
            <a:r>
              <a:rPr lang="en-US" sz="4000" b="1" dirty="0"/>
              <a:t>me another offspring in place of Havel, for </a:t>
            </a:r>
            <a:r>
              <a:rPr lang="en-US" sz="4000" b="1" dirty="0" err="1"/>
              <a:t>Cayin</a:t>
            </a:r>
            <a:r>
              <a:rPr lang="en-US" sz="4000" b="1" dirty="0"/>
              <a:t> killed him</a:t>
            </a:r>
            <a:r>
              <a:rPr lang="en-US" sz="4000" b="1" dirty="0" smtClean="0"/>
              <a:t>." </a:t>
            </a:r>
            <a:r>
              <a:rPr lang="en-US" sz="4000" b="1" dirty="0"/>
              <a:t>To Seth, to him also a son was born; and he called his name </a:t>
            </a:r>
            <a:r>
              <a:rPr lang="en-US" sz="4000" b="1" dirty="0" err="1"/>
              <a:t>Enosh</a:t>
            </a:r>
            <a:r>
              <a:rPr lang="en-US" sz="4000" b="1" dirty="0"/>
              <a:t>. Then [men] began to call upon the name of Yahuwah</a:t>
            </a:r>
            <a:r>
              <a:rPr lang="en-US" sz="4000" b="1" dirty="0" smtClean="0"/>
              <a:t>.</a:t>
            </a:r>
          </a:p>
          <a:p>
            <a:pPr marL="0" indent="0">
              <a:buNone/>
            </a:pPr>
            <a:r>
              <a:rPr lang="en-US" sz="4000" b="1" dirty="0" smtClean="0"/>
              <a:t>This is the entry into chapter 5 in which the righteous line of Adam through Seth is given</a:t>
            </a:r>
            <a:endParaRPr lang="en-US" sz="4000" b="1" dirty="0"/>
          </a:p>
        </p:txBody>
      </p:sp>
    </p:spTree>
    <p:extLst>
      <p:ext uri="{BB962C8B-B14F-4D97-AF65-F5344CB8AC3E}">
        <p14:creationId xmlns:p14="http://schemas.microsoft.com/office/powerpoint/2010/main" val="18266078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75078</TotalTime>
  <Words>1445</Words>
  <Application>Microsoft Office PowerPoint</Application>
  <PresentationFormat>Widescreen</PresentationFormat>
  <Paragraphs>96</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678</cp:revision>
  <dcterms:created xsi:type="dcterms:W3CDTF">2018-11-07T08:55:54Z</dcterms:created>
  <dcterms:modified xsi:type="dcterms:W3CDTF">2020-03-14T13:55:25Z</dcterms:modified>
</cp:coreProperties>
</file>