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4"/>
  </p:notesMasterIdLst>
  <p:sldIdLst>
    <p:sldId id="264" r:id="rId2"/>
    <p:sldId id="257" r:id="rId3"/>
    <p:sldId id="696" r:id="rId4"/>
    <p:sldId id="659" r:id="rId5"/>
    <p:sldId id="710" r:id="rId6"/>
    <p:sldId id="697" r:id="rId7"/>
    <p:sldId id="706" r:id="rId8"/>
    <p:sldId id="707" r:id="rId9"/>
    <p:sldId id="708" r:id="rId10"/>
    <p:sldId id="709" r:id="rId11"/>
    <p:sldId id="698" r:id="rId12"/>
    <p:sldId id="711" r:id="rId13"/>
    <p:sldId id="699" r:id="rId14"/>
    <p:sldId id="700" r:id="rId15"/>
    <p:sldId id="701" r:id="rId16"/>
    <p:sldId id="712" r:id="rId17"/>
    <p:sldId id="713" r:id="rId18"/>
    <p:sldId id="702" r:id="rId19"/>
    <p:sldId id="703" r:id="rId20"/>
    <p:sldId id="704" r:id="rId21"/>
    <p:sldId id="705" r:id="rId22"/>
    <p:sldId id="628" r:id="rId2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3701" autoAdjust="0"/>
    <p:restoredTop sz="94655" autoAdjust="0"/>
  </p:normalViewPr>
  <p:slideViewPr>
    <p:cSldViewPr snapToGrid="0">
      <p:cViewPr varScale="1">
        <p:scale>
          <a:sx n="72" d="100"/>
          <a:sy n="72" d="100"/>
        </p:scale>
        <p:origin x="96" y="546"/>
      </p:cViewPr>
      <p:guideLst/>
    </p:cSldViewPr>
  </p:slideViewPr>
  <p:outlineViewPr>
    <p:cViewPr>
      <p:scale>
        <a:sx n="33" d="100"/>
        <a:sy n="33" d="100"/>
      </p:scale>
      <p:origin x="0" y="-29736"/>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9DFE066-076E-4FCB-A0D9-5A2CC649E639}" type="datetimeFigureOut">
              <a:rPr lang="en-US" smtClean="0"/>
              <a:t>3/6/2020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7257C46-5D63-4036-B9A6-820866EDF7C8}" type="slidenum">
              <a:rPr lang="en-US" smtClean="0"/>
              <a:t>‹#›</a:t>
            </a:fld>
            <a:endParaRPr lang="en-US"/>
          </a:p>
        </p:txBody>
      </p:sp>
    </p:spTree>
    <p:extLst>
      <p:ext uri="{BB962C8B-B14F-4D97-AF65-F5344CB8AC3E}">
        <p14:creationId xmlns:p14="http://schemas.microsoft.com/office/powerpoint/2010/main" val="304445328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BE03013-8287-D549-A06B-B0A86AFD763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8556481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BE03013-8287-D549-A06B-B0A86AFD763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86593608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3</a:t>
            </a:fld>
            <a:endParaRPr lang="en-US">
              <a:solidFill>
                <a:prstClr val="black"/>
              </a:solidFill>
            </a:endParaRPr>
          </a:p>
        </p:txBody>
      </p:sp>
    </p:spTree>
    <p:extLst>
      <p:ext uri="{BB962C8B-B14F-4D97-AF65-F5344CB8AC3E}">
        <p14:creationId xmlns:p14="http://schemas.microsoft.com/office/powerpoint/2010/main" val="270697962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4</a:t>
            </a:fld>
            <a:endParaRPr lang="en-US">
              <a:solidFill>
                <a:prstClr val="black"/>
              </a:solidFill>
            </a:endParaRPr>
          </a:p>
        </p:txBody>
      </p:sp>
    </p:spTree>
    <p:extLst>
      <p:ext uri="{BB962C8B-B14F-4D97-AF65-F5344CB8AC3E}">
        <p14:creationId xmlns:p14="http://schemas.microsoft.com/office/powerpoint/2010/main" val="420001842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5</a:t>
            </a:fld>
            <a:endParaRPr lang="en-US">
              <a:solidFill>
                <a:prstClr val="black"/>
              </a:solidFill>
            </a:endParaRPr>
          </a:p>
        </p:txBody>
      </p:sp>
    </p:spTree>
    <p:extLst>
      <p:ext uri="{BB962C8B-B14F-4D97-AF65-F5344CB8AC3E}">
        <p14:creationId xmlns:p14="http://schemas.microsoft.com/office/powerpoint/2010/main" val="190078835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6</a:t>
            </a:fld>
            <a:endParaRPr lang="en-US">
              <a:solidFill>
                <a:prstClr val="black"/>
              </a:solidFill>
            </a:endParaRPr>
          </a:p>
        </p:txBody>
      </p:sp>
    </p:spTree>
    <p:extLst>
      <p:ext uri="{BB962C8B-B14F-4D97-AF65-F5344CB8AC3E}">
        <p14:creationId xmlns:p14="http://schemas.microsoft.com/office/powerpoint/2010/main" val="346341797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7</a:t>
            </a:fld>
            <a:endParaRPr lang="en-US">
              <a:solidFill>
                <a:prstClr val="black"/>
              </a:solidFill>
            </a:endParaRPr>
          </a:p>
        </p:txBody>
      </p:sp>
    </p:spTree>
    <p:extLst>
      <p:ext uri="{BB962C8B-B14F-4D97-AF65-F5344CB8AC3E}">
        <p14:creationId xmlns:p14="http://schemas.microsoft.com/office/powerpoint/2010/main" val="409116256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8</a:t>
            </a:fld>
            <a:endParaRPr lang="en-US">
              <a:solidFill>
                <a:prstClr val="black"/>
              </a:solidFill>
            </a:endParaRPr>
          </a:p>
        </p:txBody>
      </p:sp>
    </p:spTree>
    <p:extLst>
      <p:ext uri="{BB962C8B-B14F-4D97-AF65-F5344CB8AC3E}">
        <p14:creationId xmlns:p14="http://schemas.microsoft.com/office/powerpoint/2010/main" val="320652321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9</a:t>
            </a:fld>
            <a:endParaRPr lang="en-US">
              <a:solidFill>
                <a:prstClr val="black"/>
              </a:solidFill>
            </a:endParaRPr>
          </a:p>
        </p:txBody>
      </p:sp>
    </p:spTree>
    <p:extLst>
      <p:ext uri="{BB962C8B-B14F-4D97-AF65-F5344CB8AC3E}">
        <p14:creationId xmlns:p14="http://schemas.microsoft.com/office/powerpoint/2010/main" val="86249996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10</a:t>
            </a:fld>
            <a:endParaRPr lang="en-US">
              <a:solidFill>
                <a:prstClr val="black"/>
              </a:solidFill>
            </a:endParaRPr>
          </a:p>
        </p:txBody>
      </p:sp>
    </p:spTree>
    <p:extLst>
      <p:ext uri="{BB962C8B-B14F-4D97-AF65-F5344CB8AC3E}">
        <p14:creationId xmlns:p14="http://schemas.microsoft.com/office/powerpoint/2010/main" val="416941077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11</a:t>
            </a:fld>
            <a:endParaRPr lang="en-US">
              <a:solidFill>
                <a:prstClr val="black"/>
              </a:solidFill>
            </a:endParaRPr>
          </a:p>
        </p:txBody>
      </p:sp>
    </p:spTree>
    <p:extLst>
      <p:ext uri="{BB962C8B-B14F-4D97-AF65-F5344CB8AC3E}">
        <p14:creationId xmlns:p14="http://schemas.microsoft.com/office/powerpoint/2010/main" val="262751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12</a:t>
            </a:fld>
            <a:endParaRPr lang="en-US">
              <a:solidFill>
                <a:prstClr val="black"/>
              </a:solidFill>
            </a:endParaRPr>
          </a:p>
        </p:txBody>
      </p:sp>
    </p:spTree>
    <p:extLst>
      <p:ext uri="{BB962C8B-B14F-4D97-AF65-F5344CB8AC3E}">
        <p14:creationId xmlns:p14="http://schemas.microsoft.com/office/powerpoint/2010/main" val="5988131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13</a:t>
            </a:fld>
            <a:endParaRPr lang="en-US">
              <a:solidFill>
                <a:prstClr val="black"/>
              </a:solidFill>
            </a:endParaRPr>
          </a:p>
        </p:txBody>
      </p:sp>
    </p:spTree>
    <p:extLst>
      <p:ext uri="{BB962C8B-B14F-4D97-AF65-F5344CB8AC3E}">
        <p14:creationId xmlns:p14="http://schemas.microsoft.com/office/powerpoint/2010/main" val="19659716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14</a:t>
            </a:fld>
            <a:endParaRPr lang="en-US">
              <a:solidFill>
                <a:prstClr val="black"/>
              </a:solidFill>
            </a:endParaRPr>
          </a:p>
        </p:txBody>
      </p:sp>
    </p:spTree>
    <p:extLst>
      <p:ext uri="{BB962C8B-B14F-4D97-AF65-F5344CB8AC3E}">
        <p14:creationId xmlns:p14="http://schemas.microsoft.com/office/powerpoint/2010/main" val="195773638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15</a:t>
            </a:fld>
            <a:endParaRPr lang="en-US">
              <a:solidFill>
                <a:prstClr val="black"/>
              </a:solidFill>
            </a:endParaRPr>
          </a:p>
        </p:txBody>
      </p:sp>
    </p:spTree>
    <p:extLst>
      <p:ext uri="{BB962C8B-B14F-4D97-AF65-F5344CB8AC3E}">
        <p14:creationId xmlns:p14="http://schemas.microsoft.com/office/powerpoint/2010/main" val="118437763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16</a:t>
            </a:fld>
            <a:endParaRPr lang="en-US">
              <a:solidFill>
                <a:prstClr val="black"/>
              </a:solidFill>
            </a:endParaRPr>
          </a:p>
        </p:txBody>
      </p:sp>
    </p:spTree>
    <p:extLst>
      <p:ext uri="{BB962C8B-B14F-4D97-AF65-F5344CB8AC3E}">
        <p14:creationId xmlns:p14="http://schemas.microsoft.com/office/powerpoint/2010/main" val="213432581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17</a:t>
            </a:fld>
            <a:endParaRPr lang="en-US">
              <a:solidFill>
                <a:prstClr val="black"/>
              </a:solidFill>
            </a:endParaRPr>
          </a:p>
        </p:txBody>
      </p:sp>
    </p:spTree>
    <p:extLst>
      <p:ext uri="{BB962C8B-B14F-4D97-AF65-F5344CB8AC3E}">
        <p14:creationId xmlns:p14="http://schemas.microsoft.com/office/powerpoint/2010/main" val="332544873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18</a:t>
            </a:fld>
            <a:endParaRPr lang="en-US">
              <a:solidFill>
                <a:prstClr val="black"/>
              </a:solidFill>
            </a:endParaRPr>
          </a:p>
        </p:txBody>
      </p:sp>
    </p:spTree>
    <p:extLst>
      <p:ext uri="{BB962C8B-B14F-4D97-AF65-F5344CB8AC3E}">
        <p14:creationId xmlns:p14="http://schemas.microsoft.com/office/powerpoint/2010/main" val="243177261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19</a:t>
            </a:fld>
            <a:endParaRPr lang="en-US">
              <a:solidFill>
                <a:prstClr val="black"/>
              </a:solidFill>
            </a:endParaRPr>
          </a:p>
        </p:txBody>
      </p:sp>
    </p:spTree>
    <p:extLst>
      <p:ext uri="{BB962C8B-B14F-4D97-AF65-F5344CB8AC3E}">
        <p14:creationId xmlns:p14="http://schemas.microsoft.com/office/powerpoint/2010/main" val="124063240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20</a:t>
            </a:fld>
            <a:endParaRPr lang="en-US">
              <a:solidFill>
                <a:prstClr val="black"/>
              </a:solidFill>
            </a:endParaRPr>
          </a:p>
        </p:txBody>
      </p:sp>
    </p:spTree>
    <p:extLst>
      <p:ext uri="{BB962C8B-B14F-4D97-AF65-F5344CB8AC3E}">
        <p14:creationId xmlns:p14="http://schemas.microsoft.com/office/powerpoint/2010/main" val="397014154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21</a:t>
            </a:fld>
            <a:endParaRPr lang="en-US">
              <a:solidFill>
                <a:prstClr val="black"/>
              </a:solidFill>
            </a:endParaRPr>
          </a:p>
        </p:txBody>
      </p:sp>
    </p:spTree>
    <p:extLst>
      <p:ext uri="{BB962C8B-B14F-4D97-AF65-F5344CB8AC3E}">
        <p14:creationId xmlns:p14="http://schemas.microsoft.com/office/powerpoint/2010/main" val="349001300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22</a:t>
            </a:fld>
            <a:endParaRPr lang="en-US">
              <a:solidFill>
                <a:prstClr val="black"/>
              </a:solidFill>
            </a:endParaRPr>
          </a:p>
        </p:txBody>
      </p:sp>
    </p:spTree>
    <p:extLst>
      <p:ext uri="{BB962C8B-B14F-4D97-AF65-F5344CB8AC3E}">
        <p14:creationId xmlns:p14="http://schemas.microsoft.com/office/powerpoint/2010/main" val="273306514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D5F47777-84D7-4CF1-B56F-347CA25596FD}" type="datetimeFigureOut">
              <a:rPr lang="en-US" smtClean="0"/>
              <a:t>3/6/2020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300030737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5F47777-84D7-4CF1-B56F-347CA25596FD}" type="datetimeFigureOut">
              <a:rPr lang="en-US" smtClean="0"/>
              <a:t>3/6/2020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255440574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D5F47777-84D7-4CF1-B56F-347CA25596FD}" type="datetimeFigureOut">
              <a:rPr lang="en-US" smtClean="0"/>
              <a:t>3/6/2020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102771576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D5F47777-84D7-4CF1-B56F-347CA25596FD}" type="datetimeFigureOut">
              <a:rPr lang="en-US" smtClean="0"/>
              <a:t>3/6/2020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1185107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D5F47777-84D7-4CF1-B56F-347CA25596FD}" type="datetimeFigureOut">
              <a:rPr lang="en-US" smtClean="0"/>
              <a:t>3/6/2020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380951947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D5F47777-84D7-4CF1-B56F-347CA25596FD}" type="datetimeFigureOut">
              <a:rPr lang="en-US" smtClean="0"/>
              <a:t>3/6/2020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102365501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5F47777-84D7-4CF1-B56F-347CA25596FD}" type="datetimeFigureOut">
              <a:rPr lang="en-US" smtClean="0"/>
              <a:t>3/6/2020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413490457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D5F47777-84D7-4CF1-B56F-347CA25596FD}" type="datetimeFigureOut">
              <a:rPr lang="en-US" smtClean="0"/>
              <a:t>3/6/2020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291422013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D5F47777-84D7-4CF1-B56F-347CA25596FD}" type="datetimeFigureOut">
              <a:rPr lang="en-US" smtClean="0"/>
              <a:t>3/6/2020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303571957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5F47777-84D7-4CF1-B56F-347CA25596FD}" type="datetimeFigureOut">
              <a:rPr lang="en-US" smtClean="0"/>
              <a:t>3/6/2020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24644905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5F47777-84D7-4CF1-B56F-347CA25596FD}" type="datetimeFigureOut">
              <a:rPr lang="en-US" smtClean="0"/>
              <a:t>3/6/2020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58785620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2">
            <a:lumMod val="90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5F47777-84D7-4CF1-B56F-347CA25596FD}" type="datetimeFigureOut">
              <a:rPr lang="en-US" smtClean="0"/>
              <a:t>3/6/2020</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31B01FA-5DD9-417B-ABB8-22AA979D9AE8}" type="slidenum">
              <a:rPr lang="en-US" smtClean="0"/>
              <a:t>‹#›</a:t>
            </a:fld>
            <a:endParaRPr lang="en-US"/>
          </a:p>
        </p:txBody>
      </p:sp>
    </p:spTree>
    <p:extLst>
      <p:ext uri="{BB962C8B-B14F-4D97-AF65-F5344CB8AC3E}">
        <p14:creationId xmlns:p14="http://schemas.microsoft.com/office/powerpoint/2010/main" val="67999254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33400" y="598715"/>
            <a:ext cx="11038115" cy="6030684"/>
          </a:xfrm>
        </p:spPr>
        <p:txBody>
          <a:bodyPr>
            <a:normAutofit/>
          </a:bodyPr>
          <a:lstStyle/>
          <a:p>
            <a:pPr algn="ctr">
              <a:buNone/>
            </a:pPr>
            <a:r>
              <a:rPr lang="en-US" sz="5200" b="1" dirty="0">
                <a:solidFill>
                  <a:schemeClr val="accent1">
                    <a:lumMod val="50000"/>
                  </a:schemeClr>
                </a:solidFill>
                <a:latin typeface="Helvetica" pitchFamily="34" charset="0"/>
                <a:cs typeface="Helvetica" pitchFamily="34" charset="0"/>
              </a:rPr>
              <a:t>Shabbat Shalom Saints</a:t>
            </a:r>
            <a:endParaRPr lang="en-US" sz="2400" dirty="0">
              <a:solidFill>
                <a:schemeClr val="tx1">
                  <a:lumMod val="95000"/>
                  <a:lumOff val="5000"/>
                </a:schemeClr>
              </a:solidFill>
              <a:latin typeface="Helvetica" pitchFamily="34" charset="0"/>
              <a:cs typeface="Helvetica" pitchFamily="34" charset="0"/>
            </a:endParaRPr>
          </a:p>
          <a:p>
            <a:pPr algn="ctr">
              <a:spcAft>
                <a:spcPts val="1200"/>
              </a:spcAft>
              <a:buNone/>
            </a:pPr>
            <a:r>
              <a:rPr lang="en-US" sz="3733" b="1" dirty="0">
                <a:solidFill>
                  <a:schemeClr val="tx1">
                    <a:lumMod val="95000"/>
                    <a:lumOff val="5000"/>
                  </a:schemeClr>
                </a:solidFill>
                <a:latin typeface="Helvetica" pitchFamily="34" charset="0"/>
                <a:cs typeface="Helvetica" pitchFamily="34" charset="0"/>
              </a:rPr>
              <a:t>Welcome to</a:t>
            </a:r>
            <a:endParaRPr lang="en-US" sz="3733" b="1" i="1" dirty="0">
              <a:solidFill>
                <a:schemeClr val="tx1">
                  <a:lumMod val="95000"/>
                  <a:lumOff val="5000"/>
                </a:schemeClr>
              </a:solidFill>
              <a:latin typeface="Helvetica" pitchFamily="34" charset="0"/>
              <a:cs typeface="Helvetica" pitchFamily="34" charset="0"/>
            </a:endParaRPr>
          </a:p>
          <a:p>
            <a:pPr marL="0" indent="0" algn="ctr">
              <a:spcBef>
                <a:spcPts val="0"/>
              </a:spcBef>
              <a:buNone/>
            </a:pPr>
            <a:r>
              <a:rPr lang="en-US" sz="10400" b="1" i="1" dirty="0">
                <a:solidFill>
                  <a:srgbClr val="C00000"/>
                </a:solidFill>
                <a:latin typeface="Helvetica" pitchFamily="34" charset="0"/>
                <a:cs typeface="Helvetica" pitchFamily="34" charset="0"/>
              </a:rPr>
              <a:t>The </a:t>
            </a:r>
            <a:r>
              <a:rPr lang="en-US" sz="10400" b="1" i="1" dirty="0" err="1">
                <a:solidFill>
                  <a:srgbClr val="C00000"/>
                </a:solidFill>
                <a:latin typeface="Helvetica" pitchFamily="34" charset="0"/>
                <a:cs typeface="Helvetica" pitchFamily="34" charset="0"/>
              </a:rPr>
              <a:t>Miqra</a:t>
            </a:r>
            <a:endParaRPr lang="en-US" sz="10400" b="1" i="1" dirty="0">
              <a:solidFill>
                <a:srgbClr val="C00000"/>
              </a:solidFill>
              <a:latin typeface="Helvetica" pitchFamily="34" charset="0"/>
              <a:cs typeface="Helvetica" pitchFamily="34" charset="0"/>
            </a:endParaRPr>
          </a:p>
          <a:p>
            <a:pPr marL="0" indent="0" algn="ctr">
              <a:spcBef>
                <a:spcPts val="0"/>
              </a:spcBef>
              <a:buNone/>
            </a:pPr>
            <a:endParaRPr lang="en-US" sz="5333" dirty="0">
              <a:solidFill>
                <a:schemeClr val="tx1">
                  <a:lumMod val="95000"/>
                  <a:lumOff val="5000"/>
                </a:schemeClr>
              </a:solidFill>
              <a:latin typeface="Helvetica" pitchFamily="34" charset="0"/>
              <a:cs typeface="Helvetica" pitchFamily="34" charset="0"/>
            </a:endParaRPr>
          </a:p>
          <a:p>
            <a:pPr marL="0" indent="0" algn="ctr">
              <a:spcBef>
                <a:spcPts val="0"/>
              </a:spcBef>
              <a:buNone/>
            </a:pPr>
            <a:r>
              <a:rPr lang="en-US" sz="5333" b="1" dirty="0">
                <a:solidFill>
                  <a:schemeClr val="tx1">
                    <a:lumMod val="95000"/>
                    <a:lumOff val="5000"/>
                  </a:schemeClr>
                </a:solidFill>
                <a:latin typeface="Helvetica" pitchFamily="34" charset="0"/>
                <a:cs typeface="Helvetica" pitchFamily="34" charset="0"/>
              </a:rPr>
              <a:t>Proclaiming the Ancient Paths of Our Biblical Roots</a:t>
            </a:r>
          </a:p>
          <a:p>
            <a:pPr marL="0" indent="0" algn="ctr">
              <a:spcBef>
                <a:spcPts val="0"/>
              </a:spcBef>
              <a:buNone/>
            </a:pPr>
            <a:r>
              <a:rPr lang="en-US" sz="5333" b="1" dirty="0" smtClean="0">
                <a:solidFill>
                  <a:schemeClr val="tx1">
                    <a:lumMod val="95000"/>
                    <a:lumOff val="5000"/>
                  </a:schemeClr>
                </a:solidFill>
                <a:latin typeface="Helvetica" pitchFamily="34" charset="0"/>
                <a:cs typeface="Helvetica" pitchFamily="34" charset="0"/>
              </a:rPr>
              <a:t>March 7, </a:t>
            </a:r>
            <a:r>
              <a:rPr lang="en-US" sz="5333" b="1" dirty="0" smtClean="0">
                <a:solidFill>
                  <a:schemeClr val="tx1">
                    <a:lumMod val="95000"/>
                    <a:lumOff val="5000"/>
                  </a:schemeClr>
                </a:solidFill>
                <a:latin typeface="Helvetica" pitchFamily="34" charset="0"/>
                <a:cs typeface="Helvetica" pitchFamily="34" charset="0"/>
              </a:rPr>
              <a:t>2020</a:t>
            </a:r>
            <a:endParaRPr lang="en-US" sz="5333" b="1" dirty="0">
              <a:solidFill>
                <a:schemeClr val="tx1">
                  <a:lumMod val="95000"/>
                  <a:lumOff val="5000"/>
                </a:schemeClr>
              </a:solidFill>
              <a:latin typeface="Helvetica" pitchFamily="34" charset="0"/>
              <a:cs typeface="Helvetica" pitchFamily="34" charset="0"/>
            </a:endParaRPr>
          </a:p>
          <a:p>
            <a:pPr algn="ctr">
              <a:buNone/>
            </a:pPr>
            <a:endParaRPr lang="en-US" sz="3733" dirty="0">
              <a:solidFill>
                <a:schemeClr val="tx1">
                  <a:lumMod val="95000"/>
                  <a:lumOff val="5000"/>
                </a:schemeClr>
              </a:solidFill>
              <a:latin typeface="Helvetica" pitchFamily="34" charset="0"/>
              <a:cs typeface="Helvetica" pitchFamily="34" charset="0"/>
            </a:endParaRPr>
          </a:p>
        </p:txBody>
      </p:sp>
    </p:spTree>
    <p:extLst>
      <p:ext uri="{BB962C8B-B14F-4D97-AF65-F5344CB8AC3E}">
        <p14:creationId xmlns:p14="http://schemas.microsoft.com/office/powerpoint/2010/main" val="170363742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39338" y="598715"/>
            <a:ext cx="11948159" cy="6030684"/>
          </a:xfrm>
        </p:spPr>
        <p:txBody>
          <a:bodyPr>
            <a:normAutofit/>
          </a:bodyPr>
          <a:lstStyle/>
          <a:p>
            <a:pPr marL="0" indent="0" algn="ctr">
              <a:spcBef>
                <a:spcPts val="0"/>
              </a:spcBef>
              <a:buNone/>
            </a:pPr>
            <a:endParaRPr lang="en-US" sz="6600" b="1" dirty="0">
              <a:solidFill>
                <a:schemeClr val="accent2">
                  <a:lumMod val="50000"/>
                </a:schemeClr>
              </a:solidFill>
              <a:latin typeface="Helvetica" pitchFamily="34" charset="0"/>
              <a:cs typeface="Helvetica" pitchFamily="34" charset="0"/>
            </a:endParaRPr>
          </a:p>
          <a:p>
            <a:pPr marL="0" indent="0" algn="ctr">
              <a:spcBef>
                <a:spcPts val="0"/>
              </a:spcBef>
              <a:buNone/>
            </a:pPr>
            <a:r>
              <a:rPr lang="en-US" sz="6600" b="1" dirty="0" smtClean="0">
                <a:solidFill>
                  <a:schemeClr val="accent2">
                    <a:lumMod val="50000"/>
                  </a:schemeClr>
                </a:solidFill>
                <a:latin typeface="Helvetica" pitchFamily="34" charset="0"/>
                <a:cs typeface="Helvetica" pitchFamily="34" charset="0"/>
              </a:rPr>
              <a:t>In the Beginning… Pt </a:t>
            </a:r>
            <a:r>
              <a:rPr lang="en-US" sz="6600" b="1" dirty="0" smtClean="0">
                <a:solidFill>
                  <a:schemeClr val="accent2">
                    <a:lumMod val="50000"/>
                  </a:schemeClr>
                </a:solidFill>
                <a:latin typeface="Helvetica" pitchFamily="34" charset="0"/>
                <a:cs typeface="Helvetica" pitchFamily="34" charset="0"/>
              </a:rPr>
              <a:t>6</a:t>
            </a:r>
            <a:endParaRPr lang="en-US" sz="6600" b="1" dirty="0" smtClean="0">
              <a:solidFill>
                <a:schemeClr val="accent2">
                  <a:lumMod val="50000"/>
                </a:schemeClr>
              </a:solidFill>
              <a:latin typeface="Helvetica" pitchFamily="34" charset="0"/>
              <a:cs typeface="Helvetica" pitchFamily="34" charset="0"/>
            </a:endParaRPr>
          </a:p>
          <a:p>
            <a:pPr marL="0" indent="0" algn="ctr">
              <a:spcBef>
                <a:spcPts val="0"/>
              </a:spcBef>
              <a:buNone/>
            </a:pPr>
            <a:r>
              <a:rPr lang="en-US" sz="6600" b="1" dirty="0" smtClean="0">
                <a:solidFill>
                  <a:schemeClr val="accent2">
                    <a:lumMod val="50000"/>
                  </a:schemeClr>
                </a:solidFill>
                <a:latin typeface="Helvetica" pitchFamily="34" charset="0"/>
                <a:cs typeface="Helvetica" pitchFamily="34" charset="0"/>
              </a:rPr>
              <a:t>Sin Entered the World</a:t>
            </a:r>
            <a:endParaRPr lang="en-US" sz="6000" b="1" dirty="0">
              <a:solidFill>
                <a:schemeClr val="accent2">
                  <a:lumMod val="50000"/>
                </a:schemeClr>
              </a:solidFill>
              <a:latin typeface="Helvetica" pitchFamily="34" charset="0"/>
              <a:cs typeface="Helvetica" pitchFamily="34" charset="0"/>
            </a:endParaRPr>
          </a:p>
          <a:p>
            <a:pPr algn="ctr">
              <a:buNone/>
            </a:pPr>
            <a:endParaRPr lang="en-US" sz="3733" dirty="0">
              <a:solidFill>
                <a:schemeClr val="tx1">
                  <a:lumMod val="95000"/>
                  <a:lumOff val="5000"/>
                </a:schemeClr>
              </a:solidFill>
              <a:latin typeface="Helvetica" pitchFamily="34" charset="0"/>
              <a:cs typeface="Helvetica" pitchFamily="34" charset="0"/>
            </a:endParaRPr>
          </a:p>
          <a:p>
            <a:pPr marL="0" indent="0" algn="ctr">
              <a:buNone/>
            </a:pPr>
            <a:r>
              <a:rPr lang="en-US" sz="4400" b="1" dirty="0" smtClean="0"/>
              <a:t>Re-Examining the Creation Week as a Model For Understanding Elohim’s Plan For Mankind</a:t>
            </a:r>
            <a:endParaRPr lang="en-US" sz="4400" b="1" dirty="0"/>
          </a:p>
        </p:txBody>
      </p:sp>
    </p:spTree>
    <p:extLst>
      <p:ext uri="{BB962C8B-B14F-4D97-AF65-F5344CB8AC3E}">
        <p14:creationId xmlns:p14="http://schemas.microsoft.com/office/powerpoint/2010/main" val="397624575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a:bodyPr>
          <a:lstStyle/>
          <a:p>
            <a:pPr algn="ctr">
              <a:buNone/>
            </a:pPr>
            <a:r>
              <a:rPr lang="en-US" sz="4800" b="1" dirty="0" smtClean="0">
                <a:solidFill>
                  <a:schemeClr val="tx1"/>
                </a:solidFill>
                <a:latin typeface="+mn-lt"/>
                <a:cs typeface="Times New Roman" pitchFamily="18" charset="0"/>
              </a:rPr>
              <a:t>Intro</a:t>
            </a:r>
            <a:endParaRPr lang="en-US" sz="4800" b="1" dirty="0">
              <a:solidFill>
                <a:schemeClr val="tx1"/>
              </a:solidFill>
              <a:latin typeface="+mn-lt"/>
              <a:cs typeface="Times New Roman" pitchFamily="18" charset="0"/>
            </a:endParaRPr>
          </a:p>
          <a:p>
            <a:pPr marL="0" indent="0">
              <a:buNone/>
            </a:pPr>
            <a:r>
              <a:rPr lang="en-US" sz="4000" b="1" dirty="0" smtClean="0"/>
              <a:t>The Ancient Paths</a:t>
            </a:r>
          </a:p>
          <a:p>
            <a:pPr marL="0" indent="0">
              <a:buNone/>
            </a:pPr>
            <a:r>
              <a:rPr lang="en-US" sz="4000" b="1" dirty="0" smtClean="0"/>
              <a:t>The heavens and earth were created for man</a:t>
            </a:r>
          </a:p>
          <a:p>
            <a:pPr marL="0" indent="0">
              <a:buNone/>
            </a:pPr>
            <a:r>
              <a:rPr lang="en-US" sz="4000" b="1" dirty="0" smtClean="0"/>
              <a:t>Seventh day Sabbath was created for man</a:t>
            </a:r>
          </a:p>
          <a:p>
            <a:pPr marL="0" indent="0">
              <a:buNone/>
            </a:pPr>
            <a:r>
              <a:rPr lang="en-US" sz="4000" b="1" dirty="0" smtClean="0"/>
              <a:t>Male and female is the Creator’s ordained way for family and community life, and for the propagation of the human race</a:t>
            </a:r>
          </a:p>
          <a:p>
            <a:pPr marL="0" indent="0">
              <a:buNone/>
            </a:pPr>
            <a:endParaRPr lang="en-US" sz="4000" b="1" dirty="0"/>
          </a:p>
        </p:txBody>
      </p:sp>
    </p:spTree>
    <p:extLst>
      <p:ext uri="{BB962C8B-B14F-4D97-AF65-F5344CB8AC3E}">
        <p14:creationId xmlns:p14="http://schemas.microsoft.com/office/powerpoint/2010/main" val="122397675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a:bodyPr>
          <a:lstStyle/>
          <a:p>
            <a:pPr algn="ctr">
              <a:buNone/>
            </a:pPr>
            <a:r>
              <a:rPr lang="en-US" sz="4800" b="1" dirty="0" err="1" smtClean="0">
                <a:solidFill>
                  <a:schemeClr val="tx1"/>
                </a:solidFill>
                <a:latin typeface="+mn-lt"/>
                <a:cs typeface="Times New Roman" pitchFamily="18" charset="0"/>
              </a:rPr>
              <a:t>Beresheet</a:t>
            </a:r>
            <a:r>
              <a:rPr lang="en-US" sz="4800" b="1" dirty="0">
                <a:cs typeface="Times New Roman" pitchFamily="18" charset="0"/>
              </a:rPr>
              <a:t>/</a:t>
            </a:r>
            <a:r>
              <a:rPr lang="en-US" sz="4800" b="1" dirty="0" smtClean="0">
                <a:solidFill>
                  <a:schemeClr val="tx1"/>
                </a:solidFill>
                <a:latin typeface="+mn-lt"/>
                <a:cs typeface="Times New Roman" pitchFamily="18" charset="0"/>
              </a:rPr>
              <a:t>Genesis </a:t>
            </a:r>
            <a:r>
              <a:rPr lang="en-US" sz="4800" b="1" dirty="0" smtClean="0">
                <a:solidFill>
                  <a:schemeClr val="tx1"/>
                </a:solidFill>
                <a:latin typeface="+mn-lt"/>
                <a:cs typeface="Times New Roman" pitchFamily="18" charset="0"/>
              </a:rPr>
              <a:t>3:1-3</a:t>
            </a:r>
            <a:endParaRPr lang="en-US" sz="4800" b="1" dirty="0">
              <a:solidFill>
                <a:schemeClr val="tx1"/>
              </a:solidFill>
              <a:latin typeface="+mn-lt"/>
              <a:cs typeface="Times New Roman" pitchFamily="18" charset="0"/>
            </a:endParaRPr>
          </a:p>
          <a:p>
            <a:pPr marL="0" indent="0">
              <a:buNone/>
            </a:pPr>
            <a:r>
              <a:rPr lang="en-US" sz="4000" b="1" dirty="0"/>
              <a:t>And the serpent was more crafty than any beast of the field which </a:t>
            </a:r>
            <a:r>
              <a:rPr lang="en-US" sz="4000" b="1" dirty="0" smtClean="0"/>
              <a:t>Yahuwah </a:t>
            </a:r>
            <a:r>
              <a:rPr lang="en-US" sz="4000" b="1" dirty="0"/>
              <a:t>Elohim had made, and he said to the woman, “Is it true that Elohim has said, ‘Do not eat of every tree of the garden’?” </a:t>
            </a:r>
            <a:r>
              <a:rPr lang="en-US" sz="4000" b="1" dirty="0" smtClean="0"/>
              <a:t>And </a:t>
            </a:r>
            <a:r>
              <a:rPr lang="en-US" sz="4000" b="1" dirty="0"/>
              <a:t>the woman said to the serpent, “We are to eat of the fruit of the trees of the garden, </a:t>
            </a:r>
            <a:r>
              <a:rPr lang="en-US" sz="4000" b="1" dirty="0" smtClean="0"/>
              <a:t>but </a:t>
            </a:r>
            <a:r>
              <a:rPr lang="en-US" sz="4000" b="1" dirty="0"/>
              <a:t>of the fruit of the tree which is in the midst of the garden, Elohim has said, ‘Do not eat of it, nor touch it, lest you die.’ ”</a:t>
            </a:r>
            <a:endParaRPr lang="en-US" sz="4000" b="1" dirty="0"/>
          </a:p>
        </p:txBody>
      </p:sp>
    </p:spTree>
    <p:extLst>
      <p:ext uri="{BB962C8B-B14F-4D97-AF65-F5344CB8AC3E}">
        <p14:creationId xmlns:p14="http://schemas.microsoft.com/office/powerpoint/2010/main" val="267564048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a:bodyPr>
          <a:lstStyle/>
          <a:p>
            <a:pPr algn="ctr">
              <a:buNone/>
            </a:pPr>
            <a:r>
              <a:rPr lang="en-US" sz="4800" b="1" dirty="0" smtClean="0">
                <a:solidFill>
                  <a:schemeClr val="tx1"/>
                </a:solidFill>
                <a:latin typeface="+mn-lt"/>
                <a:cs typeface="Times New Roman" pitchFamily="18" charset="0"/>
              </a:rPr>
              <a:t>What Did Elohim Actually Say?</a:t>
            </a:r>
            <a:endParaRPr lang="en-US" sz="4800" b="1" dirty="0">
              <a:solidFill>
                <a:schemeClr val="tx1"/>
              </a:solidFill>
              <a:latin typeface="+mn-lt"/>
              <a:cs typeface="Times New Roman" pitchFamily="18" charset="0"/>
            </a:endParaRPr>
          </a:p>
          <a:p>
            <a:pPr marL="0" indent="0">
              <a:buNone/>
            </a:pPr>
            <a:r>
              <a:rPr lang="en-US" sz="4000" b="1" dirty="0"/>
              <a:t>Yahuwah Elohim commanded the man, saying, "From any tree of the garden you may eat </a:t>
            </a:r>
            <a:r>
              <a:rPr lang="en-US" sz="4000" b="1" dirty="0" smtClean="0"/>
              <a:t>freely; </a:t>
            </a:r>
            <a:r>
              <a:rPr lang="en-US" sz="4000" b="1" dirty="0"/>
              <a:t>but from the tree of the knowledge of good and evil you shall not eat, for in the day that you eat from it you will surely die</a:t>
            </a:r>
            <a:r>
              <a:rPr lang="en-US" sz="4000" b="1" dirty="0" smtClean="0"/>
              <a:t>.“ Genesis 2:16-17</a:t>
            </a:r>
          </a:p>
          <a:p>
            <a:pPr marL="0" indent="0">
              <a:buNone/>
            </a:pPr>
            <a:r>
              <a:rPr lang="en-US" sz="4000" b="1" dirty="0" smtClean="0"/>
              <a:t>Lit. “dying you (singular) shall die”</a:t>
            </a:r>
            <a:endParaRPr lang="en-US" sz="4000" b="1" dirty="0"/>
          </a:p>
        </p:txBody>
      </p:sp>
    </p:spTree>
    <p:extLst>
      <p:ext uri="{BB962C8B-B14F-4D97-AF65-F5344CB8AC3E}">
        <p14:creationId xmlns:p14="http://schemas.microsoft.com/office/powerpoint/2010/main" val="229100333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a:bodyPr>
          <a:lstStyle/>
          <a:p>
            <a:pPr algn="ctr">
              <a:buNone/>
            </a:pPr>
            <a:r>
              <a:rPr lang="en-US" sz="4800" b="1" dirty="0" err="1" smtClean="0">
                <a:solidFill>
                  <a:schemeClr val="tx1"/>
                </a:solidFill>
                <a:latin typeface="+mn-lt"/>
                <a:cs typeface="Times New Roman" pitchFamily="18" charset="0"/>
              </a:rPr>
              <a:t>Beresheet</a:t>
            </a:r>
            <a:r>
              <a:rPr lang="en-US" sz="4800" b="1" dirty="0">
                <a:cs typeface="Times New Roman" pitchFamily="18" charset="0"/>
              </a:rPr>
              <a:t>/</a:t>
            </a:r>
            <a:r>
              <a:rPr lang="en-US" sz="4800" b="1" dirty="0" smtClean="0">
                <a:solidFill>
                  <a:schemeClr val="tx1"/>
                </a:solidFill>
                <a:latin typeface="+mn-lt"/>
                <a:cs typeface="Times New Roman" pitchFamily="18" charset="0"/>
              </a:rPr>
              <a:t>Genesis </a:t>
            </a:r>
            <a:r>
              <a:rPr lang="en-US" sz="4800" b="1" dirty="0" smtClean="0">
                <a:solidFill>
                  <a:schemeClr val="tx1"/>
                </a:solidFill>
                <a:latin typeface="+mn-lt"/>
                <a:cs typeface="Times New Roman" pitchFamily="18" charset="0"/>
              </a:rPr>
              <a:t>3:4-5</a:t>
            </a:r>
            <a:endParaRPr lang="en-US" sz="4800" b="1" dirty="0">
              <a:solidFill>
                <a:schemeClr val="tx1"/>
              </a:solidFill>
              <a:latin typeface="+mn-lt"/>
              <a:cs typeface="Times New Roman" pitchFamily="18" charset="0"/>
            </a:endParaRPr>
          </a:p>
          <a:p>
            <a:pPr marL="0" indent="0">
              <a:buNone/>
            </a:pPr>
            <a:r>
              <a:rPr lang="en-US" sz="4000" b="1" dirty="0"/>
              <a:t>And the serpent said to the woman, “You shall certainly not die. </a:t>
            </a:r>
            <a:r>
              <a:rPr lang="en-US" sz="4000" b="1" dirty="0" smtClean="0"/>
              <a:t>For </a:t>
            </a:r>
            <a:r>
              <a:rPr lang="en-US" sz="4000" b="1" dirty="0"/>
              <a:t>Elohim knows that in the day you eat of it your eyes shall be opened, and you shall be like Elohim, knowing good and evil</a:t>
            </a:r>
            <a:r>
              <a:rPr lang="en-US" sz="4000" b="1" dirty="0" smtClean="0"/>
              <a:t>.”</a:t>
            </a:r>
          </a:p>
          <a:p>
            <a:pPr marL="0" indent="0">
              <a:buNone/>
            </a:pPr>
            <a:r>
              <a:rPr lang="en-US" sz="4000" b="1" dirty="0" smtClean="0"/>
              <a:t>Lit. “not dying you (pl.) shall die”</a:t>
            </a:r>
            <a:endParaRPr lang="en-US" sz="4000" b="1" dirty="0"/>
          </a:p>
        </p:txBody>
      </p:sp>
    </p:spTree>
    <p:extLst>
      <p:ext uri="{BB962C8B-B14F-4D97-AF65-F5344CB8AC3E}">
        <p14:creationId xmlns:p14="http://schemas.microsoft.com/office/powerpoint/2010/main" val="232103666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a:bodyPr>
          <a:lstStyle/>
          <a:p>
            <a:pPr algn="ctr">
              <a:buNone/>
            </a:pPr>
            <a:r>
              <a:rPr lang="en-US" sz="4800" b="1" dirty="0" smtClean="0">
                <a:solidFill>
                  <a:schemeClr val="tx1"/>
                </a:solidFill>
                <a:latin typeface="+mn-lt"/>
                <a:cs typeface="Times New Roman" pitchFamily="18" charset="0"/>
              </a:rPr>
              <a:t>Father of Lies</a:t>
            </a:r>
            <a:endParaRPr lang="en-US" sz="4800" b="1" dirty="0">
              <a:solidFill>
                <a:schemeClr val="tx1"/>
              </a:solidFill>
              <a:latin typeface="+mn-lt"/>
              <a:cs typeface="Times New Roman" pitchFamily="18" charset="0"/>
            </a:endParaRPr>
          </a:p>
          <a:p>
            <a:pPr marL="0" indent="0">
              <a:buNone/>
            </a:pPr>
            <a:r>
              <a:rPr lang="en-US" sz="4000" b="1" dirty="0"/>
              <a:t>You are of [your] father the devil, and you want to do the desires of your father. He was a murderer from the beginning, and does not stand in the truth because there is no truth in him. Whenever he speaks a lie, he speaks from his own [nature], for he is a liar and the father of lies.</a:t>
            </a:r>
          </a:p>
          <a:p>
            <a:pPr marL="0" indent="0">
              <a:buNone/>
            </a:pPr>
            <a:r>
              <a:rPr lang="en-US" sz="4000" b="1" dirty="0" smtClean="0"/>
              <a:t>4</a:t>
            </a:r>
            <a:r>
              <a:rPr lang="en-US" sz="4000" b="1" baseline="30000" dirty="0" smtClean="0"/>
              <a:t>th</a:t>
            </a:r>
            <a:r>
              <a:rPr lang="en-US" sz="4000" b="1" dirty="0" smtClean="0"/>
              <a:t> Gospel 8:44</a:t>
            </a:r>
            <a:endParaRPr lang="en-US" sz="4000" b="1" dirty="0"/>
          </a:p>
        </p:txBody>
      </p:sp>
    </p:spTree>
    <p:extLst>
      <p:ext uri="{BB962C8B-B14F-4D97-AF65-F5344CB8AC3E}">
        <p14:creationId xmlns:p14="http://schemas.microsoft.com/office/powerpoint/2010/main" val="177686225"/>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a:bodyPr>
          <a:lstStyle/>
          <a:p>
            <a:pPr algn="ctr">
              <a:buNone/>
            </a:pPr>
            <a:r>
              <a:rPr lang="en-US" sz="4800" b="1" dirty="0" smtClean="0">
                <a:solidFill>
                  <a:schemeClr val="tx1"/>
                </a:solidFill>
                <a:latin typeface="+mn-lt"/>
                <a:cs typeface="Times New Roman" pitchFamily="18" charset="0"/>
              </a:rPr>
              <a:t>Our Struggle</a:t>
            </a:r>
            <a:endParaRPr lang="en-US" sz="4800" b="1" dirty="0">
              <a:solidFill>
                <a:schemeClr val="tx1"/>
              </a:solidFill>
              <a:latin typeface="+mn-lt"/>
              <a:cs typeface="Times New Roman" pitchFamily="18" charset="0"/>
            </a:endParaRPr>
          </a:p>
          <a:p>
            <a:pPr marL="0" indent="0">
              <a:buNone/>
            </a:pPr>
            <a:r>
              <a:rPr lang="en-US" sz="4000" b="1" dirty="0"/>
              <a:t>Be of sober [spirit], be on the alert. Your adversary, the devil, prowls around like a roaring lion, seeking someone to devour</a:t>
            </a:r>
            <a:r>
              <a:rPr lang="en-US" sz="4000" b="1" dirty="0" smtClean="0"/>
              <a:t>. </a:t>
            </a:r>
            <a:r>
              <a:rPr lang="en-US" sz="4000" b="1" dirty="0"/>
              <a:t>But resist him, firm in [your] faith, knowing that the same experiences of suffering are being accomplished by your brethren who are in the world</a:t>
            </a:r>
            <a:r>
              <a:rPr lang="en-US" sz="4000" b="1" dirty="0" smtClean="0"/>
              <a:t>. 1 Peter 5:8-9</a:t>
            </a:r>
            <a:endParaRPr lang="en-US" sz="4000" b="1" dirty="0"/>
          </a:p>
        </p:txBody>
      </p:sp>
    </p:spTree>
    <p:extLst>
      <p:ext uri="{BB962C8B-B14F-4D97-AF65-F5344CB8AC3E}">
        <p14:creationId xmlns:p14="http://schemas.microsoft.com/office/powerpoint/2010/main" val="831724409"/>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fontScale="92500"/>
          </a:bodyPr>
          <a:lstStyle/>
          <a:p>
            <a:pPr algn="ctr">
              <a:buNone/>
            </a:pPr>
            <a:r>
              <a:rPr lang="en-US" sz="4800" b="1" dirty="0" smtClean="0">
                <a:solidFill>
                  <a:schemeClr val="tx1"/>
                </a:solidFill>
                <a:latin typeface="+mn-lt"/>
                <a:cs typeface="Times New Roman" pitchFamily="18" charset="0"/>
              </a:rPr>
              <a:t>Our Struggle</a:t>
            </a:r>
            <a:endParaRPr lang="en-US" sz="4800" b="1" dirty="0">
              <a:solidFill>
                <a:schemeClr val="tx1"/>
              </a:solidFill>
              <a:latin typeface="+mn-lt"/>
              <a:cs typeface="Times New Roman" pitchFamily="18" charset="0"/>
            </a:endParaRPr>
          </a:p>
          <a:p>
            <a:pPr marL="0" indent="0">
              <a:buNone/>
            </a:pPr>
            <a:r>
              <a:rPr lang="en-US" sz="4000" b="1" dirty="0"/>
              <a:t>Put on the full armor of Elohim, so that you will be able to stand firm against the schemes of the devil.</a:t>
            </a:r>
          </a:p>
          <a:p>
            <a:pPr marL="0" indent="0">
              <a:buNone/>
            </a:pPr>
            <a:r>
              <a:rPr lang="en-US" sz="4000" b="1" dirty="0" smtClean="0"/>
              <a:t>For </a:t>
            </a:r>
            <a:r>
              <a:rPr lang="en-US" sz="4000" b="1" dirty="0"/>
              <a:t>our struggle is not against flesh and blood, but against the rulers, against the powers, against the world forces of this darkness, against the spiritual [forces] of wickedness in the heavenly [places].</a:t>
            </a:r>
          </a:p>
          <a:p>
            <a:pPr marL="0" indent="0">
              <a:buNone/>
            </a:pPr>
            <a:r>
              <a:rPr lang="en-US" sz="4000" b="1" dirty="0"/>
              <a:t>T</a:t>
            </a:r>
            <a:r>
              <a:rPr lang="en-US" sz="4000" b="1" dirty="0" smtClean="0"/>
              <a:t>herefore</a:t>
            </a:r>
            <a:r>
              <a:rPr lang="en-US" sz="4000" b="1" dirty="0"/>
              <a:t>, take up the full armor of Elohim, so that you will be able to resist in the evil day, and having done everything, to stand firm.</a:t>
            </a:r>
          </a:p>
          <a:p>
            <a:pPr marL="0" indent="0">
              <a:buNone/>
            </a:pPr>
            <a:r>
              <a:rPr lang="en-US" sz="4000" b="1" dirty="0" smtClean="0"/>
              <a:t>Ephesians 6:11-13</a:t>
            </a:r>
            <a:endParaRPr lang="en-US" sz="4000" b="1" dirty="0"/>
          </a:p>
        </p:txBody>
      </p:sp>
    </p:spTree>
    <p:extLst>
      <p:ext uri="{BB962C8B-B14F-4D97-AF65-F5344CB8AC3E}">
        <p14:creationId xmlns:p14="http://schemas.microsoft.com/office/powerpoint/2010/main" val="2019867449"/>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a:bodyPr>
          <a:lstStyle/>
          <a:p>
            <a:pPr algn="ctr">
              <a:buNone/>
            </a:pPr>
            <a:r>
              <a:rPr lang="en-US" sz="4800" b="1" dirty="0" err="1" smtClean="0">
                <a:solidFill>
                  <a:schemeClr val="tx1"/>
                </a:solidFill>
                <a:latin typeface="+mn-lt"/>
                <a:cs typeface="Times New Roman" pitchFamily="18" charset="0"/>
              </a:rPr>
              <a:t>Beresheet</a:t>
            </a:r>
            <a:r>
              <a:rPr lang="en-US" sz="4800" b="1" dirty="0">
                <a:cs typeface="Times New Roman" pitchFamily="18" charset="0"/>
              </a:rPr>
              <a:t>/</a:t>
            </a:r>
            <a:r>
              <a:rPr lang="en-US" sz="4800" b="1" dirty="0" smtClean="0">
                <a:solidFill>
                  <a:schemeClr val="tx1"/>
                </a:solidFill>
                <a:latin typeface="+mn-lt"/>
                <a:cs typeface="Times New Roman" pitchFamily="18" charset="0"/>
              </a:rPr>
              <a:t>Genesis </a:t>
            </a:r>
            <a:r>
              <a:rPr lang="en-US" sz="4800" b="1" dirty="0" smtClean="0">
                <a:solidFill>
                  <a:schemeClr val="tx1"/>
                </a:solidFill>
                <a:latin typeface="+mn-lt"/>
                <a:cs typeface="Times New Roman" pitchFamily="18" charset="0"/>
              </a:rPr>
              <a:t>3:6</a:t>
            </a:r>
            <a:endParaRPr lang="en-US" sz="4800" b="1" dirty="0">
              <a:solidFill>
                <a:schemeClr val="tx1"/>
              </a:solidFill>
              <a:latin typeface="+mn-lt"/>
              <a:cs typeface="Times New Roman" pitchFamily="18" charset="0"/>
            </a:endParaRPr>
          </a:p>
          <a:p>
            <a:pPr marL="0" indent="0">
              <a:buNone/>
            </a:pPr>
            <a:r>
              <a:rPr lang="en-US" sz="4000" b="1" dirty="0" smtClean="0"/>
              <a:t>And </a:t>
            </a:r>
            <a:r>
              <a:rPr lang="en-US" sz="4000" b="1" dirty="0"/>
              <a:t>the woman saw that the tree was good for food, that it was pleasant to the eyes, and a tree desirable to make one wise, and she took of its fruit and ate. And she also gave to her husband with her, and he ate</a:t>
            </a:r>
            <a:r>
              <a:rPr lang="en-US" sz="4000" b="1" dirty="0" smtClean="0"/>
              <a:t>.</a:t>
            </a:r>
          </a:p>
          <a:p>
            <a:pPr marL="0" indent="0">
              <a:buNone/>
            </a:pPr>
            <a:endParaRPr lang="en-US" sz="4000" b="1" dirty="0"/>
          </a:p>
          <a:p>
            <a:pPr marL="0" indent="0">
              <a:buNone/>
            </a:pPr>
            <a:r>
              <a:rPr lang="en-US" sz="4000" b="1" dirty="0" smtClean="0"/>
              <a:t>Be careful how you perceive things.  Your eyes can deceive you.  Listen to what Yahuwah tells you before you proceed any further. </a:t>
            </a:r>
            <a:endParaRPr lang="en-US" sz="4000" b="1" dirty="0"/>
          </a:p>
        </p:txBody>
      </p:sp>
    </p:spTree>
    <p:extLst>
      <p:ext uri="{BB962C8B-B14F-4D97-AF65-F5344CB8AC3E}">
        <p14:creationId xmlns:p14="http://schemas.microsoft.com/office/powerpoint/2010/main" val="309614014"/>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a:bodyPr>
          <a:lstStyle/>
          <a:p>
            <a:pPr algn="ctr">
              <a:buNone/>
            </a:pPr>
            <a:r>
              <a:rPr lang="en-US" sz="4800" b="1" dirty="0" err="1" smtClean="0">
                <a:solidFill>
                  <a:schemeClr val="tx1"/>
                </a:solidFill>
                <a:latin typeface="+mn-lt"/>
                <a:cs typeface="Times New Roman" pitchFamily="18" charset="0"/>
              </a:rPr>
              <a:t>Beresheet</a:t>
            </a:r>
            <a:r>
              <a:rPr lang="en-US" sz="4800" b="1" dirty="0">
                <a:cs typeface="Times New Roman" pitchFamily="18" charset="0"/>
              </a:rPr>
              <a:t>/</a:t>
            </a:r>
            <a:r>
              <a:rPr lang="en-US" sz="4800" b="1" dirty="0" smtClean="0">
                <a:solidFill>
                  <a:schemeClr val="tx1"/>
                </a:solidFill>
                <a:latin typeface="+mn-lt"/>
                <a:cs typeface="Times New Roman" pitchFamily="18" charset="0"/>
              </a:rPr>
              <a:t>Genesis </a:t>
            </a:r>
            <a:r>
              <a:rPr lang="en-US" sz="4800" b="1" dirty="0" smtClean="0">
                <a:solidFill>
                  <a:schemeClr val="tx1"/>
                </a:solidFill>
                <a:latin typeface="+mn-lt"/>
                <a:cs typeface="Times New Roman" pitchFamily="18" charset="0"/>
              </a:rPr>
              <a:t>3:7</a:t>
            </a:r>
            <a:endParaRPr lang="en-US" sz="4800" b="1" dirty="0">
              <a:solidFill>
                <a:schemeClr val="tx1"/>
              </a:solidFill>
              <a:latin typeface="+mn-lt"/>
              <a:cs typeface="Times New Roman" pitchFamily="18" charset="0"/>
            </a:endParaRPr>
          </a:p>
          <a:p>
            <a:pPr marL="0" indent="0">
              <a:buNone/>
            </a:pPr>
            <a:r>
              <a:rPr lang="en-US" sz="4000" b="1" dirty="0" smtClean="0"/>
              <a:t>Then </a:t>
            </a:r>
            <a:r>
              <a:rPr lang="en-US" sz="4000" b="1" dirty="0"/>
              <a:t>the eyes of both of them were opened, and they knew that they were naked. And they sewed fig leaves together and made loin coverings for themselves. </a:t>
            </a:r>
            <a:endParaRPr lang="en-US" sz="4000" b="1" dirty="0" smtClean="0"/>
          </a:p>
          <a:p>
            <a:pPr marL="0" indent="0">
              <a:buNone/>
            </a:pPr>
            <a:r>
              <a:rPr lang="en-US" sz="4000" b="1" dirty="0" smtClean="0"/>
              <a:t>Their eyes were opened at that moment.  Why didn’t they die that day?</a:t>
            </a:r>
          </a:p>
          <a:p>
            <a:pPr marL="0" indent="0">
              <a:buNone/>
            </a:pPr>
            <a:r>
              <a:rPr lang="en-US" sz="4000" b="1" dirty="0" smtClean="0"/>
              <a:t>They covered themselves with plants.  Did it not occur to them to sacrifice an animal?</a:t>
            </a:r>
            <a:endParaRPr lang="en-US" sz="4000" b="1" dirty="0"/>
          </a:p>
        </p:txBody>
      </p:sp>
    </p:spTree>
    <p:extLst>
      <p:ext uri="{BB962C8B-B14F-4D97-AF65-F5344CB8AC3E}">
        <p14:creationId xmlns:p14="http://schemas.microsoft.com/office/powerpoint/2010/main" val="4195784362"/>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a:bodyPr>
          <a:lstStyle/>
          <a:p>
            <a:pPr algn="ctr">
              <a:buNone/>
            </a:pPr>
            <a:r>
              <a:rPr lang="en-US" sz="4800" b="1" dirty="0" err="1" smtClean="0">
                <a:solidFill>
                  <a:schemeClr val="tx1"/>
                </a:solidFill>
                <a:latin typeface="+mn-lt"/>
                <a:cs typeface="Times New Roman" pitchFamily="18" charset="0"/>
              </a:rPr>
              <a:t>Beresheet</a:t>
            </a:r>
            <a:r>
              <a:rPr lang="en-US" sz="4800" b="1" dirty="0">
                <a:cs typeface="Times New Roman" pitchFamily="18" charset="0"/>
              </a:rPr>
              <a:t>/</a:t>
            </a:r>
            <a:r>
              <a:rPr lang="en-US" sz="4800" b="1" dirty="0" smtClean="0">
                <a:solidFill>
                  <a:schemeClr val="tx1"/>
                </a:solidFill>
                <a:latin typeface="+mn-lt"/>
                <a:cs typeface="Times New Roman" pitchFamily="18" charset="0"/>
              </a:rPr>
              <a:t>Genesis </a:t>
            </a:r>
            <a:r>
              <a:rPr lang="en-US" sz="4800" b="1" dirty="0" smtClean="0">
                <a:solidFill>
                  <a:schemeClr val="tx1"/>
                </a:solidFill>
                <a:latin typeface="+mn-lt"/>
                <a:cs typeface="Times New Roman" pitchFamily="18" charset="0"/>
              </a:rPr>
              <a:t>3:8</a:t>
            </a:r>
            <a:endParaRPr lang="en-US" sz="4800" b="1" dirty="0">
              <a:solidFill>
                <a:schemeClr val="tx1"/>
              </a:solidFill>
              <a:latin typeface="+mn-lt"/>
              <a:cs typeface="Times New Roman" pitchFamily="18" charset="0"/>
            </a:endParaRPr>
          </a:p>
          <a:p>
            <a:pPr marL="0" indent="0">
              <a:buNone/>
            </a:pPr>
            <a:r>
              <a:rPr lang="en-US" sz="4000" b="1" dirty="0" smtClean="0"/>
              <a:t>And </a:t>
            </a:r>
            <a:r>
              <a:rPr lang="en-US" sz="4000" b="1" dirty="0"/>
              <a:t>they heard the sound of </a:t>
            </a:r>
            <a:r>
              <a:rPr lang="en-US" sz="4000" b="1" dirty="0" smtClean="0"/>
              <a:t>Yahuwah </a:t>
            </a:r>
            <a:r>
              <a:rPr lang="en-US" sz="4000" b="1" dirty="0"/>
              <a:t>Elohim walking about in the garden in </a:t>
            </a:r>
            <a:r>
              <a:rPr lang="en-US" sz="4000" b="1" dirty="0" smtClean="0"/>
              <a:t>the cool </a:t>
            </a:r>
            <a:r>
              <a:rPr lang="en-US" sz="4000" b="1" dirty="0"/>
              <a:t>of the day, and </a:t>
            </a:r>
            <a:r>
              <a:rPr lang="en-US" sz="4000" b="1" dirty="0" smtClean="0"/>
              <a:t>Adam </a:t>
            </a:r>
            <a:r>
              <a:rPr lang="en-US" sz="4000" b="1" dirty="0"/>
              <a:t>and his wife hid themselves from the presence of </a:t>
            </a:r>
            <a:r>
              <a:rPr lang="en-US" sz="4000" b="1" dirty="0" smtClean="0"/>
              <a:t>Yahuwah </a:t>
            </a:r>
            <a:r>
              <a:rPr lang="en-US" sz="4000" b="1" dirty="0"/>
              <a:t>Elohim among the trees of the garden</a:t>
            </a:r>
            <a:r>
              <a:rPr lang="en-US" sz="4000" b="1" dirty="0" smtClean="0"/>
              <a:t>.</a:t>
            </a:r>
          </a:p>
          <a:p>
            <a:pPr marL="0" indent="0">
              <a:buNone/>
            </a:pPr>
            <a:r>
              <a:rPr lang="en-US" sz="4000" b="1" dirty="0" smtClean="0"/>
              <a:t>Sound=voice</a:t>
            </a:r>
          </a:p>
          <a:p>
            <a:pPr marL="0" indent="0">
              <a:buNone/>
            </a:pPr>
            <a:r>
              <a:rPr lang="en-US" sz="4000" b="1" dirty="0" smtClean="0"/>
              <a:t>Yahuwah was called out to them!</a:t>
            </a:r>
            <a:endParaRPr lang="en-US" sz="4000" b="1" dirty="0"/>
          </a:p>
        </p:txBody>
      </p:sp>
    </p:spTree>
    <p:extLst>
      <p:ext uri="{BB962C8B-B14F-4D97-AF65-F5344CB8AC3E}">
        <p14:creationId xmlns:p14="http://schemas.microsoft.com/office/powerpoint/2010/main" val="316845045"/>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lnSpcReduction="10000"/>
          </a:bodyPr>
          <a:lstStyle/>
          <a:p>
            <a:pPr algn="ctr">
              <a:buNone/>
            </a:pPr>
            <a:r>
              <a:rPr lang="en-US" sz="4800" b="1" dirty="0" err="1" smtClean="0">
                <a:solidFill>
                  <a:schemeClr val="tx1"/>
                </a:solidFill>
                <a:latin typeface="+mn-lt"/>
                <a:cs typeface="Times New Roman" pitchFamily="18" charset="0"/>
              </a:rPr>
              <a:t>Beresheet</a:t>
            </a:r>
            <a:r>
              <a:rPr lang="en-US" sz="4800" b="1" dirty="0">
                <a:cs typeface="Times New Roman" pitchFamily="18" charset="0"/>
              </a:rPr>
              <a:t>/</a:t>
            </a:r>
            <a:r>
              <a:rPr lang="en-US" sz="4800" b="1" dirty="0" smtClean="0">
                <a:solidFill>
                  <a:schemeClr val="tx1"/>
                </a:solidFill>
                <a:latin typeface="+mn-lt"/>
                <a:cs typeface="Times New Roman" pitchFamily="18" charset="0"/>
              </a:rPr>
              <a:t>Genesis </a:t>
            </a:r>
            <a:r>
              <a:rPr lang="en-US" sz="4800" b="1" dirty="0" smtClean="0">
                <a:solidFill>
                  <a:schemeClr val="tx1"/>
                </a:solidFill>
                <a:latin typeface="+mn-lt"/>
                <a:cs typeface="Times New Roman" pitchFamily="18" charset="0"/>
              </a:rPr>
              <a:t>3:9-11</a:t>
            </a:r>
            <a:endParaRPr lang="en-US" sz="4800" b="1" dirty="0">
              <a:solidFill>
                <a:schemeClr val="tx1"/>
              </a:solidFill>
              <a:latin typeface="+mn-lt"/>
              <a:cs typeface="Times New Roman" pitchFamily="18" charset="0"/>
            </a:endParaRPr>
          </a:p>
          <a:p>
            <a:pPr marL="0" indent="0">
              <a:buNone/>
            </a:pPr>
            <a:r>
              <a:rPr lang="en-US" sz="4000" b="1" dirty="0"/>
              <a:t>And </a:t>
            </a:r>
            <a:r>
              <a:rPr lang="en-US" sz="4000" b="1" dirty="0" smtClean="0"/>
              <a:t>Yahuwah </a:t>
            </a:r>
            <a:r>
              <a:rPr lang="en-US" sz="4000" b="1" dirty="0"/>
              <a:t>Elohim called unto </a:t>
            </a:r>
            <a:r>
              <a:rPr lang="en-US" sz="4000" b="1" dirty="0" smtClean="0"/>
              <a:t>Adam </a:t>
            </a:r>
            <a:r>
              <a:rPr lang="en-US" sz="4000" b="1" dirty="0"/>
              <a:t>and said to him, “Where are you?” </a:t>
            </a:r>
            <a:r>
              <a:rPr lang="en-US" sz="4000" b="1" dirty="0" smtClean="0"/>
              <a:t>And </a:t>
            </a:r>
            <a:r>
              <a:rPr lang="en-US" sz="4000" b="1" dirty="0"/>
              <a:t>he said, “I heard Your voice in the garden, and </a:t>
            </a:r>
            <a:r>
              <a:rPr lang="en-US" sz="4000" b="1" u="sng" dirty="0"/>
              <a:t>I was afraid because I was naked, so I hid myself</a:t>
            </a:r>
            <a:r>
              <a:rPr lang="en-US" sz="4000" b="1" dirty="0"/>
              <a:t>.” </a:t>
            </a:r>
            <a:r>
              <a:rPr lang="en-US" sz="4000" b="1" dirty="0" smtClean="0"/>
              <a:t>And </a:t>
            </a:r>
            <a:r>
              <a:rPr lang="en-US" sz="4000" b="1" dirty="0"/>
              <a:t>He said, “Who made you know that you were naked? Have you eaten of the tree of which I commanded you that you should not eat?” </a:t>
            </a:r>
            <a:endParaRPr lang="en-US" sz="4000" b="1" dirty="0" smtClean="0"/>
          </a:p>
          <a:p>
            <a:pPr marL="0" indent="0">
              <a:buNone/>
            </a:pPr>
            <a:r>
              <a:rPr lang="en-US" sz="4000" b="1" dirty="0" smtClean="0"/>
              <a:t>Adam lied about being naked! He had clothed himself! We lie when we don’t want to get caught.  Thus, lying typically indicates guilt.</a:t>
            </a:r>
            <a:endParaRPr lang="en-US" sz="4000" b="1" dirty="0"/>
          </a:p>
        </p:txBody>
      </p:sp>
    </p:spTree>
    <p:extLst>
      <p:ext uri="{BB962C8B-B14F-4D97-AF65-F5344CB8AC3E}">
        <p14:creationId xmlns:p14="http://schemas.microsoft.com/office/powerpoint/2010/main" val="1988990685"/>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a:bodyPr>
          <a:lstStyle/>
          <a:p>
            <a:pPr algn="ctr">
              <a:buNone/>
            </a:pPr>
            <a:r>
              <a:rPr lang="en-US" sz="4800" b="1" dirty="0" err="1" smtClean="0">
                <a:solidFill>
                  <a:schemeClr val="tx1"/>
                </a:solidFill>
                <a:latin typeface="+mn-lt"/>
                <a:cs typeface="Times New Roman" pitchFamily="18" charset="0"/>
              </a:rPr>
              <a:t>Beresheet</a:t>
            </a:r>
            <a:r>
              <a:rPr lang="en-US" sz="4800" b="1" dirty="0">
                <a:cs typeface="Times New Roman" pitchFamily="18" charset="0"/>
              </a:rPr>
              <a:t>/</a:t>
            </a:r>
            <a:r>
              <a:rPr lang="en-US" sz="4800" b="1" dirty="0" smtClean="0">
                <a:solidFill>
                  <a:schemeClr val="tx1"/>
                </a:solidFill>
                <a:latin typeface="+mn-lt"/>
                <a:cs typeface="Times New Roman" pitchFamily="18" charset="0"/>
              </a:rPr>
              <a:t>Genesis </a:t>
            </a:r>
            <a:r>
              <a:rPr lang="en-US" sz="4800" b="1" dirty="0" smtClean="0">
                <a:solidFill>
                  <a:schemeClr val="tx1"/>
                </a:solidFill>
                <a:latin typeface="+mn-lt"/>
                <a:cs typeface="Times New Roman" pitchFamily="18" charset="0"/>
              </a:rPr>
              <a:t>3:12-13</a:t>
            </a:r>
            <a:endParaRPr lang="en-US" sz="4800" b="1" dirty="0">
              <a:solidFill>
                <a:schemeClr val="tx1"/>
              </a:solidFill>
              <a:latin typeface="+mn-lt"/>
              <a:cs typeface="Times New Roman" pitchFamily="18" charset="0"/>
            </a:endParaRPr>
          </a:p>
          <a:p>
            <a:pPr marL="0" indent="0">
              <a:buNone/>
            </a:pPr>
            <a:r>
              <a:rPr lang="en-US" sz="4000" b="1" dirty="0" smtClean="0"/>
              <a:t>And </a:t>
            </a:r>
            <a:r>
              <a:rPr lang="en-US" sz="4000" b="1" dirty="0"/>
              <a:t>the man said, “The woman whom You gave to be with me, she gave me of the tree and I ate.” </a:t>
            </a:r>
            <a:r>
              <a:rPr lang="en-US" sz="4000" b="1" dirty="0" smtClean="0"/>
              <a:t>And Yahuwah </a:t>
            </a:r>
            <a:r>
              <a:rPr lang="en-US" sz="4000" b="1" dirty="0"/>
              <a:t>Elohim said to the woman, “What is this you have done?” And the woman said, “The serpent deceived me, and I ate</a:t>
            </a:r>
            <a:r>
              <a:rPr lang="en-US" sz="4000" b="1" dirty="0" smtClean="0"/>
              <a:t>.</a:t>
            </a:r>
          </a:p>
          <a:p>
            <a:pPr marL="0" indent="0">
              <a:buNone/>
            </a:pPr>
            <a:r>
              <a:rPr lang="en-US" sz="4000" b="1" dirty="0" smtClean="0"/>
              <a:t>The blame game.  Is he blaming Yah or the woman?  Both?</a:t>
            </a:r>
          </a:p>
          <a:p>
            <a:pPr marL="0" indent="0">
              <a:buNone/>
            </a:pPr>
            <a:r>
              <a:rPr lang="en-US" sz="4000" b="1" dirty="0" smtClean="0"/>
              <a:t>The woman blamed but also didn’t take responsibility. </a:t>
            </a:r>
            <a:endParaRPr lang="en-US" sz="4000" b="1" dirty="0"/>
          </a:p>
        </p:txBody>
      </p:sp>
    </p:spTree>
    <p:extLst>
      <p:ext uri="{BB962C8B-B14F-4D97-AF65-F5344CB8AC3E}">
        <p14:creationId xmlns:p14="http://schemas.microsoft.com/office/powerpoint/2010/main" val="1425297139"/>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a:bodyPr>
          <a:lstStyle/>
          <a:p>
            <a:pPr algn="ctr">
              <a:buNone/>
            </a:pPr>
            <a:r>
              <a:rPr lang="en-US" sz="4800" b="1" dirty="0" err="1" smtClean="0">
                <a:solidFill>
                  <a:schemeClr val="tx1"/>
                </a:solidFill>
                <a:latin typeface="+mn-lt"/>
                <a:cs typeface="Times New Roman" pitchFamily="18" charset="0"/>
              </a:rPr>
              <a:t>Beresheet</a:t>
            </a:r>
            <a:r>
              <a:rPr lang="en-US" sz="4800" b="1" dirty="0">
                <a:cs typeface="Times New Roman" pitchFamily="18" charset="0"/>
              </a:rPr>
              <a:t>/</a:t>
            </a:r>
            <a:r>
              <a:rPr lang="en-US" sz="4800" b="1" dirty="0" smtClean="0">
                <a:solidFill>
                  <a:schemeClr val="tx1"/>
                </a:solidFill>
                <a:latin typeface="+mn-lt"/>
                <a:cs typeface="Times New Roman" pitchFamily="18" charset="0"/>
              </a:rPr>
              <a:t>Genesis </a:t>
            </a:r>
            <a:r>
              <a:rPr lang="en-US" sz="4800" b="1" dirty="0" smtClean="0">
                <a:solidFill>
                  <a:schemeClr val="tx1"/>
                </a:solidFill>
                <a:latin typeface="+mn-lt"/>
                <a:cs typeface="Times New Roman" pitchFamily="18" charset="0"/>
              </a:rPr>
              <a:t>3:14-15</a:t>
            </a:r>
            <a:endParaRPr lang="en-US" sz="4800" b="1" dirty="0">
              <a:solidFill>
                <a:schemeClr val="tx1"/>
              </a:solidFill>
              <a:latin typeface="+mn-lt"/>
              <a:cs typeface="Times New Roman" pitchFamily="18" charset="0"/>
            </a:endParaRPr>
          </a:p>
          <a:p>
            <a:pPr marL="0" indent="0">
              <a:buNone/>
            </a:pPr>
            <a:r>
              <a:rPr lang="en-US" sz="4000" b="1" dirty="0" smtClean="0"/>
              <a:t>And Yahuwah </a:t>
            </a:r>
            <a:r>
              <a:rPr lang="en-US" sz="4000" b="1" dirty="0"/>
              <a:t>Elohim said to the serpent, “Because you have done this, you are cursed more than all livestock and more than every beast of the field. On your belly you are to go, and eat dust all the days of your life. </a:t>
            </a:r>
            <a:r>
              <a:rPr lang="en-US" sz="4000" b="1" dirty="0" smtClean="0"/>
              <a:t>And </a:t>
            </a:r>
            <a:r>
              <a:rPr lang="en-US" sz="4000" b="1" dirty="0"/>
              <a:t>I put enmity between you and the woman, and between your seed and her Seed</a:t>
            </a:r>
            <a:r>
              <a:rPr lang="en-US" sz="4000" b="1" dirty="0" smtClean="0"/>
              <a:t>. </a:t>
            </a:r>
            <a:r>
              <a:rPr lang="en-US" sz="4000" b="1" dirty="0"/>
              <a:t>He shall crush your head, and you shall crush His heel</a:t>
            </a:r>
            <a:endParaRPr lang="en-US" sz="4000" b="1" dirty="0"/>
          </a:p>
        </p:txBody>
      </p:sp>
    </p:spTree>
    <p:extLst>
      <p:ext uri="{BB962C8B-B14F-4D97-AF65-F5344CB8AC3E}">
        <p14:creationId xmlns:p14="http://schemas.microsoft.com/office/powerpoint/2010/main" val="2493289548"/>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lnSpcReduction="10000"/>
          </a:bodyPr>
          <a:lstStyle/>
          <a:p>
            <a:pPr algn="ctr">
              <a:buNone/>
            </a:pPr>
            <a:r>
              <a:rPr lang="en-US" sz="4800" b="1" dirty="0" smtClean="0">
                <a:solidFill>
                  <a:schemeClr val="tx1"/>
                </a:solidFill>
                <a:latin typeface="+mn-lt"/>
                <a:cs typeface="Times New Roman" pitchFamily="18" charset="0"/>
              </a:rPr>
              <a:t>What is the Nature of This Enmity?</a:t>
            </a:r>
            <a:endParaRPr lang="en-US" sz="4800" b="1" dirty="0">
              <a:solidFill>
                <a:schemeClr val="tx1"/>
              </a:solidFill>
              <a:latin typeface="+mn-lt"/>
              <a:cs typeface="Times New Roman" pitchFamily="18" charset="0"/>
            </a:endParaRPr>
          </a:p>
          <a:p>
            <a:pPr marL="0" indent="0">
              <a:buNone/>
            </a:pPr>
            <a:r>
              <a:rPr lang="en-US" sz="4000" b="1" dirty="0" smtClean="0"/>
              <a:t>Women are afraid of snakes.</a:t>
            </a:r>
          </a:p>
          <a:p>
            <a:pPr marL="0" indent="0">
              <a:buNone/>
            </a:pPr>
            <a:r>
              <a:rPr lang="en-US" sz="4000" b="1" dirty="0" smtClean="0"/>
              <a:t>The devil makes prey of the woman.</a:t>
            </a:r>
          </a:p>
          <a:p>
            <a:pPr marL="0" indent="0">
              <a:buNone/>
            </a:pPr>
            <a:r>
              <a:rPr lang="en-US" sz="4000" b="1" dirty="0" smtClean="0"/>
              <a:t>Women are targets of the devil?</a:t>
            </a:r>
          </a:p>
          <a:p>
            <a:pPr marL="0" indent="0">
              <a:buNone/>
            </a:pPr>
            <a:r>
              <a:rPr lang="en-US" sz="4000" b="1" dirty="0" smtClean="0"/>
              <a:t>Why are women more susceptible to the devil?</a:t>
            </a:r>
          </a:p>
          <a:p>
            <a:r>
              <a:rPr lang="en-US" sz="4000" dirty="0"/>
              <a:t>accessible or especially liable or subject to some influence, mood, agency, etc.: </a:t>
            </a:r>
            <a:r>
              <a:rPr lang="en-US" sz="4000" i="1" dirty="0"/>
              <a:t>susceptible to colds; susceptible to flattery.</a:t>
            </a:r>
            <a:endParaRPr lang="en-US" sz="4000" dirty="0"/>
          </a:p>
          <a:p>
            <a:r>
              <a:rPr lang="en-US" sz="4000" dirty="0"/>
              <a:t>capable of being affected emotionally; impressionable.</a:t>
            </a:r>
          </a:p>
          <a:p>
            <a:pPr marL="0" indent="0">
              <a:buNone/>
            </a:pPr>
            <a:endParaRPr lang="en-US" sz="4000" b="1" dirty="0"/>
          </a:p>
        </p:txBody>
      </p:sp>
    </p:spTree>
    <p:extLst>
      <p:ext uri="{BB962C8B-B14F-4D97-AF65-F5344CB8AC3E}">
        <p14:creationId xmlns:p14="http://schemas.microsoft.com/office/powerpoint/2010/main" val="1504610426"/>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a:bodyPr>
          <a:lstStyle/>
          <a:p>
            <a:pPr algn="ctr">
              <a:buNone/>
            </a:pPr>
            <a:r>
              <a:rPr lang="en-US" sz="4800" b="1" dirty="0" smtClean="0">
                <a:solidFill>
                  <a:schemeClr val="tx1"/>
                </a:solidFill>
                <a:latin typeface="+mn-lt"/>
                <a:cs typeface="Times New Roman" pitchFamily="18" charset="0"/>
              </a:rPr>
              <a:t>What is the Nature of This Enmity?</a:t>
            </a:r>
            <a:endParaRPr lang="en-US" sz="4800" b="1" dirty="0">
              <a:solidFill>
                <a:schemeClr val="tx1"/>
              </a:solidFill>
              <a:latin typeface="+mn-lt"/>
              <a:cs typeface="Times New Roman" pitchFamily="18" charset="0"/>
            </a:endParaRPr>
          </a:p>
          <a:p>
            <a:pPr marL="0" indent="0">
              <a:buNone/>
            </a:pPr>
            <a:r>
              <a:rPr lang="en-US" sz="4000" b="1" dirty="0"/>
              <a:t>For it was Adam who was first created, [and] then </a:t>
            </a:r>
            <a:r>
              <a:rPr lang="en-US" sz="4000" b="1" dirty="0" smtClean="0"/>
              <a:t>Eve. </a:t>
            </a:r>
            <a:r>
              <a:rPr lang="en-US" sz="4000" b="1" u="sng" dirty="0"/>
              <a:t>And [it was] not Adam [who] was </a:t>
            </a:r>
            <a:r>
              <a:rPr lang="en-US" sz="4000" b="1" u="sng" dirty="0" smtClean="0"/>
              <a:t>deceived, but </a:t>
            </a:r>
            <a:r>
              <a:rPr lang="en-US" sz="4000" b="1" u="sng" dirty="0"/>
              <a:t>the woman being </a:t>
            </a:r>
            <a:r>
              <a:rPr lang="en-US" sz="4000" b="1" u="sng" dirty="0" smtClean="0"/>
              <a:t>deceived </a:t>
            </a:r>
            <a:r>
              <a:rPr lang="en-US" sz="4000" b="1" u="sng" dirty="0"/>
              <a:t>(seduced</a:t>
            </a:r>
            <a:r>
              <a:rPr lang="en-US" sz="4000" b="1" u="sng" dirty="0" smtClean="0"/>
              <a:t>), </a:t>
            </a:r>
            <a:r>
              <a:rPr lang="en-US" sz="4000" b="1" u="sng" dirty="0"/>
              <a:t>fell into </a:t>
            </a:r>
            <a:r>
              <a:rPr lang="en-US" sz="4000" b="1" u="sng" dirty="0" smtClean="0"/>
              <a:t>transgression</a:t>
            </a:r>
            <a:r>
              <a:rPr lang="en-US" sz="4000" b="1" dirty="0" smtClean="0"/>
              <a:t>. </a:t>
            </a:r>
            <a:r>
              <a:rPr lang="en-US" sz="4000" b="1" dirty="0"/>
              <a:t>But [women] </a:t>
            </a:r>
            <a:r>
              <a:rPr lang="en-US" sz="4000" b="1" dirty="0" smtClean="0"/>
              <a:t>(she, he?) will </a:t>
            </a:r>
            <a:r>
              <a:rPr lang="en-US" sz="4000" b="1" dirty="0"/>
              <a:t>be </a:t>
            </a:r>
            <a:r>
              <a:rPr lang="en-US" sz="4000" b="1" dirty="0" smtClean="0"/>
              <a:t>preserved (saved, delivered) </a:t>
            </a:r>
            <a:r>
              <a:rPr lang="en-US" sz="4000" b="1" dirty="0"/>
              <a:t>through the bearing of children if </a:t>
            </a:r>
            <a:r>
              <a:rPr lang="en-US" sz="4000" b="1" u="sng" dirty="0"/>
              <a:t>they</a:t>
            </a:r>
            <a:r>
              <a:rPr lang="en-US" sz="4000" b="1" dirty="0"/>
              <a:t> continue in faith and love and </a:t>
            </a:r>
            <a:r>
              <a:rPr lang="en-US" sz="4000" b="1" dirty="0" smtClean="0"/>
              <a:t>sanctity (holiness) </a:t>
            </a:r>
            <a:r>
              <a:rPr lang="en-US" sz="4000" b="1" dirty="0"/>
              <a:t>with self-restraint</a:t>
            </a:r>
            <a:r>
              <a:rPr lang="en-US" sz="4000" b="1" dirty="0" smtClean="0"/>
              <a:t>.</a:t>
            </a:r>
          </a:p>
          <a:p>
            <a:pPr marL="0" indent="0">
              <a:buNone/>
            </a:pPr>
            <a:r>
              <a:rPr lang="en-US" sz="4000" b="1" dirty="0" smtClean="0"/>
              <a:t>1 Timothy 2:13-15</a:t>
            </a:r>
            <a:endParaRPr lang="en-US" sz="4000" b="1" dirty="0"/>
          </a:p>
        </p:txBody>
      </p:sp>
    </p:spTree>
    <p:extLst>
      <p:ext uri="{BB962C8B-B14F-4D97-AF65-F5344CB8AC3E}">
        <p14:creationId xmlns:p14="http://schemas.microsoft.com/office/powerpoint/2010/main" val="3494818789"/>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lnSpcReduction="10000"/>
          </a:bodyPr>
          <a:lstStyle/>
          <a:p>
            <a:pPr algn="ctr">
              <a:buNone/>
            </a:pPr>
            <a:r>
              <a:rPr lang="en-US" sz="4800" b="1" dirty="0" err="1" smtClean="0">
                <a:solidFill>
                  <a:schemeClr val="tx1"/>
                </a:solidFill>
                <a:latin typeface="+mn-lt"/>
                <a:cs typeface="Times New Roman" pitchFamily="18" charset="0"/>
              </a:rPr>
              <a:t>Beresheet</a:t>
            </a:r>
            <a:r>
              <a:rPr lang="en-US" sz="4800" b="1" dirty="0">
                <a:cs typeface="Times New Roman" pitchFamily="18" charset="0"/>
              </a:rPr>
              <a:t>/</a:t>
            </a:r>
            <a:r>
              <a:rPr lang="en-US" sz="4800" b="1" dirty="0" smtClean="0">
                <a:solidFill>
                  <a:schemeClr val="tx1"/>
                </a:solidFill>
                <a:latin typeface="+mn-lt"/>
                <a:cs typeface="Times New Roman" pitchFamily="18" charset="0"/>
              </a:rPr>
              <a:t>Genesis </a:t>
            </a:r>
            <a:r>
              <a:rPr lang="en-US" sz="4800" b="1" dirty="0" smtClean="0">
                <a:solidFill>
                  <a:schemeClr val="tx1"/>
                </a:solidFill>
                <a:latin typeface="+mn-lt"/>
                <a:cs typeface="Times New Roman" pitchFamily="18" charset="0"/>
              </a:rPr>
              <a:t>3:16-17</a:t>
            </a:r>
            <a:endParaRPr lang="en-US" sz="4800" b="1" dirty="0">
              <a:solidFill>
                <a:schemeClr val="tx1"/>
              </a:solidFill>
              <a:latin typeface="+mn-lt"/>
              <a:cs typeface="Times New Roman" pitchFamily="18" charset="0"/>
            </a:endParaRPr>
          </a:p>
          <a:p>
            <a:pPr marL="0" indent="0">
              <a:buNone/>
            </a:pPr>
            <a:r>
              <a:rPr lang="en-US" sz="4000" b="1" dirty="0" smtClean="0"/>
              <a:t>To </a:t>
            </a:r>
            <a:r>
              <a:rPr lang="en-US" sz="4000" b="1" dirty="0"/>
              <a:t>the woman He said, “I greatly increase your </a:t>
            </a:r>
            <a:r>
              <a:rPr lang="en-US" sz="4000" b="1" u="sng" dirty="0"/>
              <a:t>sorrow</a:t>
            </a:r>
            <a:r>
              <a:rPr lang="en-US" sz="4000" b="1" dirty="0"/>
              <a:t> and your </a:t>
            </a:r>
            <a:r>
              <a:rPr lang="en-US" sz="4000" b="1" dirty="0" smtClean="0"/>
              <a:t>conception (pregnancy) </a:t>
            </a:r>
            <a:r>
              <a:rPr lang="en-US" sz="4000" b="1" dirty="0"/>
              <a:t>– bring forth children in </a:t>
            </a:r>
            <a:r>
              <a:rPr lang="en-US" sz="4000" b="1" dirty="0" smtClean="0"/>
              <a:t>pain (or with toil). </a:t>
            </a:r>
            <a:r>
              <a:rPr lang="en-US" sz="4000" b="1" dirty="0"/>
              <a:t>And your desire is for your husband, and he does rule over you.” </a:t>
            </a:r>
            <a:r>
              <a:rPr lang="en-US" sz="4000" b="1" dirty="0" smtClean="0"/>
              <a:t>And </a:t>
            </a:r>
            <a:r>
              <a:rPr lang="en-US" sz="4000" b="1" dirty="0"/>
              <a:t>to the man He said, “Because you have listened to the voice of your wife, and have eaten of the tree of which I commanded you, saying, ‘Do not eat of it’: “Cursed is the ground because of you, in </a:t>
            </a:r>
            <a:r>
              <a:rPr lang="en-US" sz="4000" b="1" u="sng" dirty="0"/>
              <a:t>toil</a:t>
            </a:r>
            <a:r>
              <a:rPr lang="en-US" sz="4000" b="1" dirty="0"/>
              <a:t> you are to eat of it all the days of your </a:t>
            </a:r>
            <a:r>
              <a:rPr lang="en-US" sz="4000" b="1" dirty="0" smtClean="0"/>
              <a:t>life</a:t>
            </a:r>
          </a:p>
          <a:p>
            <a:pPr marL="0" indent="0">
              <a:buNone/>
            </a:pPr>
            <a:r>
              <a:rPr lang="en-US" sz="4000" dirty="0">
                <a:latin typeface="Bwhebb" panose="00000400000000000000" pitchFamily="2" charset="0"/>
              </a:rPr>
              <a:t>!</a:t>
            </a:r>
            <a:r>
              <a:rPr lang="en-US" sz="4000" dirty="0" err="1">
                <a:latin typeface="Bwhebb" panose="00000400000000000000" pitchFamily="2" charset="0"/>
              </a:rPr>
              <a:t>AbC</a:t>
            </a:r>
            <a:r>
              <a:rPr lang="en-US" sz="4000" dirty="0" smtClean="0">
                <a:latin typeface="Bwhebb" panose="00000400000000000000" pitchFamily="2" charset="0"/>
              </a:rPr>
              <a:t>'[I </a:t>
            </a:r>
            <a:r>
              <a:rPr lang="en-US" sz="4000" dirty="0" smtClean="0"/>
              <a:t>(</a:t>
            </a:r>
            <a:r>
              <a:rPr lang="en-US" sz="4000" dirty="0" err="1" smtClean="0"/>
              <a:t>itsavon</a:t>
            </a:r>
            <a:r>
              <a:rPr lang="en-US" sz="4000" dirty="0" smtClean="0"/>
              <a:t>) – toil, hardship, sorrow</a:t>
            </a:r>
            <a:endParaRPr lang="en-US" sz="4000" b="1" dirty="0"/>
          </a:p>
        </p:txBody>
      </p:sp>
    </p:spTree>
    <p:extLst>
      <p:ext uri="{BB962C8B-B14F-4D97-AF65-F5344CB8AC3E}">
        <p14:creationId xmlns:p14="http://schemas.microsoft.com/office/powerpoint/2010/main" val="1418144113"/>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a:bodyPr>
          <a:lstStyle/>
          <a:p>
            <a:pPr algn="ctr">
              <a:buNone/>
            </a:pPr>
            <a:r>
              <a:rPr lang="en-US" sz="4800" b="1" dirty="0" err="1" smtClean="0">
                <a:solidFill>
                  <a:schemeClr val="tx1"/>
                </a:solidFill>
                <a:latin typeface="+mn-lt"/>
                <a:cs typeface="Times New Roman" pitchFamily="18" charset="0"/>
              </a:rPr>
              <a:t>Beresheet</a:t>
            </a:r>
            <a:r>
              <a:rPr lang="en-US" sz="4800" b="1" dirty="0">
                <a:cs typeface="Times New Roman" pitchFamily="18" charset="0"/>
              </a:rPr>
              <a:t>/</a:t>
            </a:r>
            <a:r>
              <a:rPr lang="en-US" sz="4800" b="1" dirty="0" smtClean="0">
                <a:solidFill>
                  <a:schemeClr val="tx1"/>
                </a:solidFill>
                <a:latin typeface="+mn-lt"/>
                <a:cs typeface="Times New Roman" pitchFamily="18" charset="0"/>
              </a:rPr>
              <a:t>Genesis </a:t>
            </a:r>
            <a:r>
              <a:rPr lang="en-US" sz="4800" b="1" dirty="0" smtClean="0">
                <a:solidFill>
                  <a:schemeClr val="tx1"/>
                </a:solidFill>
                <a:latin typeface="+mn-lt"/>
                <a:cs typeface="Times New Roman" pitchFamily="18" charset="0"/>
              </a:rPr>
              <a:t>3:18-19</a:t>
            </a:r>
            <a:endParaRPr lang="en-US" sz="4800" b="1" dirty="0">
              <a:solidFill>
                <a:schemeClr val="tx1"/>
              </a:solidFill>
              <a:latin typeface="+mn-lt"/>
              <a:cs typeface="Times New Roman" pitchFamily="18" charset="0"/>
            </a:endParaRPr>
          </a:p>
          <a:p>
            <a:pPr marL="0" indent="0">
              <a:buNone/>
            </a:pPr>
            <a:r>
              <a:rPr lang="en-US" sz="4000" b="1" dirty="0" smtClean="0"/>
              <a:t>and </a:t>
            </a:r>
            <a:r>
              <a:rPr lang="en-US" sz="4000" b="1" dirty="0"/>
              <a:t>the ground shall bring forth thorns and thistles for you, and you shall eat the plants of the field. </a:t>
            </a:r>
            <a:r>
              <a:rPr lang="en-US" sz="4000" b="1" dirty="0" smtClean="0"/>
              <a:t>“By </a:t>
            </a:r>
            <a:r>
              <a:rPr lang="en-US" sz="4000" b="1" dirty="0"/>
              <a:t>the sweat of your face you are to eat bread </a:t>
            </a:r>
            <a:r>
              <a:rPr lang="en-US" sz="4000" b="1" u="sng" dirty="0"/>
              <a:t>until you return to the ground, for out of it you were taken</a:t>
            </a:r>
            <a:r>
              <a:rPr lang="en-US" sz="4000" b="1" dirty="0"/>
              <a:t>. </a:t>
            </a:r>
            <a:r>
              <a:rPr lang="en-US" sz="4000" b="1" u="sng" dirty="0"/>
              <a:t>For dust you are, and to dust you return</a:t>
            </a:r>
            <a:r>
              <a:rPr lang="en-US" sz="4000" b="1" dirty="0"/>
              <a:t>.</a:t>
            </a:r>
            <a:endParaRPr lang="en-US" sz="4000" b="1" dirty="0"/>
          </a:p>
        </p:txBody>
      </p:sp>
    </p:spTree>
    <p:extLst>
      <p:ext uri="{BB962C8B-B14F-4D97-AF65-F5344CB8AC3E}">
        <p14:creationId xmlns:p14="http://schemas.microsoft.com/office/powerpoint/2010/main" val="4002195356"/>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a:bodyPr>
          <a:lstStyle/>
          <a:p>
            <a:pPr algn="ctr">
              <a:buNone/>
            </a:pPr>
            <a:r>
              <a:rPr lang="en-US" sz="4800" b="1" dirty="0" err="1" smtClean="0">
                <a:solidFill>
                  <a:schemeClr val="tx1"/>
                </a:solidFill>
                <a:latin typeface="+mn-lt"/>
                <a:cs typeface="Times New Roman" pitchFamily="18" charset="0"/>
              </a:rPr>
              <a:t>Beresheet</a:t>
            </a:r>
            <a:r>
              <a:rPr lang="en-US" sz="4800" b="1" dirty="0">
                <a:cs typeface="Times New Roman" pitchFamily="18" charset="0"/>
              </a:rPr>
              <a:t>/</a:t>
            </a:r>
            <a:r>
              <a:rPr lang="en-US" sz="4800" b="1" dirty="0" smtClean="0">
                <a:solidFill>
                  <a:schemeClr val="tx1"/>
                </a:solidFill>
                <a:latin typeface="+mn-lt"/>
                <a:cs typeface="Times New Roman" pitchFamily="18" charset="0"/>
              </a:rPr>
              <a:t>Genesis </a:t>
            </a:r>
            <a:r>
              <a:rPr lang="en-US" sz="4800" b="1" dirty="0" smtClean="0">
                <a:solidFill>
                  <a:schemeClr val="tx1"/>
                </a:solidFill>
                <a:latin typeface="+mn-lt"/>
                <a:cs typeface="Times New Roman" pitchFamily="18" charset="0"/>
              </a:rPr>
              <a:t>3:20-22</a:t>
            </a:r>
            <a:endParaRPr lang="en-US" sz="4800" b="1" dirty="0">
              <a:solidFill>
                <a:schemeClr val="tx1"/>
              </a:solidFill>
              <a:latin typeface="+mn-lt"/>
              <a:cs typeface="Times New Roman" pitchFamily="18" charset="0"/>
            </a:endParaRPr>
          </a:p>
          <a:p>
            <a:pPr marL="0" indent="0">
              <a:buNone/>
            </a:pPr>
            <a:r>
              <a:rPr lang="en-US" sz="4000" b="1" dirty="0" smtClean="0"/>
              <a:t>And </a:t>
            </a:r>
            <a:r>
              <a:rPr lang="en-US" sz="4000" b="1" dirty="0"/>
              <a:t>the man called his wife’s </a:t>
            </a:r>
            <a:r>
              <a:rPr lang="en-US" sz="4000" b="1" dirty="0" smtClean="0"/>
              <a:t>name </a:t>
            </a:r>
            <a:r>
              <a:rPr lang="en-US" sz="4000" b="1" dirty="0" err="1" smtClean="0"/>
              <a:t>Hawwah</a:t>
            </a:r>
            <a:r>
              <a:rPr lang="en-US" sz="4000" b="1" dirty="0"/>
              <a:t>, because she became the mother of all living. </a:t>
            </a:r>
            <a:r>
              <a:rPr lang="en-US" sz="4000" b="1" dirty="0" smtClean="0"/>
              <a:t>And Yahuwah </a:t>
            </a:r>
            <a:r>
              <a:rPr lang="en-US" sz="4000" b="1" dirty="0"/>
              <a:t>Elohim made coats of skin for the man and his wife and dressed them. </a:t>
            </a:r>
            <a:r>
              <a:rPr lang="en-US" sz="4000" b="1" dirty="0" smtClean="0"/>
              <a:t>And Yahuwah </a:t>
            </a:r>
            <a:r>
              <a:rPr lang="en-US" sz="4000" b="1" dirty="0"/>
              <a:t>Elohim said, “See, the man has become like one of Us, to know good and evil. And now, lest he put out his hand and take also of the tree of life, and eat, and live forever...” </a:t>
            </a:r>
            <a:endParaRPr lang="en-US" sz="4000" b="1" dirty="0"/>
          </a:p>
        </p:txBody>
      </p:sp>
    </p:spTree>
    <p:extLst>
      <p:ext uri="{BB962C8B-B14F-4D97-AF65-F5344CB8AC3E}">
        <p14:creationId xmlns:p14="http://schemas.microsoft.com/office/powerpoint/2010/main" val="362933575"/>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a:bodyPr>
          <a:lstStyle/>
          <a:p>
            <a:pPr algn="ctr">
              <a:buNone/>
            </a:pPr>
            <a:r>
              <a:rPr lang="en-US" sz="4800" b="1" dirty="0" err="1" smtClean="0">
                <a:solidFill>
                  <a:schemeClr val="tx1"/>
                </a:solidFill>
                <a:latin typeface="+mn-lt"/>
                <a:cs typeface="Times New Roman" pitchFamily="18" charset="0"/>
              </a:rPr>
              <a:t>Beresheet</a:t>
            </a:r>
            <a:r>
              <a:rPr lang="en-US" sz="4800" b="1" dirty="0">
                <a:cs typeface="Times New Roman" pitchFamily="18" charset="0"/>
              </a:rPr>
              <a:t>/</a:t>
            </a:r>
            <a:r>
              <a:rPr lang="en-US" sz="4800" b="1" dirty="0" smtClean="0">
                <a:solidFill>
                  <a:schemeClr val="tx1"/>
                </a:solidFill>
                <a:latin typeface="+mn-lt"/>
                <a:cs typeface="Times New Roman" pitchFamily="18" charset="0"/>
              </a:rPr>
              <a:t>Genesis </a:t>
            </a:r>
            <a:r>
              <a:rPr lang="en-US" sz="4800" b="1" dirty="0" smtClean="0">
                <a:solidFill>
                  <a:schemeClr val="tx1"/>
                </a:solidFill>
                <a:latin typeface="+mn-lt"/>
                <a:cs typeface="Times New Roman" pitchFamily="18" charset="0"/>
              </a:rPr>
              <a:t>3:23-24</a:t>
            </a:r>
            <a:endParaRPr lang="en-US" sz="4800" b="1" dirty="0">
              <a:solidFill>
                <a:schemeClr val="tx1"/>
              </a:solidFill>
              <a:latin typeface="+mn-lt"/>
              <a:cs typeface="Times New Roman" pitchFamily="18" charset="0"/>
            </a:endParaRPr>
          </a:p>
          <a:p>
            <a:pPr marL="0" indent="0">
              <a:buNone/>
            </a:pPr>
            <a:r>
              <a:rPr lang="en-US" sz="4000" b="1" dirty="0" smtClean="0"/>
              <a:t>so Yahuwah </a:t>
            </a:r>
            <a:r>
              <a:rPr lang="en-US" sz="4000" b="1" dirty="0"/>
              <a:t>Elohim sent him out of the garden of </a:t>
            </a:r>
            <a:r>
              <a:rPr lang="en-US" sz="4000" b="1" dirty="0" smtClean="0"/>
              <a:t>Eden </a:t>
            </a:r>
            <a:r>
              <a:rPr lang="en-US" sz="4000" b="1" dirty="0"/>
              <a:t>to till the ground from which he was taken, </a:t>
            </a:r>
            <a:r>
              <a:rPr lang="en-US" sz="4000" b="1" dirty="0" smtClean="0"/>
              <a:t>and </a:t>
            </a:r>
            <a:r>
              <a:rPr lang="en-US" sz="4000" b="1" dirty="0"/>
              <a:t>He drove the man out. And He placed </a:t>
            </a:r>
            <a:r>
              <a:rPr lang="en-US" sz="4000" b="1" dirty="0" err="1" smtClean="0"/>
              <a:t>kerubim</a:t>
            </a:r>
            <a:r>
              <a:rPr lang="en-US" sz="4000" b="1" dirty="0" smtClean="0"/>
              <a:t> </a:t>
            </a:r>
            <a:r>
              <a:rPr lang="en-US" sz="4000" b="1" dirty="0"/>
              <a:t>at the east of the garden of </a:t>
            </a:r>
            <a:r>
              <a:rPr lang="en-US" sz="4000" b="1" dirty="0" smtClean="0"/>
              <a:t>Eden</a:t>
            </a:r>
            <a:r>
              <a:rPr lang="en-US" sz="4000" b="1" dirty="0"/>
              <a:t>, and a flaming sword which turned every way, to guard the way to the tree of life. </a:t>
            </a:r>
            <a:endParaRPr lang="en-US" sz="4000" b="1" dirty="0"/>
          </a:p>
        </p:txBody>
      </p:sp>
    </p:spTree>
    <p:extLst>
      <p:ext uri="{BB962C8B-B14F-4D97-AF65-F5344CB8AC3E}">
        <p14:creationId xmlns:p14="http://schemas.microsoft.com/office/powerpoint/2010/main" val="1557881990"/>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a:bodyPr>
          <a:lstStyle/>
          <a:p>
            <a:pPr algn="ctr">
              <a:buNone/>
            </a:pPr>
            <a:r>
              <a:rPr lang="en-US" sz="4800" b="1" dirty="0">
                <a:solidFill>
                  <a:schemeClr val="tx1"/>
                </a:solidFill>
                <a:latin typeface="+mn-lt"/>
                <a:cs typeface="Times New Roman" pitchFamily="18" charset="0"/>
              </a:rPr>
              <a:t>What Say You?</a:t>
            </a:r>
          </a:p>
          <a:p>
            <a:pPr algn="ctr">
              <a:buNone/>
            </a:pPr>
            <a:r>
              <a:rPr lang="en-US" sz="4800" b="1" dirty="0">
                <a:solidFill>
                  <a:schemeClr val="tx1"/>
                </a:solidFill>
                <a:latin typeface="+mn-lt"/>
                <a:cs typeface="Times New Roman" pitchFamily="18" charset="0"/>
              </a:rPr>
              <a:t>Your Turn to Respond to the Teaching </a:t>
            </a:r>
          </a:p>
          <a:p>
            <a:pPr marL="0" indent="0">
              <a:buNone/>
            </a:pPr>
            <a:r>
              <a:rPr lang="en-US" sz="4000" b="1" dirty="0"/>
              <a:t>Questions</a:t>
            </a:r>
          </a:p>
          <a:p>
            <a:pPr marL="0" indent="0">
              <a:buNone/>
            </a:pPr>
            <a:r>
              <a:rPr lang="en-US" sz="4000" b="1" dirty="0"/>
              <a:t>Comments</a:t>
            </a:r>
          </a:p>
          <a:p>
            <a:pPr marL="0" indent="0">
              <a:buNone/>
            </a:pPr>
            <a:r>
              <a:rPr lang="en-US" sz="4000" b="1" dirty="0"/>
              <a:t>Testimonies</a:t>
            </a:r>
          </a:p>
          <a:p>
            <a:pPr marL="0" indent="0">
              <a:buNone/>
            </a:pPr>
            <a:r>
              <a:rPr lang="en-US" sz="4000" b="1" dirty="0"/>
              <a:t>Prophesies</a:t>
            </a:r>
          </a:p>
          <a:p>
            <a:pPr marL="0" indent="0">
              <a:buNone/>
            </a:pPr>
            <a:r>
              <a:rPr lang="en-US" sz="4000" b="1" dirty="0"/>
              <a:t>Prayer Requests</a:t>
            </a:r>
          </a:p>
        </p:txBody>
      </p:sp>
    </p:spTree>
    <p:extLst>
      <p:ext uri="{BB962C8B-B14F-4D97-AF65-F5344CB8AC3E}">
        <p14:creationId xmlns:p14="http://schemas.microsoft.com/office/powerpoint/2010/main" val="900550558"/>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74982</TotalTime>
  <Words>1545</Words>
  <Application>Microsoft Office PowerPoint</Application>
  <PresentationFormat>Widescreen</PresentationFormat>
  <Paragraphs>103</Paragraphs>
  <Slides>22</Slides>
  <Notes>22</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22</vt:i4>
      </vt:variant>
    </vt:vector>
  </HeadingPairs>
  <TitlesOfParts>
    <vt:vector size="29" baseType="lpstr">
      <vt:lpstr>Arial</vt:lpstr>
      <vt:lpstr>Bwhebb</vt:lpstr>
      <vt:lpstr>Calibri</vt:lpstr>
      <vt:lpstr>Calibri Light</vt:lpstr>
      <vt:lpstr>Helvetica</vt:lpstr>
      <vt:lpstr>Times New Roman</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David M Rogers</dc:creator>
  <cp:lastModifiedBy>David M Rogers</cp:lastModifiedBy>
  <cp:revision>662</cp:revision>
  <dcterms:created xsi:type="dcterms:W3CDTF">2018-11-07T08:55:54Z</dcterms:created>
  <dcterms:modified xsi:type="dcterms:W3CDTF">2020-03-07T16:33:17Z</dcterms:modified>
</cp:coreProperties>
</file>