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4" r:id="rId2"/>
    <p:sldId id="257" r:id="rId3"/>
    <p:sldId id="696" r:id="rId4"/>
    <p:sldId id="659" r:id="rId5"/>
    <p:sldId id="697" r:id="rId6"/>
    <p:sldId id="717" r:id="rId7"/>
    <p:sldId id="698" r:id="rId8"/>
    <p:sldId id="699" r:id="rId9"/>
    <p:sldId id="700" r:id="rId10"/>
    <p:sldId id="701" r:id="rId11"/>
    <p:sldId id="702" r:id="rId12"/>
    <p:sldId id="703" r:id="rId13"/>
    <p:sldId id="704" r:id="rId14"/>
    <p:sldId id="705" r:id="rId15"/>
    <p:sldId id="706" r:id="rId16"/>
    <p:sldId id="715" r:id="rId17"/>
    <p:sldId id="716" r:id="rId18"/>
    <p:sldId id="708" r:id="rId19"/>
    <p:sldId id="707" r:id="rId20"/>
    <p:sldId id="709" r:id="rId21"/>
    <p:sldId id="710" r:id="rId22"/>
    <p:sldId id="711" r:id="rId23"/>
    <p:sldId id="712" r:id="rId24"/>
    <p:sldId id="713" r:id="rId25"/>
    <p:sldId id="714" r:id="rId26"/>
    <p:sldId id="62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0697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00018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206130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075533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63754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915749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40563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89607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97090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972702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90719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862547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390842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810918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08153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62317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66045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873136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65724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346722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821128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028782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325093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a:t>
            </a:r>
            <a:r>
              <a:rPr lang="en-US" sz="5333" b="1" dirty="0" smtClean="0">
                <a:solidFill>
                  <a:schemeClr val="tx1">
                    <a:lumMod val="95000"/>
                    <a:lumOff val="5000"/>
                  </a:schemeClr>
                </a:solidFill>
                <a:latin typeface="Helvetica" pitchFamily="34" charset="0"/>
                <a:cs typeface="Helvetica" pitchFamily="34" charset="0"/>
              </a:rPr>
              <a:t>29,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In the Beginning… Pt </a:t>
            </a:r>
            <a:r>
              <a:rPr lang="en-US" sz="6600" b="1" dirty="0" smtClean="0">
                <a:solidFill>
                  <a:schemeClr val="accent2">
                    <a:lumMod val="50000"/>
                  </a:schemeClr>
                </a:solidFill>
                <a:latin typeface="Helvetica" pitchFamily="34" charset="0"/>
                <a:cs typeface="Helvetica" pitchFamily="34" charset="0"/>
              </a:rPr>
              <a:t>5</a:t>
            </a: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Man and Woman</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Re-Examining the Creation Week as a Model For Understanding Elohim’s Plan For Mankind</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Ancient </a:t>
            </a:r>
            <a:r>
              <a:rPr lang="en-US" sz="4000" b="1" dirty="0" smtClean="0"/>
              <a:t>Paths</a:t>
            </a:r>
          </a:p>
          <a:p>
            <a:pPr marL="0" indent="0">
              <a:buNone/>
            </a:pPr>
            <a:r>
              <a:rPr lang="en-US" sz="4000" b="1" dirty="0" smtClean="0"/>
              <a:t>The heavens and earth were created for man</a:t>
            </a:r>
          </a:p>
          <a:p>
            <a:pPr marL="0" indent="0">
              <a:buNone/>
            </a:pPr>
            <a:r>
              <a:rPr lang="en-US" sz="4000" b="1" dirty="0" smtClean="0"/>
              <a:t>Seventh day Sabbath was created for man</a:t>
            </a:r>
          </a:p>
          <a:p>
            <a:pPr marL="0" indent="0">
              <a:buNone/>
            </a:pPr>
            <a:r>
              <a:rPr lang="en-US" sz="4000" b="1" dirty="0" smtClean="0"/>
              <a:t>Male and female is the Creator’s ordained way for family and community life, and for the propagation of the human race</a:t>
            </a:r>
            <a:endParaRPr lang="en-US" sz="4000" b="1" dirty="0" smtClean="0"/>
          </a:p>
          <a:p>
            <a:pPr marL="0" indent="0">
              <a:buNone/>
            </a:pPr>
            <a:endParaRPr lang="en-US" sz="4000" b="1" dirty="0"/>
          </a:p>
        </p:txBody>
      </p:sp>
    </p:spTree>
    <p:extLst>
      <p:ext uri="{BB962C8B-B14F-4D97-AF65-F5344CB8AC3E}">
        <p14:creationId xmlns:p14="http://schemas.microsoft.com/office/powerpoint/2010/main" val="1223976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2:4-6</a:t>
            </a:r>
            <a:endParaRPr lang="en-US" sz="4800" b="1" dirty="0">
              <a:solidFill>
                <a:schemeClr val="tx1"/>
              </a:solidFill>
              <a:latin typeface="+mn-lt"/>
              <a:cs typeface="Times New Roman" pitchFamily="18" charset="0"/>
            </a:endParaRPr>
          </a:p>
          <a:p>
            <a:pPr marL="0" indent="0">
              <a:buNone/>
            </a:pPr>
            <a:r>
              <a:rPr lang="en-US" sz="4000" b="1" dirty="0"/>
              <a:t>This is the account of the heavens and the earth when they were created, in the day that Yahuwah Elohim made earth and heaven.</a:t>
            </a:r>
          </a:p>
          <a:p>
            <a:pPr marL="0" indent="0">
              <a:buNone/>
            </a:pPr>
            <a:r>
              <a:rPr lang="en-US" sz="4000" b="1" dirty="0" smtClean="0"/>
              <a:t>Now </a:t>
            </a:r>
            <a:r>
              <a:rPr lang="en-US" sz="4000" b="1" dirty="0"/>
              <a:t>no shrub of the field was yet in the earth, and no plant of the field had yet sprouted, for Yahuwah Elohim had not sent rain upon the earth, and there was no man to cultivate the ground.</a:t>
            </a:r>
          </a:p>
          <a:p>
            <a:pPr marL="0" indent="0">
              <a:buNone/>
            </a:pPr>
            <a:r>
              <a:rPr lang="en-US" sz="4000" b="1" dirty="0" smtClean="0"/>
              <a:t>But </a:t>
            </a:r>
            <a:r>
              <a:rPr lang="en-US" sz="4000" b="1" dirty="0"/>
              <a:t>a mist used to rise from the earth and water the whole surface of the ground.</a:t>
            </a:r>
          </a:p>
        </p:txBody>
      </p:sp>
    </p:spTree>
    <p:extLst>
      <p:ext uri="{BB962C8B-B14F-4D97-AF65-F5344CB8AC3E}">
        <p14:creationId xmlns:p14="http://schemas.microsoft.com/office/powerpoint/2010/main" val="2675640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2:7</a:t>
            </a:r>
            <a:endParaRPr lang="en-US" sz="4800" b="1" dirty="0">
              <a:solidFill>
                <a:schemeClr val="tx1"/>
              </a:solidFill>
              <a:latin typeface="+mn-lt"/>
              <a:cs typeface="Times New Roman" pitchFamily="18" charset="0"/>
            </a:endParaRPr>
          </a:p>
          <a:p>
            <a:pPr marL="0" indent="0">
              <a:buNone/>
            </a:pPr>
            <a:r>
              <a:rPr lang="en-US" sz="4000" b="1" dirty="0"/>
              <a:t>Then Yahuwah Elohim formed man of dust from the ground, and breathed into his nostrils the breath of life; and man became a living </a:t>
            </a:r>
            <a:r>
              <a:rPr lang="en-US" sz="4000" b="1" dirty="0" smtClean="0"/>
              <a:t>being.</a:t>
            </a:r>
          </a:p>
          <a:p>
            <a:pPr marL="0" indent="0">
              <a:buNone/>
            </a:pPr>
            <a:r>
              <a:rPr lang="en-US" sz="4000" b="1" dirty="0" err="1" smtClean="0"/>
              <a:t>Nephesh</a:t>
            </a:r>
            <a:r>
              <a:rPr lang="en-US" sz="4000" b="1" dirty="0" smtClean="0"/>
              <a:t> </a:t>
            </a:r>
            <a:r>
              <a:rPr lang="en-US" sz="4000" b="1" dirty="0" err="1" smtClean="0"/>
              <a:t>chayah</a:t>
            </a:r>
            <a:r>
              <a:rPr lang="en-US" sz="4000" b="1" dirty="0" smtClean="0"/>
              <a:t> – living soul</a:t>
            </a:r>
          </a:p>
          <a:p>
            <a:pPr marL="0" indent="0">
              <a:buNone/>
            </a:pPr>
            <a:r>
              <a:rPr lang="en-US" sz="4000" b="1" dirty="0" smtClean="0"/>
              <a:t>Take a body, add the breath of life. It becomes a living soul.</a:t>
            </a:r>
          </a:p>
          <a:p>
            <a:pPr marL="0" indent="0">
              <a:buNone/>
            </a:pPr>
            <a:r>
              <a:rPr lang="en-US" sz="4000" b="1" dirty="0" smtClean="0"/>
              <a:t>Take away breath, it is no longer a living soul.</a:t>
            </a:r>
            <a:endParaRPr lang="en-US" sz="4000" b="1" dirty="0"/>
          </a:p>
        </p:txBody>
      </p:sp>
    </p:spTree>
    <p:extLst>
      <p:ext uri="{BB962C8B-B14F-4D97-AF65-F5344CB8AC3E}">
        <p14:creationId xmlns:p14="http://schemas.microsoft.com/office/powerpoint/2010/main" val="2349881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2:8-9</a:t>
            </a:r>
            <a:endParaRPr lang="en-US" sz="4800" b="1" dirty="0">
              <a:solidFill>
                <a:schemeClr val="tx1"/>
              </a:solidFill>
              <a:latin typeface="+mn-lt"/>
              <a:cs typeface="Times New Roman" pitchFamily="18" charset="0"/>
            </a:endParaRPr>
          </a:p>
          <a:p>
            <a:pPr marL="0" indent="0">
              <a:buNone/>
            </a:pPr>
            <a:r>
              <a:rPr lang="en-US" sz="4000" b="1" dirty="0" smtClean="0"/>
              <a:t>Yahuwah </a:t>
            </a:r>
            <a:r>
              <a:rPr lang="en-US" sz="4000" b="1" dirty="0"/>
              <a:t>Elohim planted a garden toward the east, in Eden; and there He placed the man whom He had formed</a:t>
            </a:r>
            <a:r>
              <a:rPr lang="en-US" sz="4000" b="1" dirty="0" smtClean="0"/>
              <a:t>.  Out </a:t>
            </a:r>
            <a:r>
              <a:rPr lang="en-US" sz="4000" b="1" dirty="0"/>
              <a:t>of the ground Yahuwah Elohim caused to grow every tree that is pleasing to the sight and good for food; the tree of life also in the midst of the garden, and the tree of the knowledge of good and evil.</a:t>
            </a:r>
          </a:p>
        </p:txBody>
      </p:sp>
    </p:spTree>
    <p:extLst>
      <p:ext uri="{BB962C8B-B14F-4D97-AF65-F5344CB8AC3E}">
        <p14:creationId xmlns:p14="http://schemas.microsoft.com/office/powerpoint/2010/main" val="3999323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2:10-12</a:t>
            </a:r>
            <a:endParaRPr lang="en-US" sz="4800" b="1" dirty="0">
              <a:solidFill>
                <a:schemeClr val="tx1"/>
              </a:solidFill>
              <a:latin typeface="+mn-lt"/>
              <a:cs typeface="Times New Roman" pitchFamily="18" charset="0"/>
            </a:endParaRPr>
          </a:p>
          <a:p>
            <a:pPr marL="0" indent="0">
              <a:buNone/>
            </a:pPr>
            <a:r>
              <a:rPr lang="en-US" sz="4000" b="1" dirty="0"/>
              <a:t>Now a river flowed out of Eden to water the garden; and from there it separated and became four rivers.</a:t>
            </a:r>
          </a:p>
          <a:p>
            <a:pPr marL="0" indent="0">
              <a:buNone/>
            </a:pPr>
            <a:r>
              <a:rPr lang="en-US" sz="4000" b="1" dirty="0" smtClean="0"/>
              <a:t>The </a:t>
            </a:r>
            <a:r>
              <a:rPr lang="en-US" sz="4000" b="1" dirty="0"/>
              <a:t>name of the first is </a:t>
            </a:r>
            <a:r>
              <a:rPr lang="en-US" sz="4000" b="1" dirty="0" err="1"/>
              <a:t>Pishon</a:t>
            </a:r>
            <a:r>
              <a:rPr lang="en-US" sz="4000" b="1" dirty="0"/>
              <a:t>; it flows around the whole land of Havilah, where there is gold.</a:t>
            </a:r>
          </a:p>
          <a:p>
            <a:pPr marL="0" indent="0">
              <a:buNone/>
            </a:pPr>
            <a:r>
              <a:rPr lang="en-US" sz="4000" b="1" dirty="0" smtClean="0"/>
              <a:t>The </a:t>
            </a:r>
            <a:r>
              <a:rPr lang="en-US" sz="4000" b="1" dirty="0"/>
              <a:t>gold of that land is good; the bdellium and the onyx stone are there</a:t>
            </a:r>
            <a:r>
              <a:rPr lang="en-US" sz="4000" b="1" dirty="0" smtClean="0"/>
              <a:t>.</a:t>
            </a:r>
            <a:endParaRPr lang="en-US" sz="4000" b="1" dirty="0"/>
          </a:p>
        </p:txBody>
      </p:sp>
    </p:spTree>
    <p:extLst>
      <p:ext uri="{BB962C8B-B14F-4D97-AF65-F5344CB8AC3E}">
        <p14:creationId xmlns:p14="http://schemas.microsoft.com/office/powerpoint/2010/main" val="3800943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2:13-14</a:t>
            </a:r>
            <a:endParaRPr lang="en-US" sz="4800" b="1" dirty="0">
              <a:solidFill>
                <a:schemeClr val="tx1"/>
              </a:solidFill>
              <a:latin typeface="+mn-lt"/>
              <a:cs typeface="Times New Roman" pitchFamily="18" charset="0"/>
            </a:endParaRPr>
          </a:p>
          <a:p>
            <a:pPr marL="0" indent="0">
              <a:buNone/>
            </a:pPr>
            <a:r>
              <a:rPr lang="en-US" sz="4000" b="1" dirty="0" smtClean="0"/>
              <a:t>The </a:t>
            </a:r>
            <a:r>
              <a:rPr lang="en-US" sz="4000" b="1" dirty="0"/>
              <a:t>name of the second river is Gihon; it flows around the whole land of Cush.</a:t>
            </a:r>
          </a:p>
          <a:p>
            <a:pPr marL="0" indent="0">
              <a:buNone/>
            </a:pPr>
            <a:r>
              <a:rPr lang="en-US" sz="4000" b="1" dirty="0" smtClean="0"/>
              <a:t>The </a:t>
            </a:r>
            <a:r>
              <a:rPr lang="en-US" sz="4000" b="1" dirty="0"/>
              <a:t>name of the third river is Tigris; it flows east of Assyria. And the fourth river is the Euphrates</a:t>
            </a:r>
            <a:r>
              <a:rPr lang="en-US" sz="4000" b="1" dirty="0" smtClean="0"/>
              <a:t>.</a:t>
            </a:r>
            <a:endParaRPr lang="en-US" sz="4000" b="1" dirty="0"/>
          </a:p>
        </p:txBody>
      </p:sp>
    </p:spTree>
    <p:extLst>
      <p:ext uri="{BB962C8B-B14F-4D97-AF65-F5344CB8AC3E}">
        <p14:creationId xmlns:p14="http://schemas.microsoft.com/office/powerpoint/2010/main" val="3992955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2:15-17</a:t>
            </a:r>
            <a:endParaRPr lang="en-US" sz="4800" b="1" dirty="0">
              <a:solidFill>
                <a:schemeClr val="tx1"/>
              </a:solidFill>
              <a:latin typeface="+mn-lt"/>
              <a:cs typeface="Times New Roman" pitchFamily="18" charset="0"/>
            </a:endParaRPr>
          </a:p>
          <a:p>
            <a:pPr marL="0" indent="0">
              <a:buNone/>
            </a:pPr>
            <a:r>
              <a:rPr lang="en-US" sz="4000" b="1" dirty="0" smtClean="0"/>
              <a:t>Then </a:t>
            </a:r>
            <a:r>
              <a:rPr lang="en-US" sz="4000" b="1" dirty="0"/>
              <a:t>Yahuwah Elohim took the man and put him into the garden of Eden to cultivate it and keep it.</a:t>
            </a:r>
          </a:p>
          <a:p>
            <a:pPr marL="0" indent="0">
              <a:buNone/>
            </a:pPr>
            <a:r>
              <a:rPr lang="en-US" sz="4000" b="1" dirty="0" smtClean="0"/>
              <a:t>Yahuwah </a:t>
            </a:r>
            <a:r>
              <a:rPr lang="en-US" sz="4000" b="1" dirty="0"/>
              <a:t>Elohim commanded the man, saying, "From any tree of the garden you may eat freely</a:t>
            </a:r>
            <a:r>
              <a:rPr lang="en-US" sz="4000" b="1" dirty="0" smtClean="0"/>
              <a:t>; </a:t>
            </a:r>
            <a:r>
              <a:rPr lang="en-US" sz="4000" b="1" dirty="0"/>
              <a:t>but from the tree of the knowledge of good and evil you shall not eat, for in the day that you eat from it you will surely die</a:t>
            </a:r>
            <a:r>
              <a:rPr lang="en-US" sz="4000" b="1" dirty="0" smtClean="0"/>
              <a:t>."</a:t>
            </a:r>
            <a:endParaRPr lang="en-US" sz="4000" b="1" dirty="0"/>
          </a:p>
        </p:txBody>
      </p:sp>
    </p:spTree>
    <p:extLst>
      <p:ext uri="{BB962C8B-B14F-4D97-AF65-F5344CB8AC3E}">
        <p14:creationId xmlns:p14="http://schemas.microsoft.com/office/powerpoint/2010/main" val="1793862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2:18-20</a:t>
            </a:r>
            <a:endParaRPr lang="en-US" sz="4800" b="1" dirty="0">
              <a:solidFill>
                <a:schemeClr val="tx1"/>
              </a:solidFill>
              <a:latin typeface="+mn-lt"/>
              <a:cs typeface="Times New Roman" pitchFamily="18" charset="0"/>
            </a:endParaRPr>
          </a:p>
          <a:p>
            <a:pPr marL="0" indent="0">
              <a:buNone/>
            </a:pPr>
            <a:r>
              <a:rPr lang="en-US" sz="4000" b="1" dirty="0"/>
              <a:t>Then Yahuwah Elohim said, "It is not good for the man to be alone; I will make him a helper suitable for him."</a:t>
            </a:r>
          </a:p>
          <a:p>
            <a:pPr marL="0" indent="0">
              <a:buNone/>
            </a:pPr>
            <a:r>
              <a:rPr lang="en-US" sz="4000" b="1" dirty="0" smtClean="0"/>
              <a:t>Out </a:t>
            </a:r>
            <a:r>
              <a:rPr lang="en-US" sz="4000" b="1" dirty="0"/>
              <a:t>of the ground Yahuwah Elohim formed every beast of the field and every bird of the sky, and brought [them] to the man to see what he would call them; and whatever the man called a living creature, that was its name</a:t>
            </a:r>
            <a:r>
              <a:rPr lang="en-US" sz="4000" b="1" dirty="0" smtClean="0"/>
              <a:t>.  The </a:t>
            </a:r>
            <a:r>
              <a:rPr lang="en-US" sz="4000" b="1" dirty="0"/>
              <a:t>man gave names to all the cattle, and to the birds of the sky, and to every beast of the field, but for Adam there was not found a helper suitable for him</a:t>
            </a:r>
            <a:r>
              <a:rPr lang="en-US" sz="4000" b="1" dirty="0" smtClean="0"/>
              <a:t>.</a:t>
            </a:r>
            <a:endParaRPr lang="en-US" sz="4000" b="1" dirty="0"/>
          </a:p>
        </p:txBody>
      </p:sp>
    </p:spTree>
    <p:extLst>
      <p:ext uri="{BB962C8B-B14F-4D97-AF65-F5344CB8AC3E}">
        <p14:creationId xmlns:p14="http://schemas.microsoft.com/office/powerpoint/2010/main" val="2122842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2:21-22</a:t>
            </a:r>
            <a:endParaRPr lang="en-US" sz="4800" b="1" dirty="0">
              <a:solidFill>
                <a:schemeClr val="tx1"/>
              </a:solidFill>
              <a:latin typeface="+mn-lt"/>
              <a:cs typeface="Times New Roman" pitchFamily="18" charset="0"/>
            </a:endParaRPr>
          </a:p>
          <a:p>
            <a:pPr marL="0" indent="0">
              <a:buNone/>
            </a:pPr>
            <a:r>
              <a:rPr lang="en-US" sz="4000" b="1" dirty="0"/>
              <a:t>So Yahuwah Elohim caused a deep sleep to fall upon the man, and he slept; then He took one of his ribs and closed up the flesh at that place.</a:t>
            </a:r>
          </a:p>
          <a:p>
            <a:pPr marL="0" indent="0">
              <a:buNone/>
            </a:pPr>
            <a:r>
              <a:rPr lang="en-US" sz="4000" b="1" dirty="0" smtClean="0"/>
              <a:t>Yahuwah </a:t>
            </a:r>
            <a:r>
              <a:rPr lang="en-US" sz="4000" b="1" dirty="0"/>
              <a:t>Elohim fashioned into a woman the rib which He had taken from the man, and brought her to the man</a:t>
            </a:r>
            <a:r>
              <a:rPr lang="en-US" sz="4000" b="1" dirty="0" smtClean="0"/>
              <a:t>.</a:t>
            </a:r>
            <a:endParaRPr lang="en-US" sz="4000" b="1" dirty="0"/>
          </a:p>
        </p:txBody>
      </p:sp>
    </p:spTree>
    <p:extLst>
      <p:ext uri="{BB962C8B-B14F-4D97-AF65-F5344CB8AC3E}">
        <p14:creationId xmlns:p14="http://schemas.microsoft.com/office/powerpoint/2010/main" val="1747791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2:23-25</a:t>
            </a:r>
            <a:endParaRPr lang="en-US" sz="4800" b="1" dirty="0">
              <a:solidFill>
                <a:schemeClr val="tx1"/>
              </a:solidFill>
              <a:latin typeface="+mn-lt"/>
              <a:cs typeface="Times New Roman" pitchFamily="18" charset="0"/>
            </a:endParaRPr>
          </a:p>
          <a:p>
            <a:pPr marL="0" indent="0">
              <a:buNone/>
            </a:pPr>
            <a:r>
              <a:rPr lang="en-US" sz="4000" b="1" dirty="0"/>
              <a:t>The man said, "This is now bone of my bones, And flesh of my flesh; She shall be called Woman, Because she was taken out of Man."</a:t>
            </a:r>
          </a:p>
          <a:p>
            <a:pPr marL="0" indent="0">
              <a:buNone/>
            </a:pPr>
            <a:r>
              <a:rPr lang="en-US" sz="4000" b="1" dirty="0" smtClean="0"/>
              <a:t>For </a:t>
            </a:r>
            <a:r>
              <a:rPr lang="en-US" sz="4000" b="1" dirty="0"/>
              <a:t>this reason a man shall leave his father and his mother, and be joined to his wife; and they shall become one flesh.</a:t>
            </a:r>
          </a:p>
          <a:p>
            <a:pPr marL="0" indent="0">
              <a:buNone/>
            </a:pPr>
            <a:r>
              <a:rPr lang="en-US" sz="4000" b="1" dirty="0" smtClean="0"/>
              <a:t>And </a:t>
            </a:r>
            <a:r>
              <a:rPr lang="en-US" sz="4000" b="1" dirty="0"/>
              <a:t>the man and his wife were both naked and were not ashamed</a:t>
            </a:r>
            <a:r>
              <a:rPr lang="en-US" sz="4000" b="1" dirty="0" smtClean="0"/>
              <a:t>.</a:t>
            </a:r>
            <a:endParaRPr lang="en-US" sz="4000" b="1" dirty="0"/>
          </a:p>
        </p:txBody>
      </p:sp>
    </p:spTree>
    <p:extLst>
      <p:ext uri="{BB962C8B-B14F-4D97-AF65-F5344CB8AC3E}">
        <p14:creationId xmlns:p14="http://schemas.microsoft.com/office/powerpoint/2010/main" val="1897274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Master Teaches About Marriage</a:t>
            </a:r>
            <a:endParaRPr lang="en-US" sz="4800" b="1" dirty="0">
              <a:solidFill>
                <a:schemeClr val="tx1"/>
              </a:solidFill>
              <a:latin typeface="+mn-lt"/>
              <a:cs typeface="Times New Roman" pitchFamily="18" charset="0"/>
            </a:endParaRPr>
          </a:p>
          <a:p>
            <a:pPr marL="0" indent="0">
              <a:buNone/>
            </a:pPr>
            <a:r>
              <a:rPr lang="en-US" sz="4000" b="1" dirty="0" smtClean="0"/>
              <a:t>Pharisees </a:t>
            </a:r>
            <a:r>
              <a:rPr lang="en-US" sz="4000" b="1" dirty="0"/>
              <a:t>came to Yahusha, testing Him and asking, "Is it lawful [for a man] to divorce his wife for any reason at all?"</a:t>
            </a:r>
          </a:p>
          <a:p>
            <a:pPr marL="0" indent="0">
              <a:buNone/>
            </a:pPr>
            <a:r>
              <a:rPr lang="en-US" sz="4000" b="1" dirty="0" smtClean="0"/>
              <a:t>And </a:t>
            </a:r>
            <a:r>
              <a:rPr lang="en-US" sz="4000" b="1" dirty="0"/>
              <a:t>He answered and said, "Have you not read that He who created [them] from the beginning </a:t>
            </a:r>
            <a:r>
              <a:rPr lang="en-US" sz="4000" b="1" dirty="0" smtClean="0"/>
              <a:t>MADE </a:t>
            </a:r>
            <a:r>
              <a:rPr lang="en-US" sz="4000" b="1" dirty="0"/>
              <a:t>THEM MALE AND FEMALE</a:t>
            </a:r>
            <a:r>
              <a:rPr lang="en-US" sz="4000" b="1" dirty="0" smtClean="0"/>
              <a:t>,</a:t>
            </a:r>
          </a:p>
          <a:p>
            <a:pPr marL="0" indent="0">
              <a:buNone/>
            </a:pPr>
            <a:r>
              <a:rPr lang="en-US" sz="4000" b="1" dirty="0" smtClean="0"/>
              <a:t>Matthew 19:3-4</a:t>
            </a:r>
            <a:endParaRPr lang="en-US" sz="4000" b="1" dirty="0"/>
          </a:p>
        </p:txBody>
      </p:sp>
    </p:spTree>
    <p:extLst>
      <p:ext uri="{BB962C8B-B14F-4D97-AF65-F5344CB8AC3E}">
        <p14:creationId xmlns:p14="http://schemas.microsoft.com/office/powerpoint/2010/main" val="12538883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One Flesh</a:t>
            </a:r>
            <a:endParaRPr lang="en-US" sz="4800" b="1" dirty="0">
              <a:solidFill>
                <a:schemeClr val="tx1"/>
              </a:solidFill>
              <a:latin typeface="+mn-lt"/>
              <a:cs typeface="Times New Roman" pitchFamily="18" charset="0"/>
            </a:endParaRPr>
          </a:p>
          <a:p>
            <a:pPr marL="0" indent="0">
              <a:buNone/>
            </a:pPr>
            <a:r>
              <a:rPr lang="en-US" sz="4000" b="1" dirty="0"/>
              <a:t>and said, 'FOR THIS REASON A MAN SHALL LEAVE HIS FATHER AND MOTHER AND BE JOINED TO HIS WIFE, AND THE TWO SHALL BECOME ONE FLESH '?</a:t>
            </a:r>
          </a:p>
          <a:p>
            <a:pPr marL="0" indent="0">
              <a:buNone/>
            </a:pPr>
            <a:r>
              <a:rPr lang="en-US" sz="4000" b="1" dirty="0" smtClean="0"/>
              <a:t>So </a:t>
            </a:r>
            <a:r>
              <a:rPr lang="en-US" sz="4000" b="1" dirty="0"/>
              <a:t>they are no longer two, but one flesh. What therefore Elohim has joined together, let no man separate."</a:t>
            </a:r>
          </a:p>
          <a:p>
            <a:pPr marL="0" indent="0">
              <a:buNone/>
            </a:pPr>
            <a:r>
              <a:rPr lang="en-US" sz="4000" b="1" dirty="0" smtClean="0"/>
              <a:t>Matthew 19:5-6</a:t>
            </a:r>
            <a:endParaRPr lang="en-US" sz="4000" b="1" dirty="0"/>
          </a:p>
        </p:txBody>
      </p:sp>
    </p:spTree>
    <p:extLst>
      <p:ext uri="{BB962C8B-B14F-4D97-AF65-F5344CB8AC3E}">
        <p14:creationId xmlns:p14="http://schemas.microsoft.com/office/powerpoint/2010/main" val="1980201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Infidelity = Hardness of Heart</a:t>
            </a:r>
            <a:endParaRPr lang="en-US" sz="4800" b="1" dirty="0">
              <a:solidFill>
                <a:schemeClr val="tx1"/>
              </a:solidFill>
              <a:latin typeface="+mn-lt"/>
              <a:cs typeface="Times New Roman" pitchFamily="18" charset="0"/>
            </a:endParaRPr>
          </a:p>
          <a:p>
            <a:pPr marL="0" indent="0">
              <a:buNone/>
            </a:pPr>
            <a:r>
              <a:rPr lang="en-US" sz="4000" b="1" dirty="0"/>
              <a:t>They said to Him, "Why then did Mosheh command to GIVE HER A CERTIFICATE OF DIVORCE AND SEND [her] AWAY?"</a:t>
            </a:r>
          </a:p>
          <a:p>
            <a:pPr marL="0" indent="0">
              <a:buNone/>
            </a:pPr>
            <a:r>
              <a:rPr lang="en-US" sz="4000" b="1" dirty="0" smtClean="0"/>
              <a:t>He </a:t>
            </a:r>
            <a:r>
              <a:rPr lang="en-US" sz="4000" b="1" dirty="0"/>
              <a:t>said to them, "Because of your hardness of heart Mosheh permitted you to divorce your wives; but from the beginning it has not been this way</a:t>
            </a:r>
            <a:r>
              <a:rPr lang="en-US" sz="4000" b="1" dirty="0" smtClean="0"/>
              <a:t>. And </a:t>
            </a:r>
            <a:r>
              <a:rPr lang="en-US" sz="4000" b="1" dirty="0"/>
              <a:t>I say to you, whoever divorces his wife, except for immorality, and marries another woman commits adultery."</a:t>
            </a:r>
          </a:p>
          <a:p>
            <a:pPr marL="0" indent="0">
              <a:buNone/>
            </a:pPr>
            <a:r>
              <a:rPr lang="en-US" sz="4000" b="1" dirty="0" smtClean="0"/>
              <a:t>Matthew 19:7-9</a:t>
            </a:r>
            <a:endParaRPr lang="en-US" sz="4000" b="1" dirty="0"/>
          </a:p>
        </p:txBody>
      </p:sp>
    </p:spTree>
    <p:extLst>
      <p:ext uri="{BB962C8B-B14F-4D97-AF65-F5344CB8AC3E}">
        <p14:creationId xmlns:p14="http://schemas.microsoft.com/office/powerpoint/2010/main" val="26270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The One Reason For Divorce</a:t>
            </a:r>
            <a:endParaRPr lang="en-US" sz="4800" b="1" dirty="0">
              <a:solidFill>
                <a:schemeClr val="tx1"/>
              </a:solidFill>
              <a:latin typeface="+mn-lt"/>
              <a:cs typeface="Times New Roman" pitchFamily="18" charset="0"/>
            </a:endParaRPr>
          </a:p>
          <a:p>
            <a:pPr marL="0" indent="0">
              <a:buNone/>
            </a:pPr>
            <a:r>
              <a:rPr lang="en-US" sz="4000" b="1" dirty="0"/>
              <a:t>When a man takes a wife and marries her, and it happens that she finds no favor in his eyes because he has found some indecency in her, and he writes her a certificate of divorce and puts [it] in her hand and sends her out from his house</a:t>
            </a:r>
            <a:r>
              <a:rPr lang="en-US" sz="4000" b="1" dirty="0" smtClean="0"/>
              <a:t>, </a:t>
            </a:r>
            <a:r>
              <a:rPr lang="en-US" sz="4000" b="1" dirty="0" err="1" smtClean="0"/>
              <a:t>Devarim</a:t>
            </a:r>
            <a:r>
              <a:rPr lang="en-US" sz="4000" b="1" dirty="0" smtClean="0"/>
              <a:t>/Deuteronomy 24:1</a:t>
            </a:r>
          </a:p>
          <a:p>
            <a:pPr marL="0" indent="0">
              <a:buNone/>
            </a:pPr>
            <a:r>
              <a:rPr lang="en-US" sz="4000" dirty="0" err="1" smtClean="0">
                <a:latin typeface="Bwhebb" panose="00000400000000000000" pitchFamily="2" charset="0"/>
              </a:rPr>
              <a:t>rb'êD</a:t>
            </a:r>
            <a:r>
              <a:rPr lang="en-US" sz="4000" dirty="0">
                <a:latin typeface="Bwhebb" panose="00000400000000000000" pitchFamily="2" charset="0"/>
              </a:rPr>
              <a:t>" </a:t>
            </a:r>
            <a:r>
              <a:rPr lang="en-US" sz="4000" dirty="0" err="1">
                <a:latin typeface="Bwhebb" panose="00000400000000000000" pitchFamily="2" charset="0"/>
              </a:rPr>
              <a:t>tw:år</a:t>
            </a:r>
            <a:r>
              <a:rPr lang="en-US" sz="4000" dirty="0">
                <a:latin typeface="Bwhebb" panose="00000400000000000000" pitchFamily="2" charset="0"/>
              </a:rPr>
              <a:t>&gt;[, </a:t>
            </a:r>
            <a:r>
              <a:rPr lang="en-US" sz="4000" dirty="0" smtClean="0"/>
              <a:t>(</a:t>
            </a:r>
            <a:r>
              <a:rPr lang="en-US" sz="4000" dirty="0" err="1" smtClean="0"/>
              <a:t>erwat</a:t>
            </a:r>
            <a:r>
              <a:rPr lang="en-US" sz="4000" dirty="0" smtClean="0"/>
              <a:t> </a:t>
            </a:r>
            <a:r>
              <a:rPr lang="en-US" sz="4000" dirty="0" err="1" smtClean="0"/>
              <a:t>dabar</a:t>
            </a:r>
            <a:r>
              <a:rPr lang="en-US" sz="4000" dirty="0" smtClean="0"/>
              <a:t>) – a matter of nakedness, metaphor for intimate personal activity in an adult.</a:t>
            </a:r>
          </a:p>
          <a:p>
            <a:pPr marL="0" indent="0">
              <a:buNone/>
            </a:pPr>
            <a:r>
              <a:rPr lang="en-US" sz="4000" dirty="0" smtClean="0"/>
              <a:t>This metaphor is used in Leviticus 18 of all other illegal physical contact</a:t>
            </a:r>
            <a:endParaRPr lang="en-US" sz="5400" dirty="0"/>
          </a:p>
        </p:txBody>
      </p:sp>
    </p:spTree>
    <p:extLst>
      <p:ext uri="{BB962C8B-B14F-4D97-AF65-F5344CB8AC3E}">
        <p14:creationId xmlns:p14="http://schemas.microsoft.com/office/powerpoint/2010/main" val="971010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Going Back to a Former Spouse</a:t>
            </a:r>
            <a:endParaRPr lang="en-US" sz="4800" b="1" dirty="0">
              <a:solidFill>
                <a:schemeClr val="tx1"/>
              </a:solidFill>
              <a:latin typeface="+mn-lt"/>
              <a:cs typeface="Times New Roman" pitchFamily="18" charset="0"/>
            </a:endParaRPr>
          </a:p>
          <a:p>
            <a:pPr marL="0" indent="0">
              <a:buNone/>
            </a:pPr>
            <a:r>
              <a:rPr lang="en-US" sz="4000" b="1" dirty="0"/>
              <a:t>and she leaves his house and goes and becomes another man's [wife</a:t>
            </a:r>
            <a:r>
              <a:rPr lang="en-US" sz="4000" b="1" dirty="0" smtClean="0"/>
              <a:t>], </a:t>
            </a:r>
            <a:r>
              <a:rPr lang="en-US" sz="4000" b="1" dirty="0"/>
              <a:t>and if the latter husband turns against her and writes her a certificate of divorce and puts [it] in her hand and sends her out of his house, or if the latter husband dies who took her to be his wife</a:t>
            </a:r>
            <a:r>
              <a:rPr lang="en-US" sz="4000" b="1" dirty="0" smtClean="0"/>
              <a:t>, </a:t>
            </a:r>
            <a:r>
              <a:rPr lang="en-US" sz="4000" b="1" dirty="0"/>
              <a:t>[then] her former husband who sent her away is not allowed to take her again to be his wife, since she has been defiled; for that is an abomination before Yahuwah</a:t>
            </a:r>
            <a:endParaRPr lang="en-US" sz="4000" b="1" dirty="0" smtClean="0"/>
          </a:p>
          <a:p>
            <a:pPr marL="0" indent="0">
              <a:buNone/>
            </a:pPr>
            <a:r>
              <a:rPr lang="en-US" sz="4000" b="1" dirty="0" err="1" smtClean="0"/>
              <a:t>Devarim</a:t>
            </a:r>
            <a:r>
              <a:rPr lang="en-US" sz="4000" b="1" dirty="0" smtClean="0"/>
              <a:t>/Deuteronomy 24:2-4</a:t>
            </a:r>
            <a:endParaRPr lang="en-US" sz="4000" b="1" dirty="0"/>
          </a:p>
        </p:txBody>
      </p:sp>
    </p:spTree>
    <p:extLst>
      <p:ext uri="{BB962C8B-B14F-4D97-AF65-F5344CB8AC3E}">
        <p14:creationId xmlns:p14="http://schemas.microsoft.com/office/powerpoint/2010/main" val="25156737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Torah Speaks</a:t>
            </a:r>
            <a:endParaRPr lang="en-US" sz="4800" b="1" dirty="0">
              <a:solidFill>
                <a:schemeClr val="tx1"/>
              </a:solidFill>
              <a:latin typeface="+mn-lt"/>
              <a:cs typeface="Times New Roman" pitchFamily="18" charset="0"/>
            </a:endParaRPr>
          </a:p>
          <a:p>
            <a:pPr marL="0" indent="0">
              <a:buNone/>
            </a:pPr>
            <a:r>
              <a:rPr lang="en-US" sz="4000" b="1" dirty="0"/>
              <a:t>You shall not lie with a male as one lies with a female; it is an abomination.</a:t>
            </a:r>
          </a:p>
          <a:p>
            <a:pPr marL="0" indent="0">
              <a:buNone/>
            </a:pPr>
            <a:r>
              <a:rPr lang="en-US" sz="4000" b="1" dirty="0" smtClean="0"/>
              <a:t>Also </a:t>
            </a:r>
            <a:r>
              <a:rPr lang="en-US" sz="4000" b="1" dirty="0"/>
              <a:t>you shall not have intercourse with any animal to be defiled with it, nor shall any woman stand before an animal to mate with it; it is a perversion.</a:t>
            </a:r>
          </a:p>
          <a:p>
            <a:pPr marL="0" indent="0">
              <a:buNone/>
            </a:pPr>
            <a:r>
              <a:rPr lang="en-US" sz="4000" b="1" dirty="0" err="1" smtClean="0"/>
              <a:t>Vayiqra</a:t>
            </a:r>
            <a:r>
              <a:rPr lang="en-US" sz="4000" b="1" dirty="0" smtClean="0"/>
              <a:t>/Leviticus 18:22-23</a:t>
            </a:r>
            <a:endParaRPr lang="en-US" sz="4000" b="1" dirty="0"/>
          </a:p>
        </p:txBody>
      </p:sp>
    </p:spTree>
    <p:extLst>
      <p:ext uri="{BB962C8B-B14F-4D97-AF65-F5344CB8AC3E}">
        <p14:creationId xmlns:p14="http://schemas.microsoft.com/office/powerpoint/2010/main" val="2037391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How Many Genders?</a:t>
            </a:r>
            <a:endParaRPr lang="en-US" sz="4800" b="1" dirty="0">
              <a:solidFill>
                <a:schemeClr val="tx1"/>
              </a:solidFill>
              <a:latin typeface="+mn-lt"/>
              <a:cs typeface="Times New Roman" pitchFamily="18" charset="0"/>
            </a:endParaRPr>
          </a:p>
          <a:p>
            <a:pPr marL="0" indent="0">
              <a:buNone/>
            </a:pPr>
            <a:r>
              <a:rPr lang="en-US" sz="4000" b="1" dirty="0" smtClean="0"/>
              <a:t>There are only two sexes</a:t>
            </a:r>
          </a:p>
          <a:p>
            <a:pPr marL="0" indent="0">
              <a:buNone/>
            </a:pPr>
            <a:r>
              <a:rPr lang="en-US" sz="4000" b="1" dirty="0" smtClean="0"/>
              <a:t>These terms: Transsexual, bisexual, metrosexual, homosexual, asexual.  These are not genders.  They are lifestyle choices made in rebellion.</a:t>
            </a:r>
          </a:p>
          <a:p>
            <a:pPr marL="0" indent="0">
              <a:buNone/>
            </a:pPr>
            <a:r>
              <a:rPr lang="en-US" sz="4000" b="1" dirty="0" smtClean="0"/>
              <a:t>The creator made them male and female.</a:t>
            </a:r>
          </a:p>
          <a:p>
            <a:pPr marL="0" indent="0">
              <a:buNone/>
            </a:pPr>
            <a:r>
              <a:rPr lang="en-US" sz="4000" b="1" dirty="0" smtClean="0"/>
              <a:t>All other combinations are wicked abominations.</a:t>
            </a:r>
          </a:p>
          <a:p>
            <a:pPr marL="0" indent="0">
              <a:buNone/>
            </a:pPr>
            <a:r>
              <a:rPr lang="en-US" sz="4000" b="1" dirty="0" smtClean="0"/>
              <a:t>And sex change operations are an abomination.</a:t>
            </a:r>
          </a:p>
          <a:p>
            <a:pPr marL="0" indent="0">
              <a:buNone/>
            </a:pPr>
            <a:r>
              <a:rPr lang="en-US" sz="4000" b="1" dirty="0" smtClean="0"/>
              <a:t>“Identifying” with the other sex is abomination.</a:t>
            </a:r>
            <a:endParaRPr lang="en-US" sz="4000" b="1" dirty="0"/>
          </a:p>
        </p:txBody>
      </p:sp>
    </p:spTree>
    <p:extLst>
      <p:ext uri="{BB962C8B-B14F-4D97-AF65-F5344CB8AC3E}">
        <p14:creationId xmlns:p14="http://schemas.microsoft.com/office/powerpoint/2010/main" val="6966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Judgment Against Sexual Perversion</a:t>
            </a:r>
            <a:endParaRPr lang="en-US" sz="4800" b="1" dirty="0">
              <a:solidFill>
                <a:schemeClr val="tx1"/>
              </a:solidFill>
              <a:latin typeface="+mn-lt"/>
              <a:cs typeface="Times New Roman" pitchFamily="18" charset="0"/>
            </a:endParaRPr>
          </a:p>
          <a:p>
            <a:pPr marL="0" indent="0">
              <a:buNone/>
            </a:pPr>
            <a:r>
              <a:rPr lang="en-US" sz="4000" b="1" dirty="0"/>
              <a:t>For the wrath of Elohim is revealed from heaven against all ungodliness and unrighteousness of men who suppress the truth in unrighteousness</a:t>
            </a:r>
            <a:r>
              <a:rPr lang="en-US" sz="4000" b="1" dirty="0" smtClean="0"/>
              <a:t>, </a:t>
            </a:r>
            <a:r>
              <a:rPr lang="en-US" sz="4000" b="1" dirty="0"/>
              <a:t>because that which is known about Elohim is evident within them; for Elohim made it evident to them.</a:t>
            </a:r>
          </a:p>
          <a:p>
            <a:pPr marL="0" indent="0">
              <a:buNone/>
            </a:pPr>
            <a:r>
              <a:rPr lang="en-US" sz="4000" b="1" dirty="0" smtClean="0"/>
              <a:t>For </a:t>
            </a:r>
            <a:r>
              <a:rPr lang="en-US" sz="4000" b="1" dirty="0"/>
              <a:t>since the creation of the world His invisible attributes, His eternal power and divine nature, have been clearly seen, being understood through what has been made, so that they are without excuse</a:t>
            </a:r>
            <a:r>
              <a:rPr lang="en-US" sz="4000" b="1" dirty="0" smtClean="0"/>
              <a:t>.  Romans 1:18-20</a:t>
            </a:r>
            <a:endParaRPr lang="en-US" sz="4000" b="1" dirty="0"/>
          </a:p>
        </p:txBody>
      </p:sp>
    </p:spTree>
    <p:extLst>
      <p:ext uri="{BB962C8B-B14F-4D97-AF65-F5344CB8AC3E}">
        <p14:creationId xmlns:p14="http://schemas.microsoft.com/office/powerpoint/2010/main" val="38167158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Judgment Against Sexual Perversion</a:t>
            </a:r>
            <a:endParaRPr lang="en-US" sz="4800" b="1" dirty="0">
              <a:solidFill>
                <a:schemeClr val="tx1"/>
              </a:solidFill>
              <a:latin typeface="+mn-lt"/>
              <a:cs typeface="Times New Roman" pitchFamily="18" charset="0"/>
            </a:endParaRPr>
          </a:p>
          <a:p>
            <a:pPr marL="0" indent="0">
              <a:buNone/>
            </a:pPr>
            <a:r>
              <a:rPr lang="en-US" sz="4000" b="1" dirty="0"/>
              <a:t>For even though they knew Elohim, they did not honor Him as Elohim or give thanks, but they became futile in their speculations, and their foolish heart was darkened.</a:t>
            </a:r>
          </a:p>
          <a:p>
            <a:pPr marL="0" indent="0">
              <a:buNone/>
            </a:pPr>
            <a:r>
              <a:rPr lang="en-US" sz="4000" b="1" dirty="0" smtClean="0"/>
              <a:t>Professing </a:t>
            </a:r>
            <a:r>
              <a:rPr lang="en-US" sz="4000" b="1" dirty="0"/>
              <a:t>to be wise, they became fools</a:t>
            </a:r>
            <a:r>
              <a:rPr lang="en-US" sz="4000" b="1" dirty="0" smtClean="0"/>
              <a:t>, </a:t>
            </a:r>
            <a:r>
              <a:rPr lang="en-US" sz="4000" b="1" dirty="0"/>
              <a:t>and exchanged the glory of the incorruptible Elohim for an image in the form of corruptible man and of birds and four-footed animals and crawling creatures</a:t>
            </a:r>
            <a:r>
              <a:rPr lang="en-US" sz="4000" b="1" dirty="0" smtClean="0"/>
              <a:t>.</a:t>
            </a:r>
          </a:p>
          <a:p>
            <a:pPr marL="0" indent="0">
              <a:buNone/>
            </a:pPr>
            <a:r>
              <a:rPr lang="en-US" sz="4000" b="1" dirty="0" smtClean="0"/>
              <a:t>Romans 1:21-23</a:t>
            </a:r>
            <a:endParaRPr lang="en-US" sz="4000" b="1" dirty="0"/>
          </a:p>
        </p:txBody>
      </p:sp>
    </p:spTree>
    <p:extLst>
      <p:ext uri="{BB962C8B-B14F-4D97-AF65-F5344CB8AC3E}">
        <p14:creationId xmlns:p14="http://schemas.microsoft.com/office/powerpoint/2010/main" val="3360667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Judgment Against Sexual Perversion</a:t>
            </a:r>
            <a:endParaRPr lang="en-US" sz="4800" b="1" dirty="0">
              <a:solidFill>
                <a:schemeClr val="tx1"/>
              </a:solidFill>
              <a:latin typeface="+mn-lt"/>
              <a:cs typeface="Times New Roman" pitchFamily="18" charset="0"/>
            </a:endParaRPr>
          </a:p>
          <a:p>
            <a:pPr marL="0" indent="0">
              <a:buNone/>
            </a:pPr>
            <a:r>
              <a:rPr lang="en-US" sz="4000" b="1" dirty="0"/>
              <a:t>Therefore Elohim gave them over in the lusts of their hearts to impurity, so that their bodies would be dishonored among them.</a:t>
            </a:r>
          </a:p>
          <a:p>
            <a:pPr marL="0" indent="0">
              <a:buNone/>
            </a:pPr>
            <a:r>
              <a:rPr lang="en-US" sz="4000" b="1" dirty="0" smtClean="0"/>
              <a:t> </a:t>
            </a:r>
            <a:r>
              <a:rPr lang="en-US" sz="4000" b="1" dirty="0"/>
              <a:t>For they exchanged the truth of Elohim for a lie, and worshiped and served the creature rather than the Creator, who is blessed forever. Amen.</a:t>
            </a:r>
          </a:p>
          <a:p>
            <a:pPr marL="0" indent="0">
              <a:buNone/>
            </a:pPr>
            <a:r>
              <a:rPr lang="en-US" sz="4000" b="1" dirty="0" smtClean="0"/>
              <a:t>Romans 1:24-25</a:t>
            </a:r>
            <a:endParaRPr lang="en-US" sz="4000" b="1" dirty="0"/>
          </a:p>
        </p:txBody>
      </p:sp>
    </p:spTree>
    <p:extLst>
      <p:ext uri="{BB962C8B-B14F-4D97-AF65-F5344CB8AC3E}">
        <p14:creationId xmlns:p14="http://schemas.microsoft.com/office/powerpoint/2010/main" val="40972679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Judgment Against Sexual Perversion</a:t>
            </a:r>
            <a:endParaRPr lang="en-US" sz="4800" b="1" dirty="0">
              <a:solidFill>
                <a:schemeClr val="tx1"/>
              </a:solidFill>
              <a:latin typeface="+mn-lt"/>
              <a:cs typeface="Times New Roman" pitchFamily="18" charset="0"/>
            </a:endParaRPr>
          </a:p>
          <a:p>
            <a:pPr marL="0" indent="0">
              <a:buNone/>
            </a:pPr>
            <a:r>
              <a:rPr lang="en-US" sz="4000" b="1" dirty="0"/>
              <a:t>For this reason Elohim gave them over to degrading passions; for their women exchanged the natural function for that which is unnatural</a:t>
            </a:r>
            <a:r>
              <a:rPr lang="en-US" sz="4000" b="1" dirty="0" smtClean="0"/>
              <a:t>, </a:t>
            </a:r>
            <a:r>
              <a:rPr lang="en-US" sz="4000" b="1" dirty="0"/>
              <a:t>and in the same way also the men abandoned the natural function of the woman and burned in their desire toward one another, men with men committing indecent acts and receiving in their own persons the due penalty of their error.</a:t>
            </a:r>
          </a:p>
          <a:p>
            <a:pPr marL="0" indent="0">
              <a:buNone/>
            </a:pPr>
            <a:r>
              <a:rPr lang="en-US" sz="4000" b="1" dirty="0" smtClean="0"/>
              <a:t>Romans 1:26-27</a:t>
            </a:r>
            <a:endParaRPr lang="en-US" sz="4000" b="1" dirty="0"/>
          </a:p>
        </p:txBody>
      </p:sp>
    </p:spTree>
    <p:extLst>
      <p:ext uri="{BB962C8B-B14F-4D97-AF65-F5344CB8AC3E}">
        <p14:creationId xmlns:p14="http://schemas.microsoft.com/office/powerpoint/2010/main" val="28197607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Judgment Against Sexual Perversion</a:t>
            </a:r>
            <a:endParaRPr lang="en-US" sz="4800" b="1" dirty="0">
              <a:solidFill>
                <a:schemeClr val="tx1"/>
              </a:solidFill>
              <a:latin typeface="+mn-lt"/>
              <a:cs typeface="Times New Roman" pitchFamily="18" charset="0"/>
            </a:endParaRPr>
          </a:p>
          <a:p>
            <a:pPr marL="0" indent="0">
              <a:buNone/>
            </a:pPr>
            <a:r>
              <a:rPr lang="en-US" sz="4000" b="1" dirty="0"/>
              <a:t>And just as they did not see fit to acknowledge Elohim any longer, Elohim gave them over to a depraved mind, to do those things which are not proper</a:t>
            </a:r>
            <a:r>
              <a:rPr lang="en-US" sz="4000" b="1" dirty="0" smtClean="0"/>
              <a:t>, </a:t>
            </a:r>
            <a:r>
              <a:rPr lang="en-US" sz="4000" b="1" dirty="0"/>
              <a:t>being filled with all unrighteousness, wickedness, greed, evil; full of envy, murder, strife, deceit, malice; [they are] gossips</a:t>
            </a:r>
            <a:r>
              <a:rPr lang="en-US" sz="4000" b="1" dirty="0" smtClean="0"/>
              <a:t>, </a:t>
            </a:r>
            <a:r>
              <a:rPr lang="en-US" sz="4000" b="1" dirty="0"/>
              <a:t>slanderers, haters of Elohim, insolent, arrogant, boastful, inventors of evil, disobedient to parents,</a:t>
            </a:r>
          </a:p>
          <a:p>
            <a:pPr marL="0" indent="0">
              <a:buNone/>
            </a:pPr>
            <a:r>
              <a:rPr lang="en-US" sz="4000" b="1" dirty="0" smtClean="0"/>
              <a:t>Romans 1:28-30</a:t>
            </a:r>
            <a:endParaRPr lang="en-US" sz="4000" b="1" dirty="0"/>
          </a:p>
        </p:txBody>
      </p:sp>
    </p:spTree>
    <p:extLst>
      <p:ext uri="{BB962C8B-B14F-4D97-AF65-F5344CB8AC3E}">
        <p14:creationId xmlns:p14="http://schemas.microsoft.com/office/powerpoint/2010/main" val="39930978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Judgment Against Sexual Perversion</a:t>
            </a:r>
            <a:endParaRPr lang="en-US" sz="4800" b="1" dirty="0">
              <a:solidFill>
                <a:schemeClr val="tx1"/>
              </a:solidFill>
              <a:latin typeface="+mn-lt"/>
              <a:cs typeface="Times New Roman" pitchFamily="18" charset="0"/>
            </a:endParaRPr>
          </a:p>
          <a:p>
            <a:pPr marL="0" indent="0">
              <a:buNone/>
            </a:pPr>
            <a:r>
              <a:rPr lang="en-US" sz="4000" b="1" dirty="0" smtClean="0"/>
              <a:t>without </a:t>
            </a:r>
            <a:r>
              <a:rPr lang="en-US" sz="4000" b="1" dirty="0"/>
              <a:t>understanding, untrustworthy, unloving, unmerciful</a:t>
            </a:r>
            <a:r>
              <a:rPr lang="en-US" sz="4000" b="1" dirty="0" smtClean="0"/>
              <a:t>; </a:t>
            </a:r>
            <a:r>
              <a:rPr lang="en-US" sz="4000" b="1" dirty="0"/>
              <a:t>and although they know the ordinance of Elohim, that those who practice such things are worthy of death, they not only do the same, but also give hearty approval to those who practice them.</a:t>
            </a:r>
          </a:p>
          <a:p>
            <a:pPr marL="0" indent="0">
              <a:buNone/>
            </a:pPr>
            <a:r>
              <a:rPr lang="en-US" sz="4000" b="1" dirty="0" smtClean="0"/>
              <a:t>Romans 1:31-32</a:t>
            </a:r>
            <a:endParaRPr lang="en-US" sz="4000" b="1" dirty="0"/>
          </a:p>
        </p:txBody>
      </p:sp>
    </p:spTree>
    <p:extLst>
      <p:ext uri="{BB962C8B-B14F-4D97-AF65-F5344CB8AC3E}">
        <p14:creationId xmlns:p14="http://schemas.microsoft.com/office/powerpoint/2010/main" val="8873465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73372</TotalTime>
  <Words>1745</Words>
  <Application>Microsoft Office PowerPoint</Application>
  <PresentationFormat>Widescreen</PresentationFormat>
  <Paragraphs>130</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647</cp:revision>
  <dcterms:created xsi:type="dcterms:W3CDTF">2018-11-07T08:55:54Z</dcterms:created>
  <dcterms:modified xsi:type="dcterms:W3CDTF">2020-02-29T13:28:24Z</dcterms:modified>
</cp:coreProperties>
</file>