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64" r:id="rId2"/>
    <p:sldId id="257" r:id="rId3"/>
    <p:sldId id="530" r:id="rId4"/>
    <p:sldId id="643" r:id="rId5"/>
    <p:sldId id="638" r:id="rId6"/>
    <p:sldId id="644" r:id="rId7"/>
    <p:sldId id="645" r:id="rId8"/>
    <p:sldId id="669" r:id="rId9"/>
    <p:sldId id="646" r:id="rId10"/>
    <p:sldId id="647" r:id="rId11"/>
    <p:sldId id="648" r:id="rId12"/>
    <p:sldId id="664" r:id="rId13"/>
    <p:sldId id="667" r:id="rId14"/>
    <p:sldId id="668" r:id="rId15"/>
    <p:sldId id="666" r:id="rId16"/>
    <p:sldId id="665" r:id="rId17"/>
    <p:sldId id="670" r:id="rId18"/>
    <p:sldId id="649" r:id="rId19"/>
    <p:sldId id="650" r:id="rId20"/>
    <p:sldId id="671" r:id="rId21"/>
    <p:sldId id="651" r:id="rId22"/>
    <p:sldId id="656" r:id="rId23"/>
    <p:sldId id="652" r:id="rId24"/>
    <p:sldId id="653" r:id="rId25"/>
    <p:sldId id="657" r:id="rId26"/>
    <p:sldId id="654" r:id="rId27"/>
    <p:sldId id="655" r:id="rId28"/>
    <p:sldId id="658" r:id="rId29"/>
    <p:sldId id="661" r:id="rId30"/>
    <p:sldId id="659" r:id="rId31"/>
    <p:sldId id="662" r:id="rId32"/>
    <p:sldId id="660" r:id="rId33"/>
    <p:sldId id="663" r:id="rId34"/>
    <p:sldId id="641" r:id="rId35"/>
    <p:sldId id="628"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701" autoAdjust="0"/>
    <p:restoredTop sz="94655" autoAdjust="0"/>
  </p:normalViewPr>
  <p:slideViewPr>
    <p:cSldViewPr snapToGrid="0">
      <p:cViewPr varScale="1">
        <p:scale>
          <a:sx n="73" d="100"/>
          <a:sy n="73" d="100"/>
        </p:scale>
        <p:origin x="60" y="72"/>
      </p:cViewPr>
      <p:guideLst/>
    </p:cSldViewPr>
  </p:slideViewPr>
  <p:outlineViewPr>
    <p:cViewPr>
      <p:scale>
        <a:sx n="33" d="100"/>
        <a:sy n="33" d="100"/>
      </p:scale>
      <p:origin x="0" y="-2973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9544664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939803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21664169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41810426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15893968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42399442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38106264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13868477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8806046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7336073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7362731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24515034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30475247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5892982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2980037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9622670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5889422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38260506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13796713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3321768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33908725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19996574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5118301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17739465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21570504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4608931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28679451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1954992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29136849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1512005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24554136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24353179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2733065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1/3/2020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1/3/2020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a:bodyPr>
          <a:lstStyle/>
          <a:p>
            <a:pPr algn="ctr">
              <a:buNone/>
            </a:pPr>
            <a:r>
              <a:rPr lang="en-US" sz="5200" b="1" dirty="0">
                <a:solidFill>
                  <a:schemeClr val="accent1">
                    <a:lumMod val="50000"/>
                  </a:schemeClr>
                </a:solidFill>
                <a:latin typeface="Helvetica" pitchFamily="34" charset="0"/>
                <a:cs typeface="Helvetica" pitchFamily="34" charset="0"/>
              </a:rPr>
              <a:t>Shabbat Shalom Saints</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January 4, 2020</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In the Beginning… Pt </a:t>
            </a:r>
            <a:r>
              <a:rPr lang="en-US" sz="6600" b="1" dirty="0" smtClean="0">
                <a:solidFill>
                  <a:schemeClr val="accent2">
                    <a:lumMod val="50000"/>
                  </a:schemeClr>
                </a:solidFill>
                <a:latin typeface="Helvetica" pitchFamily="34" charset="0"/>
                <a:cs typeface="Helvetica" pitchFamily="34" charset="0"/>
              </a:rPr>
              <a:t>2</a:t>
            </a:r>
            <a:endParaRPr lang="en-US" sz="6600" b="1" dirty="0" smtClean="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The Power of His Word</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t>Re-Examining the Creation Week as a Model For Understanding Elohim’s Plan For Mankind</a:t>
            </a:r>
            <a:endParaRPr lang="en-US" sz="4400" b="1" dirty="0"/>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Points of Interest</a:t>
            </a:r>
            <a:endParaRPr lang="en-US" sz="4800" b="1" dirty="0">
              <a:solidFill>
                <a:schemeClr val="tx1"/>
              </a:solidFill>
              <a:latin typeface="+mn-lt"/>
              <a:cs typeface="Times New Roman" pitchFamily="18" charset="0"/>
            </a:endParaRPr>
          </a:p>
          <a:p>
            <a:pPr marL="0" indent="0">
              <a:buNone/>
            </a:pPr>
            <a:r>
              <a:rPr lang="en-US" sz="4000" b="1" dirty="0" smtClean="0"/>
              <a:t>His Powerful Word</a:t>
            </a:r>
          </a:p>
          <a:p>
            <a:pPr marL="0" indent="0">
              <a:buNone/>
            </a:pPr>
            <a:r>
              <a:rPr lang="en-US" sz="4000" b="1" dirty="0" smtClean="0"/>
              <a:t>Light and Darkness</a:t>
            </a:r>
          </a:p>
          <a:p>
            <a:pPr marL="0" indent="0">
              <a:buNone/>
            </a:pPr>
            <a:r>
              <a:rPr lang="en-US" sz="4000" b="1" dirty="0" smtClean="0"/>
              <a:t>When Does a Day Begin</a:t>
            </a:r>
          </a:p>
          <a:p>
            <a:pPr marL="0" indent="0">
              <a:buNone/>
            </a:pPr>
            <a:r>
              <a:rPr lang="en-US" sz="4000" b="1" dirty="0" smtClean="0"/>
              <a:t>Making distinctions/separations</a:t>
            </a:r>
          </a:p>
          <a:p>
            <a:pPr marL="0" indent="0">
              <a:buNone/>
            </a:pPr>
            <a:r>
              <a:rPr lang="en-US" sz="4000" b="1" dirty="0" smtClean="0"/>
              <a:t>Food created</a:t>
            </a:r>
          </a:p>
          <a:p>
            <a:pPr marL="0" indent="0">
              <a:buNone/>
            </a:pPr>
            <a:r>
              <a:rPr lang="en-US" sz="4000" b="1" dirty="0" smtClean="0"/>
              <a:t>Lights for establishing the appointed times (</a:t>
            </a:r>
            <a:r>
              <a:rPr lang="en-US" sz="4000" b="1" dirty="0" err="1" smtClean="0"/>
              <a:t>moadim</a:t>
            </a:r>
            <a:r>
              <a:rPr lang="en-US" sz="4000" b="1" dirty="0"/>
              <a:t>)</a:t>
            </a:r>
            <a:endParaRPr lang="en-US" sz="4000" b="1" dirty="0" smtClean="0"/>
          </a:p>
          <a:p>
            <a:pPr marL="0" indent="0">
              <a:buNone/>
            </a:pPr>
            <a:endParaRPr lang="en-US" sz="4000" b="1" dirty="0" smtClean="0"/>
          </a:p>
          <a:p>
            <a:pPr marL="0" indent="0">
              <a:buNone/>
            </a:pPr>
            <a:endParaRPr lang="en-US" sz="4000" b="1" dirty="0" smtClean="0"/>
          </a:p>
          <a:p>
            <a:pPr marL="0" indent="0">
              <a:buNone/>
            </a:pPr>
            <a:endParaRPr lang="en-US" sz="4000" b="1" dirty="0"/>
          </a:p>
        </p:txBody>
      </p:sp>
    </p:spTree>
    <p:extLst>
      <p:ext uri="{BB962C8B-B14F-4D97-AF65-F5344CB8AC3E}">
        <p14:creationId xmlns:p14="http://schemas.microsoft.com/office/powerpoint/2010/main" val="39379592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err="1" smtClean="0">
                <a:solidFill>
                  <a:schemeClr val="tx1"/>
                </a:solidFill>
                <a:latin typeface="+mn-lt"/>
                <a:cs typeface="Times New Roman" pitchFamily="18" charset="0"/>
              </a:rPr>
              <a:t>Beresheet</a:t>
            </a:r>
            <a:r>
              <a:rPr lang="en-US" sz="4800" b="1" dirty="0">
                <a:cs typeface="Times New Roman" pitchFamily="18" charset="0"/>
              </a:rPr>
              <a:t>/</a:t>
            </a:r>
            <a:r>
              <a:rPr lang="en-US" sz="4800" b="1" dirty="0" smtClean="0">
                <a:solidFill>
                  <a:schemeClr val="tx1"/>
                </a:solidFill>
                <a:latin typeface="+mn-lt"/>
                <a:cs typeface="Times New Roman" pitchFamily="18" charset="0"/>
              </a:rPr>
              <a:t>Genesis </a:t>
            </a:r>
            <a:r>
              <a:rPr lang="en-US" sz="4800" b="1" dirty="0" smtClean="0">
                <a:solidFill>
                  <a:schemeClr val="tx1"/>
                </a:solidFill>
                <a:latin typeface="+mn-lt"/>
                <a:cs typeface="Times New Roman" pitchFamily="18" charset="0"/>
              </a:rPr>
              <a:t>1:1-2</a:t>
            </a:r>
            <a:endParaRPr lang="en-US" sz="4800" b="1" dirty="0">
              <a:solidFill>
                <a:schemeClr val="tx1"/>
              </a:solidFill>
              <a:latin typeface="+mn-lt"/>
              <a:cs typeface="Times New Roman" pitchFamily="18" charset="0"/>
            </a:endParaRPr>
          </a:p>
          <a:p>
            <a:pPr marL="0" indent="0">
              <a:buNone/>
            </a:pPr>
            <a:r>
              <a:rPr lang="en-US" sz="4000" b="1" dirty="0" smtClean="0"/>
              <a:t>In </a:t>
            </a:r>
            <a:r>
              <a:rPr lang="en-US" sz="4000" b="1" dirty="0" smtClean="0"/>
              <a:t>the beginning, Elohim created the heavens and the earth (Scriptures</a:t>
            </a:r>
            <a:r>
              <a:rPr lang="en-US" sz="4000" b="1" dirty="0" smtClean="0"/>
              <a:t>)</a:t>
            </a:r>
          </a:p>
          <a:p>
            <a:pPr marL="0" indent="0">
              <a:buNone/>
            </a:pPr>
            <a:r>
              <a:rPr lang="en-US" sz="4000" b="1" dirty="0"/>
              <a:t>The earth was formless and void, and darkness was over the surface of the deep, and the Spirit of Elohim was moving over the surface of the waters.</a:t>
            </a:r>
          </a:p>
          <a:p>
            <a:pPr marL="0" indent="0">
              <a:buNone/>
            </a:pPr>
            <a:endParaRPr lang="en-US" sz="4000" b="1" dirty="0"/>
          </a:p>
        </p:txBody>
      </p:sp>
    </p:spTree>
    <p:extLst>
      <p:ext uri="{BB962C8B-B14F-4D97-AF65-F5344CB8AC3E}">
        <p14:creationId xmlns:p14="http://schemas.microsoft.com/office/powerpoint/2010/main" val="6134602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cs typeface="Times New Roman" pitchFamily="18" charset="0"/>
              </a:rPr>
              <a:t>The Word in the Beginning</a:t>
            </a:r>
            <a:endParaRPr lang="en-US" sz="4800" b="1" dirty="0">
              <a:solidFill>
                <a:schemeClr val="tx1"/>
              </a:solidFill>
              <a:latin typeface="+mn-lt"/>
              <a:cs typeface="Times New Roman" pitchFamily="18" charset="0"/>
            </a:endParaRPr>
          </a:p>
          <a:p>
            <a:pPr marL="0" indent="0">
              <a:buNone/>
            </a:pPr>
            <a:r>
              <a:rPr lang="en-US" sz="4000" b="1" dirty="0"/>
              <a:t>In the beginning was the Word, and the Word was with Elohim, and the Word was Elohim.</a:t>
            </a:r>
          </a:p>
          <a:p>
            <a:pPr marL="0" indent="0">
              <a:buNone/>
            </a:pPr>
            <a:r>
              <a:rPr lang="en-US" sz="4000" b="1" dirty="0" smtClean="0"/>
              <a:t>He </a:t>
            </a:r>
            <a:r>
              <a:rPr lang="en-US" sz="4000" b="1" dirty="0"/>
              <a:t>was in the beginning with Elohim.</a:t>
            </a:r>
          </a:p>
          <a:p>
            <a:pPr marL="0" indent="0">
              <a:buNone/>
            </a:pPr>
            <a:r>
              <a:rPr lang="en-US" sz="4000" b="1" dirty="0" smtClean="0"/>
              <a:t>All </a:t>
            </a:r>
            <a:r>
              <a:rPr lang="en-US" sz="4000" b="1" dirty="0"/>
              <a:t>things came into being through Him, and apart from Him nothing came into being that has come into being</a:t>
            </a:r>
            <a:r>
              <a:rPr lang="en-US" sz="4000" b="1" dirty="0" smtClean="0"/>
              <a:t>.  4</a:t>
            </a:r>
            <a:r>
              <a:rPr lang="en-US" sz="4000" b="1" baseline="30000" dirty="0" smtClean="0"/>
              <a:t>th</a:t>
            </a:r>
            <a:r>
              <a:rPr lang="en-US" sz="4000" b="1" dirty="0" smtClean="0"/>
              <a:t> Gospel 1:1-3</a:t>
            </a:r>
            <a:endParaRPr lang="en-US" sz="4000" b="1" dirty="0"/>
          </a:p>
        </p:txBody>
      </p:sp>
    </p:spTree>
    <p:extLst>
      <p:ext uri="{BB962C8B-B14F-4D97-AF65-F5344CB8AC3E}">
        <p14:creationId xmlns:p14="http://schemas.microsoft.com/office/powerpoint/2010/main" val="18931798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cs typeface="Times New Roman" pitchFamily="18" charset="0"/>
              </a:rPr>
              <a:t>Out of Nothing?</a:t>
            </a:r>
            <a:endParaRPr lang="en-US" sz="4800" b="1" dirty="0">
              <a:solidFill>
                <a:schemeClr val="tx1"/>
              </a:solidFill>
              <a:latin typeface="+mn-lt"/>
              <a:cs typeface="Times New Roman" pitchFamily="18" charset="0"/>
            </a:endParaRPr>
          </a:p>
          <a:p>
            <a:pPr marL="0" indent="0">
              <a:buNone/>
            </a:pPr>
            <a:r>
              <a:rPr lang="en-US" sz="4000" b="1" dirty="0"/>
              <a:t>Now faith is the assurance of [things] hoped for, the conviction of things not seen</a:t>
            </a:r>
            <a:r>
              <a:rPr lang="en-US" sz="4000" b="1" dirty="0" smtClean="0"/>
              <a:t>.  For </a:t>
            </a:r>
            <a:r>
              <a:rPr lang="en-US" sz="4000" b="1" dirty="0"/>
              <a:t>by it the men of old gained approval.</a:t>
            </a:r>
          </a:p>
          <a:p>
            <a:pPr marL="0" indent="0">
              <a:buNone/>
            </a:pPr>
            <a:r>
              <a:rPr lang="en-US" sz="4000" b="1" dirty="0" smtClean="0"/>
              <a:t>By </a:t>
            </a:r>
            <a:r>
              <a:rPr lang="en-US" sz="4000" b="1" dirty="0"/>
              <a:t>faith we understand that the worlds were prepared by the </a:t>
            </a:r>
            <a:r>
              <a:rPr lang="en-US" sz="4000" b="1" dirty="0" smtClean="0"/>
              <a:t>(spoken) word </a:t>
            </a:r>
            <a:r>
              <a:rPr lang="en-US" sz="4000" b="1" dirty="0"/>
              <a:t>of Elohim, so that what is seen was not made out of things which are visible</a:t>
            </a:r>
            <a:r>
              <a:rPr lang="en-US" sz="4000" b="1" dirty="0" smtClean="0"/>
              <a:t>.  Hebrews 11:1-3  (Scriptures)</a:t>
            </a:r>
            <a:endParaRPr lang="en-US" sz="4000" b="1" dirty="0"/>
          </a:p>
        </p:txBody>
      </p:sp>
    </p:spTree>
    <p:extLst>
      <p:ext uri="{BB962C8B-B14F-4D97-AF65-F5344CB8AC3E}">
        <p14:creationId xmlns:p14="http://schemas.microsoft.com/office/powerpoint/2010/main" val="14125351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cs typeface="Times New Roman" pitchFamily="18" charset="0"/>
              </a:rPr>
              <a:t>Out of Nothing?</a:t>
            </a:r>
            <a:endParaRPr lang="en-US" sz="4800" b="1" dirty="0">
              <a:solidFill>
                <a:schemeClr val="tx1"/>
              </a:solidFill>
              <a:latin typeface="+mn-lt"/>
              <a:cs typeface="Times New Roman" pitchFamily="18" charset="0"/>
            </a:endParaRPr>
          </a:p>
          <a:p>
            <a:pPr marL="0" indent="0">
              <a:buNone/>
            </a:pPr>
            <a:r>
              <a:rPr lang="en-US" sz="4000" b="1" dirty="0" smtClean="0"/>
              <a:t>Through </a:t>
            </a:r>
            <a:r>
              <a:rPr lang="en-US" sz="4000" b="1" dirty="0"/>
              <a:t>faith we understand that the worlds were framed by the word of God, so that things which are seen were not made of things which do appear</a:t>
            </a:r>
            <a:r>
              <a:rPr lang="en-US" sz="4000" b="1" dirty="0" smtClean="0"/>
              <a:t>.  KJV</a:t>
            </a:r>
          </a:p>
          <a:p>
            <a:pPr marL="0" indent="0">
              <a:buNone/>
            </a:pPr>
            <a:r>
              <a:rPr lang="en-US" sz="4000" b="1" dirty="0"/>
              <a:t>By faith we understand that the universe was formed at God's command, so that what is seen was not made out of what was </a:t>
            </a:r>
            <a:r>
              <a:rPr lang="en-US" sz="4000" b="1" dirty="0" smtClean="0"/>
              <a:t>visible.  NIV</a:t>
            </a:r>
          </a:p>
          <a:p>
            <a:pPr marL="0" indent="0">
              <a:buNone/>
            </a:pPr>
            <a:r>
              <a:rPr lang="en-US" sz="4000" b="1" dirty="0" smtClean="0"/>
              <a:t>Not from those things that appear, that which is seen has come to be. Mine</a:t>
            </a:r>
            <a:endParaRPr lang="en-US" sz="4000" b="1" dirty="0"/>
          </a:p>
        </p:txBody>
      </p:sp>
    </p:spTree>
    <p:extLst>
      <p:ext uri="{BB962C8B-B14F-4D97-AF65-F5344CB8AC3E}">
        <p14:creationId xmlns:p14="http://schemas.microsoft.com/office/powerpoint/2010/main" val="14878880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cs typeface="Times New Roman" pitchFamily="18" charset="0"/>
              </a:rPr>
              <a:t>Out of Nothing?</a:t>
            </a:r>
            <a:endParaRPr lang="en-US" sz="4800" b="1" dirty="0">
              <a:solidFill>
                <a:schemeClr val="tx1"/>
              </a:solidFill>
              <a:latin typeface="+mn-lt"/>
              <a:cs typeface="Times New Roman" pitchFamily="18" charset="0"/>
            </a:endParaRPr>
          </a:p>
          <a:p>
            <a:pPr marL="0" indent="0">
              <a:buNone/>
            </a:pPr>
            <a:r>
              <a:rPr lang="en-US" sz="4000" dirty="0" smtClean="0"/>
              <a:t>Ex </a:t>
            </a:r>
            <a:r>
              <a:rPr lang="en-US" sz="4000" dirty="0"/>
              <a:t>nihilo is a Latin phrase meaning "out of nothing": as </a:t>
            </a:r>
            <a:r>
              <a:rPr lang="en-US" sz="4000" u="sng" dirty="0"/>
              <a:t>ex nihilo nihil fit</a:t>
            </a:r>
            <a:r>
              <a:rPr lang="en-US" sz="4000" dirty="0"/>
              <a:t> it means that nothing comes from nothing; as </a:t>
            </a:r>
            <a:r>
              <a:rPr lang="en-US" sz="4000" u="sng" dirty="0" err="1"/>
              <a:t>creatio</a:t>
            </a:r>
            <a:r>
              <a:rPr lang="en-US" sz="4000" u="sng" dirty="0"/>
              <a:t> ex nihilo</a:t>
            </a:r>
            <a:r>
              <a:rPr lang="en-US" sz="4000" dirty="0"/>
              <a:t>, in contrast, it means that God created the cosmos out of nothing</a:t>
            </a:r>
            <a:r>
              <a:rPr lang="en-US" sz="4000" dirty="0" smtClean="0"/>
              <a:t>.</a:t>
            </a:r>
          </a:p>
          <a:p>
            <a:pPr marL="0" indent="0">
              <a:buNone/>
            </a:pPr>
            <a:r>
              <a:rPr lang="en-US" sz="4000" b="1" dirty="0" smtClean="0"/>
              <a:t>Did Elohim create heaven and earth out of nothing, or out of something that cannot be seen?</a:t>
            </a:r>
            <a:endParaRPr lang="en-US" sz="4000" b="1" dirty="0"/>
          </a:p>
        </p:txBody>
      </p:sp>
    </p:spTree>
    <p:extLst>
      <p:ext uri="{BB962C8B-B14F-4D97-AF65-F5344CB8AC3E}">
        <p14:creationId xmlns:p14="http://schemas.microsoft.com/office/powerpoint/2010/main" val="23603096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cs typeface="Times New Roman" pitchFamily="18" charset="0"/>
              </a:rPr>
              <a:t>The </a:t>
            </a:r>
            <a:r>
              <a:rPr lang="en-US" sz="4800" b="1" dirty="0" smtClean="0">
                <a:cs typeface="Times New Roman" pitchFamily="18" charset="0"/>
              </a:rPr>
              <a:t>First Day</a:t>
            </a:r>
            <a:endParaRPr lang="en-US" sz="4800" b="1" dirty="0">
              <a:solidFill>
                <a:schemeClr val="tx1"/>
              </a:solidFill>
              <a:latin typeface="+mn-lt"/>
              <a:cs typeface="Times New Roman" pitchFamily="18" charset="0"/>
            </a:endParaRPr>
          </a:p>
          <a:p>
            <a:pPr marL="0" indent="0">
              <a:buNone/>
            </a:pPr>
            <a:r>
              <a:rPr lang="en-US" sz="4000" b="1" dirty="0" smtClean="0"/>
              <a:t>And </a:t>
            </a:r>
            <a:r>
              <a:rPr lang="en-US" sz="4000" b="1" dirty="0"/>
              <a:t>Elohim said, “Let light come to be,” and light came to be. </a:t>
            </a:r>
            <a:r>
              <a:rPr lang="en-US" sz="4000" b="1" dirty="0" smtClean="0"/>
              <a:t>And </a:t>
            </a:r>
            <a:r>
              <a:rPr lang="en-US" sz="4000" b="1" dirty="0"/>
              <a:t>Elohim saw the light, that it was good. And Elohim separated the light from the darkness. </a:t>
            </a:r>
            <a:r>
              <a:rPr lang="en-US" sz="4000" b="1" dirty="0" smtClean="0"/>
              <a:t>And </a:t>
            </a:r>
            <a:r>
              <a:rPr lang="en-US" sz="4000" b="1" dirty="0"/>
              <a:t>Elohim called the light ‘day’ and the darkness He called ‘night.’ And there came to be evening and there came to be morning, the first day. </a:t>
            </a:r>
            <a:r>
              <a:rPr lang="en-US" sz="4000" b="1" dirty="0" err="1" smtClean="0"/>
              <a:t>Beresheet</a:t>
            </a:r>
            <a:r>
              <a:rPr lang="en-US" sz="4000" b="1" dirty="0" smtClean="0"/>
              <a:t> 1:3-5</a:t>
            </a:r>
          </a:p>
        </p:txBody>
      </p:sp>
    </p:spTree>
    <p:extLst>
      <p:ext uri="{BB962C8B-B14F-4D97-AF65-F5344CB8AC3E}">
        <p14:creationId xmlns:p14="http://schemas.microsoft.com/office/powerpoint/2010/main" val="4850576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cs typeface="Times New Roman" pitchFamily="18" charset="0"/>
              </a:rPr>
              <a:t>Light and Darkness as Metaphor</a:t>
            </a:r>
            <a:endParaRPr lang="en-US" sz="4800" b="1" dirty="0">
              <a:solidFill>
                <a:schemeClr val="tx1"/>
              </a:solidFill>
              <a:latin typeface="+mn-lt"/>
              <a:cs typeface="Times New Roman" pitchFamily="18" charset="0"/>
            </a:endParaRPr>
          </a:p>
          <a:p>
            <a:pPr marL="0" indent="0">
              <a:buNone/>
            </a:pPr>
            <a:r>
              <a:rPr lang="en-US" dirty="0"/>
              <a:t> </a:t>
            </a:r>
            <a:r>
              <a:rPr lang="en-US" sz="4000" b="1" dirty="0"/>
              <a:t>Then Yahusha again spoke to them, saying, "I am the </a:t>
            </a:r>
            <a:r>
              <a:rPr lang="en-US" sz="4000" b="1" u="sng" dirty="0"/>
              <a:t>Light</a:t>
            </a:r>
            <a:r>
              <a:rPr lang="en-US" sz="4000" b="1" dirty="0"/>
              <a:t> of the world; he who follows Me will not walk in the </a:t>
            </a:r>
            <a:r>
              <a:rPr lang="en-US" sz="4000" b="1" u="sng" dirty="0"/>
              <a:t>darkness</a:t>
            </a:r>
            <a:r>
              <a:rPr lang="en-US" sz="4000" b="1" dirty="0"/>
              <a:t>, but will have the Light of life</a:t>
            </a:r>
            <a:r>
              <a:rPr lang="en-US" sz="4000" b="1" dirty="0" smtClean="0"/>
              <a:t>.“ 4</a:t>
            </a:r>
            <a:r>
              <a:rPr lang="en-US" sz="4000" b="1" baseline="30000" dirty="0" smtClean="0"/>
              <a:t>th</a:t>
            </a:r>
            <a:r>
              <a:rPr lang="en-US" sz="4000" b="1" dirty="0" smtClean="0"/>
              <a:t> Gospel 8:12</a:t>
            </a:r>
          </a:p>
          <a:p>
            <a:pPr marL="0" indent="0">
              <a:buNone/>
            </a:pPr>
            <a:r>
              <a:rPr lang="en-US" sz="4000" b="1" dirty="0" smtClean="0"/>
              <a:t>For </a:t>
            </a:r>
            <a:r>
              <a:rPr lang="en-US" sz="4000" b="1" dirty="0"/>
              <a:t>Elohim, who said, "</a:t>
            </a:r>
            <a:r>
              <a:rPr lang="en-US" sz="4000" b="1" u="sng" dirty="0"/>
              <a:t>Light shall shine out of darkness</a:t>
            </a:r>
            <a:r>
              <a:rPr lang="en-US" sz="4000" b="1" dirty="0"/>
              <a:t>," is the One who has shone in our hearts to give the Light of the knowledge of the glory of Elohim in the face of Messiah</a:t>
            </a:r>
            <a:r>
              <a:rPr lang="en-US" sz="4000" b="1" dirty="0" smtClean="0"/>
              <a:t>.</a:t>
            </a:r>
            <a:r>
              <a:rPr lang="en-US" sz="4000" b="1" dirty="0"/>
              <a:t> </a:t>
            </a:r>
            <a:r>
              <a:rPr lang="en-US" sz="4000" b="1" dirty="0" smtClean="0"/>
              <a:t>2 </a:t>
            </a:r>
            <a:r>
              <a:rPr lang="en-US" sz="4000" b="1" dirty="0" err="1" smtClean="0"/>
              <a:t>Corin</a:t>
            </a:r>
            <a:r>
              <a:rPr lang="en-US" sz="4000" b="1" dirty="0" smtClean="0"/>
              <a:t> 4:6</a:t>
            </a:r>
          </a:p>
          <a:p>
            <a:pPr marL="0" indent="0">
              <a:buNone/>
            </a:pPr>
            <a:endParaRPr lang="en-US" sz="4000" b="1" dirty="0"/>
          </a:p>
        </p:txBody>
      </p:sp>
    </p:spTree>
    <p:extLst>
      <p:ext uri="{BB962C8B-B14F-4D97-AF65-F5344CB8AC3E}">
        <p14:creationId xmlns:p14="http://schemas.microsoft.com/office/powerpoint/2010/main" val="8698813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cs typeface="Times New Roman" pitchFamily="18" charset="0"/>
              </a:rPr>
              <a:t>What is a Biblical “Day”?</a:t>
            </a:r>
            <a:endParaRPr lang="en-US" sz="4800" b="1" dirty="0">
              <a:solidFill>
                <a:schemeClr val="tx1"/>
              </a:solidFill>
              <a:latin typeface="+mn-lt"/>
              <a:cs typeface="Times New Roman" pitchFamily="18" charset="0"/>
            </a:endParaRPr>
          </a:p>
          <a:p>
            <a:pPr marL="0" indent="0">
              <a:buNone/>
            </a:pPr>
            <a:r>
              <a:rPr lang="en-US" sz="4000" b="1" dirty="0"/>
              <a:t>And there came to be evening and there came to be </a:t>
            </a:r>
            <a:r>
              <a:rPr lang="en-US" sz="4000" b="1" dirty="0" smtClean="0"/>
              <a:t>morning</a:t>
            </a:r>
            <a:r>
              <a:rPr lang="en-US" sz="4000" b="1" dirty="0"/>
              <a:t>, the first day</a:t>
            </a:r>
            <a:r>
              <a:rPr lang="en-US" sz="4000" b="1" dirty="0" smtClean="0"/>
              <a:t>. </a:t>
            </a:r>
            <a:r>
              <a:rPr lang="en-US" sz="4000" b="1" dirty="0"/>
              <a:t>v</a:t>
            </a:r>
            <a:r>
              <a:rPr lang="en-US" sz="4000" b="1" dirty="0" smtClean="0"/>
              <a:t>.5</a:t>
            </a:r>
          </a:p>
          <a:p>
            <a:pPr marL="0" indent="0">
              <a:buNone/>
            </a:pPr>
            <a:r>
              <a:rPr lang="en-US" sz="4000" b="1" dirty="0" smtClean="0"/>
              <a:t>Darkness </a:t>
            </a:r>
            <a:r>
              <a:rPr lang="en-US" sz="4000" b="1" dirty="0"/>
              <a:t>came first, then light – </a:t>
            </a:r>
            <a:r>
              <a:rPr lang="en-US" sz="4000" b="1" dirty="0" smtClean="0"/>
              <a:t>evening then morning - therefore </a:t>
            </a:r>
            <a:r>
              <a:rPr lang="en-US" sz="4000" b="1" dirty="0"/>
              <a:t>night and then day make up the first “day”</a:t>
            </a:r>
          </a:p>
          <a:p>
            <a:pPr marL="0" indent="0">
              <a:buNone/>
            </a:pPr>
            <a:endParaRPr lang="en-US" sz="4000" b="1" dirty="0" smtClean="0"/>
          </a:p>
          <a:p>
            <a:pPr marL="0" indent="0">
              <a:buNone/>
            </a:pPr>
            <a:endParaRPr lang="en-US" sz="4000" b="1" dirty="0"/>
          </a:p>
        </p:txBody>
      </p:sp>
    </p:spTree>
    <p:extLst>
      <p:ext uri="{BB962C8B-B14F-4D97-AF65-F5344CB8AC3E}">
        <p14:creationId xmlns:p14="http://schemas.microsoft.com/office/powerpoint/2010/main" val="29919116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cs typeface="Times New Roman" pitchFamily="18" charset="0"/>
              </a:rPr>
              <a:t>The Passover Instructions</a:t>
            </a:r>
            <a:endParaRPr lang="en-US" sz="4800" b="1" dirty="0">
              <a:solidFill>
                <a:schemeClr val="tx1"/>
              </a:solidFill>
              <a:latin typeface="+mn-lt"/>
              <a:cs typeface="Times New Roman" pitchFamily="18" charset="0"/>
            </a:endParaRPr>
          </a:p>
          <a:p>
            <a:pPr marL="0" indent="0">
              <a:buNone/>
            </a:pPr>
            <a:r>
              <a:rPr lang="en-US" sz="4000" b="1" dirty="0"/>
              <a:t>You shall keep it until the fourteenth day of the same month, then the whole assembly of the congregation of Israel is to kill it at twilight</a:t>
            </a:r>
            <a:r>
              <a:rPr lang="en-US" sz="4000" b="1" dirty="0" smtClean="0"/>
              <a:t>. 'Moreover</a:t>
            </a:r>
            <a:r>
              <a:rPr lang="en-US" sz="4000" b="1" dirty="0"/>
              <a:t>, they shall take some of the blood and put it on the two doorposts and on the lintel of the houses in which they eat it</a:t>
            </a:r>
            <a:r>
              <a:rPr lang="en-US" sz="4000" b="1" dirty="0" smtClean="0"/>
              <a:t>. </a:t>
            </a:r>
            <a:r>
              <a:rPr lang="en-US" sz="4000" b="1" dirty="0"/>
              <a:t>'They shall eat the flesh that [same] night, roasted with fire, and they shall eat it with unleavened bread and bitter herbs</a:t>
            </a:r>
            <a:r>
              <a:rPr lang="en-US" sz="4000" b="1" dirty="0" smtClean="0"/>
              <a:t>. </a:t>
            </a:r>
            <a:r>
              <a:rPr lang="en-US" sz="4000" b="1" dirty="0" err="1" smtClean="0"/>
              <a:t>Shemot</a:t>
            </a:r>
            <a:r>
              <a:rPr lang="en-US" sz="4000" b="1" dirty="0" smtClean="0"/>
              <a:t>/Exodus 12:6-8</a:t>
            </a:r>
            <a:endParaRPr lang="en-US" sz="4000" b="1" dirty="0"/>
          </a:p>
          <a:p>
            <a:pPr marL="0" indent="0">
              <a:buNone/>
            </a:pPr>
            <a:endParaRPr lang="en-US" sz="4000" b="1" dirty="0"/>
          </a:p>
        </p:txBody>
      </p:sp>
    </p:spTree>
    <p:extLst>
      <p:ext uri="{BB962C8B-B14F-4D97-AF65-F5344CB8AC3E}">
        <p14:creationId xmlns:p14="http://schemas.microsoft.com/office/powerpoint/2010/main" val="3596063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lnSpcReduction="20000"/>
          </a:bodyPr>
          <a:lstStyle/>
          <a:p>
            <a:pPr algn="ctr">
              <a:buNone/>
            </a:pPr>
            <a:r>
              <a:rPr lang="en-US" sz="4800" b="1" dirty="0" smtClean="0">
                <a:cs typeface="Times New Roman" pitchFamily="18" charset="0"/>
              </a:rPr>
              <a:t>The Passover Instructions</a:t>
            </a:r>
            <a:endParaRPr lang="en-US" sz="4800" b="1" dirty="0">
              <a:solidFill>
                <a:schemeClr val="tx1"/>
              </a:solidFill>
              <a:latin typeface="+mn-lt"/>
              <a:cs typeface="Times New Roman" pitchFamily="18" charset="0"/>
            </a:endParaRPr>
          </a:p>
          <a:p>
            <a:pPr marL="0" indent="0">
              <a:buNone/>
            </a:pPr>
            <a:r>
              <a:rPr lang="en-US" sz="3900" b="1" dirty="0" smtClean="0"/>
              <a:t>Now </a:t>
            </a:r>
            <a:r>
              <a:rPr lang="en-US" sz="3900" b="1" dirty="0"/>
              <a:t>this day will be a memorial to you, and you shall celebrate it [as] a feast to Yahuwah; throughout your generations you are to celebrate it [as] a permanent ordinance</a:t>
            </a:r>
            <a:r>
              <a:rPr lang="en-US" sz="3900" b="1" dirty="0" smtClean="0"/>
              <a:t>.  </a:t>
            </a:r>
            <a:r>
              <a:rPr lang="en-US" sz="3900" b="1" dirty="0"/>
              <a:t>'Seven days you shall eat unleavened bread, but on the first day you shall remove leaven from your houses; for whoever eats anything leavened from the first day until the seventh day, that person shall be cut off from Israel.</a:t>
            </a:r>
          </a:p>
          <a:p>
            <a:pPr marL="0" indent="0">
              <a:buNone/>
            </a:pPr>
            <a:r>
              <a:rPr lang="en-US" sz="3900" b="1" dirty="0" smtClean="0"/>
              <a:t>'On </a:t>
            </a:r>
            <a:r>
              <a:rPr lang="en-US" sz="3900" b="1" dirty="0"/>
              <a:t>the first day you shall have a holy assembly, and [another] holy assembly on the seventh day; no work at all shall be done on them, except what must be eaten by every person, that alone may be prepared by you</a:t>
            </a:r>
            <a:r>
              <a:rPr lang="en-US" sz="3900" b="1" dirty="0" smtClean="0"/>
              <a:t>.</a:t>
            </a:r>
            <a:endParaRPr lang="en-US" sz="3900" b="1" dirty="0"/>
          </a:p>
        </p:txBody>
      </p:sp>
    </p:spTree>
    <p:extLst>
      <p:ext uri="{BB962C8B-B14F-4D97-AF65-F5344CB8AC3E}">
        <p14:creationId xmlns:p14="http://schemas.microsoft.com/office/powerpoint/2010/main" val="41529856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cs typeface="Times New Roman" pitchFamily="18" charset="0"/>
              </a:rPr>
              <a:t>The Passover Instructions</a:t>
            </a:r>
            <a:endParaRPr lang="en-US" sz="4800" b="1" dirty="0">
              <a:solidFill>
                <a:schemeClr val="tx1"/>
              </a:solidFill>
              <a:latin typeface="+mn-lt"/>
              <a:cs typeface="Times New Roman" pitchFamily="18" charset="0"/>
            </a:endParaRPr>
          </a:p>
          <a:p>
            <a:pPr marL="0" indent="0">
              <a:buNone/>
            </a:pPr>
            <a:r>
              <a:rPr lang="en-US" sz="4000" b="1" dirty="0" smtClean="0"/>
              <a:t>'You </a:t>
            </a:r>
            <a:r>
              <a:rPr lang="en-US" sz="4000" b="1" dirty="0"/>
              <a:t>shall also observe the [Feast of] Unleavened Bread, for on this very day I brought your hosts out of the land of </a:t>
            </a:r>
            <a:r>
              <a:rPr lang="en-US" sz="4000" b="1" dirty="0" err="1"/>
              <a:t>Mitzrayim</a:t>
            </a:r>
            <a:r>
              <a:rPr lang="en-US" sz="4000" b="1" dirty="0"/>
              <a:t>; therefore you shall observe this day throughout your generations as a permanent ordinance.</a:t>
            </a:r>
          </a:p>
          <a:p>
            <a:pPr marL="0" indent="0">
              <a:buNone/>
            </a:pPr>
            <a:r>
              <a:rPr lang="en-US" sz="4000" b="1" dirty="0" smtClean="0"/>
              <a:t>'In </a:t>
            </a:r>
            <a:r>
              <a:rPr lang="en-US" sz="4000" b="1" dirty="0"/>
              <a:t>the first [month], on the fourteenth day of the month at evening, you shall eat unleavened bread, until the twenty-first day of the month at evening</a:t>
            </a:r>
            <a:r>
              <a:rPr lang="en-US" sz="4000" b="1" dirty="0" smtClean="0"/>
              <a:t>.  Exodus 12:14-18</a:t>
            </a:r>
            <a:endParaRPr lang="en-US" sz="4000" b="1" dirty="0"/>
          </a:p>
        </p:txBody>
      </p:sp>
    </p:spTree>
    <p:extLst>
      <p:ext uri="{BB962C8B-B14F-4D97-AF65-F5344CB8AC3E}">
        <p14:creationId xmlns:p14="http://schemas.microsoft.com/office/powerpoint/2010/main" val="6148223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cs typeface="Times New Roman" pitchFamily="18" charset="0"/>
              </a:rPr>
              <a:t>Evening and Morning</a:t>
            </a:r>
            <a:endParaRPr lang="en-US" sz="4800" b="1" dirty="0">
              <a:solidFill>
                <a:schemeClr val="tx1"/>
              </a:solidFill>
              <a:latin typeface="+mn-lt"/>
              <a:cs typeface="Times New Roman" pitchFamily="18" charset="0"/>
            </a:endParaRPr>
          </a:p>
          <a:p>
            <a:pPr marL="0" indent="0">
              <a:buNone/>
            </a:pPr>
            <a:r>
              <a:rPr lang="en-US" sz="4000" b="1" dirty="0"/>
              <a:t>'In the first month, on the fourteenth day of the month at </a:t>
            </a:r>
            <a:r>
              <a:rPr lang="en-US" sz="4000" b="1" dirty="0" smtClean="0"/>
              <a:t>twilight (between the evenings) </a:t>
            </a:r>
            <a:r>
              <a:rPr lang="en-US" sz="4000" b="1" dirty="0"/>
              <a:t>is </a:t>
            </a:r>
            <a:r>
              <a:rPr lang="en-US" sz="4000" b="1" dirty="0" smtClean="0"/>
              <a:t>Yahuwah’s </a:t>
            </a:r>
            <a:r>
              <a:rPr lang="en-US" sz="4000" b="1" dirty="0"/>
              <a:t>Passover</a:t>
            </a:r>
            <a:r>
              <a:rPr lang="en-US" sz="4000" b="1" dirty="0" smtClean="0"/>
              <a:t>.  </a:t>
            </a:r>
            <a:r>
              <a:rPr lang="en-US" sz="4000" b="1" dirty="0"/>
              <a:t>'Then on the fifteenth day of the same month there is the Feast of Unleavened Bread to Yahuwah; for seven days you shall eat unleavened bread.</a:t>
            </a:r>
          </a:p>
          <a:p>
            <a:pPr marL="0" indent="0">
              <a:buNone/>
            </a:pPr>
            <a:r>
              <a:rPr lang="en-US" sz="4000" b="1" dirty="0" err="1" smtClean="0"/>
              <a:t>Vayiqra</a:t>
            </a:r>
            <a:r>
              <a:rPr lang="en-US" sz="4000" b="1" dirty="0" smtClean="0"/>
              <a:t> 23:5-6</a:t>
            </a:r>
          </a:p>
          <a:p>
            <a:pPr marL="0" indent="0">
              <a:buNone/>
            </a:pPr>
            <a:endParaRPr lang="en-US" sz="4000" b="1" dirty="0"/>
          </a:p>
        </p:txBody>
      </p:sp>
    </p:spTree>
    <p:extLst>
      <p:ext uri="{BB962C8B-B14F-4D97-AF65-F5344CB8AC3E}">
        <p14:creationId xmlns:p14="http://schemas.microsoft.com/office/powerpoint/2010/main" val="6651326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cs typeface="Times New Roman" pitchFamily="18" charset="0"/>
              </a:rPr>
              <a:t>Evening Begins the New “Day”</a:t>
            </a:r>
            <a:endParaRPr lang="en-US" sz="4800" b="1" dirty="0">
              <a:solidFill>
                <a:schemeClr val="tx1"/>
              </a:solidFill>
              <a:latin typeface="+mn-lt"/>
              <a:cs typeface="Times New Roman" pitchFamily="18" charset="0"/>
            </a:endParaRPr>
          </a:p>
          <a:p>
            <a:pPr marL="0" indent="0">
              <a:buNone/>
            </a:pPr>
            <a:r>
              <a:rPr lang="en-US" sz="4000" b="1" u="sng" dirty="0"/>
              <a:t>On exactly the tenth day</a:t>
            </a:r>
            <a:r>
              <a:rPr lang="en-US" sz="4000" b="1" dirty="0"/>
              <a:t> of this seventh month is the day of atonement; it shall be a holy convocation for you, and you shall humble your souls and present an offering by fire to </a:t>
            </a:r>
            <a:r>
              <a:rPr lang="en-US" sz="4000" b="1" dirty="0" smtClean="0"/>
              <a:t>Yahuwah...</a:t>
            </a:r>
            <a:endParaRPr lang="en-US" sz="4000" b="1" dirty="0"/>
          </a:p>
          <a:p>
            <a:pPr marL="0" indent="0">
              <a:buNone/>
            </a:pPr>
            <a:r>
              <a:rPr lang="en-US" sz="4000" b="1" dirty="0" smtClean="0"/>
              <a:t> </a:t>
            </a:r>
            <a:r>
              <a:rPr lang="en-US" sz="4000" b="1" dirty="0"/>
              <a:t>"It is to be a </a:t>
            </a:r>
            <a:r>
              <a:rPr lang="en-US" sz="4000" b="1" dirty="0" err="1"/>
              <a:t>sabbath</a:t>
            </a:r>
            <a:r>
              <a:rPr lang="en-US" sz="4000" b="1" dirty="0"/>
              <a:t> of complete rest to you, and you shall humble your souls; </a:t>
            </a:r>
            <a:r>
              <a:rPr lang="en-US" sz="4000" b="1" u="sng" dirty="0"/>
              <a:t>on the ninth of the month at evening, from evening until evening </a:t>
            </a:r>
            <a:r>
              <a:rPr lang="en-US" sz="4000" b="1" dirty="0"/>
              <a:t>you shall keep your </a:t>
            </a:r>
            <a:r>
              <a:rPr lang="en-US" sz="4000" b="1" dirty="0" err="1"/>
              <a:t>sabbath</a:t>
            </a:r>
            <a:r>
              <a:rPr lang="en-US" sz="4000" b="1" dirty="0" smtClean="0"/>
              <a:t>.“ (</a:t>
            </a:r>
            <a:r>
              <a:rPr lang="en-US" sz="4000" b="1" dirty="0" err="1" smtClean="0"/>
              <a:t>Vayiqra</a:t>
            </a:r>
            <a:r>
              <a:rPr lang="en-US" sz="4000" b="1" dirty="0" smtClean="0"/>
              <a:t>/Leviticus 23:27, 32)</a:t>
            </a:r>
            <a:endParaRPr lang="en-US" sz="4000" b="1" dirty="0"/>
          </a:p>
          <a:p>
            <a:pPr marL="0" indent="0">
              <a:buNone/>
            </a:pPr>
            <a:endParaRPr lang="en-US" sz="4000" b="1" dirty="0" smtClean="0"/>
          </a:p>
          <a:p>
            <a:pPr marL="0" indent="0">
              <a:buNone/>
            </a:pPr>
            <a:endParaRPr lang="en-US" sz="4000" b="1" dirty="0"/>
          </a:p>
        </p:txBody>
      </p:sp>
    </p:spTree>
    <p:extLst>
      <p:ext uri="{BB962C8B-B14F-4D97-AF65-F5344CB8AC3E}">
        <p14:creationId xmlns:p14="http://schemas.microsoft.com/office/powerpoint/2010/main" val="34104657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cs typeface="Times New Roman" pitchFamily="18" charset="0"/>
              </a:rPr>
              <a:t>Confusion About a Day</a:t>
            </a:r>
            <a:endParaRPr lang="en-US" sz="4800" b="1" dirty="0">
              <a:solidFill>
                <a:schemeClr val="tx1"/>
              </a:solidFill>
              <a:latin typeface="+mn-lt"/>
              <a:cs typeface="Times New Roman" pitchFamily="18" charset="0"/>
            </a:endParaRPr>
          </a:p>
          <a:p>
            <a:pPr marL="0" indent="0">
              <a:buNone/>
            </a:pPr>
            <a:r>
              <a:rPr lang="en-US" sz="4000" b="1" dirty="0" smtClean="0"/>
              <a:t>Are </a:t>
            </a:r>
            <a:r>
              <a:rPr lang="en-US" sz="4000" b="1" dirty="0"/>
              <a:t>there not twelve hours in the day? If anyone walks in the day, he does not stumble, because he sees the light of this world</a:t>
            </a:r>
            <a:r>
              <a:rPr lang="en-US" sz="4000" b="1" dirty="0" smtClean="0"/>
              <a:t>. But </a:t>
            </a:r>
            <a:r>
              <a:rPr lang="en-US" sz="4000" b="1" dirty="0"/>
              <a:t>if anyone walks in the night, he stumbles, because the light is not in him</a:t>
            </a:r>
            <a:r>
              <a:rPr lang="en-US" sz="4000" b="1" dirty="0" smtClean="0"/>
              <a:t>. 4</a:t>
            </a:r>
            <a:r>
              <a:rPr lang="en-US" sz="4000" b="1" baseline="30000" dirty="0" smtClean="0"/>
              <a:t>th</a:t>
            </a:r>
            <a:r>
              <a:rPr lang="en-US" sz="4000" b="1" dirty="0" smtClean="0"/>
              <a:t> Gospel 11:9-10</a:t>
            </a:r>
          </a:p>
          <a:p>
            <a:pPr marL="0" indent="0">
              <a:buNone/>
            </a:pPr>
            <a:r>
              <a:rPr lang="en-US" sz="4000" b="1" dirty="0" smtClean="0"/>
              <a:t>There is more than one use/definition of Day</a:t>
            </a:r>
          </a:p>
          <a:p>
            <a:pPr marL="0" indent="0">
              <a:buNone/>
            </a:pPr>
            <a:r>
              <a:rPr lang="en-US" sz="4000" b="1" dirty="0" smtClean="0"/>
              <a:t>Day=one cycle of the sun</a:t>
            </a:r>
          </a:p>
          <a:p>
            <a:pPr marL="0" indent="0">
              <a:buNone/>
            </a:pPr>
            <a:r>
              <a:rPr lang="en-US" sz="4000" b="1" dirty="0" smtClean="0"/>
              <a:t>Day= daylight time</a:t>
            </a:r>
          </a:p>
          <a:p>
            <a:pPr marL="0" indent="0">
              <a:buNone/>
            </a:pPr>
            <a:r>
              <a:rPr lang="en-US" sz="4000" b="1" dirty="0" smtClean="0"/>
              <a:t>Day=a period of time - Day of the Lord</a:t>
            </a:r>
            <a:endParaRPr lang="en-US" sz="4000" b="1" dirty="0" smtClean="0"/>
          </a:p>
          <a:p>
            <a:pPr marL="0" indent="0">
              <a:buNone/>
            </a:pPr>
            <a:endParaRPr lang="en-US" sz="4000" b="1" dirty="0"/>
          </a:p>
        </p:txBody>
      </p:sp>
    </p:spTree>
    <p:extLst>
      <p:ext uri="{BB962C8B-B14F-4D97-AF65-F5344CB8AC3E}">
        <p14:creationId xmlns:p14="http://schemas.microsoft.com/office/powerpoint/2010/main" val="6653617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cs typeface="Times New Roman" pitchFamily="18" charset="0"/>
              </a:rPr>
              <a:t>The </a:t>
            </a:r>
            <a:r>
              <a:rPr lang="en-US" sz="4800" b="1" dirty="0" smtClean="0">
                <a:cs typeface="Times New Roman" pitchFamily="18" charset="0"/>
              </a:rPr>
              <a:t>Second Day</a:t>
            </a:r>
            <a:endParaRPr lang="en-US" sz="4800" b="1" dirty="0">
              <a:solidFill>
                <a:schemeClr val="tx1"/>
              </a:solidFill>
              <a:latin typeface="+mn-lt"/>
              <a:cs typeface="Times New Roman" pitchFamily="18" charset="0"/>
            </a:endParaRPr>
          </a:p>
          <a:p>
            <a:pPr marL="0" indent="0">
              <a:buNone/>
            </a:pPr>
            <a:r>
              <a:rPr lang="en-US" sz="4000" b="1" dirty="0" smtClean="0"/>
              <a:t>And </a:t>
            </a:r>
            <a:r>
              <a:rPr lang="en-US" sz="4000" b="1" dirty="0"/>
              <a:t>Elohim said, “Let an expanse come to be in the midst of the waters, and let it separate the waters from the waters.” </a:t>
            </a:r>
            <a:r>
              <a:rPr lang="en-US" sz="4000" b="1" dirty="0" smtClean="0"/>
              <a:t>And </a:t>
            </a:r>
            <a:r>
              <a:rPr lang="en-US" sz="4000" b="1" dirty="0"/>
              <a:t>Elohim made the expanse, and separated the waters which were under the expanse from the waters which were above the expanse. And it came to be so. </a:t>
            </a:r>
            <a:r>
              <a:rPr lang="en-US" sz="4000" b="1" dirty="0" smtClean="0"/>
              <a:t>And </a:t>
            </a:r>
            <a:r>
              <a:rPr lang="en-US" sz="4000" b="1" dirty="0"/>
              <a:t>Elohim called the expanse ‘heavens.’ And there came to be evening and there came to be morning, the second day</a:t>
            </a:r>
            <a:r>
              <a:rPr lang="en-US" sz="4000" b="1" dirty="0" smtClean="0"/>
              <a:t>.  1:6-8</a:t>
            </a:r>
            <a:endParaRPr lang="en-US" sz="4000" b="1" dirty="0"/>
          </a:p>
        </p:txBody>
      </p:sp>
    </p:spTree>
    <p:extLst>
      <p:ext uri="{BB962C8B-B14F-4D97-AF65-F5344CB8AC3E}">
        <p14:creationId xmlns:p14="http://schemas.microsoft.com/office/powerpoint/2010/main" val="12889115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cs typeface="Times New Roman" pitchFamily="18" charset="0"/>
              </a:rPr>
              <a:t>The </a:t>
            </a:r>
            <a:r>
              <a:rPr lang="en-US" sz="4800" b="1" dirty="0" smtClean="0">
                <a:cs typeface="Times New Roman" pitchFamily="18" charset="0"/>
              </a:rPr>
              <a:t>Expanse</a:t>
            </a:r>
            <a:endParaRPr lang="en-US" sz="4800" b="1" dirty="0">
              <a:solidFill>
                <a:schemeClr val="tx1"/>
              </a:solidFill>
              <a:latin typeface="+mn-lt"/>
              <a:cs typeface="Times New Roman" pitchFamily="18" charset="0"/>
            </a:endParaRPr>
          </a:p>
          <a:p>
            <a:pPr marL="0" indent="0">
              <a:buNone/>
            </a:pPr>
            <a:r>
              <a:rPr lang="en-US" sz="4000" b="1" dirty="0" smtClean="0"/>
              <a:t>Hebrew </a:t>
            </a:r>
            <a:r>
              <a:rPr lang="en-US" dirty="0" smtClean="0"/>
              <a:t> </a:t>
            </a:r>
            <a:r>
              <a:rPr lang="en-US" sz="4400" dirty="0">
                <a:latin typeface="Bwhebb" panose="00000400000000000000" pitchFamily="2" charset="0"/>
              </a:rPr>
              <a:t>[:</a:t>
            </a:r>
            <a:r>
              <a:rPr lang="en-US" sz="4400" dirty="0" err="1">
                <a:latin typeface="Bwhebb" panose="00000400000000000000" pitchFamily="2" charset="0"/>
              </a:rPr>
              <a:t>yqIßr</a:t>
            </a:r>
            <a:r>
              <a:rPr lang="en-US" sz="4400" dirty="0">
                <a:latin typeface="Bwhebb" panose="00000400000000000000" pitchFamily="2" charset="0"/>
              </a:rPr>
              <a:t>"</a:t>
            </a:r>
            <a:r>
              <a:rPr lang="en-US" sz="6000" b="1" dirty="0" smtClean="0">
                <a:latin typeface="Bwhebb" panose="00000400000000000000" pitchFamily="2" charset="0"/>
              </a:rPr>
              <a:t> </a:t>
            </a:r>
            <a:r>
              <a:rPr lang="en-US" sz="4000" b="1" dirty="0" smtClean="0"/>
              <a:t>(</a:t>
            </a:r>
            <a:r>
              <a:rPr lang="en-US" sz="4000" b="1" dirty="0" err="1" smtClean="0"/>
              <a:t>raqiyah</a:t>
            </a:r>
            <a:r>
              <a:rPr lang="en-US" sz="4000" b="1" dirty="0" smtClean="0"/>
              <a:t>) </a:t>
            </a:r>
            <a:r>
              <a:rPr lang="en-US" sz="4000" dirty="0"/>
              <a:t>extended surface, (solid) </a:t>
            </a:r>
            <a:r>
              <a:rPr lang="en-US" sz="4000" dirty="0" smtClean="0"/>
              <a:t>expanse, firmament, space</a:t>
            </a:r>
          </a:p>
          <a:p>
            <a:pPr marL="0" indent="0">
              <a:buNone/>
            </a:pPr>
            <a:r>
              <a:rPr lang="en-US" sz="4000" dirty="0" smtClean="0"/>
              <a:t>Solid rather than empty – this word is scientifically accurate regarding our atmosphere and “space” – it is not empty, though you can’t see air</a:t>
            </a:r>
          </a:p>
          <a:p>
            <a:pPr marL="0" indent="0">
              <a:buNone/>
            </a:pPr>
            <a:endParaRPr lang="en-US" sz="4000" b="1" dirty="0"/>
          </a:p>
        </p:txBody>
      </p:sp>
    </p:spTree>
    <p:extLst>
      <p:ext uri="{BB962C8B-B14F-4D97-AF65-F5344CB8AC3E}">
        <p14:creationId xmlns:p14="http://schemas.microsoft.com/office/powerpoint/2010/main" val="41835297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cs typeface="Times New Roman" pitchFamily="18" charset="0"/>
              </a:rPr>
              <a:t>Heavens</a:t>
            </a:r>
            <a:endParaRPr lang="en-US" sz="4800" b="1" dirty="0">
              <a:solidFill>
                <a:schemeClr val="tx1"/>
              </a:solidFill>
              <a:latin typeface="+mn-lt"/>
              <a:cs typeface="Times New Roman" pitchFamily="18" charset="0"/>
            </a:endParaRPr>
          </a:p>
          <a:p>
            <a:pPr marL="0" indent="0">
              <a:buNone/>
            </a:pPr>
            <a:r>
              <a:rPr lang="en-US" sz="4000" dirty="0" smtClean="0"/>
              <a:t>How many heavens are there?</a:t>
            </a:r>
          </a:p>
          <a:p>
            <a:pPr marL="0" indent="0">
              <a:buNone/>
            </a:pPr>
            <a:r>
              <a:rPr lang="en-US" sz="4000" dirty="0" smtClean="0"/>
              <a:t>Our atmosphere</a:t>
            </a:r>
          </a:p>
          <a:p>
            <a:pPr marL="0" indent="0">
              <a:buNone/>
            </a:pPr>
            <a:r>
              <a:rPr lang="en-US" sz="4000" dirty="0" smtClean="0"/>
              <a:t>“Space” – our solar system, the universe</a:t>
            </a:r>
          </a:p>
          <a:p>
            <a:pPr marL="0" indent="0">
              <a:buNone/>
            </a:pPr>
            <a:r>
              <a:rPr lang="en-US" sz="4000" dirty="0" smtClean="0"/>
              <a:t>Third heaven – the place of the abode of Elohim</a:t>
            </a:r>
          </a:p>
          <a:p>
            <a:pPr marL="0" indent="0">
              <a:buNone/>
            </a:pPr>
            <a:r>
              <a:rPr lang="en-US" sz="4000" b="1" dirty="0" smtClean="0"/>
              <a:t>I </a:t>
            </a:r>
            <a:r>
              <a:rPr lang="en-US" sz="4000" b="1" dirty="0"/>
              <a:t>know a man in Messiah who fourteen years ago-- whether in the body I do not know, or out of the body I do not know, Elohim knows-- such a man was caught up to the third heaven</a:t>
            </a:r>
            <a:r>
              <a:rPr lang="en-US" sz="4000" b="1" dirty="0" smtClean="0"/>
              <a:t>.  2 Corinthians 12:2</a:t>
            </a:r>
          </a:p>
          <a:p>
            <a:pPr marL="0" indent="0">
              <a:buNone/>
            </a:pPr>
            <a:endParaRPr lang="en-US" sz="4000" dirty="0" smtClean="0"/>
          </a:p>
          <a:p>
            <a:pPr marL="0" indent="0">
              <a:buNone/>
            </a:pPr>
            <a:endParaRPr lang="en-US" sz="4000" b="1" dirty="0"/>
          </a:p>
        </p:txBody>
      </p:sp>
    </p:spTree>
    <p:extLst>
      <p:ext uri="{BB962C8B-B14F-4D97-AF65-F5344CB8AC3E}">
        <p14:creationId xmlns:p14="http://schemas.microsoft.com/office/powerpoint/2010/main" val="1996957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cs typeface="Times New Roman" pitchFamily="18" charset="0"/>
              </a:rPr>
              <a:t>The </a:t>
            </a:r>
            <a:r>
              <a:rPr lang="en-US" sz="4800" b="1" dirty="0" smtClean="0">
                <a:cs typeface="Times New Roman" pitchFamily="18" charset="0"/>
              </a:rPr>
              <a:t>Third Day</a:t>
            </a:r>
            <a:endParaRPr lang="en-US" sz="4800" b="1" dirty="0">
              <a:solidFill>
                <a:schemeClr val="tx1"/>
              </a:solidFill>
              <a:latin typeface="+mn-lt"/>
              <a:cs typeface="Times New Roman" pitchFamily="18" charset="0"/>
            </a:endParaRPr>
          </a:p>
          <a:p>
            <a:pPr marL="0" indent="0">
              <a:buNone/>
            </a:pPr>
            <a:r>
              <a:rPr lang="en-US" sz="4000" b="1" dirty="0" smtClean="0"/>
              <a:t>And </a:t>
            </a:r>
            <a:r>
              <a:rPr lang="en-US" sz="4000" b="1" dirty="0"/>
              <a:t>Elohim said, “Let the waters under the heavens be gathered together into one place, and let the dry land appear.” And it came to be so. </a:t>
            </a:r>
            <a:r>
              <a:rPr lang="en-US" sz="4000" b="1" dirty="0" smtClean="0"/>
              <a:t>And </a:t>
            </a:r>
            <a:r>
              <a:rPr lang="en-US" sz="4000" b="1" dirty="0"/>
              <a:t>Elohim called the dry land ‘earth,’ and the collection of the waters He called ‘seas.’ And Elohim saw that it was good. </a:t>
            </a:r>
            <a:r>
              <a:rPr lang="en-US" sz="4000" b="1" dirty="0" smtClean="0"/>
              <a:t>And </a:t>
            </a:r>
            <a:r>
              <a:rPr lang="en-US" sz="4000" b="1" dirty="0"/>
              <a:t>Elohim said, “Let the earth bring forth grass, the plant that yields seed, and the fruit tree that yields </a:t>
            </a:r>
            <a:r>
              <a:rPr lang="en-US" sz="4000" b="1" dirty="0" smtClean="0"/>
              <a:t>fruit according to its kind, whose seed is in itself, on the earth.” </a:t>
            </a:r>
          </a:p>
          <a:p>
            <a:pPr marL="0" indent="0">
              <a:buNone/>
            </a:pPr>
            <a:endParaRPr lang="en-US" sz="4000" b="1" dirty="0"/>
          </a:p>
        </p:txBody>
      </p:sp>
    </p:spTree>
    <p:extLst>
      <p:ext uri="{BB962C8B-B14F-4D97-AF65-F5344CB8AC3E}">
        <p14:creationId xmlns:p14="http://schemas.microsoft.com/office/powerpoint/2010/main" val="18484085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cs typeface="Times New Roman" pitchFamily="18" charset="0"/>
              </a:rPr>
              <a:t>The </a:t>
            </a:r>
            <a:r>
              <a:rPr lang="en-US" sz="4800" b="1" dirty="0" smtClean="0">
                <a:cs typeface="Times New Roman" pitchFamily="18" charset="0"/>
              </a:rPr>
              <a:t>Third Day</a:t>
            </a:r>
            <a:endParaRPr lang="en-US" sz="4800" b="1" dirty="0">
              <a:solidFill>
                <a:schemeClr val="tx1"/>
              </a:solidFill>
              <a:latin typeface="+mn-lt"/>
              <a:cs typeface="Times New Roman" pitchFamily="18" charset="0"/>
            </a:endParaRPr>
          </a:p>
          <a:p>
            <a:pPr marL="0" indent="0">
              <a:buNone/>
            </a:pPr>
            <a:r>
              <a:rPr lang="en-US" sz="4000" b="1" dirty="0" smtClean="0"/>
              <a:t>And </a:t>
            </a:r>
            <a:r>
              <a:rPr lang="en-US" sz="4000" b="1" dirty="0"/>
              <a:t>it came to be so. </a:t>
            </a:r>
            <a:r>
              <a:rPr lang="en-US" sz="4000" b="1" dirty="0" smtClean="0"/>
              <a:t>And </a:t>
            </a:r>
            <a:r>
              <a:rPr lang="en-US" sz="4000" b="1" dirty="0"/>
              <a:t>the earth brought forth grass, the plant that yields seed according to its kind, and the tree that yields fruit, whose seed is in itself according to its kind. And Elohim saw that it was good. </a:t>
            </a:r>
            <a:r>
              <a:rPr lang="en-US" sz="4000" b="1" dirty="0" smtClean="0"/>
              <a:t>And </a:t>
            </a:r>
            <a:r>
              <a:rPr lang="en-US" sz="4000" b="1" dirty="0"/>
              <a:t>there came to be evening and </a:t>
            </a:r>
            <a:r>
              <a:rPr lang="en-US" sz="4000" b="1" dirty="0" smtClean="0"/>
              <a:t>there came </a:t>
            </a:r>
            <a:r>
              <a:rPr lang="en-US" sz="4000" b="1" dirty="0"/>
              <a:t>to be morning, the third day. </a:t>
            </a:r>
            <a:r>
              <a:rPr lang="en-US" sz="4000" b="1" dirty="0" smtClean="0"/>
              <a:t>1:9-13</a:t>
            </a:r>
            <a:endParaRPr lang="en-US" sz="5400" b="1" dirty="0"/>
          </a:p>
        </p:txBody>
      </p:sp>
    </p:spTree>
    <p:extLst>
      <p:ext uri="{BB962C8B-B14F-4D97-AF65-F5344CB8AC3E}">
        <p14:creationId xmlns:p14="http://schemas.microsoft.com/office/powerpoint/2010/main" val="194996560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cs typeface="Times New Roman" pitchFamily="18" charset="0"/>
              </a:rPr>
              <a:t>Food Created</a:t>
            </a:r>
            <a:endParaRPr lang="en-US" sz="4800" b="1" dirty="0">
              <a:solidFill>
                <a:schemeClr val="tx1"/>
              </a:solidFill>
              <a:latin typeface="+mn-lt"/>
              <a:cs typeface="Times New Roman" pitchFamily="18" charset="0"/>
            </a:endParaRPr>
          </a:p>
          <a:p>
            <a:pPr marL="0" indent="0">
              <a:buNone/>
            </a:pPr>
            <a:r>
              <a:rPr lang="en-US" sz="4000" b="1" dirty="0"/>
              <a:t>In </a:t>
            </a:r>
            <a:r>
              <a:rPr lang="en-US" sz="4000" b="1" dirty="0" smtClean="0"/>
              <a:t>the beginning, the Creator made vegetation to be food for man and animals.</a:t>
            </a:r>
          </a:p>
          <a:p>
            <a:pPr marL="0" indent="0">
              <a:buNone/>
            </a:pPr>
            <a:r>
              <a:rPr lang="en-US" sz="4000" b="1" dirty="0" smtClean="0"/>
              <a:t>Thus, food is defined as that which grows out of the ground and has seed in it which reproduces that plant, and that seed is for food also.</a:t>
            </a:r>
          </a:p>
          <a:p>
            <a:pPr marL="0" indent="0">
              <a:buNone/>
            </a:pPr>
            <a:r>
              <a:rPr lang="en-US" sz="4000" b="1" dirty="0" smtClean="0"/>
              <a:t>Animals were later permitted as food and provide a “pre-processed” form of good food</a:t>
            </a:r>
            <a:endParaRPr lang="en-US" sz="4000" b="1" dirty="0"/>
          </a:p>
        </p:txBody>
      </p:sp>
    </p:spTree>
    <p:extLst>
      <p:ext uri="{BB962C8B-B14F-4D97-AF65-F5344CB8AC3E}">
        <p14:creationId xmlns:p14="http://schemas.microsoft.com/office/powerpoint/2010/main" val="226881183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cs typeface="Times New Roman" pitchFamily="18" charset="0"/>
              </a:rPr>
              <a:t>The </a:t>
            </a:r>
            <a:r>
              <a:rPr lang="en-US" sz="4800" b="1" dirty="0" smtClean="0">
                <a:cs typeface="Times New Roman" pitchFamily="18" charset="0"/>
              </a:rPr>
              <a:t>Fourth Day</a:t>
            </a:r>
            <a:endParaRPr lang="en-US" sz="4800" b="1" dirty="0">
              <a:solidFill>
                <a:schemeClr val="tx1"/>
              </a:solidFill>
              <a:latin typeface="+mn-lt"/>
              <a:cs typeface="Times New Roman" pitchFamily="18" charset="0"/>
            </a:endParaRPr>
          </a:p>
          <a:p>
            <a:pPr marL="0" indent="0">
              <a:buNone/>
            </a:pPr>
            <a:r>
              <a:rPr lang="en-US" sz="4000" b="1" dirty="0" smtClean="0"/>
              <a:t>And </a:t>
            </a:r>
            <a:r>
              <a:rPr lang="en-US" sz="4000" b="1" dirty="0"/>
              <a:t>Elohim said, “Let lights come to be in the expanse of the heavens to separate the day from the night, and let them be for signs and appointed </a:t>
            </a:r>
            <a:r>
              <a:rPr lang="en-US" sz="4000" b="1" dirty="0" smtClean="0"/>
              <a:t>times (</a:t>
            </a:r>
            <a:r>
              <a:rPr lang="en-US" sz="4000" b="1" i="1" dirty="0" err="1" smtClean="0"/>
              <a:t>moedim</a:t>
            </a:r>
            <a:r>
              <a:rPr lang="en-US" sz="4000" b="1" dirty="0" smtClean="0"/>
              <a:t>), </a:t>
            </a:r>
            <a:r>
              <a:rPr lang="en-US" sz="4000" b="1" dirty="0"/>
              <a:t>and for days and years, </a:t>
            </a:r>
            <a:r>
              <a:rPr lang="en-US" sz="4000" b="1" dirty="0" smtClean="0"/>
              <a:t>and </a:t>
            </a:r>
            <a:r>
              <a:rPr lang="en-US" sz="4000" b="1" dirty="0"/>
              <a:t>let them be for lights in the expanse of the heavens to give light on the earth.” And it came to be so. </a:t>
            </a:r>
            <a:endParaRPr lang="en-US" sz="4000" b="1" dirty="0"/>
          </a:p>
        </p:txBody>
      </p:sp>
    </p:spTree>
    <p:extLst>
      <p:ext uri="{BB962C8B-B14F-4D97-AF65-F5344CB8AC3E}">
        <p14:creationId xmlns:p14="http://schemas.microsoft.com/office/powerpoint/2010/main" val="17395334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cs typeface="Times New Roman" pitchFamily="18" charset="0"/>
              </a:rPr>
              <a:t>The </a:t>
            </a:r>
            <a:r>
              <a:rPr lang="en-US" sz="4800" b="1" dirty="0" smtClean="0">
                <a:cs typeface="Times New Roman" pitchFamily="18" charset="0"/>
              </a:rPr>
              <a:t>Fourth Day</a:t>
            </a:r>
            <a:endParaRPr lang="en-US" sz="4800" b="1" dirty="0">
              <a:solidFill>
                <a:schemeClr val="tx1"/>
              </a:solidFill>
              <a:latin typeface="+mn-lt"/>
              <a:cs typeface="Times New Roman" pitchFamily="18" charset="0"/>
            </a:endParaRPr>
          </a:p>
          <a:p>
            <a:pPr marL="0" indent="0">
              <a:buNone/>
            </a:pPr>
            <a:r>
              <a:rPr lang="en-US" sz="4000" b="1" dirty="0"/>
              <a:t>And Elohim made two great lights: the greater light to rule the day, and the lesser light to rule the night, and the </a:t>
            </a:r>
            <a:r>
              <a:rPr lang="en-US" sz="4000" b="1" dirty="0" smtClean="0"/>
              <a:t>stars. And </a:t>
            </a:r>
            <a:r>
              <a:rPr lang="en-US" sz="4000" b="1" dirty="0"/>
              <a:t>Elohim set them in the expanse of the heavens to give light on the earth, </a:t>
            </a:r>
            <a:r>
              <a:rPr lang="en-US" sz="4000" b="1" dirty="0" smtClean="0"/>
              <a:t>and </a:t>
            </a:r>
            <a:r>
              <a:rPr lang="en-US" sz="4000" b="1" dirty="0"/>
              <a:t>to rule over the day and over the night, and to separate the light from the darkness. And Elohim saw that it was good. </a:t>
            </a:r>
            <a:r>
              <a:rPr lang="en-US" sz="4000" b="1" dirty="0" smtClean="0"/>
              <a:t>And </a:t>
            </a:r>
            <a:r>
              <a:rPr lang="en-US" sz="4000" b="1" dirty="0"/>
              <a:t>there came to be evening and there came to be morning, the fourth </a:t>
            </a:r>
            <a:r>
              <a:rPr lang="en-US" sz="4000" b="1" dirty="0" smtClean="0"/>
              <a:t>day.  1:14-19</a:t>
            </a:r>
            <a:endParaRPr lang="en-US" sz="4000" b="1" dirty="0"/>
          </a:p>
        </p:txBody>
      </p:sp>
    </p:spTree>
    <p:extLst>
      <p:ext uri="{BB962C8B-B14F-4D97-AF65-F5344CB8AC3E}">
        <p14:creationId xmlns:p14="http://schemas.microsoft.com/office/powerpoint/2010/main" val="18665265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cs typeface="Times New Roman" pitchFamily="18" charset="0"/>
              </a:rPr>
              <a:t>The </a:t>
            </a:r>
            <a:r>
              <a:rPr lang="en-US" sz="4800" b="1" dirty="0" smtClean="0">
                <a:cs typeface="Times New Roman" pitchFamily="18" charset="0"/>
              </a:rPr>
              <a:t>Two Great Lights</a:t>
            </a:r>
            <a:endParaRPr lang="en-US" sz="4800" b="1" dirty="0">
              <a:solidFill>
                <a:schemeClr val="tx1"/>
              </a:solidFill>
              <a:latin typeface="+mn-lt"/>
              <a:cs typeface="Times New Roman" pitchFamily="18" charset="0"/>
            </a:endParaRPr>
          </a:p>
          <a:p>
            <a:pPr marL="0" indent="0">
              <a:buNone/>
            </a:pPr>
            <a:r>
              <a:rPr lang="en-US" sz="4000" b="1" dirty="0" smtClean="0"/>
              <a:t>Sun and Moon?</a:t>
            </a:r>
          </a:p>
          <a:p>
            <a:pPr marL="0" indent="0">
              <a:buNone/>
            </a:pPr>
            <a:r>
              <a:rPr lang="en-US" sz="4000" b="1" dirty="0" smtClean="0"/>
              <a:t>Sun and Stars? (where is the moon?)</a:t>
            </a:r>
          </a:p>
          <a:p>
            <a:pPr marL="0" indent="0">
              <a:buNone/>
            </a:pPr>
            <a:r>
              <a:rPr lang="en-US" sz="4000" b="1" dirty="0" smtClean="0"/>
              <a:t>Two Hebrew words translated “moon”</a:t>
            </a:r>
          </a:p>
          <a:p>
            <a:pPr marL="0" indent="0">
              <a:buNone/>
            </a:pPr>
            <a:r>
              <a:rPr lang="en-US" sz="4400" b="1" dirty="0" err="1" smtClean="0">
                <a:latin typeface="Bwhebb" panose="00000400000000000000" pitchFamily="2" charset="0"/>
              </a:rPr>
              <a:t>x;rey</a:t>
            </a:r>
            <a:r>
              <a:rPr lang="en-US" sz="4400" b="1" dirty="0">
                <a:latin typeface="Bwhebb" panose="00000400000000000000" pitchFamily="2" charset="0"/>
              </a:rPr>
              <a:t>" </a:t>
            </a:r>
            <a:r>
              <a:rPr lang="en-US" sz="4000" b="1" dirty="0" smtClean="0"/>
              <a:t>(</a:t>
            </a:r>
            <a:r>
              <a:rPr lang="en-US" sz="4000" b="1" dirty="0" err="1" smtClean="0"/>
              <a:t>ya</a:t>
            </a:r>
            <a:r>
              <a:rPr lang="en-US" sz="4000" b="1" dirty="0" smtClean="0"/>
              <a:t>-ray-ach) moon</a:t>
            </a:r>
          </a:p>
          <a:p>
            <a:pPr marL="0" indent="0">
              <a:buNone/>
            </a:pPr>
            <a:r>
              <a:rPr lang="en-US" sz="4400" dirty="0" err="1" smtClean="0">
                <a:latin typeface="Bwhebb" panose="00000400000000000000" pitchFamily="2" charset="0"/>
              </a:rPr>
              <a:t>vd,xo</a:t>
            </a:r>
            <a:r>
              <a:rPr lang="en-US" sz="4000" b="1" dirty="0" smtClean="0"/>
              <a:t> (</a:t>
            </a:r>
            <a:r>
              <a:rPr lang="en-US" sz="4000" b="1" dirty="0" err="1" smtClean="0"/>
              <a:t>chodesh</a:t>
            </a:r>
            <a:r>
              <a:rPr lang="en-US" sz="4000" b="1" dirty="0" smtClean="0"/>
              <a:t>) new, renewed, new moon</a:t>
            </a:r>
            <a:endParaRPr lang="en-US" sz="4000" b="1" dirty="0"/>
          </a:p>
        </p:txBody>
      </p:sp>
    </p:spTree>
    <p:extLst>
      <p:ext uri="{BB962C8B-B14F-4D97-AF65-F5344CB8AC3E}">
        <p14:creationId xmlns:p14="http://schemas.microsoft.com/office/powerpoint/2010/main" val="305705587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cs typeface="Times New Roman" pitchFamily="18" charset="0"/>
              </a:rPr>
              <a:t>Moon </a:t>
            </a:r>
            <a:r>
              <a:rPr lang="en-US" sz="4800" b="1" dirty="0" err="1"/>
              <a:t>ya</a:t>
            </a:r>
            <a:r>
              <a:rPr lang="en-US" sz="4800" b="1" dirty="0"/>
              <a:t>-ray-ach</a:t>
            </a:r>
            <a:endParaRPr lang="en-US" sz="4800" b="1" dirty="0">
              <a:solidFill>
                <a:schemeClr val="tx1"/>
              </a:solidFill>
              <a:latin typeface="+mn-lt"/>
              <a:cs typeface="Times New Roman" pitchFamily="18" charset="0"/>
            </a:endParaRPr>
          </a:p>
          <a:p>
            <a:pPr marL="0" indent="0">
              <a:buNone/>
            </a:pPr>
            <a:r>
              <a:rPr lang="en-US" sz="4000" b="1" dirty="0" smtClean="0"/>
              <a:t>Now </a:t>
            </a:r>
            <a:r>
              <a:rPr lang="en-US" sz="4000" b="1" dirty="0"/>
              <a:t>he had still another dream, and related it to his brothers, and said, "Lo, I have had still another dream; and behold, the sun and the </a:t>
            </a:r>
            <a:r>
              <a:rPr lang="en-US" sz="4000" b="1" dirty="0" smtClean="0"/>
              <a:t>moon (</a:t>
            </a:r>
            <a:r>
              <a:rPr lang="en-US" sz="4000" b="1" dirty="0" err="1" smtClean="0"/>
              <a:t>ya</a:t>
            </a:r>
            <a:r>
              <a:rPr lang="en-US" sz="4000" b="1" dirty="0" smtClean="0"/>
              <a:t>-ray-ach) </a:t>
            </a:r>
            <a:r>
              <a:rPr lang="en-US" sz="4000" b="1" dirty="0"/>
              <a:t>and eleven stars were bowing down to me</a:t>
            </a:r>
            <a:r>
              <a:rPr lang="en-US" sz="4000" b="1" dirty="0" smtClean="0"/>
              <a:t>.“ </a:t>
            </a:r>
            <a:r>
              <a:rPr lang="en-US" sz="4000" b="1" dirty="0" err="1" smtClean="0"/>
              <a:t>Beresheet</a:t>
            </a:r>
            <a:r>
              <a:rPr lang="en-US" sz="4000" b="1" dirty="0" smtClean="0"/>
              <a:t>/Genesis 37:9</a:t>
            </a:r>
          </a:p>
        </p:txBody>
      </p:sp>
    </p:spTree>
    <p:extLst>
      <p:ext uri="{BB962C8B-B14F-4D97-AF65-F5344CB8AC3E}">
        <p14:creationId xmlns:p14="http://schemas.microsoft.com/office/powerpoint/2010/main" val="233554916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cs typeface="Times New Roman" pitchFamily="18" charset="0"/>
              </a:rPr>
              <a:t>Moon </a:t>
            </a:r>
            <a:r>
              <a:rPr lang="en-US" sz="4800" b="1" dirty="0" err="1"/>
              <a:t>ya</a:t>
            </a:r>
            <a:r>
              <a:rPr lang="en-US" sz="4800" b="1" dirty="0"/>
              <a:t>-ray-ach</a:t>
            </a:r>
            <a:endParaRPr lang="en-US" sz="4800" b="1" dirty="0">
              <a:solidFill>
                <a:schemeClr val="tx1"/>
              </a:solidFill>
              <a:latin typeface="+mn-lt"/>
              <a:cs typeface="Times New Roman" pitchFamily="18" charset="0"/>
            </a:endParaRPr>
          </a:p>
          <a:p>
            <a:pPr marL="0" indent="0">
              <a:buNone/>
            </a:pPr>
            <a:r>
              <a:rPr lang="en-US" sz="4000" b="1" dirty="0" smtClean="0"/>
              <a:t>And </a:t>
            </a:r>
            <a:r>
              <a:rPr lang="en-US" sz="4000" b="1" dirty="0"/>
              <a:t>[beware] not to lift up your eyes to heaven and see the sun and the </a:t>
            </a:r>
            <a:r>
              <a:rPr lang="en-US" sz="4000" b="1" dirty="0" smtClean="0"/>
              <a:t>moon (</a:t>
            </a:r>
            <a:r>
              <a:rPr lang="en-US" sz="4000" b="1" dirty="0" err="1" smtClean="0"/>
              <a:t>ya</a:t>
            </a:r>
            <a:r>
              <a:rPr lang="en-US" sz="4000" b="1" dirty="0" smtClean="0"/>
              <a:t>-ray-ach) </a:t>
            </a:r>
            <a:r>
              <a:rPr lang="en-US" sz="4000" b="1" dirty="0"/>
              <a:t>and the stars, all the host of heaven, and be drawn away and worship them and serve them, those which Yahuwah your Elohim has allotted to all the peoples under the whole heaven</a:t>
            </a:r>
            <a:r>
              <a:rPr lang="en-US" sz="4000" b="1" dirty="0" smtClean="0"/>
              <a:t>. </a:t>
            </a:r>
            <a:r>
              <a:rPr lang="en-US" sz="4000" b="1" dirty="0" err="1" smtClean="0"/>
              <a:t>Devarim</a:t>
            </a:r>
            <a:r>
              <a:rPr lang="en-US" sz="4000" b="1" dirty="0" smtClean="0"/>
              <a:t>/Deuteronomy 4:19 (Dev 17:3;Yoel 2:10)</a:t>
            </a:r>
          </a:p>
          <a:p>
            <a:pPr marL="0" indent="0">
              <a:buNone/>
            </a:pPr>
            <a:r>
              <a:rPr lang="en-US" sz="4000" b="1" dirty="0" smtClean="0"/>
              <a:t>Note: when </a:t>
            </a:r>
            <a:r>
              <a:rPr lang="en-US" sz="4000" b="1" dirty="0" err="1" smtClean="0"/>
              <a:t>ya</a:t>
            </a:r>
            <a:r>
              <a:rPr lang="en-US" sz="4000" b="1" dirty="0" smtClean="0"/>
              <a:t>-ray-ach is speaking of the object in the sky, it is always differentiated from stars</a:t>
            </a:r>
            <a:endParaRPr lang="en-US" sz="4000" b="1" dirty="0"/>
          </a:p>
        </p:txBody>
      </p:sp>
    </p:spTree>
    <p:extLst>
      <p:ext uri="{BB962C8B-B14F-4D97-AF65-F5344CB8AC3E}">
        <p14:creationId xmlns:p14="http://schemas.microsoft.com/office/powerpoint/2010/main" val="20693908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cs typeface="Times New Roman" pitchFamily="18" charset="0"/>
              </a:rPr>
              <a:t>Moon </a:t>
            </a:r>
            <a:r>
              <a:rPr lang="en-US" sz="4800" b="1" dirty="0" err="1"/>
              <a:t>ya</a:t>
            </a:r>
            <a:r>
              <a:rPr lang="en-US" sz="4800" b="1" dirty="0"/>
              <a:t>-ray-ach</a:t>
            </a:r>
            <a:endParaRPr lang="en-US" sz="4800" b="1" dirty="0">
              <a:solidFill>
                <a:schemeClr val="tx1"/>
              </a:solidFill>
              <a:latin typeface="+mn-lt"/>
              <a:cs typeface="Times New Roman" pitchFamily="18" charset="0"/>
            </a:endParaRPr>
          </a:p>
          <a:p>
            <a:pPr marL="0" indent="0">
              <a:buNone/>
            </a:pPr>
            <a:r>
              <a:rPr lang="en-US" sz="4000" b="1" dirty="0"/>
              <a:t>For the stars of heaven and their constellations Will not flash forth their light; The sun will be dark when it rises And the </a:t>
            </a:r>
            <a:r>
              <a:rPr lang="en-US" sz="4000" b="1" u="sng" dirty="0"/>
              <a:t>moon</a:t>
            </a:r>
            <a:r>
              <a:rPr lang="en-US" sz="4000" b="1" dirty="0"/>
              <a:t> will not shed its light</a:t>
            </a:r>
            <a:r>
              <a:rPr lang="en-US" sz="4000" b="1" dirty="0" smtClean="0"/>
              <a:t>. Isaiah 13:10</a:t>
            </a:r>
            <a:endParaRPr lang="en-US" sz="5400" b="1" dirty="0"/>
          </a:p>
        </p:txBody>
      </p:sp>
    </p:spTree>
    <p:extLst>
      <p:ext uri="{BB962C8B-B14F-4D97-AF65-F5344CB8AC3E}">
        <p14:creationId xmlns:p14="http://schemas.microsoft.com/office/powerpoint/2010/main" val="307640659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cs typeface="Times New Roman" pitchFamily="18" charset="0"/>
              </a:rPr>
              <a:t>Moon </a:t>
            </a:r>
            <a:r>
              <a:rPr lang="en-US" sz="4800" b="1" dirty="0" err="1" smtClean="0"/>
              <a:t>ya</a:t>
            </a:r>
            <a:r>
              <a:rPr lang="en-US" sz="4800" b="1" dirty="0" smtClean="0"/>
              <a:t>-ray-ach as Month</a:t>
            </a:r>
            <a:endParaRPr lang="en-US" sz="4800" b="1" dirty="0">
              <a:solidFill>
                <a:schemeClr val="tx1"/>
              </a:solidFill>
              <a:latin typeface="+mn-lt"/>
              <a:cs typeface="Times New Roman" pitchFamily="18" charset="0"/>
            </a:endParaRPr>
          </a:p>
          <a:p>
            <a:pPr marL="0" indent="0">
              <a:buNone/>
            </a:pPr>
            <a:r>
              <a:rPr lang="en-US" sz="4000" b="1" dirty="0"/>
              <a:t>The woman conceived and bore a son; and when she saw that he was beautiful, she hid him for three months (</a:t>
            </a:r>
            <a:r>
              <a:rPr lang="en-US" sz="4000" b="1" dirty="0" err="1"/>
              <a:t>ya</a:t>
            </a:r>
            <a:r>
              <a:rPr lang="en-US" sz="4000" b="1" dirty="0"/>
              <a:t>-ray-ach).  </a:t>
            </a:r>
            <a:r>
              <a:rPr lang="en-US" sz="4000" b="1" dirty="0" err="1"/>
              <a:t>Shemot</a:t>
            </a:r>
            <a:r>
              <a:rPr lang="en-US" sz="4000" b="1" dirty="0"/>
              <a:t>/Exodus 2:2</a:t>
            </a:r>
            <a:endParaRPr lang="en-US" sz="4000" b="1" dirty="0"/>
          </a:p>
        </p:txBody>
      </p:sp>
    </p:spTree>
    <p:extLst>
      <p:ext uri="{BB962C8B-B14F-4D97-AF65-F5344CB8AC3E}">
        <p14:creationId xmlns:p14="http://schemas.microsoft.com/office/powerpoint/2010/main" val="201647729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cs typeface="Times New Roman" pitchFamily="18" charset="0"/>
              </a:rPr>
              <a:t>Moon </a:t>
            </a:r>
            <a:r>
              <a:rPr lang="en-US" sz="4800" b="1" dirty="0" err="1" smtClean="0"/>
              <a:t>ya</a:t>
            </a:r>
            <a:r>
              <a:rPr lang="en-US" sz="4800" b="1" dirty="0" smtClean="0"/>
              <a:t>-ray-ach as Month</a:t>
            </a:r>
            <a:endParaRPr lang="en-US" sz="4800" b="1" dirty="0">
              <a:solidFill>
                <a:schemeClr val="tx1"/>
              </a:solidFill>
              <a:latin typeface="+mn-lt"/>
              <a:cs typeface="Times New Roman" pitchFamily="18" charset="0"/>
            </a:endParaRPr>
          </a:p>
          <a:p>
            <a:pPr marL="0" indent="0">
              <a:buNone/>
            </a:pPr>
            <a:r>
              <a:rPr lang="en-US" sz="4000" b="1" dirty="0" smtClean="0"/>
              <a:t>She </a:t>
            </a:r>
            <a:r>
              <a:rPr lang="en-US" sz="4000" b="1" dirty="0"/>
              <a:t>shall also remove the clothes of her captivity and shall remain in your house, and mourn her father and mother a full </a:t>
            </a:r>
            <a:r>
              <a:rPr lang="en-US" sz="4000" b="1" u="sng" dirty="0" smtClean="0"/>
              <a:t>month</a:t>
            </a:r>
            <a:r>
              <a:rPr lang="en-US" sz="4000" b="1" dirty="0" smtClean="0"/>
              <a:t> (a month of days); </a:t>
            </a:r>
            <a:r>
              <a:rPr lang="en-US" sz="4000" b="1" dirty="0"/>
              <a:t>and after that you may go in to her and be her husband and she shall be your wife</a:t>
            </a:r>
            <a:r>
              <a:rPr lang="en-US" sz="4000" b="1" dirty="0" smtClean="0"/>
              <a:t>. </a:t>
            </a:r>
            <a:r>
              <a:rPr lang="en-US" sz="4000" b="1" dirty="0" err="1" smtClean="0"/>
              <a:t>Devarim</a:t>
            </a:r>
            <a:r>
              <a:rPr lang="en-US" sz="4000" b="1" dirty="0" smtClean="0"/>
              <a:t> 21:13</a:t>
            </a:r>
          </a:p>
          <a:p>
            <a:pPr marL="0" indent="0">
              <a:buNone/>
            </a:pPr>
            <a:r>
              <a:rPr lang="en-US" sz="4000" b="1" dirty="0"/>
              <a:t>And with the choice yield of the sun, And with the choice produce of the </a:t>
            </a:r>
            <a:r>
              <a:rPr lang="en-US" sz="4000" b="1" u="sng" dirty="0"/>
              <a:t>months</a:t>
            </a:r>
            <a:r>
              <a:rPr lang="en-US" sz="4000" b="1" dirty="0" smtClean="0"/>
              <a:t>. </a:t>
            </a:r>
            <a:r>
              <a:rPr lang="en-US" sz="4000" b="1" dirty="0" err="1" smtClean="0"/>
              <a:t>Devarim</a:t>
            </a:r>
            <a:r>
              <a:rPr lang="en-US" sz="4000" b="1" dirty="0" smtClean="0"/>
              <a:t> 33:14</a:t>
            </a:r>
            <a:endParaRPr lang="en-US" sz="5400" b="1" dirty="0"/>
          </a:p>
        </p:txBody>
      </p:sp>
    </p:spTree>
    <p:extLst>
      <p:ext uri="{BB962C8B-B14F-4D97-AF65-F5344CB8AC3E}">
        <p14:creationId xmlns:p14="http://schemas.microsoft.com/office/powerpoint/2010/main" val="17203246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cs typeface="Times New Roman" pitchFamily="18" charset="0"/>
              </a:rPr>
              <a:t>New Moon </a:t>
            </a:r>
            <a:r>
              <a:rPr lang="en-US" sz="4800" b="1" dirty="0" err="1" smtClean="0"/>
              <a:t>chodesh</a:t>
            </a:r>
            <a:endParaRPr lang="en-US" sz="4800" b="1" dirty="0">
              <a:solidFill>
                <a:schemeClr val="tx1"/>
              </a:solidFill>
              <a:latin typeface="+mn-lt"/>
              <a:cs typeface="Times New Roman" pitchFamily="18" charset="0"/>
            </a:endParaRPr>
          </a:p>
          <a:p>
            <a:pPr marL="0" indent="0">
              <a:buNone/>
            </a:pPr>
            <a:r>
              <a:rPr lang="en-US" sz="4000" b="1" dirty="0"/>
              <a:t>'In the first </a:t>
            </a:r>
            <a:r>
              <a:rPr lang="en-US" sz="4000" b="1" u="sng" dirty="0"/>
              <a:t>month</a:t>
            </a:r>
            <a:r>
              <a:rPr lang="en-US" sz="4000" b="1" dirty="0"/>
              <a:t>, on the fourteenth day of the month at twilight is </a:t>
            </a:r>
            <a:r>
              <a:rPr lang="en-US" sz="4000" b="1" dirty="0" smtClean="0"/>
              <a:t>Yahuwah’s </a:t>
            </a:r>
            <a:r>
              <a:rPr lang="en-US" sz="4000" b="1" dirty="0"/>
              <a:t>Passover.</a:t>
            </a:r>
          </a:p>
          <a:p>
            <a:pPr marL="0" indent="0">
              <a:buNone/>
            </a:pPr>
            <a:r>
              <a:rPr lang="en-US" sz="4000" b="1" dirty="0" err="1" smtClean="0"/>
              <a:t>Vayiqra</a:t>
            </a:r>
            <a:r>
              <a:rPr lang="en-US" sz="4000" b="1" dirty="0" smtClean="0"/>
              <a:t>/Leviticus 23:5</a:t>
            </a:r>
            <a:endParaRPr lang="en-US" sz="4000" b="1" dirty="0"/>
          </a:p>
        </p:txBody>
      </p:sp>
    </p:spTree>
    <p:extLst>
      <p:ext uri="{BB962C8B-B14F-4D97-AF65-F5344CB8AC3E}">
        <p14:creationId xmlns:p14="http://schemas.microsoft.com/office/powerpoint/2010/main" val="426826992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cs typeface="Times New Roman" pitchFamily="18" charset="0"/>
              </a:rPr>
              <a:t>Summary of Usage of “Month”</a:t>
            </a:r>
            <a:endParaRPr lang="en-US" sz="4800" b="1" dirty="0">
              <a:solidFill>
                <a:schemeClr val="tx1"/>
              </a:solidFill>
              <a:latin typeface="+mn-lt"/>
              <a:cs typeface="Times New Roman" pitchFamily="18" charset="0"/>
            </a:endParaRPr>
          </a:p>
          <a:p>
            <a:pPr marL="0" indent="0">
              <a:buNone/>
            </a:pPr>
            <a:r>
              <a:rPr lang="en-US" sz="4000" b="1" dirty="0" smtClean="0"/>
              <a:t>Both Hebrew words are used frequently as indicating a period of time – a month of days</a:t>
            </a:r>
          </a:p>
          <a:p>
            <a:pPr marL="0" indent="0">
              <a:buNone/>
            </a:pPr>
            <a:r>
              <a:rPr lang="en-US" sz="4000" b="1" dirty="0" err="1" smtClean="0"/>
              <a:t>Chodesh</a:t>
            </a:r>
            <a:r>
              <a:rPr lang="en-US" sz="4000" b="1" dirty="0" smtClean="0"/>
              <a:t> refers specifically of the new cycle which the moon regulates</a:t>
            </a:r>
          </a:p>
          <a:p>
            <a:pPr marL="0" indent="0">
              <a:buNone/>
            </a:pPr>
            <a:r>
              <a:rPr lang="en-US" sz="4000" b="1" dirty="0" err="1" smtClean="0"/>
              <a:t>Ya</a:t>
            </a:r>
            <a:r>
              <a:rPr lang="en-US" sz="4000" b="1" dirty="0" smtClean="0"/>
              <a:t>-ray-ach can refer to the same cycle of time or to the moon in the sky which regulates the </a:t>
            </a:r>
            <a:r>
              <a:rPr lang="en-US" sz="4000" b="1" dirty="0" err="1" smtClean="0"/>
              <a:t>moedim</a:t>
            </a:r>
            <a:endParaRPr lang="en-US" sz="4000" b="1" dirty="0"/>
          </a:p>
        </p:txBody>
      </p:sp>
    </p:spTree>
    <p:extLst>
      <p:ext uri="{BB962C8B-B14F-4D97-AF65-F5344CB8AC3E}">
        <p14:creationId xmlns:p14="http://schemas.microsoft.com/office/powerpoint/2010/main" val="246424880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Summary</a:t>
            </a:r>
            <a:endParaRPr lang="en-US" sz="4800" b="1" dirty="0">
              <a:solidFill>
                <a:schemeClr val="tx1"/>
              </a:solidFill>
              <a:latin typeface="+mn-lt"/>
              <a:cs typeface="Times New Roman" pitchFamily="18" charset="0"/>
            </a:endParaRPr>
          </a:p>
          <a:p>
            <a:pPr marL="0" indent="0">
              <a:buNone/>
            </a:pPr>
            <a:r>
              <a:rPr lang="en-US" sz="4000" b="1" dirty="0" smtClean="0"/>
              <a:t>Elohim established the day and night, light and darkness, separations so that there are distinctions, heavenly luminaries to mark out our times and seasons.</a:t>
            </a:r>
          </a:p>
          <a:p>
            <a:pPr marL="0" indent="0">
              <a:buNone/>
            </a:pPr>
            <a:r>
              <a:rPr lang="en-US" sz="4000" b="1" dirty="0" smtClean="0"/>
              <a:t>A contextual understanding of these things will keep us from error in our theology and in our walk before him.</a:t>
            </a:r>
            <a:endParaRPr lang="en-US" sz="4000" b="1" dirty="0"/>
          </a:p>
        </p:txBody>
      </p:sp>
    </p:spTree>
    <p:extLst>
      <p:ext uri="{BB962C8B-B14F-4D97-AF65-F5344CB8AC3E}">
        <p14:creationId xmlns:p14="http://schemas.microsoft.com/office/powerpoint/2010/main" val="108540557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a:solidFill>
                  <a:schemeClr val="tx1"/>
                </a:solidFill>
                <a:latin typeface="+mn-lt"/>
                <a:cs typeface="Times New Roman" pitchFamily="18" charset="0"/>
              </a:rPr>
              <a:t>What Say You?</a:t>
            </a:r>
          </a:p>
          <a:p>
            <a:pPr algn="ctr">
              <a:buNone/>
            </a:pPr>
            <a:r>
              <a:rPr lang="en-US" sz="4800" b="1" dirty="0">
                <a:solidFill>
                  <a:schemeClr val="tx1"/>
                </a:solidFill>
                <a:latin typeface="+mn-lt"/>
                <a:cs typeface="Times New Roman" pitchFamily="18" charset="0"/>
              </a:rPr>
              <a:t>Your Turn to Respond to the Teaching </a:t>
            </a:r>
          </a:p>
          <a:p>
            <a:pPr marL="0" indent="0">
              <a:buNone/>
            </a:pPr>
            <a:r>
              <a:rPr lang="en-US" sz="4000" b="1" dirty="0"/>
              <a:t>Questions</a:t>
            </a:r>
          </a:p>
          <a:p>
            <a:pPr marL="0" indent="0">
              <a:buNone/>
            </a:pPr>
            <a:r>
              <a:rPr lang="en-US" sz="4000" b="1" dirty="0"/>
              <a:t>Comments</a:t>
            </a:r>
          </a:p>
          <a:p>
            <a:pPr marL="0" indent="0">
              <a:buNone/>
            </a:pPr>
            <a:r>
              <a:rPr lang="en-US" sz="4000" b="1" dirty="0"/>
              <a:t>Testimonies</a:t>
            </a:r>
          </a:p>
          <a:p>
            <a:pPr marL="0" indent="0">
              <a:buNone/>
            </a:pPr>
            <a:r>
              <a:rPr lang="en-US" sz="4000" b="1" dirty="0"/>
              <a:t>Prophesies</a:t>
            </a:r>
          </a:p>
          <a:p>
            <a:pPr marL="0" indent="0">
              <a:buNone/>
            </a:pPr>
            <a:r>
              <a:rPr lang="en-US" sz="4000" b="1" dirty="0"/>
              <a:t>Prayer Requests</a:t>
            </a:r>
          </a:p>
        </p:txBody>
      </p:sp>
    </p:spTree>
    <p:extLst>
      <p:ext uri="{BB962C8B-B14F-4D97-AF65-F5344CB8AC3E}">
        <p14:creationId xmlns:p14="http://schemas.microsoft.com/office/powerpoint/2010/main" val="90055055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72478</TotalTime>
  <Words>2258</Words>
  <Application>Microsoft Office PowerPoint</Application>
  <PresentationFormat>Widescreen</PresentationFormat>
  <Paragraphs>157</Paragraphs>
  <Slides>35</Slides>
  <Notes>35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35</vt:i4>
      </vt:variant>
    </vt:vector>
  </HeadingPairs>
  <TitlesOfParts>
    <vt:vector size="42" baseType="lpstr">
      <vt:lpstr>Arial</vt:lpstr>
      <vt:lpstr>Bwhebb</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597</cp:revision>
  <dcterms:created xsi:type="dcterms:W3CDTF">2018-11-07T08:55:54Z</dcterms:created>
  <dcterms:modified xsi:type="dcterms:W3CDTF">2020-01-04T15:17:19Z</dcterms:modified>
</cp:coreProperties>
</file>