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4" r:id="rId2"/>
    <p:sldId id="257" r:id="rId3"/>
    <p:sldId id="530" r:id="rId4"/>
    <p:sldId id="643" r:id="rId5"/>
    <p:sldId id="629" r:id="rId6"/>
    <p:sldId id="630" r:id="rId7"/>
    <p:sldId id="631" r:id="rId8"/>
    <p:sldId id="644" r:id="rId9"/>
    <p:sldId id="642" r:id="rId10"/>
    <p:sldId id="632" r:id="rId11"/>
    <p:sldId id="633" r:id="rId12"/>
    <p:sldId id="634" r:id="rId13"/>
    <p:sldId id="635" r:id="rId14"/>
    <p:sldId id="636" r:id="rId15"/>
    <p:sldId id="645" r:id="rId16"/>
    <p:sldId id="646" r:id="rId17"/>
    <p:sldId id="647" r:id="rId18"/>
    <p:sldId id="638" r:id="rId19"/>
    <p:sldId id="639" r:id="rId20"/>
    <p:sldId id="648" r:id="rId21"/>
    <p:sldId id="649" r:id="rId22"/>
    <p:sldId id="650" r:id="rId23"/>
    <p:sldId id="651" r:id="rId24"/>
    <p:sldId id="652" r:id="rId25"/>
    <p:sldId id="653" r:id="rId26"/>
    <p:sldId id="654" r:id="rId27"/>
    <p:sldId id="655" r:id="rId28"/>
    <p:sldId id="656" r:id="rId29"/>
    <p:sldId id="657" r:id="rId30"/>
    <p:sldId id="658" r:id="rId31"/>
    <p:sldId id="664" r:id="rId32"/>
    <p:sldId id="665" r:id="rId33"/>
    <p:sldId id="666" r:id="rId34"/>
    <p:sldId id="667" r:id="rId35"/>
    <p:sldId id="659" r:id="rId36"/>
    <p:sldId id="660" r:id="rId37"/>
    <p:sldId id="661" r:id="rId38"/>
    <p:sldId id="662" r:id="rId39"/>
    <p:sldId id="663" r:id="rId40"/>
    <p:sldId id="641" r:id="rId41"/>
    <p:sldId id="62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55" autoAdjust="0"/>
  </p:normalViewPr>
  <p:slideViewPr>
    <p:cSldViewPr snapToGrid="0">
      <p:cViewPr varScale="1">
        <p:scale>
          <a:sx n="73" d="100"/>
          <a:sy n="73" d="100"/>
        </p:scale>
        <p:origin x="354" y="72"/>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54466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93980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610188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434764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804191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217006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954995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046884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720794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446799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570322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315759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495037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775770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194844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66416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217409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38262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335455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128395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00372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1015523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660631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6652157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538998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4050885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022390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8330904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763458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756918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563531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552078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1779342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8626584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233704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4838702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096249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4353179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28, </a:t>
            </a:r>
            <a:r>
              <a:rPr lang="en-US" sz="5333" b="1" dirty="0">
                <a:solidFill>
                  <a:schemeClr val="tx1">
                    <a:lumMod val="95000"/>
                    <a:lumOff val="5000"/>
                  </a:schemeClr>
                </a:solidFill>
                <a:latin typeface="Helvetica" pitchFamily="34" charset="0"/>
                <a:cs typeface="Helvetica" pitchFamily="34" charset="0"/>
              </a:rPr>
              <a:t>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In the Beginning… Pt </a:t>
            </a:r>
            <a:r>
              <a:rPr lang="en-US" sz="6600" b="1" dirty="0" smtClean="0">
                <a:solidFill>
                  <a:schemeClr val="accent2">
                    <a:lumMod val="50000"/>
                  </a:schemeClr>
                </a:solidFill>
                <a:latin typeface="Helvetica" pitchFamily="34" charset="0"/>
                <a:cs typeface="Helvetica" pitchFamily="34" charset="0"/>
              </a:rPr>
              <a:t>1</a:t>
            </a: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Who is Our Creator?</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Re-Examining the Creation Week as a Model For Understanding Elohim’s Plan For Mankind</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Points of Interest</a:t>
            </a:r>
            <a:endParaRPr lang="en-US" sz="4800" b="1" dirty="0">
              <a:solidFill>
                <a:schemeClr val="tx1"/>
              </a:solidFill>
              <a:latin typeface="+mn-lt"/>
              <a:cs typeface="Times New Roman" pitchFamily="18" charset="0"/>
            </a:endParaRPr>
          </a:p>
          <a:p>
            <a:pPr marL="0" indent="0">
              <a:buNone/>
            </a:pPr>
            <a:r>
              <a:rPr lang="en-US" sz="4000" b="1" dirty="0" smtClean="0"/>
              <a:t>When is “In </a:t>
            </a:r>
            <a:r>
              <a:rPr lang="en-US" sz="4000" b="1" dirty="0" smtClean="0"/>
              <a:t>the </a:t>
            </a:r>
            <a:r>
              <a:rPr lang="en-US" sz="4000" b="1" dirty="0" smtClean="0"/>
              <a:t>beginning”</a:t>
            </a:r>
            <a:endParaRPr lang="en-US" sz="4000" b="1" dirty="0"/>
          </a:p>
          <a:p>
            <a:pPr marL="0" indent="0">
              <a:buNone/>
            </a:pPr>
            <a:r>
              <a:rPr lang="en-US" sz="4000" b="1" dirty="0" smtClean="0"/>
              <a:t>What it means to create</a:t>
            </a:r>
          </a:p>
          <a:p>
            <a:pPr marL="0" indent="0">
              <a:buNone/>
            </a:pPr>
            <a:r>
              <a:rPr lang="en-US" sz="4000" b="1" dirty="0" smtClean="0"/>
              <a:t>Who is the Creator</a:t>
            </a:r>
          </a:p>
          <a:p>
            <a:pPr marL="0" indent="0">
              <a:buNone/>
            </a:pPr>
            <a:r>
              <a:rPr lang="en-US" sz="4000" b="1" dirty="0" smtClean="0"/>
              <a:t>What is the Spirit of Elohim</a:t>
            </a:r>
          </a:p>
          <a:p>
            <a:pPr marL="0" indent="0">
              <a:buNone/>
            </a:pPr>
            <a:r>
              <a:rPr lang="en-US" sz="4000" b="1" dirty="0" smtClean="0"/>
              <a:t>Trinity</a:t>
            </a:r>
          </a:p>
          <a:p>
            <a:pPr marL="0" indent="0">
              <a:buNone/>
            </a:pPr>
            <a:r>
              <a:rPr lang="en-US" sz="4000" b="1" dirty="0" smtClean="0"/>
              <a:t>Did the Father or the Son create</a:t>
            </a:r>
          </a:p>
          <a:p>
            <a:pPr marL="0" indent="0">
              <a:buNone/>
            </a:pPr>
            <a:endParaRPr lang="en-US" sz="4000" b="1" dirty="0"/>
          </a:p>
        </p:txBody>
      </p:sp>
    </p:spTree>
    <p:extLst>
      <p:ext uri="{BB962C8B-B14F-4D97-AF65-F5344CB8AC3E}">
        <p14:creationId xmlns:p14="http://schemas.microsoft.com/office/powerpoint/2010/main" val="3937959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1:1</a:t>
            </a:r>
            <a:endParaRPr lang="en-US" sz="4800" b="1" dirty="0">
              <a:solidFill>
                <a:schemeClr val="tx1"/>
              </a:solidFill>
              <a:latin typeface="+mn-lt"/>
              <a:cs typeface="Times New Roman" pitchFamily="18" charset="0"/>
            </a:endParaRPr>
          </a:p>
          <a:p>
            <a:pPr marL="0" indent="0">
              <a:buNone/>
            </a:pPr>
            <a:r>
              <a:rPr lang="en-US" sz="4000" b="1" dirty="0" smtClean="0"/>
              <a:t>In the beginning, God created the heavens and the earth (KJV)</a:t>
            </a:r>
          </a:p>
          <a:p>
            <a:pPr marL="0" indent="0">
              <a:buNone/>
            </a:pPr>
            <a:r>
              <a:rPr lang="en-US" sz="4000" b="1" dirty="0" smtClean="0"/>
              <a:t>In the beginning, Elohim created the heavens and the earth (Scriptures)</a:t>
            </a:r>
            <a:endParaRPr lang="en-US" sz="4000" b="1" dirty="0"/>
          </a:p>
        </p:txBody>
      </p:sp>
    </p:spTree>
    <p:extLst>
      <p:ext uri="{BB962C8B-B14F-4D97-AF65-F5344CB8AC3E}">
        <p14:creationId xmlns:p14="http://schemas.microsoft.com/office/powerpoint/2010/main" val="6134602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the Beginning</a:t>
            </a:r>
            <a:endParaRPr lang="en-US" sz="4800" b="1" dirty="0">
              <a:solidFill>
                <a:schemeClr val="tx1"/>
              </a:solidFill>
              <a:latin typeface="+mn-lt"/>
              <a:cs typeface="Times New Roman" pitchFamily="18" charset="0"/>
            </a:endParaRPr>
          </a:p>
          <a:p>
            <a:pPr marL="0" indent="0">
              <a:buNone/>
            </a:pPr>
            <a:r>
              <a:rPr lang="en-US" sz="3600" dirty="0" smtClean="0"/>
              <a:t> </a:t>
            </a:r>
            <a:r>
              <a:rPr lang="en-US" sz="4800" dirty="0" err="1">
                <a:latin typeface="Bwhebb" panose="00000400000000000000" pitchFamily="2" charset="0"/>
              </a:rPr>
              <a:t>tyviÞarEB</a:t>
            </a:r>
            <a:r>
              <a:rPr lang="en-US" sz="4000" dirty="0" smtClean="0">
                <a:latin typeface="Bwhebb" panose="00000400000000000000" pitchFamily="2" charset="0"/>
              </a:rPr>
              <a:t>. </a:t>
            </a:r>
            <a:r>
              <a:rPr lang="en-US" sz="4000" b="1" dirty="0" smtClean="0"/>
              <a:t>from </a:t>
            </a:r>
            <a:r>
              <a:rPr lang="en-US" sz="4000" b="1" dirty="0" err="1" smtClean="0"/>
              <a:t>reysheet</a:t>
            </a:r>
            <a:r>
              <a:rPr lang="en-US" sz="4000" b="1" dirty="0" smtClean="0"/>
              <a:t> - </a:t>
            </a:r>
            <a:r>
              <a:rPr lang="en-US" sz="4000" b="1" dirty="0"/>
              <a:t>what comes first, </a:t>
            </a:r>
            <a:r>
              <a:rPr lang="en-US" sz="4000" b="1" dirty="0" smtClean="0"/>
              <a:t>beginning</a:t>
            </a:r>
            <a:r>
              <a:rPr lang="en-US" sz="4000" dirty="0" smtClean="0"/>
              <a:t>, starting point;</a:t>
            </a:r>
          </a:p>
          <a:p>
            <a:pPr>
              <a:buFontTx/>
              <a:buChar char="-"/>
            </a:pPr>
            <a:r>
              <a:rPr lang="en-US" sz="4000" dirty="0" smtClean="0"/>
              <a:t>which comes from Hebrew “</a:t>
            </a:r>
            <a:r>
              <a:rPr lang="en-US" sz="4000" dirty="0" err="1" smtClean="0"/>
              <a:t>rosh</a:t>
            </a:r>
            <a:r>
              <a:rPr lang="en-US" sz="4000" dirty="0" smtClean="0"/>
              <a:t>” – head</a:t>
            </a:r>
          </a:p>
          <a:p>
            <a:pPr marL="0" indent="0">
              <a:buNone/>
            </a:pPr>
            <a:r>
              <a:rPr lang="en-US" sz="4000" b="1" dirty="0" smtClean="0"/>
              <a:t>Alternate reading – “When Elohim began to create heaven and earth”</a:t>
            </a:r>
            <a:endParaRPr lang="en-US" sz="5400" b="1" dirty="0"/>
          </a:p>
        </p:txBody>
      </p:sp>
    </p:spTree>
    <p:extLst>
      <p:ext uri="{BB962C8B-B14F-4D97-AF65-F5344CB8AC3E}">
        <p14:creationId xmlns:p14="http://schemas.microsoft.com/office/powerpoint/2010/main" val="2895491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Created</a:t>
            </a:r>
            <a:endParaRPr lang="en-US" sz="4800" b="1" dirty="0">
              <a:solidFill>
                <a:schemeClr val="tx1"/>
              </a:solidFill>
              <a:latin typeface="+mn-lt"/>
              <a:cs typeface="Times New Roman" pitchFamily="18" charset="0"/>
            </a:endParaRPr>
          </a:p>
          <a:p>
            <a:pPr marL="0" indent="0">
              <a:buNone/>
            </a:pPr>
            <a:r>
              <a:rPr lang="en-US" sz="4400" dirty="0" err="1" smtClean="0">
                <a:latin typeface="Bwhebb" panose="00000400000000000000" pitchFamily="2" charset="0"/>
              </a:rPr>
              <a:t>ar"äB</a:t>
            </a:r>
            <a:r>
              <a:rPr lang="en-US" sz="4400" dirty="0" smtClean="0">
                <a:latin typeface="Bwhebb" panose="00000400000000000000" pitchFamily="2" charset="0"/>
              </a:rPr>
              <a:t>'</a:t>
            </a:r>
            <a:r>
              <a:rPr lang="en-US" sz="6000" b="1" dirty="0" smtClean="0">
                <a:latin typeface="Bwhebb" panose="00000400000000000000" pitchFamily="2" charset="0"/>
              </a:rPr>
              <a:t> </a:t>
            </a:r>
            <a:r>
              <a:rPr lang="en-US" sz="4000" b="1" dirty="0" smtClean="0"/>
              <a:t>bara -</a:t>
            </a:r>
            <a:r>
              <a:rPr lang="en-US" dirty="0" smtClean="0"/>
              <a:t> </a:t>
            </a:r>
            <a:r>
              <a:rPr lang="en-US" sz="4000" b="1" dirty="0"/>
              <a:t>create, make, Creator (</a:t>
            </a:r>
            <a:r>
              <a:rPr lang="en-US" sz="4000" b="1" dirty="0" err="1"/>
              <a:t>Qal</a:t>
            </a:r>
            <a:r>
              <a:rPr lang="en-US" sz="4000" b="1" dirty="0"/>
              <a:t>); choose, cut down, dispatch, (</a:t>
            </a:r>
            <a:r>
              <a:rPr lang="en-US" sz="4000" b="1" dirty="0" err="1"/>
              <a:t>Piel</a:t>
            </a:r>
            <a:r>
              <a:rPr lang="en-US" sz="4000" b="1" dirty="0"/>
              <a:t>); be created, be </a:t>
            </a:r>
            <a:r>
              <a:rPr lang="en-US" sz="4000" b="1" dirty="0" smtClean="0"/>
              <a:t>done;</a:t>
            </a:r>
          </a:p>
          <a:p>
            <a:pPr marL="0" indent="0">
              <a:buNone/>
            </a:pPr>
            <a:r>
              <a:rPr lang="en-US" sz="4000" b="1" dirty="0"/>
              <a:t>to be extraordinarily fat, </a:t>
            </a:r>
            <a:r>
              <a:rPr lang="en-US" sz="4000" b="1" dirty="0" smtClean="0"/>
              <a:t>to </a:t>
            </a:r>
            <a:r>
              <a:rPr lang="en-US" sz="4000" b="1" dirty="0"/>
              <a:t>become free of an illness, to recover</a:t>
            </a:r>
            <a:r>
              <a:rPr lang="en-US" sz="4000" b="1" dirty="0" smtClean="0"/>
              <a:t>, </a:t>
            </a:r>
            <a:r>
              <a:rPr lang="en-US" sz="4000" b="1" dirty="0"/>
              <a:t>to be healthy, strong. </a:t>
            </a:r>
            <a:endParaRPr lang="en-US" sz="4000" b="1" dirty="0" smtClean="0"/>
          </a:p>
          <a:p>
            <a:pPr marL="0" indent="0">
              <a:buNone/>
            </a:pPr>
            <a:r>
              <a:rPr lang="en-US" sz="4000" b="1" i="1" dirty="0"/>
              <a:t>form, fashion by cutting, shape out, pare a reed for writing, a stick for an arrow </a:t>
            </a:r>
            <a:r>
              <a:rPr lang="en-US" sz="4000" b="1" i="1" dirty="0" smtClean="0"/>
              <a:t>; </a:t>
            </a:r>
            <a:r>
              <a:rPr lang="en-US" sz="4000" b="1" i="1" dirty="0"/>
              <a:t>found, build</a:t>
            </a:r>
            <a:r>
              <a:rPr lang="en-US" sz="4000" b="1" dirty="0"/>
              <a:t>, </a:t>
            </a:r>
          </a:p>
          <a:p>
            <a:pPr marL="0" indent="0">
              <a:buNone/>
            </a:pPr>
            <a:endParaRPr lang="en-US" sz="4000" b="1" dirty="0" smtClean="0"/>
          </a:p>
        </p:txBody>
      </p:sp>
    </p:spTree>
    <p:extLst>
      <p:ext uri="{BB962C8B-B14F-4D97-AF65-F5344CB8AC3E}">
        <p14:creationId xmlns:p14="http://schemas.microsoft.com/office/powerpoint/2010/main" val="2472186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Genesis 1:2</a:t>
            </a:r>
            <a:endParaRPr lang="en-US" sz="4800" b="1" dirty="0">
              <a:solidFill>
                <a:schemeClr val="tx1"/>
              </a:solidFill>
              <a:latin typeface="+mn-lt"/>
              <a:cs typeface="Times New Roman" pitchFamily="18" charset="0"/>
            </a:endParaRPr>
          </a:p>
          <a:p>
            <a:pPr marL="0" indent="0">
              <a:buNone/>
            </a:pPr>
            <a:r>
              <a:rPr lang="en-US" sz="4000" b="1" dirty="0" smtClean="0"/>
              <a:t>The </a:t>
            </a:r>
            <a:r>
              <a:rPr lang="en-US" sz="4000" b="1" dirty="0"/>
              <a:t>earth was formless and void, and darkness was over the surface of the deep, and the Spirit of Elohim was moving over the surface of the waters</a:t>
            </a:r>
            <a:r>
              <a:rPr lang="en-US" sz="4000" b="1" dirty="0" smtClean="0"/>
              <a:t>.</a:t>
            </a:r>
          </a:p>
          <a:p>
            <a:pPr marL="0" indent="0">
              <a:buNone/>
            </a:pPr>
            <a:r>
              <a:rPr lang="en-US" sz="4000" b="1" dirty="0" smtClean="0"/>
              <a:t>2 Theories.</a:t>
            </a:r>
          </a:p>
          <a:p>
            <a:pPr marL="0" indent="0">
              <a:buNone/>
            </a:pPr>
            <a:r>
              <a:rPr lang="en-US" sz="4000" b="1" dirty="0" smtClean="0"/>
              <a:t>1 The reformation of heaven and earth – What about ancient civilizations?</a:t>
            </a:r>
          </a:p>
          <a:p>
            <a:pPr marL="0" indent="0">
              <a:buNone/>
            </a:pPr>
            <a:r>
              <a:rPr lang="en-US" sz="4000" b="1" dirty="0" smtClean="0"/>
              <a:t>2 The original “forming, fashioning” of heaven and earth</a:t>
            </a:r>
            <a:endParaRPr lang="en-US" sz="4000" b="1" dirty="0"/>
          </a:p>
        </p:txBody>
      </p:sp>
    </p:spTree>
    <p:extLst>
      <p:ext uri="{BB962C8B-B14F-4D97-AF65-F5344CB8AC3E}">
        <p14:creationId xmlns:p14="http://schemas.microsoft.com/office/powerpoint/2010/main" val="36856108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Created</a:t>
            </a:r>
            <a:endParaRPr lang="en-US" sz="4800" b="1" dirty="0">
              <a:solidFill>
                <a:schemeClr val="tx1"/>
              </a:solidFill>
              <a:latin typeface="+mn-lt"/>
              <a:cs typeface="Times New Roman" pitchFamily="18" charset="0"/>
            </a:endParaRPr>
          </a:p>
          <a:p>
            <a:pPr marL="0" indent="0">
              <a:buNone/>
            </a:pPr>
            <a:r>
              <a:rPr lang="en-US" sz="4000" b="1" dirty="0" smtClean="0"/>
              <a:t>Elohim </a:t>
            </a:r>
            <a:r>
              <a:rPr lang="en-US" sz="4000" b="1" dirty="0"/>
              <a:t>created the great sea monsters and every living creature that moves, with which the waters swarmed after their kind, and every winged bird after its kind; and Elohim saw that it was </a:t>
            </a:r>
            <a:r>
              <a:rPr lang="en-US" sz="4000" b="1" dirty="0" smtClean="0"/>
              <a:t>good. 1:21 </a:t>
            </a:r>
          </a:p>
          <a:p>
            <a:pPr marL="0" indent="0">
              <a:buNone/>
            </a:pPr>
            <a:r>
              <a:rPr lang="en-US" sz="4000" b="1" dirty="0" smtClean="0"/>
              <a:t>Elohim </a:t>
            </a:r>
            <a:r>
              <a:rPr lang="en-US" sz="4000" b="1" dirty="0"/>
              <a:t>created man in His own image, in the image of Elohim He created him; male and female He created them</a:t>
            </a:r>
            <a:r>
              <a:rPr lang="en-US" sz="4000" b="1" dirty="0" smtClean="0"/>
              <a:t>.  </a:t>
            </a:r>
            <a:r>
              <a:rPr lang="en-US" sz="4000" b="1" dirty="0" smtClean="0"/>
              <a:t>1:27</a:t>
            </a:r>
          </a:p>
        </p:txBody>
      </p:sp>
    </p:spTree>
    <p:extLst>
      <p:ext uri="{BB962C8B-B14F-4D97-AF65-F5344CB8AC3E}">
        <p14:creationId xmlns:p14="http://schemas.microsoft.com/office/powerpoint/2010/main" val="10665942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Created</a:t>
            </a:r>
            <a:endParaRPr lang="en-US" sz="4800" b="1" dirty="0">
              <a:solidFill>
                <a:schemeClr val="tx1"/>
              </a:solidFill>
              <a:latin typeface="+mn-lt"/>
              <a:cs typeface="Times New Roman" pitchFamily="18" charset="0"/>
            </a:endParaRPr>
          </a:p>
          <a:p>
            <a:pPr marL="0" indent="0">
              <a:buNone/>
            </a:pPr>
            <a:r>
              <a:rPr lang="en-US" sz="4000" b="1" dirty="0" smtClean="0"/>
              <a:t>Then </a:t>
            </a:r>
            <a:r>
              <a:rPr lang="en-US" sz="4000" b="1" dirty="0"/>
              <a:t>Elohim blessed the seventh day and sanctified it, because in it He rested from all His work which Elohim had created and made</a:t>
            </a:r>
            <a:r>
              <a:rPr lang="en-US" sz="4000" b="1" dirty="0" smtClean="0"/>
              <a:t>.  </a:t>
            </a:r>
            <a:r>
              <a:rPr lang="en-US" sz="4000" b="1" dirty="0" smtClean="0"/>
              <a:t>2:3</a:t>
            </a:r>
          </a:p>
          <a:p>
            <a:pPr marL="0" indent="0">
              <a:buNone/>
            </a:pPr>
            <a:r>
              <a:rPr lang="en-US" sz="4000" b="1" dirty="0"/>
              <a:t>This is the book of the generations of Adam. In the day when Elohim created man, He made him in the likeness of Elohim</a:t>
            </a:r>
            <a:r>
              <a:rPr lang="en-US" sz="4000" b="1" dirty="0" smtClean="0"/>
              <a:t>.  </a:t>
            </a:r>
            <a:r>
              <a:rPr lang="en-US" sz="4000" b="1" dirty="0"/>
              <a:t>He created them male and female, and He blessed them and named them Man in the day when they were created</a:t>
            </a:r>
            <a:r>
              <a:rPr lang="en-US" sz="4000" b="1" dirty="0" smtClean="0"/>
              <a:t>.  </a:t>
            </a:r>
            <a:r>
              <a:rPr lang="en-US" sz="4000" b="1" dirty="0" smtClean="0"/>
              <a:t>5:1-2</a:t>
            </a:r>
            <a:endParaRPr lang="en-US" sz="4000" b="1" dirty="0"/>
          </a:p>
        </p:txBody>
      </p:sp>
    </p:spTree>
    <p:extLst>
      <p:ext uri="{BB962C8B-B14F-4D97-AF65-F5344CB8AC3E}">
        <p14:creationId xmlns:p14="http://schemas.microsoft.com/office/powerpoint/2010/main" val="39602033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Created</a:t>
            </a:r>
            <a:endParaRPr lang="en-US" sz="4800" b="1" dirty="0">
              <a:solidFill>
                <a:schemeClr val="tx1"/>
              </a:solidFill>
              <a:latin typeface="+mn-lt"/>
              <a:cs typeface="Times New Roman" pitchFamily="18" charset="0"/>
            </a:endParaRPr>
          </a:p>
          <a:p>
            <a:pPr marL="0" indent="0">
              <a:buNone/>
            </a:pPr>
            <a:r>
              <a:rPr lang="en-US" sz="4000" b="1" dirty="0" smtClean="0"/>
              <a:t>Lift </a:t>
            </a:r>
            <a:r>
              <a:rPr lang="en-US" sz="4000" b="1" dirty="0"/>
              <a:t>up your eyes on high And see who has created these [stars], The One who leads forth their host by number, He calls them all by name; Because of the greatness of His might and the strength of [His] power, Not one [of them] is missing</a:t>
            </a:r>
            <a:r>
              <a:rPr lang="en-US" sz="4000" b="1" dirty="0" smtClean="0"/>
              <a:t>. </a:t>
            </a:r>
            <a:r>
              <a:rPr lang="en-US" sz="4000" b="1" dirty="0" err="1" smtClean="0"/>
              <a:t>Yeshayahu</a:t>
            </a:r>
            <a:r>
              <a:rPr lang="en-US" sz="4000" b="1" dirty="0" smtClean="0"/>
              <a:t> 40:26</a:t>
            </a:r>
          </a:p>
          <a:p>
            <a:pPr marL="0" indent="0">
              <a:buNone/>
            </a:pPr>
            <a:r>
              <a:rPr lang="en-US" dirty="0"/>
              <a:t> </a:t>
            </a:r>
            <a:r>
              <a:rPr lang="en-US" sz="4000" b="1" dirty="0"/>
              <a:t>Do you not know? Have you not heard? The Everlasting Elohim, Yahuwah, the Creator of the ends of the earth Does not become weary or tired. His understanding is inscrutable</a:t>
            </a:r>
            <a:r>
              <a:rPr lang="en-US" sz="4000" b="1" dirty="0" smtClean="0"/>
              <a:t>.</a:t>
            </a:r>
            <a:r>
              <a:rPr lang="en-US" sz="4000" b="1" dirty="0"/>
              <a:t> </a:t>
            </a:r>
            <a:r>
              <a:rPr lang="en-US" sz="4000" b="1" dirty="0" smtClean="0"/>
              <a:t>28</a:t>
            </a:r>
            <a:endParaRPr lang="en-US" sz="4000" b="1" dirty="0"/>
          </a:p>
        </p:txBody>
      </p:sp>
    </p:spTree>
    <p:extLst>
      <p:ext uri="{BB962C8B-B14F-4D97-AF65-F5344CB8AC3E}">
        <p14:creationId xmlns:p14="http://schemas.microsoft.com/office/powerpoint/2010/main" val="23722247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Spirit of Elohim</a:t>
            </a:r>
            <a:endParaRPr lang="en-US" sz="4800" b="1" dirty="0">
              <a:solidFill>
                <a:schemeClr val="tx1"/>
              </a:solidFill>
              <a:latin typeface="+mn-lt"/>
              <a:cs typeface="Times New Roman" pitchFamily="18" charset="0"/>
            </a:endParaRPr>
          </a:p>
          <a:p>
            <a:pPr marL="0" indent="0">
              <a:buNone/>
            </a:pPr>
            <a:r>
              <a:rPr lang="en-US" sz="4000" b="1" dirty="0"/>
              <a:t>the Spirit of Elohim was moving over the surface of the waters</a:t>
            </a:r>
            <a:r>
              <a:rPr lang="en-US" sz="4000" b="1" dirty="0" smtClean="0"/>
              <a:t>.</a:t>
            </a:r>
          </a:p>
          <a:p>
            <a:pPr marL="0" indent="0">
              <a:buNone/>
            </a:pPr>
            <a:r>
              <a:rPr lang="en-US" sz="4000" b="1" dirty="0" err="1" smtClean="0"/>
              <a:t>Ruach</a:t>
            </a:r>
            <a:r>
              <a:rPr lang="en-US" sz="4000" b="1" dirty="0" smtClean="0"/>
              <a:t> Elohim - </a:t>
            </a:r>
            <a:r>
              <a:rPr lang="en-US" sz="4000" b="1" dirty="0"/>
              <a:t>breath, wind, spirit; </a:t>
            </a:r>
            <a:endParaRPr lang="en-US" sz="4000" b="1" dirty="0" smtClean="0"/>
          </a:p>
          <a:p>
            <a:pPr marL="0" indent="0">
              <a:buNone/>
            </a:pPr>
            <a:r>
              <a:rPr lang="en-US" sz="4000" b="1" dirty="0" smtClean="0"/>
              <a:t>Breath of life </a:t>
            </a:r>
            <a:r>
              <a:rPr lang="en-US" sz="4000" dirty="0" smtClean="0"/>
              <a:t>- </a:t>
            </a:r>
            <a:r>
              <a:rPr lang="en-US" sz="4000" b="1" dirty="0"/>
              <a:t>Behold, I, even I am bringing the flood of water upon the earth, to destroy all flesh in which is the breath of </a:t>
            </a:r>
            <a:r>
              <a:rPr lang="en-US" sz="4000" b="1" dirty="0" smtClean="0"/>
              <a:t>life Gen 6:17</a:t>
            </a:r>
            <a:endParaRPr lang="en-US" sz="4000" b="1" dirty="0"/>
          </a:p>
        </p:txBody>
      </p:sp>
    </p:spTree>
    <p:extLst>
      <p:ext uri="{BB962C8B-B14F-4D97-AF65-F5344CB8AC3E}">
        <p14:creationId xmlns:p14="http://schemas.microsoft.com/office/powerpoint/2010/main" val="14961243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Spirit As Wind</a:t>
            </a:r>
            <a:endParaRPr lang="en-US" sz="4800" b="1" dirty="0">
              <a:solidFill>
                <a:schemeClr val="tx1"/>
              </a:solidFill>
              <a:latin typeface="+mn-lt"/>
              <a:cs typeface="Times New Roman" pitchFamily="18" charset="0"/>
            </a:endParaRPr>
          </a:p>
          <a:p>
            <a:pPr marL="0" indent="0">
              <a:buNone/>
            </a:pPr>
            <a:r>
              <a:rPr lang="en-US" sz="4000" b="1" dirty="0" smtClean="0"/>
              <a:t>Lazarus 3:5-8  </a:t>
            </a:r>
            <a:r>
              <a:rPr lang="en-US" sz="4000" b="1" dirty="0" smtClean="0"/>
              <a:t>Yahusha </a:t>
            </a:r>
            <a:r>
              <a:rPr lang="en-US" sz="4000" b="1" dirty="0"/>
              <a:t>answered, "Truly, truly, I say to you, unless one is born of water and the Spirit he cannot enter into the kingdom of Elohim</a:t>
            </a:r>
            <a:r>
              <a:rPr lang="en-US" sz="4000" b="1" dirty="0" smtClean="0"/>
              <a:t>.  </a:t>
            </a:r>
            <a:r>
              <a:rPr lang="en-US" sz="4000" b="1" dirty="0"/>
              <a:t>"That which is born of the flesh is flesh, and that which is born of the Spirit is spirit</a:t>
            </a:r>
            <a:r>
              <a:rPr lang="en-US" sz="4000" b="1" dirty="0" smtClean="0"/>
              <a:t>.  "</a:t>
            </a:r>
            <a:r>
              <a:rPr lang="en-US" sz="4000" b="1" dirty="0"/>
              <a:t>Do not be amazed that I said to you, 'You must be born again</a:t>
            </a:r>
            <a:r>
              <a:rPr lang="en-US" sz="4000" b="1" dirty="0" smtClean="0"/>
              <a:t>.' </a:t>
            </a:r>
            <a:r>
              <a:rPr lang="en-US" sz="4000" b="1" dirty="0"/>
              <a:t>"The wind blows where it wishes and you hear the sound of it, but do not know where it comes from and where it is going; so is everyone who is born of the Spirit."</a:t>
            </a:r>
            <a:endParaRPr lang="en-US" b="1" dirty="0"/>
          </a:p>
          <a:p>
            <a:pPr marL="0" indent="0">
              <a:buNone/>
            </a:pPr>
            <a:endParaRPr lang="en-US" sz="4000" b="1" dirty="0"/>
          </a:p>
        </p:txBody>
      </p:sp>
    </p:spTree>
    <p:extLst>
      <p:ext uri="{BB962C8B-B14F-4D97-AF65-F5344CB8AC3E}">
        <p14:creationId xmlns:p14="http://schemas.microsoft.com/office/powerpoint/2010/main" val="1499058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Spirit Hovering</a:t>
            </a:r>
            <a:endParaRPr lang="en-US" sz="4800" b="1" dirty="0">
              <a:solidFill>
                <a:schemeClr val="tx1"/>
              </a:solidFill>
              <a:latin typeface="+mn-lt"/>
              <a:cs typeface="Times New Roman" pitchFamily="18" charset="0"/>
            </a:endParaRPr>
          </a:p>
          <a:p>
            <a:pPr marL="0" indent="0">
              <a:buNone/>
            </a:pPr>
            <a:r>
              <a:rPr lang="en-US" dirty="0" smtClean="0"/>
              <a:t> </a:t>
            </a:r>
            <a:r>
              <a:rPr lang="en-US" sz="4800" dirty="0" err="1">
                <a:latin typeface="Bwhebb" panose="00000400000000000000" pitchFamily="2" charset="0"/>
              </a:rPr>
              <a:t>tp,x,Þr:m</a:t>
            </a:r>
            <a:r>
              <a:rPr lang="en-US" sz="4800" dirty="0">
                <a:latin typeface="Bwhebb" panose="00000400000000000000" pitchFamily="2" charset="0"/>
              </a:rPr>
              <a:t>.</a:t>
            </a:r>
            <a:r>
              <a:rPr lang="en-US" sz="6600" dirty="0" smtClean="0">
                <a:latin typeface="Bwhebb" panose="00000400000000000000" pitchFamily="2" charset="0"/>
              </a:rPr>
              <a:t> </a:t>
            </a:r>
            <a:r>
              <a:rPr lang="en-US" sz="4000" dirty="0" smtClean="0"/>
              <a:t>from (</a:t>
            </a:r>
            <a:r>
              <a:rPr lang="en-US" sz="4000" dirty="0" err="1" smtClean="0"/>
              <a:t>rachaph</a:t>
            </a:r>
            <a:r>
              <a:rPr lang="en-US" sz="4000" dirty="0" smtClean="0"/>
              <a:t>)</a:t>
            </a:r>
            <a:r>
              <a:rPr lang="en-US" sz="4000" b="1" dirty="0" smtClean="0"/>
              <a:t> brooding, hovering</a:t>
            </a:r>
          </a:p>
          <a:p>
            <a:pPr marL="0" indent="0">
              <a:buNone/>
            </a:pPr>
            <a:r>
              <a:rPr lang="en-US" sz="4000" b="1" dirty="0"/>
              <a:t>"Like an eagle that stirs up its nest, That hovers over its young, He spread His wings and caught them, He carried them on His pinions.</a:t>
            </a:r>
          </a:p>
          <a:p>
            <a:pPr marL="0" indent="0">
              <a:buNone/>
            </a:pPr>
            <a:r>
              <a:rPr lang="en-US" sz="4000" b="1" dirty="0" err="1" smtClean="0"/>
              <a:t>Devarim</a:t>
            </a:r>
            <a:r>
              <a:rPr lang="en-US" sz="4000" b="1" dirty="0" smtClean="0"/>
              <a:t> 32:11</a:t>
            </a:r>
          </a:p>
          <a:p>
            <a:pPr marL="0" indent="0">
              <a:buNone/>
            </a:pPr>
            <a:r>
              <a:rPr lang="en-US" sz="4000" b="1" dirty="0" smtClean="0"/>
              <a:t>This describes the command (breath) of Elohim working – as He speaks, things happen</a:t>
            </a:r>
            <a:endParaRPr lang="en-US" sz="4000" b="1" dirty="0"/>
          </a:p>
        </p:txBody>
      </p:sp>
    </p:spTree>
    <p:extLst>
      <p:ext uri="{BB962C8B-B14F-4D97-AF65-F5344CB8AC3E}">
        <p14:creationId xmlns:p14="http://schemas.microsoft.com/office/powerpoint/2010/main" val="3281224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Who Created?</a:t>
            </a:r>
            <a:endParaRPr lang="en-US" sz="4800" b="1" dirty="0">
              <a:solidFill>
                <a:schemeClr val="tx1"/>
              </a:solidFill>
              <a:latin typeface="+mn-lt"/>
              <a:cs typeface="Times New Roman" pitchFamily="18" charset="0"/>
            </a:endParaRPr>
          </a:p>
          <a:p>
            <a:pPr marL="0" indent="0">
              <a:buNone/>
            </a:pPr>
            <a:r>
              <a:rPr lang="en-US" sz="4000" b="1" dirty="0"/>
              <a:t>Behold, the Lord </a:t>
            </a:r>
            <a:r>
              <a:rPr lang="en-US" sz="4000" b="1" dirty="0" smtClean="0"/>
              <a:t>Yahuwah will </a:t>
            </a:r>
            <a:r>
              <a:rPr lang="en-US" sz="4000" b="1" dirty="0"/>
              <a:t>come with might, With His arm ruling for Him. Behold, His reward is with Him And His recompense before Him.</a:t>
            </a:r>
          </a:p>
          <a:p>
            <a:pPr marL="0" indent="0">
              <a:buNone/>
            </a:pPr>
            <a:r>
              <a:rPr lang="en-US" sz="4000" b="1" dirty="0" smtClean="0"/>
              <a:t>Like </a:t>
            </a:r>
            <a:r>
              <a:rPr lang="en-US" sz="4000" b="1" dirty="0"/>
              <a:t>a shepherd He will tend His flock, In His arm He will gather the lambs And carry [them] in His bosom; He will gently lead the nursing [ewes].</a:t>
            </a:r>
          </a:p>
          <a:p>
            <a:pPr marL="0" indent="0">
              <a:buNone/>
            </a:pPr>
            <a:r>
              <a:rPr lang="en-US" sz="4000" b="1" dirty="0" smtClean="0"/>
              <a:t>Who </a:t>
            </a:r>
            <a:r>
              <a:rPr lang="en-US" sz="4000" b="1" dirty="0"/>
              <a:t>has measured the waters in the hollow of His hand, And marked off the heavens by the span, And calculated the dust of the earth by the measure, And weighed the mountains in a balance And the hills in a pair of scales</a:t>
            </a:r>
            <a:r>
              <a:rPr lang="en-US" sz="4000" b="1" dirty="0" smtClean="0"/>
              <a:t>?  </a:t>
            </a:r>
            <a:r>
              <a:rPr lang="en-US" sz="4000" b="1" dirty="0" smtClean="0"/>
              <a:t>Isaiah 40:10-12</a:t>
            </a:r>
            <a:endParaRPr lang="en-US" sz="4000" b="1" dirty="0"/>
          </a:p>
        </p:txBody>
      </p:sp>
    </p:spTree>
    <p:extLst>
      <p:ext uri="{BB962C8B-B14F-4D97-AF65-F5344CB8AC3E}">
        <p14:creationId xmlns:p14="http://schemas.microsoft.com/office/powerpoint/2010/main" val="5625008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Who Created?</a:t>
            </a:r>
            <a:endParaRPr lang="en-US" sz="4800" b="1" dirty="0">
              <a:solidFill>
                <a:schemeClr val="tx1"/>
              </a:solidFill>
              <a:latin typeface="+mn-lt"/>
              <a:cs typeface="Times New Roman" pitchFamily="18" charset="0"/>
            </a:endParaRPr>
          </a:p>
          <a:p>
            <a:pPr marL="0" indent="0">
              <a:buNone/>
            </a:pPr>
            <a:r>
              <a:rPr lang="en-US" sz="4000" b="1" dirty="0" smtClean="0"/>
              <a:t>Who </a:t>
            </a:r>
            <a:r>
              <a:rPr lang="en-US" sz="4000" b="1" dirty="0"/>
              <a:t>has directed the Spirit of Yahuwah, Or as His counselor has informed Him?</a:t>
            </a:r>
          </a:p>
          <a:p>
            <a:pPr marL="0" indent="0">
              <a:buNone/>
            </a:pPr>
            <a:r>
              <a:rPr lang="en-US" sz="4000" b="1" dirty="0" smtClean="0"/>
              <a:t>With </a:t>
            </a:r>
            <a:r>
              <a:rPr lang="en-US" sz="4000" b="1" dirty="0"/>
              <a:t>whom did He consult and [who] gave Him understanding? And [who] taught Him in the path of justice and taught Him knowledge And informed Him of the way of understanding?</a:t>
            </a:r>
          </a:p>
          <a:p>
            <a:pPr marL="0" indent="0">
              <a:buNone/>
            </a:pPr>
            <a:r>
              <a:rPr lang="en-US" sz="4000" b="1" dirty="0" smtClean="0"/>
              <a:t>Behold</a:t>
            </a:r>
            <a:r>
              <a:rPr lang="en-US" sz="4000" b="1" dirty="0"/>
              <a:t>, the nations are like a drop from a bucket, And are regarded as a speck of dust on the scales; Behold, He lifts up the islands like fine </a:t>
            </a:r>
            <a:r>
              <a:rPr lang="en-US" sz="4000" b="1" dirty="0" smtClean="0"/>
              <a:t>dust.  </a:t>
            </a:r>
            <a:r>
              <a:rPr lang="en-US" sz="4000" b="1" dirty="0" smtClean="0"/>
              <a:t>Isaiah 40:13-15</a:t>
            </a:r>
            <a:endParaRPr lang="en-US" sz="4000" b="1" dirty="0"/>
          </a:p>
        </p:txBody>
      </p:sp>
    </p:spTree>
    <p:extLst>
      <p:ext uri="{BB962C8B-B14F-4D97-AF65-F5344CB8AC3E}">
        <p14:creationId xmlns:p14="http://schemas.microsoft.com/office/powerpoint/2010/main" val="2287244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Who Created?</a:t>
            </a:r>
            <a:endParaRPr lang="en-US" sz="4800" b="1" dirty="0">
              <a:solidFill>
                <a:schemeClr val="tx1"/>
              </a:solidFill>
              <a:latin typeface="+mn-lt"/>
              <a:cs typeface="Times New Roman" pitchFamily="18" charset="0"/>
            </a:endParaRPr>
          </a:p>
          <a:p>
            <a:pPr marL="0" indent="0">
              <a:buNone/>
            </a:pPr>
            <a:r>
              <a:rPr lang="en-US" sz="4000" b="1" dirty="0" smtClean="0"/>
              <a:t>Even </a:t>
            </a:r>
            <a:r>
              <a:rPr lang="en-US" sz="4000" b="1" dirty="0"/>
              <a:t>Lebanon is not enough to burn, Nor its beasts enough for a burnt offering</a:t>
            </a:r>
            <a:r>
              <a:rPr lang="en-US" sz="4000" b="1" dirty="0" smtClean="0"/>
              <a:t>.  All </a:t>
            </a:r>
            <a:r>
              <a:rPr lang="en-US" sz="4000" b="1" dirty="0"/>
              <a:t>the nations are as nothing before Him, They are regarded by Him as less than nothing and meaningless</a:t>
            </a:r>
            <a:r>
              <a:rPr lang="en-US" sz="4000" b="1" dirty="0" smtClean="0"/>
              <a:t>.  To </a:t>
            </a:r>
            <a:r>
              <a:rPr lang="en-US" sz="4000" b="1" dirty="0"/>
              <a:t>whom then will you liken Elohim? Or what likeness will you compare with </a:t>
            </a:r>
            <a:r>
              <a:rPr lang="en-US" sz="4000" b="1" dirty="0" smtClean="0"/>
              <a:t>Him?  </a:t>
            </a:r>
            <a:r>
              <a:rPr lang="en-US" sz="4000" b="1" dirty="0" smtClean="0"/>
              <a:t>Isaiah 40:16-18</a:t>
            </a:r>
            <a:endParaRPr lang="en-US" sz="4000" b="1" dirty="0"/>
          </a:p>
        </p:txBody>
      </p:sp>
    </p:spTree>
    <p:extLst>
      <p:ext uri="{BB962C8B-B14F-4D97-AF65-F5344CB8AC3E}">
        <p14:creationId xmlns:p14="http://schemas.microsoft.com/office/powerpoint/2010/main" val="5582398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Who Created?</a:t>
            </a:r>
            <a:endParaRPr lang="en-US" sz="4800" b="1" dirty="0">
              <a:solidFill>
                <a:schemeClr val="tx1"/>
              </a:solidFill>
              <a:latin typeface="+mn-lt"/>
              <a:cs typeface="Times New Roman" pitchFamily="18" charset="0"/>
            </a:endParaRPr>
          </a:p>
          <a:p>
            <a:pPr marL="0" indent="0">
              <a:buNone/>
            </a:pPr>
            <a:r>
              <a:rPr lang="en-US" sz="4000" b="1" dirty="0"/>
              <a:t>[As for] the idol, a craftsman casts it, A goldsmith plates it with gold, And a silversmith [fashions] chains of silver</a:t>
            </a:r>
            <a:r>
              <a:rPr lang="en-US" sz="4000" b="1" dirty="0" smtClean="0"/>
              <a:t>.  He </a:t>
            </a:r>
            <a:r>
              <a:rPr lang="en-US" sz="4000" b="1" dirty="0"/>
              <a:t>who is too impoverished for [such] an offering Selects a tree that does not rot; He seeks out for himself a skillful craftsman To prepare an idol that will not totter.</a:t>
            </a:r>
          </a:p>
          <a:p>
            <a:pPr marL="0" indent="0">
              <a:buNone/>
            </a:pPr>
            <a:r>
              <a:rPr lang="en-US" sz="4000" b="1" dirty="0" smtClean="0"/>
              <a:t>Do </a:t>
            </a:r>
            <a:r>
              <a:rPr lang="en-US" sz="4000" b="1" dirty="0"/>
              <a:t>you not know? Have you not heard? Has it not been declared to you from the beginning? Have you not understood from the foundations of the </a:t>
            </a:r>
            <a:r>
              <a:rPr lang="en-US" sz="4000" b="1" dirty="0" smtClean="0"/>
              <a:t>earth?  </a:t>
            </a:r>
            <a:r>
              <a:rPr lang="en-US" sz="4000" b="1" dirty="0" smtClean="0"/>
              <a:t>Isaiah 40:19-21</a:t>
            </a:r>
            <a:endParaRPr lang="en-US" sz="4000" b="1" dirty="0"/>
          </a:p>
        </p:txBody>
      </p:sp>
    </p:spTree>
    <p:extLst>
      <p:ext uri="{BB962C8B-B14F-4D97-AF65-F5344CB8AC3E}">
        <p14:creationId xmlns:p14="http://schemas.microsoft.com/office/powerpoint/2010/main" val="7105531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cs typeface="Times New Roman" pitchFamily="18" charset="0"/>
              </a:rPr>
              <a:t>The Word in the Beginning</a:t>
            </a:r>
            <a:endParaRPr lang="en-US" sz="4800" b="1" dirty="0">
              <a:solidFill>
                <a:schemeClr val="tx1"/>
              </a:solidFill>
              <a:latin typeface="+mn-lt"/>
              <a:cs typeface="Times New Roman" pitchFamily="18" charset="0"/>
            </a:endParaRPr>
          </a:p>
          <a:p>
            <a:pPr marL="0" indent="0">
              <a:buNone/>
            </a:pPr>
            <a:r>
              <a:rPr lang="en-US" sz="4000" b="1" dirty="0"/>
              <a:t>In the beginning was the Word, and the Word was with Elohim, and the Word was Elohim.</a:t>
            </a:r>
          </a:p>
          <a:p>
            <a:pPr marL="0" indent="0">
              <a:buNone/>
            </a:pPr>
            <a:r>
              <a:rPr lang="en-US" sz="4000" b="1" dirty="0" smtClean="0"/>
              <a:t>He </a:t>
            </a:r>
            <a:r>
              <a:rPr lang="en-US" sz="4000" b="1" dirty="0"/>
              <a:t>was in the beginning with Elohim.</a:t>
            </a:r>
          </a:p>
          <a:p>
            <a:pPr marL="0" indent="0">
              <a:buNone/>
            </a:pPr>
            <a:r>
              <a:rPr lang="en-US" sz="4000" b="1" dirty="0" smtClean="0"/>
              <a:t>All </a:t>
            </a:r>
            <a:r>
              <a:rPr lang="en-US" sz="4000" b="1" dirty="0"/>
              <a:t>things came into being through Him, and apart from Him nothing came into being that has come into being</a:t>
            </a:r>
            <a:r>
              <a:rPr lang="en-US" sz="4000" b="1" dirty="0" smtClean="0"/>
              <a:t>.  4</a:t>
            </a:r>
            <a:r>
              <a:rPr lang="en-US" sz="4000" b="1" baseline="30000" dirty="0" smtClean="0"/>
              <a:t>th</a:t>
            </a:r>
            <a:r>
              <a:rPr lang="en-US" sz="4000" b="1" dirty="0" smtClean="0"/>
              <a:t> Gospel 1:1-3</a:t>
            </a:r>
            <a:endParaRPr lang="en-US" sz="4000" b="1" dirty="0"/>
          </a:p>
        </p:txBody>
      </p:sp>
    </p:spTree>
    <p:extLst>
      <p:ext uri="{BB962C8B-B14F-4D97-AF65-F5344CB8AC3E}">
        <p14:creationId xmlns:p14="http://schemas.microsoft.com/office/powerpoint/2010/main" val="18931798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Created</a:t>
            </a:r>
            <a:endParaRPr lang="en-US" sz="4800" b="1" dirty="0">
              <a:solidFill>
                <a:schemeClr val="tx1"/>
              </a:solidFill>
              <a:latin typeface="+mn-lt"/>
              <a:cs typeface="Times New Roman" pitchFamily="18" charset="0"/>
            </a:endParaRPr>
          </a:p>
          <a:p>
            <a:pPr marL="0" indent="0">
              <a:buNone/>
            </a:pPr>
            <a:r>
              <a:rPr lang="en-US" sz="4000" b="1" dirty="0"/>
              <a:t>No one has seen Elohim at any time; the only begotten Elohim who is in the bosom of the Father, He has explained [Him</a:t>
            </a:r>
            <a:r>
              <a:rPr lang="en-US" sz="4000" b="1" dirty="0" smtClean="0"/>
              <a:t>].  4</a:t>
            </a:r>
            <a:r>
              <a:rPr lang="en-US" sz="4000" b="1" baseline="30000" dirty="0" smtClean="0"/>
              <a:t>th</a:t>
            </a:r>
            <a:r>
              <a:rPr lang="en-US" sz="4000" b="1" dirty="0" smtClean="0"/>
              <a:t> Gospel 1:18</a:t>
            </a:r>
            <a:endParaRPr lang="en-US" sz="4000" b="1" dirty="0"/>
          </a:p>
        </p:txBody>
      </p:sp>
    </p:spTree>
    <p:extLst>
      <p:ext uri="{BB962C8B-B14F-4D97-AF65-F5344CB8AC3E}">
        <p14:creationId xmlns:p14="http://schemas.microsoft.com/office/powerpoint/2010/main" val="34394568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fontScale="92500" lnSpcReduction="10000"/>
          </a:bodyPr>
          <a:lstStyle/>
          <a:p>
            <a:pPr>
              <a:buNone/>
            </a:pPr>
            <a:r>
              <a:rPr lang="en-US" sz="5067" i="1" dirty="0" err="1">
                <a:solidFill>
                  <a:schemeClr val="tx1"/>
                </a:solidFill>
              </a:rPr>
              <a:t>Dabar</a:t>
            </a:r>
            <a:r>
              <a:rPr lang="en-US" sz="5067" dirty="0">
                <a:solidFill>
                  <a:schemeClr val="tx1"/>
                </a:solidFill>
              </a:rPr>
              <a:t> is a very common word in Hebrew, usually rendered </a:t>
            </a:r>
            <a:r>
              <a:rPr lang="en-US" sz="5067" i="1" dirty="0">
                <a:solidFill>
                  <a:schemeClr val="tx1"/>
                </a:solidFill>
              </a:rPr>
              <a:t>word</a:t>
            </a:r>
            <a:r>
              <a:rPr lang="en-US" sz="5067" dirty="0">
                <a:solidFill>
                  <a:schemeClr val="tx1"/>
                </a:solidFill>
              </a:rPr>
              <a:t>.  The </a:t>
            </a:r>
            <a:r>
              <a:rPr lang="en-US" sz="5067" i="1" dirty="0">
                <a:solidFill>
                  <a:schemeClr val="tx1"/>
                </a:solidFill>
              </a:rPr>
              <a:t>BDB Lexicon </a:t>
            </a:r>
            <a:r>
              <a:rPr lang="en-US" sz="5067" dirty="0">
                <a:solidFill>
                  <a:schemeClr val="tx1"/>
                </a:solidFill>
              </a:rPr>
              <a:t>lists our word as </a:t>
            </a:r>
            <a:r>
              <a:rPr lang="en-US" sz="5067" dirty="0" err="1">
                <a:solidFill>
                  <a:schemeClr val="tx1"/>
                </a:solidFill>
                <a:latin typeface="Bwhebb" panose="00000400000000000000" pitchFamily="2" charset="0"/>
              </a:rPr>
              <a:t>rb'D</a:t>
            </a:r>
            <a:r>
              <a:rPr lang="en-US" sz="5067" dirty="0">
                <a:solidFill>
                  <a:schemeClr val="tx1"/>
                </a:solidFill>
                <a:latin typeface="Bwhebb" panose="00000400000000000000" pitchFamily="2" charset="0"/>
              </a:rPr>
              <a:t>': </a:t>
            </a:r>
            <a:r>
              <a:rPr lang="en-US" sz="5067" dirty="0">
                <a:solidFill>
                  <a:schemeClr val="tx1"/>
                </a:solidFill>
              </a:rPr>
              <a:t>n.m. </a:t>
            </a:r>
            <a:r>
              <a:rPr lang="en-US" sz="5067" i="1" dirty="0">
                <a:solidFill>
                  <a:schemeClr val="tx1"/>
                </a:solidFill>
              </a:rPr>
              <a:t>speech, word</a:t>
            </a:r>
            <a:r>
              <a:rPr lang="en-US" sz="5067" dirty="0">
                <a:solidFill>
                  <a:schemeClr val="tx1"/>
                </a:solidFill>
              </a:rPr>
              <a:t>.  </a:t>
            </a:r>
            <a:r>
              <a:rPr lang="en-US" sz="5067" i="1" dirty="0">
                <a:solidFill>
                  <a:schemeClr val="tx1"/>
                </a:solidFill>
              </a:rPr>
              <a:t>The Theological Wordbook of the Old Testament (TWOT)</a:t>
            </a:r>
            <a:r>
              <a:rPr lang="en-US" sz="5067" dirty="0">
                <a:solidFill>
                  <a:schemeClr val="tx1"/>
                </a:solidFill>
              </a:rPr>
              <a:t> gives us these renderings: </a:t>
            </a:r>
            <a:r>
              <a:rPr lang="en-US" sz="5067" i="1" dirty="0">
                <a:solidFill>
                  <a:schemeClr val="tx1"/>
                </a:solidFill>
              </a:rPr>
              <a:t>word, speaking, speech, thing, etc</a:t>
            </a:r>
            <a:r>
              <a:rPr lang="en-US" sz="5067" dirty="0">
                <a:solidFill>
                  <a:schemeClr val="tx1"/>
                </a:solidFill>
              </a:rPr>
              <a:t>.  And </a:t>
            </a:r>
            <a:r>
              <a:rPr lang="en-US" sz="5067" i="1" dirty="0">
                <a:solidFill>
                  <a:schemeClr val="tx1"/>
                </a:solidFill>
              </a:rPr>
              <a:t>the Hebrew and Aramaic Lexicon of the Old Testament (HALOT)</a:t>
            </a:r>
            <a:r>
              <a:rPr lang="en-US" sz="5067" dirty="0">
                <a:solidFill>
                  <a:schemeClr val="tx1"/>
                </a:solidFill>
              </a:rPr>
              <a:t> adds </a:t>
            </a:r>
            <a:r>
              <a:rPr lang="en-US" sz="5067" i="1" dirty="0">
                <a:solidFill>
                  <a:schemeClr val="tx1"/>
                </a:solidFill>
              </a:rPr>
              <a:t>matter</a:t>
            </a:r>
            <a:r>
              <a:rPr lang="en-US" sz="5067" dirty="0">
                <a:solidFill>
                  <a:schemeClr val="tx1"/>
                </a:solidFill>
              </a:rPr>
              <a:t> as another typical translation.</a:t>
            </a:r>
            <a:r>
              <a:rPr lang="en-US" sz="5333" dirty="0">
                <a:solidFill>
                  <a:schemeClr val="tx1"/>
                </a:solidFill>
              </a:rPr>
              <a:t>  </a:t>
            </a:r>
          </a:p>
        </p:txBody>
      </p:sp>
    </p:spTree>
    <p:extLst>
      <p:ext uri="{BB962C8B-B14F-4D97-AF65-F5344CB8AC3E}">
        <p14:creationId xmlns:p14="http://schemas.microsoft.com/office/powerpoint/2010/main" val="40445324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fontScale="85000" lnSpcReduction="20000"/>
          </a:bodyPr>
          <a:lstStyle/>
          <a:p>
            <a:pPr>
              <a:buNone/>
            </a:pPr>
            <a:r>
              <a:rPr lang="en-US" sz="5333" dirty="0">
                <a:solidFill>
                  <a:schemeClr val="tx1"/>
                </a:solidFill>
              </a:rPr>
              <a:t>In the KJV </a:t>
            </a:r>
            <a:r>
              <a:rPr lang="en-US" sz="5333" dirty="0" err="1">
                <a:solidFill>
                  <a:schemeClr val="tx1"/>
                </a:solidFill>
              </a:rPr>
              <a:t>dābar</a:t>
            </a:r>
            <a:r>
              <a:rPr lang="en-US" sz="5333" dirty="0">
                <a:solidFill>
                  <a:schemeClr val="tx1"/>
                </a:solidFill>
              </a:rPr>
              <a:t> (the </a:t>
            </a:r>
            <a:r>
              <a:rPr lang="en-US" sz="5333" dirty="0">
                <a:solidFill>
                  <a:schemeClr val="tx1"/>
                </a:solidFill>
              </a:rPr>
              <a:t>verb Strong’s 1696) </a:t>
            </a:r>
            <a:r>
              <a:rPr lang="en-US" sz="5333" dirty="0">
                <a:solidFill>
                  <a:schemeClr val="tx1"/>
                </a:solidFill>
              </a:rPr>
              <a:t>is translated by about thirty different words and </a:t>
            </a:r>
            <a:r>
              <a:rPr lang="en-US" sz="5333" dirty="0" err="1">
                <a:solidFill>
                  <a:schemeClr val="tx1"/>
                </a:solidFill>
              </a:rPr>
              <a:t>dābār</a:t>
            </a:r>
            <a:r>
              <a:rPr lang="en-US" sz="5333" dirty="0">
                <a:solidFill>
                  <a:schemeClr val="tx1"/>
                </a:solidFill>
              </a:rPr>
              <a:t> (the </a:t>
            </a:r>
            <a:r>
              <a:rPr lang="en-US" sz="5333" dirty="0">
                <a:solidFill>
                  <a:schemeClr val="tx1"/>
                </a:solidFill>
              </a:rPr>
              <a:t>noun Strong’s 1697) </a:t>
            </a:r>
            <a:r>
              <a:rPr lang="en-US" sz="5333" dirty="0">
                <a:solidFill>
                  <a:schemeClr val="tx1"/>
                </a:solidFill>
              </a:rPr>
              <a:t>by more than eighty. Some of these are synonyms but many are not. All, however, have some sense of thought processes, of communication, or of subjects or means of communication. The noun </a:t>
            </a:r>
            <a:r>
              <a:rPr lang="en-US" sz="5333" dirty="0" err="1">
                <a:solidFill>
                  <a:schemeClr val="tx1"/>
                </a:solidFill>
              </a:rPr>
              <a:t>dābār</a:t>
            </a:r>
            <a:r>
              <a:rPr lang="en-US" sz="5333" dirty="0">
                <a:solidFill>
                  <a:schemeClr val="tx1"/>
                </a:solidFill>
              </a:rPr>
              <a:t> stretches all the way from anything that can be covered by the word thing or matter to the most sublime and dynamic notion of the word of God. </a:t>
            </a:r>
            <a:r>
              <a:rPr lang="en-US" sz="5333" dirty="0">
                <a:solidFill>
                  <a:schemeClr val="tx1"/>
                </a:solidFill>
              </a:rPr>
              <a:t> (TWOT)</a:t>
            </a:r>
            <a:endParaRPr lang="en-US" sz="5333" dirty="0">
              <a:solidFill>
                <a:schemeClr val="tx1"/>
              </a:solidFill>
            </a:endParaRPr>
          </a:p>
        </p:txBody>
      </p:sp>
    </p:spTree>
    <p:extLst>
      <p:ext uri="{BB962C8B-B14F-4D97-AF65-F5344CB8AC3E}">
        <p14:creationId xmlns:p14="http://schemas.microsoft.com/office/powerpoint/2010/main" val="41430852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400" dirty="0">
                <a:solidFill>
                  <a:schemeClr val="tx1"/>
                </a:solidFill>
              </a:rPr>
              <a:t>The Word of </a:t>
            </a:r>
            <a:r>
              <a:rPr lang="en-US" sz="4400" dirty="0" smtClean="0">
                <a:solidFill>
                  <a:schemeClr val="tx1"/>
                </a:solidFill>
              </a:rPr>
              <a:t>Yahuwah</a:t>
            </a:r>
            <a:endParaRPr lang="en-US" sz="4400" dirty="0">
              <a:solidFill>
                <a:schemeClr val="tx1"/>
              </a:solidFill>
            </a:endParaRPr>
          </a:p>
          <a:p>
            <a:pPr>
              <a:buNone/>
            </a:pPr>
            <a:r>
              <a:rPr lang="en-US" sz="4000" b="1" dirty="0">
                <a:solidFill>
                  <a:schemeClr val="tx1"/>
                </a:solidFill>
              </a:rPr>
              <a:t>After these things, </a:t>
            </a:r>
            <a:r>
              <a:rPr lang="en-US" sz="4000" b="1" u="sng" dirty="0">
                <a:solidFill>
                  <a:schemeClr val="tx1"/>
                </a:solidFill>
              </a:rPr>
              <a:t>the word of </a:t>
            </a:r>
            <a:r>
              <a:rPr lang="en-US" sz="4000" b="1" u="sng" dirty="0" smtClean="0">
                <a:solidFill>
                  <a:schemeClr val="tx1"/>
                </a:solidFill>
              </a:rPr>
              <a:t>Yahuwah</a:t>
            </a:r>
            <a:r>
              <a:rPr lang="en-US" sz="4000" b="1" dirty="0" smtClean="0">
                <a:solidFill>
                  <a:schemeClr val="tx1"/>
                </a:solidFill>
              </a:rPr>
              <a:t> </a:t>
            </a:r>
            <a:r>
              <a:rPr lang="en-US" sz="4000" b="1" dirty="0">
                <a:solidFill>
                  <a:schemeClr val="tx1"/>
                </a:solidFill>
              </a:rPr>
              <a:t>came to </a:t>
            </a:r>
            <a:r>
              <a:rPr lang="en-US" sz="4000" b="1" dirty="0" err="1">
                <a:solidFill>
                  <a:schemeClr val="tx1"/>
                </a:solidFill>
              </a:rPr>
              <a:t>Avram</a:t>
            </a:r>
            <a:r>
              <a:rPr lang="en-US" sz="4000" b="1" dirty="0">
                <a:solidFill>
                  <a:schemeClr val="tx1"/>
                </a:solidFill>
              </a:rPr>
              <a:t> in a vision: "Do not be afraid, </a:t>
            </a:r>
            <a:r>
              <a:rPr lang="en-US" sz="4000" b="1" dirty="0" err="1">
                <a:solidFill>
                  <a:schemeClr val="tx1"/>
                </a:solidFill>
              </a:rPr>
              <a:t>Avram</a:t>
            </a:r>
            <a:r>
              <a:rPr lang="en-US" sz="4000" b="1" dirty="0">
                <a:solidFill>
                  <a:schemeClr val="tx1"/>
                </a:solidFill>
              </a:rPr>
              <a:t>. I am your shield, your very great reward." (</a:t>
            </a:r>
            <a:r>
              <a:rPr lang="en-US" sz="4000" b="1" dirty="0" err="1">
                <a:solidFill>
                  <a:schemeClr val="tx1"/>
                </a:solidFill>
              </a:rPr>
              <a:t>Bereshith</a:t>
            </a:r>
            <a:r>
              <a:rPr lang="en-US" sz="4000" b="1" dirty="0">
                <a:solidFill>
                  <a:schemeClr val="tx1"/>
                </a:solidFill>
              </a:rPr>
              <a:t> 15:1</a:t>
            </a:r>
            <a:r>
              <a:rPr lang="en-US" sz="4000" b="1" dirty="0" smtClean="0">
                <a:solidFill>
                  <a:schemeClr val="tx1"/>
                </a:solidFill>
              </a:rPr>
              <a:t>)</a:t>
            </a:r>
          </a:p>
          <a:p>
            <a:pPr>
              <a:buNone/>
            </a:pPr>
            <a:r>
              <a:rPr lang="en-US" sz="4000" b="1" dirty="0">
                <a:solidFill>
                  <a:schemeClr val="tx1"/>
                </a:solidFill>
              </a:rPr>
              <a:t>Then </a:t>
            </a:r>
            <a:r>
              <a:rPr lang="en-US" sz="4000" b="1" u="sng" dirty="0">
                <a:solidFill>
                  <a:schemeClr val="tx1"/>
                </a:solidFill>
              </a:rPr>
              <a:t>the word of </a:t>
            </a:r>
            <a:r>
              <a:rPr lang="en-US" sz="4000" b="1" u="sng" dirty="0" smtClean="0">
                <a:solidFill>
                  <a:schemeClr val="tx1"/>
                </a:solidFill>
              </a:rPr>
              <a:t>Yahuwah</a:t>
            </a:r>
            <a:r>
              <a:rPr lang="en-US" sz="4000" b="1" dirty="0" smtClean="0">
                <a:solidFill>
                  <a:schemeClr val="tx1"/>
                </a:solidFill>
              </a:rPr>
              <a:t> </a:t>
            </a:r>
            <a:r>
              <a:rPr lang="en-US" sz="4000" b="1" dirty="0">
                <a:solidFill>
                  <a:schemeClr val="tx1"/>
                </a:solidFill>
              </a:rPr>
              <a:t>came to him: "This man will not be your heir..." (</a:t>
            </a:r>
            <a:r>
              <a:rPr lang="en-US" sz="4000" b="1" dirty="0" err="1">
                <a:solidFill>
                  <a:schemeClr val="tx1"/>
                </a:solidFill>
              </a:rPr>
              <a:t>Bereshith</a:t>
            </a:r>
            <a:r>
              <a:rPr lang="en-US" sz="4000" b="1" dirty="0">
                <a:solidFill>
                  <a:schemeClr val="tx1"/>
                </a:solidFill>
              </a:rPr>
              <a:t> 15:4).</a:t>
            </a:r>
          </a:p>
          <a:p>
            <a:pPr>
              <a:buNone/>
            </a:pPr>
            <a:endParaRPr lang="en-US" dirty="0">
              <a:solidFill>
                <a:schemeClr val="tx1"/>
              </a:solidFill>
            </a:endParaRPr>
          </a:p>
        </p:txBody>
      </p:sp>
    </p:spTree>
    <p:extLst>
      <p:ext uri="{BB962C8B-B14F-4D97-AF65-F5344CB8AC3E}">
        <p14:creationId xmlns:p14="http://schemas.microsoft.com/office/powerpoint/2010/main" val="41026170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vert="horz" lIns="0" tIns="45720" rIns="0" bIns="45720" rtlCol="0">
            <a:normAutofit/>
          </a:bodyPr>
          <a:lstStyle/>
          <a:p>
            <a:pPr algn="ctr">
              <a:buNone/>
            </a:pPr>
            <a:r>
              <a:rPr lang="en-US" sz="4400" dirty="0" err="1">
                <a:solidFill>
                  <a:schemeClr val="tx1"/>
                </a:solidFill>
              </a:rPr>
              <a:t>Dabar</a:t>
            </a:r>
            <a:r>
              <a:rPr lang="en-US" sz="4400" dirty="0">
                <a:solidFill>
                  <a:schemeClr val="tx1"/>
                </a:solidFill>
              </a:rPr>
              <a:t> </a:t>
            </a:r>
            <a:r>
              <a:rPr lang="en-US" sz="4400" dirty="0" smtClean="0">
                <a:solidFill>
                  <a:schemeClr val="tx1"/>
                </a:solidFill>
              </a:rPr>
              <a:t>Yahuwah</a:t>
            </a:r>
            <a:endParaRPr lang="en-US" sz="4400" dirty="0">
              <a:solidFill>
                <a:schemeClr val="tx1"/>
              </a:solidFill>
            </a:endParaRPr>
          </a:p>
          <a:p>
            <a:pPr>
              <a:buNone/>
            </a:pPr>
            <a:r>
              <a:rPr lang="en-US" sz="4000" dirty="0" err="1">
                <a:solidFill>
                  <a:schemeClr val="tx1"/>
                </a:solidFill>
              </a:rPr>
              <a:t>Gerleman</a:t>
            </a:r>
            <a:r>
              <a:rPr lang="en-US" sz="4000" dirty="0">
                <a:solidFill>
                  <a:schemeClr val="tx1"/>
                </a:solidFill>
              </a:rPr>
              <a:t> notes that the singular </a:t>
            </a:r>
            <a:r>
              <a:rPr lang="en-US" sz="4000" dirty="0" smtClean="0">
                <a:solidFill>
                  <a:schemeClr val="tx1"/>
                </a:solidFill>
              </a:rPr>
              <a:t>construct chain </a:t>
            </a:r>
            <a:r>
              <a:rPr lang="en-US" sz="4000" dirty="0" err="1">
                <a:solidFill>
                  <a:schemeClr val="tx1"/>
                </a:solidFill>
              </a:rPr>
              <a:t>dabar</a:t>
            </a:r>
            <a:r>
              <a:rPr lang="en-US" sz="4000" dirty="0">
                <a:solidFill>
                  <a:schemeClr val="tx1"/>
                </a:solidFill>
              </a:rPr>
              <a:t> YHWH "the word of the LORD" occurs 242 times and almost always (225 times) the expression appears as a technical form for the </a:t>
            </a:r>
            <a:r>
              <a:rPr lang="en-US" sz="4000" dirty="0" smtClean="0">
                <a:solidFill>
                  <a:schemeClr val="tx1"/>
                </a:solidFill>
              </a:rPr>
              <a:t>prophetic </a:t>
            </a:r>
            <a:r>
              <a:rPr lang="en-US" sz="4000" dirty="0">
                <a:solidFill>
                  <a:schemeClr val="tx1"/>
                </a:solidFill>
              </a:rPr>
              <a:t>revelation (</a:t>
            </a:r>
            <a:r>
              <a:rPr lang="en-US" sz="4000" dirty="0" smtClean="0">
                <a:solidFill>
                  <a:schemeClr val="tx1"/>
                </a:solidFill>
              </a:rPr>
              <a:t>TWOT). </a:t>
            </a:r>
          </a:p>
          <a:p>
            <a:pPr>
              <a:buNone/>
            </a:pPr>
            <a:r>
              <a:rPr lang="en-US" sz="4000" dirty="0" smtClean="0">
                <a:solidFill>
                  <a:schemeClr val="tx1"/>
                </a:solidFill>
              </a:rPr>
              <a:t>In other words, </a:t>
            </a:r>
            <a:r>
              <a:rPr lang="en-US" sz="4000" dirty="0">
                <a:solidFill>
                  <a:schemeClr val="tx1"/>
                </a:solidFill>
              </a:rPr>
              <a:t>the </a:t>
            </a:r>
            <a:r>
              <a:rPr lang="en-US" sz="4000" i="1" dirty="0">
                <a:solidFill>
                  <a:schemeClr val="tx1"/>
                </a:solidFill>
              </a:rPr>
              <a:t>word of </a:t>
            </a:r>
            <a:r>
              <a:rPr lang="en-US" sz="4000" i="1" dirty="0" smtClean="0">
                <a:solidFill>
                  <a:schemeClr val="tx1"/>
                </a:solidFill>
              </a:rPr>
              <a:t>Yahuwah</a:t>
            </a:r>
            <a:r>
              <a:rPr lang="en-US" sz="4000" dirty="0" smtClean="0">
                <a:solidFill>
                  <a:schemeClr val="tx1"/>
                </a:solidFill>
              </a:rPr>
              <a:t> </a:t>
            </a:r>
            <a:r>
              <a:rPr lang="en-US" sz="4000" dirty="0">
                <a:solidFill>
                  <a:schemeClr val="tx1"/>
                </a:solidFill>
              </a:rPr>
              <a:t>is a direct communication from Elohim</a:t>
            </a:r>
            <a:r>
              <a:rPr lang="en-US" sz="4000" dirty="0" smtClean="0">
                <a:solidFill>
                  <a:schemeClr val="tx1"/>
                </a:solidFill>
              </a:rPr>
              <a:t>. The Word of </a:t>
            </a:r>
            <a:r>
              <a:rPr lang="en-US" sz="4000" dirty="0" smtClean="0">
                <a:solidFill>
                  <a:schemeClr val="tx1"/>
                </a:solidFill>
              </a:rPr>
              <a:t>Yahuwah </a:t>
            </a:r>
            <a:r>
              <a:rPr lang="en-US" sz="4000" dirty="0" smtClean="0">
                <a:solidFill>
                  <a:schemeClr val="tx1"/>
                </a:solidFill>
              </a:rPr>
              <a:t>is </a:t>
            </a:r>
            <a:r>
              <a:rPr lang="en-US" sz="4000" dirty="0" smtClean="0">
                <a:solidFill>
                  <a:schemeClr val="tx1"/>
                </a:solidFill>
              </a:rPr>
              <a:t>Yahuwah </a:t>
            </a:r>
            <a:r>
              <a:rPr lang="en-US" sz="4000" dirty="0" smtClean="0">
                <a:solidFill>
                  <a:schemeClr val="tx1"/>
                </a:solidFill>
              </a:rPr>
              <a:t>Himself!</a:t>
            </a:r>
            <a:endParaRPr lang="en-US" sz="4000" dirty="0">
              <a:solidFill>
                <a:schemeClr val="tx1"/>
              </a:solidFill>
            </a:endParaRPr>
          </a:p>
        </p:txBody>
      </p:sp>
    </p:spTree>
    <p:extLst>
      <p:ext uri="{BB962C8B-B14F-4D97-AF65-F5344CB8AC3E}">
        <p14:creationId xmlns:p14="http://schemas.microsoft.com/office/powerpoint/2010/main" val="6689439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Autofit/>
          </a:bodyPr>
          <a:lstStyle/>
          <a:p>
            <a:pPr>
              <a:buNone/>
            </a:pPr>
            <a:r>
              <a:rPr lang="en-US" sz="4000" dirty="0">
                <a:solidFill>
                  <a:schemeClr val="tx1"/>
                </a:solidFill>
              </a:rPr>
              <a:t>But a careful examination of the usage of this phrase will bear out that the phrase is more than merely a "technical form for the prophetic revelation."  The </a:t>
            </a:r>
            <a:r>
              <a:rPr lang="en-US" sz="4000" i="1" dirty="0" err="1">
                <a:solidFill>
                  <a:schemeClr val="tx1"/>
                </a:solidFill>
              </a:rPr>
              <a:t>d'var</a:t>
            </a:r>
            <a:r>
              <a:rPr lang="en-US" sz="4000" i="1" dirty="0">
                <a:solidFill>
                  <a:schemeClr val="tx1"/>
                </a:solidFill>
              </a:rPr>
              <a:t> </a:t>
            </a:r>
            <a:r>
              <a:rPr lang="en-US" sz="4000" i="1" dirty="0" smtClean="0">
                <a:solidFill>
                  <a:schemeClr val="tx1"/>
                </a:solidFill>
              </a:rPr>
              <a:t>Yahuwah</a:t>
            </a:r>
            <a:r>
              <a:rPr lang="en-US" sz="4000" dirty="0" smtClean="0">
                <a:solidFill>
                  <a:schemeClr val="tx1"/>
                </a:solidFill>
              </a:rPr>
              <a:t> </a:t>
            </a:r>
            <a:r>
              <a:rPr lang="en-US" sz="4000" dirty="0">
                <a:solidFill>
                  <a:schemeClr val="tx1"/>
                </a:solidFill>
              </a:rPr>
              <a:t>is personified in its usage and stands in the place of </a:t>
            </a:r>
            <a:r>
              <a:rPr lang="en-US" sz="4000" dirty="0" smtClean="0">
                <a:solidFill>
                  <a:schemeClr val="tx1"/>
                </a:solidFill>
              </a:rPr>
              <a:t>Yahuwah </a:t>
            </a:r>
            <a:r>
              <a:rPr lang="en-US" sz="4000" dirty="0">
                <a:solidFill>
                  <a:schemeClr val="tx1"/>
                </a:solidFill>
              </a:rPr>
              <a:t>himself.  </a:t>
            </a:r>
            <a:r>
              <a:rPr lang="en-US" sz="4000" dirty="0">
                <a:solidFill>
                  <a:schemeClr val="tx1"/>
                </a:solidFill>
              </a:rPr>
              <a:t>The </a:t>
            </a:r>
            <a:r>
              <a:rPr lang="en-US" sz="4000" i="1" dirty="0" err="1">
                <a:solidFill>
                  <a:schemeClr val="tx1"/>
                </a:solidFill>
              </a:rPr>
              <a:t>d'var</a:t>
            </a:r>
            <a:r>
              <a:rPr lang="en-US" sz="4000" i="1" dirty="0">
                <a:solidFill>
                  <a:schemeClr val="tx1"/>
                </a:solidFill>
              </a:rPr>
              <a:t> </a:t>
            </a:r>
            <a:r>
              <a:rPr lang="en-US" sz="4000" i="1" dirty="0" smtClean="0">
                <a:solidFill>
                  <a:schemeClr val="tx1"/>
                </a:solidFill>
              </a:rPr>
              <a:t>Yahuwah</a:t>
            </a:r>
            <a:r>
              <a:rPr lang="en-US" sz="4000" dirty="0" smtClean="0">
                <a:solidFill>
                  <a:schemeClr val="tx1"/>
                </a:solidFill>
              </a:rPr>
              <a:t>, </a:t>
            </a:r>
            <a:r>
              <a:rPr lang="en-US" sz="4000" dirty="0">
                <a:solidFill>
                  <a:schemeClr val="tx1"/>
                </a:solidFill>
              </a:rPr>
              <a:t>as a name or title of </a:t>
            </a:r>
            <a:r>
              <a:rPr lang="en-US" sz="4000" dirty="0" smtClean="0">
                <a:solidFill>
                  <a:schemeClr val="tx1"/>
                </a:solidFill>
              </a:rPr>
              <a:t>Yahuwah </a:t>
            </a:r>
            <a:r>
              <a:rPr lang="en-US" sz="4000" dirty="0">
                <a:solidFill>
                  <a:schemeClr val="tx1"/>
                </a:solidFill>
              </a:rPr>
              <a:t>himself, </a:t>
            </a:r>
            <a:r>
              <a:rPr lang="en-US" sz="4000" b="1" dirty="0">
                <a:solidFill>
                  <a:schemeClr val="tx1"/>
                </a:solidFill>
              </a:rPr>
              <a:t>both appears and speaks</a:t>
            </a:r>
            <a:r>
              <a:rPr lang="en-US" sz="4000" dirty="0">
                <a:solidFill>
                  <a:schemeClr val="tx1"/>
                </a:solidFill>
              </a:rPr>
              <a:t>.  </a:t>
            </a:r>
            <a:r>
              <a:rPr lang="en-US" sz="4000" dirty="0">
                <a:solidFill>
                  <a:schemeClr val="tx1"/>
                </a:solidFill>
              </a:rPr>
              <a:t>The </a:t>
            </a:r>
            <a:r>
              <a:rPr lang="en-US" sz="4000" i="1" dirty="0" err="1">
                <a:solidFill>
                  <a:schemeClr val="tx1"/>
                </a:solidFill>
              </a:rPr>
              <a:t>d'var</a:t>
            </a:r>
            <a:r>
              <a:rPr lang="en-US" sz="4000" i="1" dirty="0">
                <a:solidFill>
                  <a:schemeClr val="tx1"/>
                </a:solidFill>
              </a:rPr>
              <a:t> </a:t>
            </a:r>
            <a:r>
              <a:rPr lang="en-US" sz="4000" i="1" dirty="0" smtClean="0">
                <a:solidFill>
                  <a:schemeClr val="tx1"/>
                </a:solidFill>
              </a:rPr>
              <a:t>Yahuwah</a:t>
            </a:r>
            <a:r>
              <a:rPr lang="en-US" sz="4000" dirty="0" smtClean="0">
                <a:solidFill>
                  <a:schemeClr val="tx1"/>
                </a:solidFill>
              </a:rPr>
              <a:t> </a:t>
            </a:r>
            <a:r>
              <a:rPr lang="en-US" sz="4000" dirty="0">
                <a:solidFill>
                  <a:schemeClr val="tx1"/>
                </a:solidFill>
              </a:rPr>
              <a:t>is not merely a message from </a:t>
            </a:r>
            <a:r>
              <a:rPr lang="en-US" sz="4000" dirty="0" smtClean="0">
                <a:solidFill>
                  <a:schemeClr val="tx1"/>
                </a:solidFill>
              </a:rPr>
              <a:t>Yahuwah, </a:t>
            </a:r>
            <a:r>
              <a:rPr lang="en-US" sz="4000" b="1" dirty="0">
                <a:solidFill>
                  <a:schemeClr val="tx1"/>
                </a:solidFill>
              </a:rPr>
              <a:t>it is </a:t>
            </a:r>
            <a:r>
              <a:rPr lang="en-US" sz="4000" b="1" dirty="0" smtClean="0">
                <a:solidFill>
                  <a:schemeClr val="tx1"/>
                </a:solidFill>
              </a:rPr>
              <a:t>Yahuwah </a:t>
            </a:r>
            <a:r>
              <a:rPr lang="en-US" sz="4000" b="1" dirty="0">
                <a:solidFill>
                  <a:schemeClr val="tx1"/>
                </a:solidFill>
              </a:rPr>
              <a:t>himself appearing and speaking</a:t>
            </a:r>
            <a:r>
              <a:rPr lang="en-US" sz="4000" dirty="0">
                <a:solidFill>
                  <a:schemeClr val="tx1"/>
                </a:solidFill>
              </a:rPr>
              <a:t>.</a:t>
            </a:r>
            <a:endParaRPr lang="en-US" sz="4000" dirty="0">
              <a:solidFill>
                <a:schemeClr val="tx1"/>
              </a:solidFill>
            </a:endParaRPr>
          </a:p>
        </p:txBody>
      </p:sp>
    </p:spTree>
    <p:extLst>
      <p:ext uri="{BB962C8B-B14F-4D97-AF65-F5344CB8AC3E}">
        <p14:creationId xmlns:p14="http://schemas.microsoft.com/office/powerpoint/2010/main" val="36736101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fontScale="85000" lnSpcReduction="20000"/>
          </a:bodyPr>
          <a:lstStyle/>
          <a:p>
            <a:pPr algn="ctr">
              <a:buNone/>
            </a:pPr>
            <a:r>
              <a:rPr lang="en-US" sz="5333" dirty="0" err="1">
                <a:solidFill>
                  <a:schemeClr val="tx1"/>
                </a:solidFill>
              </a:rPr>
              <a:t>Elohim</a:t>
            </a:r>
            <a:r>
              <a:rPr lang="en-US" sz="5333" dirty="0">
                <a:solidFill>
                  <a:schemeClr val="tx1"/>
                </a:solidFill>
              </a:rPr>
              <a:t> Appears to Abram</a:t>
            </a:r>
          </a:p>
          <a:p>
            <a:pPr marL="0" indent="0">
              <a:buNone/>
            </a:pPr>
            <a:r>
              <a:rPr lang="en-US" sz="5333" dirty="0">
                <a:solidFill>
                  <a:schemeClr val="tx1"/>
                </a:solidFill>
              </a:rPr>
              <a:t>When </a:t>
            </a:r>
            <a:r>
              <a:rPr lang="en-US" sz="5333" dirty="0" err="1">
                <a:solidFill>
                  <a:schemeClr val="tx1"/>
                </a:solidFill>
              </a:rPr>
              <a:t>Avram</a:t>
            </a:r>
            <a:r>
              <a:rPr lang="en-US" sz="5333" dirty="0">
                <a:solidFill>
                  <a:schemeClr val="tx1"/>
                </a:solidFill>
              </a:rPr>
              <a:t> was ninety-nine years old, </a:t>
            </a:r>
            <a:r>
              <a:rPr lang="en-US" sz="5333" dirty="0" smtClean="0">
                <a:solidFill>
                  <a:schemeClr val="tx1"/>
                </a:solidFill>
              </a:rPr>
              <a:t>Yahuwah </a:t>
            </a:r>
            <a:r>
              <a:rPr lang="en-US" sz="5333" dirty="0">
                <a:solidFill>
                  <a:schemeClr val="tx1"/>
                </a:solidFill>
              </a:rPr>
              <a:t>appeared to him and said, "I am </a:t>
            </a:r>
            <a:r>
              <a:rPr lang="en-US" sz="5333" dirty="0">
                <a:solidFill>
                  <a:schemeClr val="tx1"/>
                </a:solidFill>
              </a:rPr>
              <a:t>El </a:t>
            </a:r>
            <a:r>
              <a:rPr lang="en-US" sz="5333" dirty="0" err="1">
                <a:solidFill>
                  <a:schemeClr val="tx1"/>
                </a:solidFill>
              </a:rPr>
              <a:t>Shaddai</a:t>
            </a:r>
            <a:r>
              <a:rPr lang="en-US" sz="5333" dirty="0">
                <a:solidFill>
                  <a:schemeClr val="tx1"/>
                </a:solidFill>
              </a:rPr>
              <a:t>; </a:t>
            </a:r>
            <a:r>
              <a:rPr lang="en-US" sz="5333" dirty="0">
                <a:solidFill>
                  <a:schemeClr val="tx1"/>
                </a:solidFill>
              </a:rPr>
              <a:t>walk before me and be blameless.</a:t>
            </a:r>
          </a:p>
          <a:p>
            <a:pPr marL="0" indent="0">
              <a:buNone/>
            </a:pPr>
            <a:r>
              <a:rPr lang="en-US" sz="5333" baseline="30000" dirty="0">
                <a:solidFill>
                  <a:schemeClr val="tx1"/>
                </a:solidFill>
              </a:rPr>
              <a:t>2</a:t>
            </a:r>
            <a:r>
              <a:rPr lang="en-US" sz="5333" dirty="0">
                <a:solidFill>
                  <a:schemeClr val="tx1"/>
                </a:solidFill>
              </a:rPr>
              <a:t> </a:t>
            </a:r>
            <a:r>
              <a:rPr lang="en-US" sz="5333" dirty="0">
                <a:solidFill>
                  <a:schemeClr val="tx1"/>
                </a:solidFill>
              </a:rPr>
              <a:t>I will confirm my covenant between me and you and will greatly increase your numbers."</a:t>
            </a:r>
          </a:p>
          <a:p>
            <a:pPr marL="0" indent="0">
              <a:buNone/>
            </a:pPr>
            <a:r>
              <a:rPr lang="en-US" sz="5333" baseline="30000" dirty="0">
                <a:solidFill>
                  <a:schemeClr val="tx1"/>
                </a:solidFill>
              </a:rPr>
              <a:t>3</a:t>
            </a:r>
            <a:r>
              <a:rPr lang="en-US" sz="5333" dirty="0">
                <a:solidFill>
                  <a:schemeClr val="tx1"/>
                </a:solidFill>
              </a:rPr>
              <a:t> </a:t>
            </a:r>
            <a:r>
              <a:rPr lang="en-US" sz="5333" dirty="0" err="1">
                <a:solidFill>
                  <a:schemeClr val="tx1"/>
                </a:solidFill>
              </a:rPr>
              <a:t>Avram</a:t>
            </a:r>
            <a:r>
              <a:rPr lang="en-US" sz="5333" dirty="0">
                <a:solidFill>
                  <a:schemeClr val="tx1"/>
                </a:solidFill>
              </a:rPr>
              <a:t> fell facedown, and </a:t>
            </a:r>
            <a:r>
              <a:rPr lang="en-US" sz="5333" dirty="0" err="1">
                <a:solidFill>
                  <a:schemeClr val="tx1"/>
                </a:solidFill>
              </a:rPr>
              <a:t>Elohim</a:t>
            </a:r>
            <a:r>
              <a:rPr lang="en-US" sz="5333" dirty="0">
                <a:solidFill>
                  <a:schemeClr val="tx1"/>
                </a:solidFill>
              </a:rPr>
              <a:t> said to him,</a:t>
            </a:r>
          </a:p>
          <a:p>
            <a:pPr marL="0" indent="0">
              <a:buNone/>
            </a:pPr>
            <a:r>
              <a:rPr lang="en-US" sz="5333" baseline="30000" dirty="0">
                <a:solidFill>
                  <a:schemeClr val="tx1"/>
                </a:solidFill>
              </a:rPr>
              <a:t>4</a:t>
            </a:r>
            <a:r>
              <a:rPr lang="en-US" sz="5333" dirty="0">
                <a:solidFill>
                  <a:schemeClr val="tx1"/>
                </a:solidFill>
              </a:rPr>
              <a:t> </a:t>
            </a:r>
            <a:r>
              <a:rPr lang="en-US" sz="5333" dirty="0">
                <a:solidFill>
                  <a:schemeClr val="tx1"/>
                </a:solidFill>
              </a:rPr>
              <a:t>"As for me, this is my covenant with you: You will be the father of many nations</a:t>
            </a:r>
            <a:r>
              <a:rPr lang="en-US" sz="5333" dirty="0">
                <a:solidFill>
                  <a:schemeClr val="tx1"/>
                </a:solidFill>
              </a:rPr>
              <a:t>. (Genesis 17)</a:t>
            </a:r>
            <a:endParaRPr lang="en-US" sz="5333" dirty="0">
              <a:solidFill>
                <a:schemeClr val="tx1"/>
              </a:solidFill>
            </a:endParaRPr>
          </a:p>
          <a:p>
            <a:pPr algn="ctr">
              <a:buNone/>
            </a:pPr>
            <a:endParaRPr lang="en-US" sz="5333" dirty="0">
              <a:solidFill>
                <a:schemeClr val="tx1"/>
              </a:solidFill>
            </a:endParaRPr>
          </a:p>
        </p:txBody>
      </p:sp>
    </p:spTree>
    <p:extLst>
      <p:ext uri="{BB962C8B-B14F-4D97-AF65-F5344CB8AC3E}">
        <p14:creationId xmlns:p14="http://schemas.microsoft.com/office/powerpoint/2010/main" val="27046569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5333" dirty="0" smtClean="0">
                <a:solidFill>
                  <a:schemeClr val="tx1"/>
                </a:solidFill>
              </a:rPr>
              <a:t>Yahuwah </a:t>
            </a:r>
            <a:r>
              <a:rPr lang="en-US" sz="5333" dirty="0">
                <a:solidFill>
                  <a:schemeClr val="tx1"/>
                </a:solidFill>
              </a:rPr>
              <a:t>Again Appears to Abraham</a:t>
            </a:r>
          </a:p>
          <a:p>
            <a:pPr>
              <a:buNone/>
            </a:pPr>
            <a:r>
              <a:rPr lang="en-US" sz="4000" b="1" dirty="0" smtClean="0">
                <a:solidFill>
                  <a:schemeClr val="tx1"/>
                </a:solidFill>
              </a:rPr>
              <a:t>Yahuwah </a:t>
            </a:r>
            <a:r>
              <a:rPr lang="en-US" sz="4000" b="1" dirty="0">
                <a:solidFill>
                  <a:schemeClr val="tx1"/>
                </a:solidFill>
              </a:rPr>
              <a:t>appeared to Avraham near the great trees of </a:t>
            </a:r>
            <a:r>
              <a:rPr lang="en-US" sz="4000" b="1" dirty="0" err="1">
                <a:solidFill>
                  <a:schemeClr val="tx1"/>
                </a:solidFill>
              </a:rPr>
              <a:t>Mamre</a:t>
            </a:r>
            <a:r>
              <a:rPr lang="en-US" sz="4000" b="1" dirty="0">
                <a:solidFill>
                  <a:schemeClr val="tx1"/>
                </a:solidFill>
              </a:rPr>
              <a:t> while he was sitting at the entrance to his tent in the heat of the day. </a:t>
            </a:r>
            <a:r>
              <a:rPr lang="en-US" sz="4000" b="1" dirty="0" err="1">
                <a:solidFill>
                  <a:schemeClr val="tx1"/>
                </a:solidFill>
              </a:rPr>
              <a:t>Avraham</a:t>
            </a:r>
            <a:r>
              <a:rPr lang="en-US" sz="4000" b="1" dirty="0">
                <a:solidFill>
                  <a:schemeClr val="tx1"/>
                </a:solidFill>
              </a:rPr>
              <a:t> looked up and saw three men standing nearby. (</a:t>
            </a:r>
            <a:r>
              <a:rPr lang="en-US" sz="4000" b="1" dirty="0" err="1">
                <a:solidFill>
                  <a:schemeClr val="tx1"/>
                </a:solidFill>
              </a:rPr>
              <a:t>Bereshith</a:t>
            </a:r>
            <a:r>
              <a:rPr lang="en-US" sz="4000" b="1" dirty="0">
                <a:solidFill>
                  <a:schemeClr val="tx1"/>
                </a:solidFill>
              </a:rPr>
              <a:t> 18:1-2).</a:t>
            </a:r>
          </a:p>
        </p:txBody>
      </p:sp>
    </p:spTree>
    <p:extLst>
      <p:ext uri="{BB962C8B-B14F-4D97-AF65-F5344CB8AC3E}">
        <p14:creationId xmlns:p14="http://schemas.microsoft.com/office/powerpoint/2010/main" val="33866427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Autofit/>
          </a:bodyPr>
          <a:lstStyle/>
          <a:p>
            <a:pPr>
              <a:buNone/>
            </a:pPr>
            <a:r>
              <a:rPr lang="en-US" sz="4000" b="1" dirty="0">
                <a:solidFill>
                  <a:schemeClr val="tx1"/>
                </a:solidFill>
              </a:rPr>
              <a:t>He then brought some curds and milk and the calf that had been prepared, and set these before them. While they ate, he stood near them under a tree. "Where is your wife Sarah?" they asked him. "There, in the tent," he said. </a:t>
            </a:r>
            <a:r>
              <a:rPr lang="en-US" sz="4000" b="1" dirty="0">
                <a:solidFill>
                  <a:schemeClr val="tx1"/>
                </a:solidFill>
              </a:rPr>
              <a:t>Then </a:t>
            </a:r>
            <a:r>
              <a:rPr lang="en-US" sz="4000" b="1" dirty="0" smtClean="0">
                <a:solidFill>
                  <a:schemeClr val="tx1"/>
                </a:solidFill>
              </a:rPr>
              <a:t>Yahuwah </a:t>
            </a:r>
            <a:r>
              <a:rPr lang="en-US" sz="4000" b="1" dirty="0">
                <a:solidFill>
                  <a:schemeClr val="tx1"/>
                </a:solidFill>
              </a:rPr>
              <a:t>said, "I will surely return to you about this time next year, and Sarah your wife will have a son." Now Sarah was listening at the entrance to the tent, which was behind him. </a:t>
            </a:r>
            <a:r>
              <a:rPr lang="en-US" sz="4000" b="1" dirty="0">
                <a:solidFill>
                  <a:schemeClr val="tx1"/>
                </a:solidFill>
              </a:rPr>
              <a:t>(</a:t>
            </a:r>
            <a:r>
              <a:rPr lang="en-US" sz="4000" b="1" dirty="0" err="1">
                <a:solidFill>
                  <a:schemeClr val="tx1"/>
                </a:solidFill>
              </a:rPr>
              <a:t>Bereshith</a:t>
            </a:r>
            <a:r>
              <a:rPr lang="en-US" sz="4000" b="1" dirty="0">
                <a:solidFill>
                  <a:schemeClr val="tx1"/>
                </a:solidFill>
              </a:rPr>
              <a:t> 18:8-10).</a:t>
            </a:r>
          </a:p>
        </p:txBody>
      </p:sp>
    </p:spTree>
    <p:extLst>
      <p:ext uri="{BB962C8B-B14F-4D97-AF65-F5344CB8AC3E}">
        <p14:creationId xmlns:p14="http://schemas.microsoft.com/office/powerpoint/2010/main" val="6649082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buNone/>
            </a:pPr>
            <a:r>
              <a:rPr lang="en-US" sz="4000" b="1" dirty="0">
                <a:solidFill>
                  <a:schemeClr val="tx1"/>
                </a:solidFill>
              </a:rPr>
              <a:t>When the men got up to leave, they looked down toward Sodom, and </a:t>
            </a:r>
            <a:r>
              <a:rPr lang="en-US" sz="4000" b="1" dirty="0" err="1">
                <a:solidFill>
                  <a:schemeClr val="tx1"/>
                </a:solidFill>
              </a:rPr>
              <a:t>Avraham</a:t>
            </a:r>
            <a:r>
              <a:rPr lang="en-US" sz="4000" b="1" dirty="0">
                <a:solidFill>
                  <a:schemeClr val="tx1"/>
                </a:solidFill>
              </a:rPr>
              <a:t> walked along with them to see them on their way.  Then </a:t>
            </a:r>
            <a:r>
              <a:rPr lang="en-US" sz="4000" b="1" dirty="0" smtClean="0">
                <a:solidFill>
                  <a:schemeClr val="tx1"/>
                </a:solidFill>
              </a:rPr>
              <a:t>Yahuwah </a:t>
            </a:r>
            <a:r>
              <a:rPr lang="en-US" sz="4000" b="1" dirty="0">
                <a:solidFill>
                  <a:schemeClr val="tx1"/>
                </a:solidFill>
              </a:rPr>
              <a:t>said, "Shall I hide from Avraham what I am about to do? (</a:t>
            </a:r>
            <a:r>
              <a:rPr lang="en-US" sz="4000" b="1" dirty="0" err="1">
                <a:solidFill>
                  <a:schemeClr val="tx1"/>
                </a:solidFill>
              </a:rPr>
              <a:t>vss</a:t>
            </a:r>
            <a:r>
              <a:rPr lang="en-US" sz="4000" b="1" dirty="0">
                <a:solidFill>
                  <a:schemeClr val="tx1"/>
                </a:solidFill>
              </a:rPr>
              <a:t> 16-17).</a:t>
            </a:r>
          </a:p>
        </p:txBody>
      </p:sp>
    </p:spTree>
    <p:extLst>
      <p:ext uri="{BB962C8B-B14F-4D97-AF65-F5344CB8AC3E}">
        <p14:creationId xmlns:p14="http://schemas.microsoft.com/office/powerpoint/2010/main" val="2735567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400" dirty="0">
                <a:solidFill>
                  <a:schemeClr val="tx1"/>
                </a:solidFill>
              </a:rPr>
              <a:t>The Word Communicates With Samuel</a:t>
            </a:r>
          </a:p>
          <a:p>
            <a:pPr>
              <a:buNone/>
            </a:pPr>
            <a:r>
              <a:rPr lang="en-US" sz="4000" b="1" dirty="0">
                <a:solidFill>
                  <a:schemeClr val="tx1"/>
                </a:solidFill>
              </a:rPr>
              <a:t>Now Samuel did not yet know </a:t>
            </a:r>
            <a:r>
              <a:rPr lang="en-US" sz="4000" b="1" dirty="0" smtClean="0">
                <a:solidFill>
                  <a:schemeClr val="tx1"/>
                </a:solidFill>
              </a:rPr>
              <a:t>Yahuwah: </a:t>
            </a:r>
            <a:r>
              <a:rPr lang="en-US" sz="4000" b="1" i="1" dirty="0">
                <a:solidFill>
                  <a:schemeClr val="tx1"/>
                </a:solidFill>
              </a:rPr>
              <a:t>The word of </a:t>
            </a:r>
            <a:r>
              <a:rPr lang="en-US" sz="4000" b="1" i="1" dirty="0" smtClean="0">
                <a:solidFill>
                  <a:schemeClr val="tx1"/>
                </a:solidFill>
              </a:rPr>
              <a:t>Yahuwah</a:t>
            </a:r>
            <a:r>
              <a:rPr lang="en-US" sz="4000" b="1" dirty="0" smtClean="0">
                <a:solidFill>
                  <a:schemeClr val="tx1"/>
                </a:solidFill>
              </a:rPr>
              <a:t> </a:t>
            </a:r>
            <a:r>
              <a:rPr lang="en-US" sz="4000" b="1" dirty="0">
                <a:solidFill>
                  <a:schemeClr val="tx1"/>
                </a:solidFill>
              </a:rPr>
              <a:t>had not yet been revealed to him.  </a:t>
            </a:r>
            <a:r>
              <a:rPr lang="en-US" sz="4000" b="1" dirty="0" smtClean="0">
                <a:solidFill>
                  <a:schemeClr val="tx1"/>
                </a:solidFill>
              </a:rPr>
              <a:t>Yahuwah </a:t>
            </a:r>
            <a:r>
              <a:rPr lang="en-US" sz="4000" b="1" dirty="0">
                <a:solidFill>
                  <a:schemeClr val="tx1"/>
                </a:solidFill>
              </a:rPr>
              <a:t>called Samuel a third time, and Samuel got up and went to Eli and said, "Here I am; you called me." Then Eli realized that </a:t>
            </a:r>
            <a:r>
              <a:rPr lang="en-US" sz="4000" b="1" dirty="0" smtClean="0">
                <a:solidFill>
                  <a:schemeClr val="tx1"/>
                </a:solidFill>
              </a:rPr>
              <a:t>Yahuwah </a:t>
            </a:r>
            <a:r>
              <a:rPr lang="en-US" sz="4000" b="1" dirty="0">
                <a:solidFill>
                  <a:schemeClr val="tx1"/>
                </a:solidFill>
              </a:rPr>
              <a:t>was calling the boy. </a:t>
            </a:r>
            <a:r>
              <a:rPr lang="en-US" sz="4000" b="1" dirty="0">
                <a:solidFill>
                  <a:schemeClr val="tx1"/>
                </a:solidFill>
              </a:rPr>
              <a:t>(1 Samuel 3:7-8)</a:t>
            </a:r>
          </a:p>
        </p:txBody>
      </p:sp>
    </p:spTree>
    <p:extLst>
      <p:ext uri="{BB962C8B-B14F-4D97-AF65-F5344CB8AC3E}">
        <p14:creationId xmlns:p14="http://schemas.microsoft.com/office/powerpoint/2010/main" val="27406797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marL="0" indent="0">
              <a:buNone/>
            </a:pPr>
            <a:r>
              <a:rPr lang="en-US" sz="4000" b="1" dirty="0">
                <a:solidFill>
                  <a:schemeClr val="tx1"/>
                </a:solidFill>
              </a:rPr>
              <a:t>That </a:t>
            </a:r>
            <a:r>
              <a:rPr lang="en-US" sz="4000" b="1" dirty="0">
                <a:solidFill>
                  <a:schemeClr val="tx1"/>
                </a:solidFill>
              </a:rPr>
              <a:t>night the word of </a:t>
            </a:r>
            <a:r>
              <a:rPr lang="en-US" sz="4000" b="1" dirty="0" smtClean="0">
                <a:solidFill>
                  <a:schemeClr val="tx1"/>
                </a:solidFill>
              </a:rPr>
              <a:t>Yahuwah </a:t>
            </a:r>
            <a:r>
              <a:rPr lang="en-US" sz="4000" b="1" dirty="0">
                <a:solidFill>
                  <a:schemeClr val="tx1"/>
                </a:solidFill>
              </a:rPr>
              <a:t>came to Nathan, saying: "Go and tell my servant David, 'This is what </a:t>
            </a:r>
            <a:r>
              <a:rPr lang="en-US" sz="4000" b="1" dirty="0" smtClean="0">
                <a:solidFill>
                  <a:schemeClr val="tx1"/>
                </a:solidFill>
              </a:rPr>
              <a:t>Yahuwah </a:t>
            </a:r>
            <a:r>
              <a:rPr lang="en-US" sz="4000" b="1" dirty="0">
                <a:solidFill>
                  <a:schemeClr val="tx1"/>
                </a:solidFill>
              </a:rPr>
              <a:t>says...' " (2 Samuel 7:4-5).</a:t>
            </a:r>
          </a:p>
          <a:p>
            <a:pPr marL="0" indent="0">
              <a:buNone/>
            </a:pPr>
            <a:r>
              <a:rPr lang="en-US" sz="4000" b="1" dirty="0">
                <a:solidFill>
                  <a:schemeClr val="tx1"/>
                </a:solidFill>
              </a:rPr>
              <a:t>And the word of </a:t>
            </a:r>
            <a:r>
              <a:rPr lang="en-US" sz="4000" b="1" dirty="0" smtClean="0">
                <a:solidFill>
                  <a:schemeClr val="tx1"/>
                </a:solidFill>
              </a:rPr>
              <a:t>Yahuwah </a:t>
            </a:r>
            <a:r>
              <a:rPr lang="en-US" sz="4000" b="1" dirty="0">
                <a:solidFill>
                  <a:schemeClr val="tx1"/>
                </a:solidFill>
              </a:rPr>
              <a:t>came to him: "What are you doing here, </a:t>
            </a:r>
            <a:r>
              <a:rPr lang="en-US" sz="4000" b="1" dirty="0" err="1">
                <a:solidFill>
                  <a:schemeClr val="tx1"/>
                </a:solidFill>
              </a:rPr>
              <a:t>Eliyahu</a:t>
            </a:r>
            <a:r>
              <a:rPr lang="en-US" sz="4000" b="1" dirty="0">
                <a:solidFill>
                  <a:schemeClr val="tx1"/>
                </a:solidFill>
              </a:rPr>
              <a:t>?" (1 Kings 19:9).</a:t>
            </a:r>
          </a:p>
          <a:p>
            <a:pPr marL="0" indent="0">
              <a:buNone/>
            </a:pPr>
            <a:r>
              <a:rPr lang="en-US" sz="4000" b="1" dirty="0">
                <a:solidFill>
                  <a:schemeClr val="tx1"/>
                </a:solidFill>
              </a:rPr>
              <a:t>The word of </a:t>
            </a:r>
            <a:r>
              <a:rPr lang="en-US" sz="4000" b="1" dirty="0" smtClean="0">
                <a:solidFill>
                  <a:schemeClr val="tx1"/>
                </a:solidFill>
              </a:rPr>
              <a:t>Yahuwah </a:t>
            </a:r>
            <a:r>
              <a:rPr lang="en-US" sz="4000" b="1" dirty="0">
                <a:solidFill>
                  <a:schemeClr val="tx1"/>
                </a:solidFill>
              </a:rPr>
              <a:t>came to me, saying, "Before I formed you in the womb I knew you, before you were born I set you apart; I appointed you as a prophet to the nations." (</a:t>
            </a:r>
            <a:r>
              <a:rPr lang="en-US" sz="4000" b="1" dirty="0" err="1">
                <a:solidFill>
                  <a:schemeClr val="tx1"/>
                </a:solidFill>
              </a:rPr>
              <a:t>Yirmeyahu</a:t>
            </a:r>
            <a:r>
              <a:rPr lang="en-US" sz="4000" b="1" dirty="0">
                <a:solidFill>
                  <a:schemeClr val="tx1"/>
                </a:solidFill>
              </a:rPr>
              <a:t> 1:4-5</a:t>
            </a:r>
            <a:r>
              <a:rPr lang="en-US" sz="4000" b="1" dirty="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21569142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000" b="1" dirty="0" smtClean="0">
                <a:solidFill>
                  <a:schemeClr val="tx1"/>
                </a:solidFill>
              </a:rPr>
              <a:t>The Angel (Messenger) of </a:t>
            </a:r>
            <a:r>
              <a:rPr lang="en-US" sz="4000" b="1" dirty="0" smtClean="0">
                <a:solidFill>
                  <a:schemeClr val="tx1"/>
                </a:solidFill>
              </a:rPr>
              <a:t>Yahuwah</a:t>
            </a:r>
            <a:endParaRPr lang="en-US" sz="4000" b="1" dirty="0" smtClean="0">
              <a:solidFill>
                <a:schemeClr val="tx1"/>
              </a:solidFill>
            </a:endParaRPr>
          </a:p>
          <a:p>
            <a:pPr>
              <a:buNone/>
            </a:pPr>
            <a:r>
              <a:rPr lang="en-US" sz="4000" i="1" dirty="0" err="1">
                <a:solidFill>
                  <a:schemeClr val="tx1"/>
                </a:solidFill>
              </a:rPr>
              <a:t>malack</a:t>
            </a:r>
            <a:r>
              <a:rPr lang="en-US" sz="4000" i="1" dirty="0">
                <a:solidFill>
                  <a:schemeClr val="tx1"/>
                </a:solidFill>
              </a:rPr>
              <a:t> </a:t>
            </a:r>
            <a:r>
              <a:rPr lang="en-US" sz="4000" i="1" dirty="0" smtClean="0">
                <a:solidFill>
                  <a:schemeClr val="tx1"/>
                </a:solidFill>
              </a:rPr>
              <a:t>Yahuwah</a:t>
            </a:r>
            <a:r>
              <a:rPr lang="en-US" sz="4000" dirty="0" smtClean="0">
                <a:solidFill>
                  <a:schemeClr val="tx1"/>
                </a:solidFill>
              </a:rPr>
              <a:t> </a:t>
            </a:r>
            <a:r>
              <a:rPr lang="en-US" sz="4000" dirty="0">
                <a:solidFill>
                  <a:schemeClr val="tx1"/>
                </a:solidFill>
              </a:rPr>
              <a:t>(in Hebrew, </a:t>
            </a:r>
            <a:r>
              <a:rPr lang="en-US" sz="4000" b="1" dirty="0" err="1">
                <a:solidFill>
                  <a:schemeClr val="tx1"/>
                </a:solidFill>
                <a:latin typeface="Bwhebb" panose="00000400000000000000" pitchFamily="2" charset="0"/>
              </a:rPr>
              <a:t>hA"ïhy</a:t>
            </a:r>
            <a:r>
              <a:rPr lang="en-US" sz="4000" b="1" dirty="0">
                <a:solidFill>
                  <a:schemeClr val="tx1"/>
                </a:solidFill>
                <a:latin typeface="Bwhebb" panose="00000400000000000000" pitchFamily="2" charset="0"/>
              </a:rPr>
              <a:t>&gt; %a;’</a:t>
            </a:r>
            <a:r>
              <a:rPr lang="en-US" sz="4000" b="1" dirty="0" err="1">
                <a:solidFill>
                  <a:schemeClr val="tx1"/>
                </a:solidFill>
                <a:latin typeface="Bwhebb" panose="00000400000000000000" pitchFamily="2" charset="0"/>
              </a:rPr>
              <a:t>l.m</a:t>
            </a:r>
            <a:r>
              <a:rPr lang="en-US" sz="4000" dirty="0">
                <a:solidFill>
                  <a:schemeClr val="tx1"/>
                </a:solidFill>
                <a:latin typeface="Bwhebb" panose="00000400000000000000" pitchFamily="2" charset="0"/>
              </a:rPr>
              <a:t>;</a:t>
            </a:r>
            <a:r>
              <a:rPr lang="en-US" sz="4000" dirty="0">
                <a:solidFill>
                  <a:schemeClr val="tx1"/>
                </a:solidFill>
              </a:rPr>
              <a:t>), usually translated </a:t>
            </a:r>
            <a:r>
              <a:rPr lang="en-US" sz="4000" i="1" dirty="0">
                <a:solidFill>
                  <a:schemeClr val="tx1"/>
                </a:solidFill>
              </a:rPr>
              <a:t>angel of </a:t>
            </a:r>
            <a:r>
              <a:rPr lang="en-US" sz="4000" i="1" dirty="0" smtClean="0">
                <a:solidFill>
                  <a:schemeClr val="tx1"/>
                </a:solidFill>
              </a:rPr>
              <a:t>Yahuwah</a:t>
            </a:r>
            <a:r>
              <a:rPr lang="en-US" sz="4000" dirty="0" smtClean="0">
                <a:solidFill>
                  <a:schemeClr val="tx1"/>
                </a:solidFill>
              </a:rPr>
              <a:t> </a:t>
            </a:r>
            <a:r>
              <a:rPr lang="en-US" sz="4000" dirty="0">
                <a:solidFill>
                  <a:schemeClr val="tx1"/>
                </a:solidFill>
              </a:rPr>
              <a:t>or </a:t>
            </a:r>
            <a:r>
              <a:rPr lang="en-US" sz="4000" i="1" dirty="0">
                <a:solidFill>
                  <a:schemeClr val="tx1"/>
                </a:solidFill>
              </a:rPr>
              <a:t>messenger of </a:t>
            </a:r>
            <a:r>
              <a:rPr lang="en-US" sz="4000" i="1" dirty="0" smtClean="0">
                <a:solidFill>
                  <a:schemeClr val="tx1"/>
                </a:solidFill>
              </a:rPr>
              <a:t>Yahuwah</a:t>
            </a:r>
            <a:r>
              <a:rPr lang="en-US" sz="4000" dirty="0" smtClean="0">
                <a:solidFill>
                  <a:schemeClr val="tx1"/>
                </a:solidFill>
              </a:rPr>
              <a:t>.</a:t>
            </a:r>
            <a:endParaRPr lang="en-US" sz="4000" dirty="0" smtClean="0">
              <a:solidFill>
                <a:schemeClr val="tx1"/>
              </a:solidFill>
            </a:endParaRPr>
          </a:p>
          <a:p>
            <a:pPr>
              <a:buNone/>
            </a:pPr>
            <a:r>
              <a:rPr lang="en-US" sz="4000" dirty="0" smtClean="0">
                <a:solidFill>
                  <a:schemeClr val="tx1"/>
                </a:solidFill>
              </a:rPr>
              <a:t>The Angel of </a:t>
            </a:r>
            <a:r>
              <a:rPr lang="en-US" sz="4000" dirty="0" smtClean="0">
                <a:solidFill>
                  <a:schemeClr val="tx1"/>
                </a:solidFill>
              </a:rPr>
              <a:t>Yahuwah </a:t>
            </a:r>
            <a:r>
              <a:rPr lang="en-US" sz="4000" dirty="0" smtClean="0">
                <a:solidFill>
                  <a:schemeClr val="tx1"/>
                </a:solidFill>
              </a:rPr>
              <a:t>Appears to Hagar</a:t>
            </a:r>
          </a:p>
          <a:p>
            <a:pPr>
              <a:buNone/>
            </a:pPr>
            <a:r>
              <a:rPr lang="en-US" sz="4000" dirty="0" smtClean="0">
                <a:solidFill>
                  <a:schemeClr val="tx1"/>
                </a:solidFill>
              </a:rPr>
              <a:t>Read Genesis 16:6-14</a:t>
            </a:r>
          </a:p>
          <a:p>
            <a:pPr>
              <a:buNone/>
            </a:pPr>
            <a:r>
              <a:rPr lang="en-US" sz="4000" dirty="0" smtClean="0">
                <a:solidFill>
                  <a:schemeClr val="tx1"/>
                </a:solidFill>
              </a:rPr>
              <a:t>Who was this Messenger of </a:t>
            </a:r>
            <a:r>
              <a:rPr lang="en-US" sz="4000" dirty="0" smtClean="0">
                <a:solidFill>
                  <a:schemeClr val="tx1"/>
                </a:solidFill>
              </a:rPr>
              <a:t>Yahuwah?</a:t>
            </a:r>
            <a:endParaRPr lang="en-US" sz="4000" dirty="0" smtClean="0">
              <a:solidFill>
                <a:schemeClr val="tx1"/>
              </a:solidFill>
            </a:endParaRPr>
          </a:p>
          <a:p>
            <a:pPr>
              <a:buNone/>
            </a:pPr>
            <a:r>
              <a:rPr lang="en-US" sz="4000" dirty="0" err="1" smtClean="0">
                <a:solidFill>
                  <a:schemeClr val="tx1"/>
                </a:solidFill>
              </a:rPr>
              <a:t>Ans</a:t>
            </a:r>
            <a:r>
              <a:rPr lang="en-US" sz="4000" dirty="0" smtClean="0">
                <a:solidFill>
                  <a:schemeClr val="tx1"/>
                </a:solidFill>
              </a:rPr>
              <a:t>: the El who sees</a:t>
            </a:r>
            <a:endParaRPr lang="en-US" sz="4000" dirty="0">
              <a:solidFill>
                <a:schemeClr val="tx1"/>
              </a:solidFill>
            </a:endParaRPr>
          </a:p>
        </p:txBody>
      </p:sp>
    </p:spTree>
    <p:extLst>
      <p:ext uri="{BB962C8B-B14F-4D97-AF65-F5344CB8AC3E}">
        <p14:creationId xmlns:p14="http://schemas.microsoft.com/office/powerpoint/2010/main" val="35556124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431074"/>
            <a:ext cx="10787743" cy="6176554"/>
          </a:xfrm>
        </p:spPr>
        <p:txBody>
          <a:bodyPr>
            <a:normAutofit fontScale="92500"/>
          </a:bodyPr>
          <a:lstStyle/>
          <a:p>
            <a:pPr algn="ctr">
              <a:buNone/>
            </a:pPr>
            <a:r>
              <a:rPr lang="en-US" sz="4300" b="1" dirty="0">
                <a:solidFill>
                  <a:schemeClr val="tx1"/>
                </a:solidFill>
              </a:rPr>
              <a:t>The Messenger of </a:t>
            </a:r>
            <a:r>
              <a:rPr lang="en-US" sz="4300" b="1" dirty="0" smtClean="0">
                <a:solidFill>
                  <a:schemeClr val="tx1"/>
                </a:solidFill>
              </a:rPr>
              <a:t>Yahuwah </a:t>
            </a:r>
            <a:r>
              <a:rPr lang="en-US" sz="4300" b="1" dirty="0">
                <a:solidFill>
                  <a:schemeClr val="tx1"/>
                </a:solidFill>
              </a:rPr>
              <a:t>Appears to </a:t>
            </a:r>
            <a:r>
              <a:rPr lang="en-US" sz="4300" b="1" dirty="0" err="1">
                <a:solidFill>
                  <a:schemeClr val="tx1"/>
                </a:solidFill>
              </a:rPr>
              <a:t>Ya’acov</a:t>
            </a:r>
            <a:r>
              <a:rPr lang="en-US" sz="4300" b="1" dirty="0">
                <a:solidFill>
                  <a:schemeClr val="tx1"/>
                </a:solidFill>
              </a:rPr>
              <a:t> in a Dream</a:t>
            </a:r>
          </a:p>
          <a:p>
            <a:pPr marL="0" indent="0">
              <a:buNone/>
            </a:pPr>
            <a:r>
              <a:rPr lang="en-US" sz="4000" b="1" baseline="30000" dirty="0">
                <a:solidFill>
                  <a:schemeClr val="tx1"/>
                </a:solidFill>
              </a:rPr>
              <a:t>11</a:t>
            </a:r>
            <a:r>
              <a:rPr lang="en-US" sz="4000" b="1" dirty="0">
                <a:solidFill>
                  <a:schemeClr val="tx1"/>
                </a:solidFill>
              </a:rPr>
              <a:t> The angel of </a:t>
            </a:r>
            <a:r>
              <a:rPr lang="en-US" sz="4000" b="1" dirty="0" err="1">
                <a:solidFill>
                  <a:schemeClr val="tx1"/>
                </a:solidFill>
              </a:rPr>
              <a:t>Elohim</a:t>
            </a:r>
            <a:r>
              <a:rPr lang="en-US" sz="4000" b="1" dirty="0">
                <a:solidFill>
                  <a:schemeClr val="tx1"/>
                </a:solidFill>
              </a:rPr>
              <a:t> said to me in the dream, '</a:t>
            </a:r>
            <a:r>
              <a:rPr lang="en-US" sz="4000" b="1" dirty="0" err="1">
                <a:solidFill>
                  <a:schemeClr val="tx1"/>
                </a:solidFill>
              </a:rPr>
              <a:t>Ya'acov</a:t>
            </a:r>
            <a:r>
              <a:rPr lang="en-US" sz="4000" b="1" dirty="0">
                <a:solidFill>
                  <a:schemeClr val="tx1"/>
                </a:solidFill>
              </a:rPr>
              <a:t>.' I answered, 'Here I am.'</a:t>
            </a:r>
          </a:p>
          <a:p>
            <a:pPr marL="0" indent="0">
              <a:buNone/>
            </a:pPr>
            <a:r>
              <a:rPr lang="en-US" sz="4000" b="1" baseline="30000" dirty="0">
                <a:solidFill>
                  <a:schemeClr val="tx1"/>
                </a:solidFill>
              </a:rPr>
              <a:t>12</a:t>
            </a:r>
            <a:r>
              <a:rPr lang="en-US" sz="4000" b="1" dirty="0">
                <a:solidFill>
                  <a:schemeClr val="tx1"/>
                </a:solidFill>
              </a:rPr>
              <a:t> </a:t>
            </a:r>
            <a:r>
              <a:rPr lang="en-US" sz="4000" b="1" dirty="0">
                <a:solidFill>
                  <a:schemeClr val="tx1"/>
                </a:solidFill>
              </a:rPr>
              <a:t>And he said, 'Look up and see that all the male goats mating with the flock are streaked, speckled or spotted, for I have seen all that Laban has been doing to you.</a:t>
            </a:r>
          </a:p>
          <a:p>
            <a:pPr marL="0" indent="0">
              <a:buNone/>
            </a:pPr>
            <a:r>
              <a:rPr lang="en-US" sz="4000" b="1" baseline="30000" dirty="0">
                <a:solidFill>
                  <a:schemeClr val="tx1"/>
                </a:solidFill>
              </a:rPr>
              <a:t>13</a:t>
            </a:r>
            <a:r>
              <a:rPr lang="en-US" sz="4000" b="1" dirty="0">
                <a:solidFill>
                  <a:schemeClr val="tx1"/>
                </a:solidFill>
              </a:rPr>
              <a:t> </a:t>
            </a:r>
            <a:r>
              <a:rPr lang="en-US" sz="4000" b="1" dirty="0">
                <a:solidFill>
                  <a:schemeClr val="tx1"/>
                </a:solidFill>
              </a:rPr>
              <a:t>I am the </a:t>
            </a:r>
            <a:r>
              <a:rPr lang="en-US" sz="4000" b="1" dirty="0" err="1">
                <a:solidFill>
                  <a:schemeClr val="tx1"/>
                </a:solidFill>
              </a:rPr>
              <a:t>Elohim</a:t>
            </a:r>
            <a:r>
              <a:rPr lang="en-US" sz="4000" b="1" dirty="0">
                <a:solidFill>
                  <a:schemeClr val="tx1"/>
                </a:solidFill>
              </a:rPr>
              <a:t> of Bethel, where you anointed a pillar and where you made a vow to me. Now leave this land at once and go back to your native land.'"</a:t>
            </a:r>
          </a:p>
          <a:p>
            <a:pPr algn="ctr">
              <a:buNone/>
            </a:pPr>
            <a:endParaRPr lang="en-US" sz="4000" dirty="0">
              <a:solidFill>
                <a:schemeClr val="tx1"/>
              </a:solidFill>
            </a:endParaRPr>
          </a:p>
        </p:txBody>
      </p:sp>
    </p:spTree>
    <p:extLst>
      <p:ext uri="{BB962C8B-B14F-4D97-AF65-F5344CB8AC3E}">
        <p14:creationId xmlns:p14="http://schemas.microsoft.com/office/powerpoint/2010/main" val="31123331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000" dirty="0">
                <a:solidFill>
                  <a:schemeClr val="tx1"/>
                </a:solidFill>
              </a:rPr>
              <a:t>Israel Knows the </a:t>
            </a:r>
            <a:r>
              <a:rPr lang="en-US" sz="4000" dirty="0" err="1">
                <a:solidFill>
                  <a:schemeClr val="tx1"/>
                </a:solidFill>
              </a:rPr>
              <a:t>Malack</a:t>
            </a:r>
            <a:r>
              <a:rPr lang="en-US" sz="4000" dirty="0">
                <a:solidFill>
                  <a:schemeClr val="tx1"/>
                </a:solidFill>
              </a:rPr>
              <a:t> is </a:t>
            </a:r>
            <a:r>
              <a:rPr lang="en-US" sz="4000" dirty="0" smtClean="0">
                <a:solidFill>
                  <a:schemeClr val="tx1"/>
                </a:solidFill>
              </a:rPr>
              <a:t>Yahuwah</a:t>
            </a:r>
            <a:endParaRPr lang="en-US" sz="4000" dirty="0">
              <a:solidFill>
                <a:schemeClr val="tx1"/>
              </a:solidFill>
            </a:endParaRPr>
          </a:p>
          <a:p>
            <a:pPr>
              <a:buNone/>
            </a:pPr>
            <a:r>
              <a:rPr lang="en-US" sz="4000" b="1" dirty="0">
                <a:solidFill>
                  <a:schemeClr val="tx1"/>
                </a:solidFill>
              </a:rPr>
              <a:t>Then he blessed </a:t>
            </a:r>
            <a:r>
              <a:rPr lang="en-US" sz="4000" b="1" dirty="0" err="1">
                <a:solidFill>
                  <a:schemeClr val="tx1"/>
                </a:solidFill>
              </a:rPr>
              <a:t>Yoseph</a:t>
            </a:r>
            <a:r>
              <a:rPr lang="en-US" sz="4000" b="1" dirty="0">
                <a:solidFill>
                  <a:schemeClr val="tx1"/>
                </a:solidFill>
              </a:rPr>
              <a:t> and said, "May the </a:t>
            </a:r>
            <a:r>
              <a:rPr lang="en-US" sz="4000" b="1" dirty="0" err="1">
                <a:solidFill>
                  <a:schemeClr val="tx1"/>
                </a:solidFill>
              </a:rPr>
              <a:t>Elohim</a:t>
            </a:r>
            <a:r>
              <a:rPr lang="en-US" sz="4000" b="1" dirty="0">
                <a:solidFill>
                  <a:schemeClr val="tx1"/>
                </a:solidFill>
              </a:rPr>
              <a:t> before whom my fathers </a:t>
            </a:r>
            <a:r>
              <a:rPr lang="en-US" sz="4000" b="1" dirty="0" err="1">
                <a:solidFill>
                  <a:schemeClr val="tx1"/>
                </a:solidFill>
              </a:rPr>
              <a:t>Avraham</a:t>
            </a:r>
            <a:r>
              <a:rPr lang="en-US" sz="4000" b="1" dirty="0">
                <a:solidFill>
                  <a:schemeClr val="tx1"/>
                </a:solidFill>
              </a:rPr>
              <a:t> and Yitzchak walked-- </a:t>
            </a:r>
            <a:r>
              <a:rPr lang="en-US" sz="4000" b="1" u="sng" dirty="0">
                <a:solidFill>
                  <a:schemeClr val="tx1"/>
                </a:solidFill>
              </a:rPr>
              <a:t>the </a:t>
            </a:r>
            <a:r>
              <a:rPr lang="en-US" sz="4000" b="1" u="sng" dirty="0" err="1">
                <a:solidFill>
                  <a:schemeClr val="tx1"/>
                </a:solidFill>
              </a:rPr>
              <a:t>Elohim</a:t>
            </a:r>
            <a:r>
              <a:rPr lang="en-US" sz="4000" b="1" u="sng" dirty="0">
                <a:solidFill>
                  <a:schemeClr val="tx1"/>
                </a:solidFill>
              </a:rPr>
              <a:t> who has been my shepherd</a:t>
            </a:r>
            <a:r>
              <a:rPr lang="en-US" sz="4000" b="1" dirty="0">
                <a:solidFill>
                  <a:schemeClr val="tx1"/>
                </a:solidFill>
              </a:rPr>
              <a:t> all my life long to this day, </a:t>
            </a:r>
            <a:r>
              <a:rPr lang="en-US" sz="4000" b="1" u="sng" dirty="0">
                <a:solidFill>
                  <a:schemeClr val="tx1"/>
                </a:solidFill>
              </a:rPr>
              <a:t>the Angel who has protected me from all harm</a:t>
            </a:r>
            <a:r>
              <a:rPr lang="en-US" sz="4000" b="1" dirty="0">
                <a:solidFill>
                  <a:schemeClr val="tx1"/>
                </a:solidFill>
              </a:rPr>
              <a:t>-- bless these boys (</a:t>
            </a:r>
            <a:r>
              <a:rPr lang="en-US" sz="4000" b="1" dirty="0" err="1">
                <a:solidFill>
                  <a:schemeClr val="tx1"/>
                </a:solidFill>
              </a:rPr>
              <a:t>Bereshith</a:t>
            </a:r>
            <a:r>
              <a:rPr lang="en-US" sz="4000" b="1" dirty="0">
                <a:solidFill>
                  <a:schemeClr val="tx1"/>
                </a:solidFill>
              </a:rPr>
              <a:t> 48:15-16</a:t>
            </a:r>
            <a:r>
              <a:rPr lang="en-US" sz="4000" b="1" dirty="0" smtClean="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17520156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000" dirty="0">
                <a:solidFill>
                  <a:schemeClr val="tx1"/>
                </a:solidFill>
              </a:rPr>
              <a:t>The Messenger of </a:t>
            </a:r>
            <a:r>
              <a:rPr lang="en-US" sz="4000" dirty="0" smtClean="0">
                <a:solidFill>
                  <a:schemeClr val="tx1"/>
                </a:solidFill>
              </a:rPr>
              <a:t>Yahuwah </a:t>
            </a:r>
            <a:r>
              <a:rPr lang="en-US" sz="4000" dirty="0">
                <a:solidFill>
                  <a:schemeClr val="tx1"/>
                </a:solidFill>
              </a:rPr>
              <a:t>Appears to Mosheh?</a:t>
            </a:r>
          </a:p>
          <a:p>
            <a:pPr>
              <a:buNone/>
            </a:pPr>
            <a:r>
              <a:rPr lang="en-US" sz="4000" b="1" dirty="0">
                <a:solidFill>
                  <a:schemeClr val="tx1"/>
                </a:solidFill>
              </a:rPr>
              <a:t>There the angel of </a:t>
            </a:r>
            <a:r>
              <a:rPr lang="en-US" sz="4000" b="1" dirty="0" smtClean="0">
                <a:solidFill>
                  <a:schemeClr val="tx1"/>
                </a:solidFill>
              </a:rPr>
              <a:t>Yahuwah </a:t>
            </a:r>
            <a:r>
              <a:rPr lang="en-US" sz="4000" b="1" dirty="0">
                <a:solidFill>
                  <a:schemeClr val="tx1"/>
                </a:solidFill>
              </a:rPr>
              <a:t>appeared to him in flames of fire from within a bush. </a:t>
            </a:r>
            <a:r>
              <a:rPr lang="en-US" sz="4000" b="1" dirty="0" err="1">
                <a:solidFill>
                  <a:schemeClr val="tx1"/>
                </a:solidFill>
              </a:rPr>
              <a:t>Mosheh</a:t>
            </a:r>
            <a:r>
              <a:rPr lang="en-US" sz="4000" b="1" dirty="0">
                <a:solidFill>
                  <a:schemeClr val="tx1"/>
                </a:solidFill>
              </a:rPr>
              <a:t> saw that though the bush was on fire it did not burn up. (</a:t>
            </a:r>
            <a:r>
              <a:rPr lang="en-US" sz="4000" b="1" dirty="0" err="1">
                <a:solidFill>
                  <a:schemeClr val="tx1"/>
                </a:solidFill>
              </a:rPr>
              <a:t>Shemot</a:t>
            </a:r>
            <a:r>
              <a:rPr lang="en-US" sz="4000" b="1" dirty="0">
                <a:solidFill>
                  <a:schemeClr val="tx1"/>
                </a:solidFill>
              </a:rPr>
              <a:t> 3:2</a:t>
            </a:r>
            <a:r>
              <a:rPr lang="en-US" sz="4000" b="1" dirty="0" smtClean="0">
                <a:solidFill>
                  <a:schemeClr val="tx1"/>
                </a:solidFill>
              </a:rPr>
              <a:t>).</a:t>
            </a:r>
          </a:p>
          <a:p>
            <a:pPr algn="ctr">
              <a:buNone/>
            </a:pPr>
            <a:r>
              <a:rPr lang="en-US" sz="4000" dirty="0">
                <a:solidFill>
                  <a:schemeClr val="tx1"/>
                </a:solidFill>
              </a:rPr>
              <a:t> </a:t>
            </a:r>
          </a:p>
        </p:txBody>
      </p:sp>
    </p:spTree>
    <p:extLst>
      <p:ext uri="{BB962C8B-B14F-4D97-AF65-F5344CB8AC3E}">
        <p14:creationId xmlns:p14="http://schemas.microsoft.com/office/powerpoint/2010/main" val="40046482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algn="ctr">
              <a:buNone/>
            </a:pPr>
            <a:r>
              <a:rPr lang="en-US" sz="4000" b="1" dirty="0" smtClean="0">
                <a:solidFill>
                  <a:schemeClr val="tx1"/>
                </a:solidFill>
              </a:rPr>
              <a:t>The Testimony of Paul</a:t>
            </a:r>
          </a:p>
          <a:p>
            <a:pPr marL="0" indent="0">
              <a:buNone/>
            </a:pPr>
            <a:r>
              <a:rPr lang="en-US" sz="4000" b="1" dirty="0">
                <a:solidFill>
                  <a:schemeClr val="tx1"/>
                </a:solidFill>
              </a:rPr>
              <a:t>He is the </a:t>
            </a:r>
            <a:r>
              <a:rPr lang="en-US" sz="4000" b="1" u="sng" dirty="0">
                <a:solidFill>
                  <a:schemeClr val="tx1"/>
                </a:solidFill>
              </a:rPr>
              <a:t>image</a:t>
            </a:r>
            <a:r>
              <a:rPr lang="en-US" sz="4000" b="1" dirty="0">
                <a:solidFill>
                  <a:schemeClr val="tx1"/>
                </a:solidFill>
              </a:rPr>
              <a:t> of the invisible </a:t>
            </a:r>
            <a:r>
              <a:rPr lang="en-US" sz="4000" b="1" dirty="0" err="1">
                <a:solidFill>
                  <a:schemeClr val="tx1"/>
                </a:solidFill>
              </a:rPr>
              <a:t>Elohim</a:t>
            </a:r>
            <a:r>
              <a:rPr lang="en-US" sz="4000" b="1" dirty="0">
                <a:solidFill>
                  <a:schemeClr val="tx1"/>
                </a:solidFill>
              </a:rPr>
              <a:t>, the </a:t>
            </a:r>
            <a:r>
              <a:rPr lang="en-US" sz="4000" b="1" u="sng" dirty="0">
                <a:solidFill>
                  <a:schemeClr val="tx1"/>
                </a:solidFill>
              </a:rPr>
              <a:t>firstborn</a:t>
            </a:r>
            <a:r>
              <a:rPr lang="en-US" sz="4000" b="1" dirty="0">
                <a:solidFill>
                  <a:schemeClr val="tx1"/>
                </a:solidFill>
              </a:rPr>
              <a:t> of all creation (Colossians 1:15). </a:t>
            </a:r>
          </a:p>
          <a:p>
            <a:pPr marL="0" indent="0">
              <a:buNone/>
            </a:pPr>
            <a:r>
              <a:rPr lang="en-US" sz="4000" b="1" dirty="0" err="1" smtClean="0">
                <a:solidFill>
                  <a:schemeClr val="tx1"/>
                </a:solidFill>
                <a:latin typeface="Bwgrkn" panose="00000400000000000000" pitchFamily="2" charset="0"/>
              </a:rPr>
              <a:t>eikwn</a:t>
            </a:r>
            <a:r>
              <a:rPr lang="en-US" sz="4000" b="1" dirty="0" smtClean="0">
                <a:solidFill>
                  <a:schemeClr val="tx1"/>
                </a:solidFill>
              </a:rPr>
              <a:t> </a:t>
            </a:r>
            <a:r>
              <a:rPr lang="en-US" sz="4000" b="1" dirty="0">
                <a:solidFill>
                  <a:schemeClr val="tx1"/>
                </a:solidFill>
              </a:rPr>
              <a:t>“</a:t>
            </a:r>
            <a:r>
              <a:rPr lang="en-US" sz="4000" b="1" dirty="0" err="1">
                <a:solidFill>
                  <a:schemeClr val="tx1"/>
                </a:solidFill>
              </a:rPr>
              <a:t>eikon</a:t>
            </a:r>
            <a:r>
              <a:rPr lang="en-US" sz="4000" b="1" dirty="0">
                <a:solidFill>
                  <a:schemeClr val="tx1"/>
                </a:solidFill>
              </a:rPr>
              <a:t>” - likeness, image; form, appearance; statue - an object shaped to resemble the form or appearance of </a:t>
            </a:r>
            <a:r>
              <a:rPr lang="en-US" sz="4000" b="1" dirty="0" err="1">
                <a:solidFill>
                  <a:schemeClr val="tx1"/>
                </a:solidFill>
              </a:rPr>
              <a:t>someth</a:t>
            </a:r>
            <a:r>
              <a:rPr lang="en-US" sz="4000" b="1" dirty="0">
                <a:solidFill>
                  <a:schemeClr val="tx1"/>
                </a:solidFill>
              </a:rPr>
              <a:t>., likeness, portrait; that which has the same form as </a:t>
            </a:r>
            <a:r>
              <a:rPr lang="en-US" sz="4000" b="1" dirty="0" err="1">
                <a:solidFill>
                  <a:schemeClr val="tx1"/>
                </a:solidFill>
              </a:rPr>
              <a:t>someth</a:t>
            </a:r>
            <a:r>
              <a:rPr lang="en-US" sz="4000" b="1" dirty="0">
                <a:solidFill>
                  <a:schemeClr val="tx1"/>
                </a:solidFill>
              </a:rPr>
              <a:t>. else; that which represents </a:t>
            </a:r>
            <a:r>
              <a:rPr lang="en-US" sz="4000" b="1" dirty="0" err="1">
                <a:solidFill>
                  <a:schemeClr val="tx1"/>
                </a:solidFill>
              </a:rPr>
              <a:t>someth</a:t>
            </a:r>
            <a:r>
              <a:rPr lang="en-US" sz="4000" b="1" dirty="0">
                <a:solidFill>
                  <a:schemeClr val="tx1"/>
                </a:solidFill>
              </a:rPr>
              <a:t>. else in terms of basic form and features, form, appearance.</a:t>
            </a:r>
          </a:p>
          <a:p>
            <a:pPr algn="ctr">
              <a:buNone/>
            </a:pPr>
            <a:endParaRPr lang="en-US" sz="4000" b="1" dirty="0" smtClean="0">
              <a:solidFill>
                <a:schemeClr val="tx1"/>
              </a:solidFill>
            </a:endParaRPr>
          </a:p>
        </p:txBody>
      </p:sp>
    </p:spTree>
    <p:extLst>
      <p:ext uri="{BB962C8B-B14F-4D97-AF65-F5344CB8AC3E}">
        <p14:creationId xmlns:p14="http://schemas.microsoft.com/office/powerpoint/2010/main" val="2948121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707572"/>
            <a:ext cx="10787743" cy="5900056"/>
          </a:xfrm>
        </p:spPr>
        <p:txBody>
          <a:bodyPr>
            <a:normAutofit/>
          </a:bodyPr>
          <a:lstStyle/>
          <a:p>
            <a:pPr marL="0" indent="0">
              <a:buNone/>
            </a:pPr>
            <a:r>
              <a:rPr lang="en-US" sz="4000" b="1" dirty="0" err="1" smtClean="0">
                <a:solidFill>
                  <a:schemeClr val="tx1"/>
                </a:solidFill>
                <a:latin typeface="Bwgrkn" panose="00000400000000000000" pitchFamily="2" charset="0"/>
              </a:rPr>
              <a:t>prwtotokoj</a:t>
            </a:r>
            <a:r>
              <a:rPr lang="en-US" sz="4000" b="1" dirty="0" smtClean="0">
                <a:solidFill>
                  <a:schemeClr val="tx1"/>
                </a:solidFill>
              </a:rPr>
              <a:t> </a:t>
            </a:r>
            <a:r>
              <a:rPr lang="en-US" sz="4000" b="1" dirty="0">
                <a:solidFill>
                  <a:schemeClr val="tx1"/>
                </a:solidFill>
              </a:rPr>
              <a:t>(pronounced </a:t>
            </a:r>
            <a:r>
              <a:rPr lang="en-US" sz="4000" b="1" i="1" dirty="0" err="1">
                <a:solidFill>
                  <a:schemeClr val="tx1"/>
                </a:solidFill>
              </a:rPr>
              <a:t>prototokos</a:t>
            </a:r>
            <a:r>
              <a:rPr lang="en-US" sz="4000" b="1" dirty="0">
                <a:solidFill>
                  <a:schemeClr val="tx1"/>
                </a:solidFill>
              </a:rPr>
              <a:t>) from </a:t>
            </a:r>
            <a:r>
              <a:rPr lang="en-US" sz="4000" b="1" dirty="0" err="1">
                <a:solidFill>
                  <a:schemeClr val="tx1"/>
                </a:solidFill>
                <a:latin typeface="Bwgrkn" panose="00000400000000000000" pitchFamily="2" charset="0"/>
              </a:rPr>
              <a:t>prwtoj</a:t>
            </a:r>
            <a:r>
              <a:rPr lang="en-US" sz="4000" b="1" dirty="0">
                <a:solidFill>
                  <a:schemeClr val="tx1"/>
                </a:solidFill>
              </a:rPr>
              <a:t>, “first” and </a:t>
            </a:r>
            <a:r>
              <a:rPr lang="en-US" sz="4000" b="1" dirty="0" err="1">
                <a:solidFill>
                  <a:schemeClr val="tx1"/>
                </a:solidFill>
                <a:latin typeface="Bwgrkn" panose="00000400000000000000" pitchFamily="2" charset="0"/>
              </a:rPr>
              <a:t>tiktw</a:t>
            </a:r>
            <a:r>
              <a:rPr lang="en-US" sz="4000" b="1" dirty="0">
                <a:solidFill>
                  <a:schemeClr val="tx1"/>
                </a:solidFill>
              </a:rPr>
              <a:t> ”to bear, bring forth, produce.” This word is found in the Septuagint as translation for the Hebrew </a:t>
            </a:r>
            <a:r>
              <a:rPr lang="en-US" sz="4000" b="1" dirty="0" err="1">
                <a:solidFill>
                  <a:schemeClr val="tx1"/>
                </a:solidFill>
                <a:latin typeface="Bwhebb" panose="00000400000000000000" pitchFamily="2" charset="0"/>
              </a:rPr>
              <a:t>rAkB</a:t>
            </a:r>
            <a:r>
              <a:rPr lang="en-US" sz="4000" b="1" dirty="0">
                <a:solidFill>
                  <a:schemeClr val="tx1"/>
                </a:solidFill>
                <a:latin typeface="Bwhebb" panose="00000400000000000000" pitchFamily="2" charset="0"/>
              </a:rPr>
              <a:t>.</a:t>
            </a:r>
            <a:r>
              <a:rPr lang="en-US" sz="4000" b="1" dirty="0">
                <a:solidFill>
                  <a:schemeClr val="tx1"/>
                </a:solidFill>
              </a:rPr>
              <a:t>, “</a:t>
            </a:r>
            <a:r>
              <a:rPr lang="en-US" sz="4000" b="1" dirty="0" err="1">
                <a:solidFill>
                  <a:schemeClr val="tx1"/>
                </a:solidFill>
              </a:rPr>
              <a:t>bechor</a:t>
            </a:r>
            <a:r>
              <a:rPr lang="en-US" sz="4000" b="1" dirty="0">
                <a:solidFill>
                  <a:schemeClr val="tx1"/>
                </a:solidFill>
              </a:rPr>
              <a:t>” firstborn, lit. pert. to birth order, firstborn, pert. to having special status associated with a firstborn. </a:t>
            </a:r>
            <a:endParaRPr lang="en-US" sz="4000" b="1" dirty="0" smtClean="0">
              <a:solidFill>
                <a:schemeClr val="tx1"/>
              </a:solidFill>
            </a:endParaRPr>
          </a:p>
          <a:p>
            <a:pPr marL="0" indent="0">
              <a:buNone/>
            </a:pPr>
            <a:r>
              <a:rPr lang="en-US" sz="4000" b="1" dirty="0" smtClean="0">
                <a:solidFill>
                  <a:schemeClr val="tx1"/>
                </a:solidFill>
              </a:rPr>
              <a:t>Also parallel with “only begotten”</a:t>
            </a:r>
            <a:endParaRPr lang="en-US" sz="4000" b="1" dirty="0">
              <a:solidFill>
                <a:schemeClr val="tx1"/>
              </a:solidFill>
            </a:endParaRPr>
          </a:p>
        </p:txBody>
      </p:sp>
    </p:spTree>
    <p:extLst>
      <p:ext uri="{BB962C8B-B14F-4D97-AF65-F5344CB8AC3E}">
        <p14:creationId xmlns:p14="http://schemas.microsoft.com/office/powerpoint/2010/main" val="29895302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222069"/>
            <a:ext cx="10787743" cy="6385559"/>
          </a:xfrm>
        </p:spPr>
        <p:txBody>
          <a:bodyPr>
            <a:normAutofit lnSpcReduction="10000"/>
          </a:bodyPr>
          <a:lstStyle/>
          <a:p>
            <a:pPr marL="0" indent="0">
              <a:buNone/>
            </a:pPr>
            <a:r>
              <a:rPr lang="en-US" sz="4000" b="1" u="sng" dirty="0">
                <a:solidFill>
                  <a:schemeClr val="tx1"/>
                </a:solidFill>
              </a:rPr>
              <a:t>He is before all things</a:t>
            </a:r>
            <a:r>
              <a:rPr lang="en-US" sz="4000" b="1" dirty="0">
                <a:solidFill>
                  <a:schemeClr val="tx1"/>
                </a:solidFill>
              </a:rPr>
              <a:t>, and in Him all things hold together (Colossians 1:17). </a:t>
            </a:r>
            <a:endParaRPr lang="en-US" sz="4000" b="1" dirty="0" smtClean="0">
              <a:solidFill>
                <a:schemeClr val="tx1"/>
              </a:solidFill>
            </a:endParaRPr>
          </a:p>
          <a:p>
            <a:pPr marL="0" indent="0">
              <a:buNone/>
            </a:pPr>
            <a:r>
              <a:rPr lang="en-US" sz="4000" b="1" dirty="0" smtClean="0">
                <a:solidFill>
                  <a:schemeClr val="tx1"/>
                </a:solidFill>
              </a:rPr>
              <a:t>This sentence affirms that </a:t>
            </a:r>
            <a:r>
              <a:rPr lang="en-US" sz="4000" b="1" dirty="0" err="1" smtClean="0">
                <a:solidFill>
                  <a:schemeClr val="tx1"/>
                </a:solidFill>
              </a:rPr>
              <a:t>Yeshua</a:t>
            </a:r>
            <a:r>
              <a:rPr lang="en-US" sz="4000" b="1" dirty="0" smtClean="0">
                <a:solidFill>
                  <a:schemeClr val="tx1"/>
                </a:solidFill>
              </a:rPr>
              <a:t> pre-existed before anything was ever created. He himself cannot be created because he existed before all created things. </a:t>
            </a:r>
          </a:p>
          <a:p>
            <a:pPr marL="0" indent="0">
              <a:buNone/>
            </a:pPr>
            <a:r>
              <a:rPr lang="en-US" sz="4000" b="1" dirty="0" smtClean="0">
                <a:solidFill>
                  <a:schemeClr val="tx1"/>
                </a:solidFill>
              </a:rPr>
              <a:t>For </a:t>
            </a:r>
            <a:r>
              <a:rPr lang="en-US" sz="4000" b="1" dirty="0">
                <a:solidFill>
                  <a:schemeClr val="tx1"/>
                </a:solidFill>
              </a:rPr>
              <a:t>it was the Father's good pleasure for </a:t>
            </a:r>
            <a:r>
              <a:rPr lang="en-US" sz="4000" b="1" u="sng" dirty="0">
                <a:solidFill>
                  <a:schemeClr val="tx1"/>
                </a:solidFill>
              </a:rPr>
              <a:t>all the fullness to dwell in Him</a:t>
            </a:r>
            <a:r>
              <a:rPr lang="en-US" sz="4000" b="1" dirty="0">
                <a:solidFill>
                  <a:schemeClr val="tx1"/>
                </a:solidFill>
              </a:rPr>
              <a:t>, and through Him to reconcile all things to Himself, having made peace through the blood of His stake; through Him, I say, whether things on earth or things in heaven (</a:t>
            </a:r>
            <a:r>
              <a:rPr lang="en-US" sz="4000" b="1" dirty="0" err="1">
                <a:solidFill>
                  <a:schemeClr val="tx1"/>
                </a:solidFill>
              </a:rPr>
              <a:t>vss</a:t>
            </a:r>
            <a:r>
              <a:rPr lang="en-US" sz="4000" b="1" dirty="0">
                <a:solidFill>
                  <a:schemeClr val="tx1"/>
                </a:solidFill>
              </a:rPr>
              <a:t> 19-20).</a:t>
            </a:r>
          </a:p>
          <a:p>
            <a:pPr algn="ctr">
              <a:buNone/>
            </a:pPr>
            <a:endParaRPr lang="en-US" sz="4000" b="1" dirty="0">
              <a:solidFill>
                <a:schemeClr val="tx1"/>
              </a:solidFill>
            </a:endParaRPr>
          </a:p>
        </p:txBody>
      </p:sp>
    </p:spTree>
    <p:extLst>
      <p:ext uri="{BB962C8B-B14F-4D97-AF65-F5344CB8AC3E}">
        <p14:creationId xmlns:p14="http://schemas.microsoft.com/office/powerpoint/2010/main" val="6103360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287383"/>
            <a:ext cx="10787743" cy="6320245"/>
          </a:xfrm>
        </p:spPr>
        <p:txBody>
          <a:bodyPr>
            <a:normAutofit fontScale="92500" lnSpcReduction="20000"/>
          </a:bodyPr>
          <a:lstStyle/>
          <a:p>
            <a:pPr marL="0" indent="0">
              <a:buNone/>
            </a:pPr>
            <a:r>
              <a:rPr lang="en-US" sz="4000" b="1" dirty="0">
                <a:solidFill>
                  <a:schemeClr val="tx1"/>
                </a:solidFill>
              </a:rPr>
              <a:t>You should have the same attitude toward one another that Messiah </a:t>
            </a:r>
            <a:r>
              <a:rPr lang="en-US" sz="4000" b="1" dirty="0" err="1" smtClean="0">
                <a:solidFill>
                  <a:schemeClr val="tx1"/>
                </a:solidFill>
              </a:rPr>
              <a:t>Yeshua</a:t>
            </a:r>
            <a:r>
              <a:rPr lang="en-US" sz="4000" b="1" dirty="0" smtClean="0">
                <a:solidFill>
                  <a:schemeClr val="tx1"/>
                </a:solidFill>
              </a:rPr>
              <a:t> </a:t>
            </a:r>
            <a:r>
              <a:rPr lang="en-US" sz="4000" b="1" dirty="0">
                <a:solidFill>
                  <a:schemeClr val="tx1"/>
                </a:solidFill>
              </a:rPr>
              <a:t>had, who though </a:t>
            </a:r>
            <a:r>
              <a:rPr lang="en-US" sz="4000" b="1" u="sng" dirty="0">
                <a:solidFill>
                  <a:schemeClr val="tx1"/>
                </a:solidFill>
              </a:rPr>
              <a:t>he existed in the form of </a:t>
            </a:r>
            <a:r>
              <a:rPr lang="en-US" sz="4000" b="1" u="sng" dirty="0" err="1">
                <a:solidFill>
                  <a:schemeClr val="tx1"/>
                </a:solidFill>
              </a:rPr>
              <a:t>Elohim</a:t>
            </a:r>
            <a:r>
              <a:rPr lang="en-US" sz="4000" b="1" dirty="0">
                <a:solidFill>
                  <a:schemeClr val="tx1"/>
                </a:solidFill>
              </a:rPr>
              <a:t> did not regard equality with </a:t>
            </a:r>
            <a:r>
              <a:rPr lang="en-US" sz="4000" b="1" dirty="0" err="1">
                <a:solidFill>
                  <a:schemeClr val="tx1"/>
                </a:solidFill>
              </a:rPr>
              <a:t>Elohim</a:t>
            </a:r>
            <a:r>
              <a:rPr lang="en-US" sz="4000" b="1" dirty="0">
                <a:solidFill>
                  <a:schemeClr val="tx1"/>
                </a:solidFill>
              </a:rPr>
              <a:t> as something to be grasped, but </a:t>
            </a:r>
            <a:r>
              <a:rPr lang="en-US" sz="4000" b="1" u="sng" dirty="0">
                <a:solidFill>
                  <a:schemeClr val="tx1"/>
                </a:solidFill>
              </a:rPr>
              <a:t>emptied himself by taking on the form of a slave, by looking like other men, and by sharing in human nature</a:t>
            </a:r>
            <a:r>
              <a:rPr lang="en-US" sz="4000" b="1" dirty="0">
                <a:solidFill>
                  <a:schemeClr val="tx1"/>
                </a:solidFill>
              </a:rPr>
              <a:t>. He humbled himself, by becoming obedient to the point of death--even death on a stake! As a result Elohim exalted him and gave him the name that is above every name, so that </a:t>
            </a:r>
            <a:r>
              <a:rPr lang="en-US" sz="4000" b="1" u="sng" dirty="0">
                <a:solidFill>
                  <a:schemeClr val="tx1"/>
                </a:solidFill>
              </a:rPr>
              <a:t>at the name of </a:t>
            </a:r>
            <a:r>
              <a:rPr lang="en-US" sz="4000" b="1" u="sng" dirty="0" err="1" smtClean="0">
                <a:solidFill>
                  <a:schemeClr val="tx1"/>
                </a:solidFill>
              </a:rPr>
              <a:t>Yeshua</a:t>
            </a:r>
            <a:r>
              <a:rPr lang="en-US" sz="4000" b="1" u="sng" dirty="0" smtClean="0">
                <a:solidFill>
                  <a:schemeClr val="tx1"/>
                </a:solidFill>
              </a:rPr>
              <a:t> </a:t>
            </a:r>
            <a:r>
              <a:rPr lang="en-US" sz="4000" b="1" u="sng" dirty="0">
                <a:solidFill>
                  <a:schemeClr val="tx1"/>
                </a:solidFill>
              </a:rPr>
              <a:t>every knee will bow</a:t>
            </a:r>
            <a:r>
              <a:rPr lang="en-US" sz="4000" b="1" dirty="0">
                <a:solidFill>
                  <a:schemeClr val="tx1"/>
                </a:solidFill>
              </a:rPr>
              <a:t>--in heaven and on earth and under the earth-- and </a:t>
            </a:r>
            <a:r>
              <a:rPr lang="en-US" sz="4000" b="1" u="sng" dirty="0">
                <a:solidFill>
                  <a:schemeClr val="tx1"/>
                </a:solidFill>
              </a:rPr>
              <a:t>every tongue confess that </a:t>
            </a:r>
            <a:r>
              <a:rPr lang="en-US" sz="4000" b="1" u="sng" dirty="0" err="1" smtClean="0">
                <a:solidFill>
                  <a:schemeClr val="tx1"/>
                </a:solidFill>
              </a:rPr>
              <a:t>Yeshua</a:t>
            </a:r>
            <a:r>
              <a:rPr lang="en-US" sz="4000" b="1" u="sng" dirty="0" smtClean="0">
                <a:solidFill>
                  <a:schemeClr val="tx1"/>
                </a:solidFill>
              </a:rPr>
              <a:t> </a:t>
            </a:r>
            <a:r>
              <a:rPr lang="en-US" sz="4000" b="1" u="sng" dirty="0">
                <a:solidFill>
                  <a:schemeClr val="tx1"/>
                </a:solidFill>
              </a:rPr>
              <a:t>Messiah is </a:t>
            </a:r>
            <a:r>
              <a:rPr lang="en-US" sz="4000" b="1" u="sng" dirty="0" smtClean="0">
                <a:solidFill>
                  <a:schemeClr val="tx1"/>
                </a:solidFill>
              </a:rPr>
              <a:t>Yahuwah</a:t>
            </a:r>
            <a:r>
              <a:rPr lang="en-US" sz="4000" b="1" dirty="0" smtClean="0">
                <a:solidFill>
                  <a:schemeClr val="tx1"/>
                </a:solidFill>
              </a:rPr>
              <a:t> </a:t>
            </a:r>
            <a:r>
              <a:rPr lang="en-US" sz="4000" b="1" dirty="0">
                <a:solidFill>
                  <a:schemeClr val="tx1"/>
                </a:solidFill>
              </a:rPr>
              <a:t>to the splendor of Elohim the Father (Philippians 2:5-11).</a:t>
            </a:r>
          </a:p>
        </p:txBody>
      </p:sp>
    </p:spTree>
    <p:extLst>
      <p:ext uri="{BB962C8B-B14F-4D97-AF65-F5344CB8AC3E}">
        <p14:creationId xmlns:p14="http://schemas.microsoft.com/office/powerpoint/2010/main" val="9988996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248194"/>
            <a:ext cx="10787743" cy="6359434"/>
          </a:xfrm>
        </p:spPr>
        <p:txBody>
          <a:bodyPr>
            <a:noAutofit/>
          </a:bodyPr>
          <a:lstStyle/>
          <a:p>
            <a:pPr algn="ctr">
              <a:buNone/>
            </a:pPr>
            <a:r>
              <a:rPr lang="en-US" sz="4000" b="1" dirty="0" smtClean="0">
                <a:solidFill>
                  <a:schemeClr val="tx1"/>
                </a:solidFill>
              </a:rPr>
              <a:t>The Testimony of Book of Hebrews</a:t>
            </a:r>
          </a:p>
          <a:p>
            <a:pPr>
              <a:buNone/>
            </a:pPr>
            <a:r>
              <a:rPr lang="en-US" sz="4000" b="1" dirty="0">
                <a:solidFill>
                  <a:schemeClr val="tx1"/>
                </a:solidFill>
              </a:rPr>
              <a:t>At many times and in many ways in the past </a:t>
            </a:r>
            <a:r>
              <a:rPr lang="en-US" sz="4000" b="1" dirty="0" err="1">
                <a:solidFill>
                  <a:schemeClr val="tx1"/>
                </a:solidFill>
              </a:rPr>
              <a:t>Elohim</a:t>
            </a:r>
            <a:r>
              <a:rPr lang="en-US" sz="4000" b="1" dirty="0">
                <a:solidFill>
                  <a:schemeClr val="tx1"/>
                </a:solidFill>
              </a:rPr>
              <a:t> spoke to the fathers through the prophets, but in these last days he has spoken to us by </a:t>
            </a:r>
            <a:r>
              <a:rPr lang="en-US" sz="4000" b="1" u="sng" dirty="0">
                <a:solidFill>
                  <a:schemeClr val="tx1"/>
                </a:solidFill>
              </a:rPr>
              <a:t>the Son</a:t>
            </a:r>
            <a:r>
              <a:rPr lang="en-US" sz="4000" b="1" dirty="0">
                <a:solidFill>
                  <a:schemeClr val="tx1"/>
                </a:solidFill>
              </a:rPr>
              <a:t>, whom He has appointed heir of all things, </a:t>
            </a:r>
            <a:r>
              <a:rPr lang="en-US" sz="4000" b="1" u="sng" dirty="0">
                <a:solidFill>
                  <a:schemeClr val="tx1"/>
                </a:solidFill>
              </a:rPr>
              <a:t>through whom also He made the ages</a:t>
            </a:r>
            <a:r>
              <a:rPr lang="en-US" sz="4000" b="1" dirty="0">
                <a:solidFill>
                  <a:schemeClr val="tx1"/>
                </a:solidFill>
              </a:rPr>
              <a:t>, who being the </a:t>
            </a:r>
            <a:r>
              <a:rPr lang="en-US" sz="4000" b="1" u="sng" dirty="0">
                <a:solidFill>
                  <a:schemeClr val="tx1"/>
                </a:solidFill>
              </a:rPr>
              <a:t>brightness</a:t>
            </a:r>
            <a:r>
              <a:rPr lang="en-US" sz="4000" b="1" dirty="0">
                <a:solidFill>
                  <a:schemeClr val="tx1"/>
                </a:solidFill>
              </a:rPr>
              <a:t> of the esteem and the </a:t>
            </a:r>
            <a:r>
              <a:rPr lang="en-US" sz="4000" b="1" u="sng" dirty="0">
                <a:solidFill>
                  <a:schemeClr val="tx1"/>
                </a:solidFill>
              </a:rPr>
              <a:t>exact representation</a:t>
            </a:r>
            <a:r>
              <a:rPr lang="en-US" sz="4000" b="1" dirty="0">
                <a:solidFill>
                  <a:schemeClr val="tx1"/>
                </a:solidFill>
              </a:rPr>
              <a:t> of His substance, and sustaining all by the word of His power, having made a cleansing of our sins through Himself, </a:t>
            </a:r>
            <a:r>
              <a:rPr lang="en-US" sz="4000" b="1" u="sng" dirty="0">
                <a:solidFill>
                  <a:schemeClr val="tx1"/>
                </a:solidFill>
              </a:rPr>
              <a:t>sat down at the right hand of the Greatness on high</a:t>
            </a:r>
            <a:r>
              <a:rPr lang="en-US" sz="4000" b="1" dirty="0">
                <a:solidFill>
                  <a:schemeClr val="tx1"/>
                </a:solidFill>
              </a:rPr>
              <a:t> (</a:t>
            </a:r>
            <a:r>
              <a:rPr lang="en-US" sz="4000" b="1" dirty="0" err="1">
                <a:solidFill>
                  <a:schemeClr val="tx1"/>
                </a:solidFill>
              </a:rPr>
              <a:t>Ivrit</a:t>
            </a:r>
            <a:r>
              <a:rPr lang="en-US" sz="4000" b="1" dirty="0">
                <a:solidFill>
                  <a:schemeClr val="tx1"/>
                </a:solidFill>
              </a:rPr>
              <a:t> 1:1-3).</a:t>
            </a:r>
          </a:p>
          <a:p>
            <a:pPr algn="ctr">
              <a:buNone/>
            </a:pPr>
            <a:endParaRPr lang="en-US" sz="4000" b="1" dirty="0">
              <a:solidFill>
                <a:schemeClr val="tx1"/>
              </a:solidFill>
            </a:endParaRPr>
          </a:p>
        </p:txBody>
      </p:sp>
    </p:spTree>
    <p:extLst>
      <p:ext uri="{BB962C8B-B14F-4D97-AF65-F5344CB8AC3E}">
        <p14:creationId xmlns:p14="http://schemas.microsoft.com/office/powerpoint/2010/main" val="28632485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Summary</a:t>
            </a:r>
            <a:endParaRPr lang="en-US" sz="4800" b="1" dirty="0">
              <a:solidFill>
                <a:schemeClr val="tx1"/>
              </a:solidFill>
              <a:latin typeface="+mn-lt"/>
              <a:cs typeface="Times New Roman" pitchFamily="18" charset="0"/>
            </a:endParaRPr>
          </a:p>
          <a:p>
            <a:pPr marL="0" indent="0">
              <a:buNone/>
            </a:pPr>
            <a:r>
              <a:rPr lang="en-US" sz="4000" b="1" dirty="0" smtClean="0"/>
              <a:t>The Father, the Son and the Spirit created heaven and earth</a:t>
            </a:r>
          </a:p>
          <a:p>
            <a:pPr marL="0" indent="0">
              <a:buNone/>
            </a:pPr>
            <a:r>
              <a:rPr lang="en-US" sz="4000" b="1" dirty="0" smtClean="0"/>
              <a:t>Elohim is called “Word” “Messenger” among other titles</a:t>
            </a:r>
          </a:p>
          <a:p>
            <a:pPr marL="0" indent="0">
              <a:buNone/>
            </a:pPr>
            <a:r>
              <a:rPr lang="en-US" sz="4000" b="1" dirty="0" smtClean="0"/>
              <a:t>Messiah Yahusha manifests the Creator to human beings</a:t>
            </a:r>
          </a:p>
          <a:p>
            <a:pPr marL="0" indent="0">
              <a:buNone/>
            </a:pPr>
            <a:r>
              <a:rPr lang="en-US" sz="4000" b="1" dirty="0" smtClean="0"/>
              <a:t>The “Father” and the “Spirit” (Breath) are not seen because they are spirit</a:t>
            </a:r>
          </a:p>
          <a:p>
            <a:pPr marL="0" indent="0">
              <a:buNone/>
            </a:pPr>
            <a:r>
              <a:rPr lang="en-US" sz="4000" b="1" dirty="0" smtClean="0"/>
              <a:t>Each of the designations (manifestations) of Elohim have their roles and tasks</a:t>
            </a:r>
            <a:endParaRPr lang="en-US" sz="4000" b="1" dirty="0"/>
          </a:p>
        </p:txBody>
      </p:sp>
    </p:spTree>
    <p:extLst>
      <p:ext uri="{BB962C8B-B14F-4D97-AF65-F5344CB8AC3E}">
        <p14:creationId xmlns:p14="http://schemas.microsoft.com/office/powerpoint/2010/main" val="10854055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71745</TotalTime>
  <Words>2748</Words>
  <Application>Microsoft Office PowerPoint</Application>
  <PresentationFormat>Widescreen</PresentationFormat>
  <Paragraphs>176</Paragraphs>
  <Slides>41</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562</cp:revision>
  <dcterms:created xsi:type="dcterms:W3CDTF">2018-11-07T08:55:54Z</dcterms:created>
  <dcterms:modified xsi:type="dcterms:W3CDTF">2019-12-28T14:49:29Z</dcterms:modified>
</cp:coreProperties>
</file>