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64" r:id="rId2"/>
    <p:sldId id="266" r:id="rId3"/>
    <p:sldId id="267" r:id="rId4"/>
    <p:sldId id="268" r:id="rId5"/>
    <p:sldId id="269" r:id="rId6"/>
    <p:sldId id="270" r:id="rId7"/>
    <p:sldId id="271" r:id="rId8"/>
    <p:sldId id="272" r:id="rId9"/>
    <p:sldId id="273" r:id="rId10"/>
    <p:sldId id="274" r:id="rId11"/>
    <p:sldId id="275"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75" autoAdjust="0"/>
    <p:restoredTop sz="86473" autoAdjust="0"/>
  </p:normalViewPr>
  <p:slideViewPr>
    <p:cSldViewPr snapToGrid="0">
      <p:cViewPr varScale="1">
        <p:scale>
          <a:sx n="91" d="100"/>
          <a:sy n="91" d="100"/>
        </p:scale>
        <p:origin x="840" y="96"/>
      </p:cViewPr>
      <p:guideLst/>
    </p:cSldViewPr>
  </p:slideViewPr>
  <p:outlineViewPr>
    <p:cViewPr>
      <p:scale>
        <a:sx n="33" d="100"/>
        <a:sy n="33" d="100"/>
      </p:scale>
      <p:origin x="0" y="-4043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34350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60938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50578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0197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372778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603525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042091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120728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97688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05644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707111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318528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77473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147293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406910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9763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904271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30499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655387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805963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664146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094458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576917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098314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232588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0095528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918630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026004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027822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876041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451234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978943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5468196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496959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062959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8656421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9537473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748241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16025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9836967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177052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6855320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0643103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6337843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0019844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879878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7235138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4464798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1103311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41311973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7505994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7039851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9319445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3622417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877837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4516420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1176179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6905948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8962791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3110592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29808706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2098441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9258493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1408067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3/2/2019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3/2/2019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60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2,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333" dirty="0">
                <a:solidFill>
                  <a:schemeClr val="tx1"/>
                </a:solidFill>
                <a:latin typeface="Helvetica" pitchFamily="34" charset="0"/>
                <a:cs typeface="Helvetica" pitchFamily="34" charset="0"/>
              </a:rPr>
              <a:t>  </a:t>
            </a:r>
          </a:p>
          <a:p>
            <a:pPr algn="ctr">
              <a:buNone/>
            </a:pPr>
            <a:r>
              <a:rPr lang="en-US" sz="5333" b="1" dirty="0" smtClean="0">
                <a:solidFill>
                  <a:schemeClr val="tx1"/>
                </a:solidFill>
                <a:latin typeface="Helvetica" pitchFamily="34" charset="0"/>
                <a:cs typeface="Helvetica" pitchFamily="34" charset="0"/>
              </a:rPr>
              <a:t>“Holiness: Be </a:t>
            </a:r>
            <a:r>
              <a:rPr lang="en-US" sz="5333" b="1" dirty="0">
                <a:solidFill>
                  <a:schemeClr val="tx1"/>
                </a:solidFill>
                <a:latin typeface="Helvetica" pitchFamily="34" charset="0"/>
                <a:cs typeface="Helvetica" pitchFamily="34" charset="0"/>
              </a:rPr>
              <a:t>Holy As I Am Holy”</a:t>
            </a:r>
          </a:p>
          <a:p>
            <a:pPr algn="ctr">
              <a:buNone/>
            </a:pPr>
            <a:endParaRPr lang="en-US" sz="3733" dirty="0">
              <a:solidFill>
                <a:schemeClr val="tx1"/>
              </a:solidFill>
              <a:latin typeface="Helvetica" pitchFamily="34" charset="0"/>
              <a:cs typeface="Helvetica" pitchFamily="34" charset="0"/>
            </a:endParaRPr>
          </a:p>
          <a:p>
            <a:pPr algn="ctr">
              <a:buNone/>
            </a:pPr>
            <a:r>
              <a:rPr lang="en-US" sz="3733" b="1" dirty="0">
                <a:solidFill>
                  <a:schemeClr val="tx1"/>
                </a:solidFill>
                <a:latin typeface="Helvetica" pitchFamily="34" charset="0"/>
                <a:cs typeface="Helvetica" pitchFamily="34" charset="0"/>
              </a:rPr>
              <a:t>The Meaning of Holiness and How to Walk It Out</a:t>
            </a:r>
          </a:p>
        </p:txBody>
      </p:sp>
    </p:spTree>
    <p:extLst>
      <p:ext uri="{BB962C8B-B14F-4D97-AF65-F5344CB8AC3E}">
        <p14:creationId xmlns:p14="http://schemas.microsoft.com/office/powerpoint/2010/main" val="584099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solidFill>
                  <a:schemeClr val="tx1"/>
                </a:solidFill>
                <a:cs typeface="Times New Roman" pitchFamily="18" charset="0"/>
              </a:rPr>
              <a:t>The Call to be Holy</a:t>
            </a:r>
          </a:p>
          <a:p>
            <a:pPr marL="0" indent="0">
              <a:buNone/>
            </a:pPr>
            <a:r>
              <a:rPr lang="en-US" sz="4000" b="1" dirty="0">
                <a:solidFill>
                  <a:schemeClr val="tx1"/>
                </a:solidFill>
              </a:rPr>
              <a:t>As obedient children, do not conform to the evil desires you had when you lived in ignorance.  </a:t>
            </a:r>
            <a:r>
              <a:rPr lang="en-US" sz="4000" b="1" u="sng" dirty="0">
                <a:solidFill>
                  <a:schemeClr val="tx1"/>
                </a:solidFill>
              </a:rPr>
              <a:t>But just as he who called you is holy, so be holy in all you do; for it is written: "Be holy, because I am holy</a:t>
            </a:r>
            <a:r>
              <a:rPr lang="en-US" sz="4000" b="1" dirty="0">
                <a:solidFill>
                  <a:schemeClr val="tx1"/>
                </a:solidFill>
              </a:rPr>
              <a:t>." (1 </a:t>
            </a:r>
            <a:r>
              <a:rPr lang="en-US" sz="4000" b="1" dirty="0" err="1" smtClean="0">
                <a:solidFill>
                  <a:schemeClr val="tx1"/>
                </a:solidFill>
              </a:rPr>
              <a:t>Kepha</a:t>
            </a:r>
            <a:r>
              <a:rPr lang="en-US" sz="4000" b="1" dirty="0" smtClean="0">
                <a:solidFill>
                  <a:schemeClr val="tx1"/>
                </a:solidFill>
              </a:rPr>
              <a:t>/Peter </a:t>
            </a:r>
            <a:r>
              <a:rPr lang="en-US" sz="4000" b="1" dirty="0">
                <a:solidFill>
                  <a:schemeClr val="tx1"/>
                </a:solidFill>
              </a:rPr>
              <a:t>1:14-16)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6673176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400" b="1" dirty="0" smtClean="0">
                <a:solidFill>
                  <a:schemeClr val="tx1"/>
                </a:solidFill>
                <a:cs typeface="Times New Roman" pitchFamily="18" charset="0"/>
              </a:rPr>
              <a:t>Where is it written: “Be Holy For I Am Holy”?</a:t>
            </a:r>
          </a:p>
          <a:p>
            <a:pPr>
              <a:buNone/>
            </a:pPr>
            <a:r>
              <a:rPr lang="en-US" sz="4000" b="1" dirty="0" smtClean="0">
                <a:solidFill>
                  <a:schemeClr val="tx1"/>
                </a:solidFill>
                <a:cs typeface="Times New Roman" pitchFamily="18" charset="0"/>
              </a:rPr>
              <a:t>Leviticus 11:44-45 (after section on clean/unclean)</a:t>
            </a:r>
          </a:p>
          <a:p>
            <a:pPr>
              <a:buNone/>
            </a:pPr>
            <a:r>
              <a:rPr lang="en-US" sz="4000" b="1" dirty="0" smtClean="0">
                <a:solidFill>
                  <a:schemeClr val="tx1"/>
                </a:solidFill>
                <a:cs typeface="Times New Roman" pitchFamily="18" charset="0"/>
              </a:rPr>
              <a:t>Leviticus 19:2 (sandwiched between list of sexual sins and laws of loving your brother)</a:t>
            </a:r>
          </a:p>
          <a:p>
            <a:pPr>
              <a:buNone/>
            </a:pPr>
            <a:r>
              <a:rPr lang="en-US" sz="4000" b="1" dirty="0" smtClean="0">
                <a:solidFill>
                  <a:schemeClr val="tx1"/>
                </a:solidFill>
                <a:cs typeface="Times New Roman" pitchFamily="18" charset="0"/>
              </a:rPr>
              <a:t>Leviticus 20:7 (after prohibitions against </a:t>
            </a:r>
            <a:r>
              <a:rPr lang="en-US" sz="4000" b="1" dirty="0" err="1" smtClean="0">
                <a:solidFill>
                  <a:schemeClr val="tx1"/>
                </a:solidFill>
                <a:cs typeface="Times New Roman" pitchFamily="18" charset="0"/>
              </a:rPr>
              <a:t>Molech</a:t>
            </a:r>
            <a:r>
              <a:rPr lang="en-US" sz="4000" b="1" dirty="0" smtClean="0">
                <a:solidFill>
                  <a:schemeClr val="tx1"/>
                </a:solidFill>
                <a:cs typeface="Times New Roman" pitchFamily="18" charset="0"/>
              </a:rPr>
              <a:t> worship)</a:t>
            </a:r>
          </a:p>
          <a:p>
            <a:pPr>
              <a:buNone/>
            </a:pPr>
            <a:r>
              <a:rPr lang="en-US" sz="4000" b="1" dirty="0" smtClean="0">
                <a:solidFill>
                  <a:schemeClr val="tx1"/>
                </a:solidFill>
                <a:cs typeface="Times New Roman" pitchFamily="18" charset="0"/>
              </a:rPr>
              <a:t>Leviticus </a:t>
            </a:r>
            <a:r>
              <a:rPr lang="en-US" sz="4000" b="1" dirty="0">
                <a:cs typeface="Times New Roman" pitchFamily="18" charset="0"/>
              </a:rPr>
              <a:t>20:26 </a:t>
            </a:r>
            <a:r>
              <a:rPr lang="en-US" sz="4000" b="1" dirty="0" smtClean="0">
                <a:cs typeface="Times New Roman" pitchFamily="18" charset="0"/>
              </a:rPr>
              <a:t>(after death penalty </a:t>
            </a:r>
            <a:r>
              <a:rPr lang="en-US" sz="4000" b="1" i="1" dirty="0" err="1" smtClean="0">
                <a:cs typeface="Times New Roman" pitchFamily="18" charset="0"/>
              </a:rPr>
              <a:t>mishpatim</a:t>
            </a:r>
            <a:r>
              <a:rPr lang="en-US" sz="4000" b="1" dirty="0" smtClean="0">
                <a:cs typeface="Times New Roman" pitchFamily="18" charset="0"/>
              </a:rPr>
              <a:t> because </a:t>
            </a:r>
            <a:r>
              <a:rPr lang="en-US" sz="4000" b="1" dirty="0">
                <a:cs typeface="Times New Roman" pitchFamily="18" charset="0"/>
              </a:rPr>
              <a:t>of sexual sins</a:t>
            </a:r>
            <a:r>
              <a:rPr lang="en-US" sz="4000" b="1" dirty="0" smtClean="0">
                <a:cs typeface="Times New Roman" pitchFamily="18" charset="0"/>
              </a:rPr>
              <a:t>)</a:t>
            </a:r>
            <a:endParaRPr lang="en-US" sz="4000" b="1" dirty="0" smtClean="0">
              <a:solidFill>
                <a:schemeClr val="tx1"/>
              </a:solidFill>
              <a:cs typeface="Times New Roman" pitchFamily="18" charset="0"/>
            </a:endParaRPr>
          </a:p>
          <a:p>
            <a:pPr>
              <a:buNone/>
            </a:pPr>
            <a:endParaRPr lang="en-US" sz="4000" b="1" dirty="0" smtClean="0">
              <a:solidFill>
                <a:schemeClr val="tx1"/>
              </a:solidFill>
              <a:cs typeface="Times New Roman" pitchFamily="18" charset="0"/>
            </a:endParaRPr>
          </a:p>
          <a:p>
            <a:pPr>
              <a:buNone/>
            </a:pPr>
            <a:r>
              <a:rPr lang="en-US" sz="4000" b="1" dirty="0" smtClean="0">
                <a:solidFill>
                  <a:schemeClr val="tx1"/>
                </a:solidFill>
                <a:cs typeface="Times New Roman" pitchFamily="18" charset="0"/>
              </a:rPr>
              <a:t>Leviticus 11-22 is therefore called “the Holiness Code”</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569766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i="1" dirty="0" smtClean="0"/>
              <a:t>What does “Holy” Mean? - </a:t>
            </a:r>
            <a:r>
              <a:rPr lang="en-US" sz="4000" b="1" i="1" dirty="0" smtClean="0">
                <a:solidFill>
                  <a:schemeClr val="tx1"/>
                </a:solidFill>
              </a:rPr>
              <a:t>Dictionary.com</a:t>
            </a:r>
          </a:p>
          <a:p>
            <a:r>
              <a:rPr lang="en-US" sz="4000" b="1" i="1" dirty="0">
                <a:solidFill>
                  <a:schemeClr val="tx1"/>
                </a:solidFill>
              </a:rPr>
              <a:t>–adjective</a:t>
            </a:r>
            <a:endParaRPr lang="en-US" sz="4000" dirty="0">
              <a:solidFill>
                <a:schemeClr val="tx1"/>
              </a:solidFill>
            </a:endParaRPr>
          </a:p>
          <a:p>
            <a:r>
              <a:rPr lang="en-US" sz="4000" b="1" dirty="0">
                <a:solidFill>
                  <a:schemeClr val="tx1"/>
                </a:solidFill>
              </a:rPr>
              <a:t>specially recognized as or declared sacred by religious use or authority; consecrated: </a:t>
            </a:r>
            <a:r>
              <a:rPr lang="en-US" sz="4000" b="1" i="1" dirty="0">
                <a:solidFill>
                  <a:schemeClr val="tx1"/>
                </a:solidFill>
              </a:rPr>
              <a:t>holy ground. </a:t>
            </a:r>
            <a:endParaRPr lang="en-US" sz="4000" b="1" dirty="0">
              <a:solidFill>
                <a:schemeClr val="tx1"/>
              </a:solidFill>
            </a:endParaRPr>
          </a:p>
          <a:p>
            <a:r>
              <a:rPr lang="en-US" sz="4000" b="1" dirty="0">
                <a:solidFill>
                  <a:schemeClr val="tx1"/>
                </a:solidFill>
              </a:rPr>
              <a:t>dedicated or devoted to the service of God, the church, or religion: </a:t>
            </a:r>
            <a:r>
              <a:rPr lang="en-US" sz="4000" b="1" i="1" dirty="0">
                <a:solidFill>
                  <a:schemeClr val="tx1"/>
                </a:solidFill>
              </a:rPr>
              <a:t>a holy man. </a:t>
            </a:r>
            <a:endParaRPr lang="en-US" sz="4000" b="1" dirty="0">
              <a:solidFill>
                <a:schemeClr val="tx1"/>
              </a:solidFill>
            </a:endParaRPr>
          </a:p>
          <a:p>
            <a:r>
              <a:rPr lang="en-US" sz="4000" b="1" dirty="0">
                <a:solidFill>
                  <a:schemeClr val="tx1"/>
                </a:solidFill>
              </a:rPr>
              <a:t>saintly; godly; pious; devout: </a:t>
            </a:r>
            <a:r>
              <a:rPr lang="en-US" sz="4000" b="1" i="1" dirty="0">
                <a:solidFill>
                  <a:schemeClr val="tx1"/>
                </a:solidFill>
              </a:rPr>
              <a:t>a holy life.</a:t>
            </a:r>
            <a:endParaRPr lang="en-US" sz="4000" b="1" dirty="0">
              <a:solidFill>
                <a:schemeClr val="tx1"/>
              </a:solidFill>
            </a:endParaRPr>
          </a:p>
          <a:p>
            <a:pPr>
              <a:buNone/>
            </a:pPr>
            <a:endParaRPr lang="en-US" dirty="0">
              <a:solidFill>
                <a:schemeClr val="tx1"/>
              </a:solidFill>
              <a:cs typeface="Times New Roman" pitchFamily="18" charset="0"/>
            </a:endParaRPr>
          </a:p>
        </p:txBody>
      </p:sp>
    </p:spTree>
    <p:extLst>
      <p:ext uri="{BB962C8B-B14F-4D97-AF65-F5344CB8AC3E}">
        <p14:creationId xmlns:p14="http://schemas.microsoft.com/office/powerpoint/2010/main" val="2582770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r>
              <a:rPr lang="en-US" sz="4000" b="1" dirty="0">
                <a:solidFill>
                  <a:schemeClr val="tx1"/>
                </a:solidFill>
              </a:rPr>
              <a:t>having a spiritually pure quality: </a:t>
            </a:r>
            <a:r>
              <a:rPr lang="en-US" sz="4000" b="1" i="1" dirty="0">
                <a:solidFill>
                  <a:schemeClr val="tx1"/>
                </a:solidFill>
              </a:rPr>
              <a:t>a holy love. </a:t>
            </a:r>
            <a:endParaRPr lang="en-US" sz="4000" b="1" dirty="0">
              <a:solidFill>
                <a:schemeClr val="tx1"/>
              </a:solidFill>
            </a:endParaRPr>
          </a:p>
          <a:p>
            <a:r>
              <a:rPr lang="en-US" sz="4000" b="1" dirty="0">
                <a:solidFill>
                  <a:schemeClr val="tx1"/>
                </a:solidFill>
              </a:rPr>
              <a:t>entitled to worship or veneration as or as if sacred: </a:t>
            </a:r>
            <a:r>
              <a:rPr lang="en-US" sz="4000" b="1" i="1" dirty="0">
                <a:solidFill>
                  <a:schemeClr val="tx1"/>
                </a:solidFill>
              </a:rPr>
              <a:t>a holy relic. </a:t>
            </a:r>
            <a:endParaRPr lang="en-US" sz="4000" b="1" dirty="0">
              <a:solidFill>
                <a:schemeClr val="tx1"/>
              </a:solidFill>
            </a:endParaRPr>
          </a:p>
          <a:p>
            <a:r>
              <a:rPr lang="en-US" sz="4000" b="1" dirty="0">
                <a:solidFill>
                  <a:schemeClr val="tx1"/>
                </a:solidFill>
              </a:rPr>
              <a:t>religious: </a:t>
            </a:r>
            <a:r>
              <a:rPr lang="en-US" sz="4000" b="1" i="1" dirty="0">
                <a:solidFill>
                  <a:schemeClr val="tx1"/>
                </a:solidFill>
              </a:rPr>
              <a:t>holy rites. </a:t>
            </a:r>
            <a:endParaRPr lang="en-US" sz="4000" b="1" dirty="0">
              <a:solidFill>
                <a:schemeClr val="tx1"/>
              </a:solidFill>
            </a:endParaRPr>
          </a:p>
          <a:p>
            <a:r>
              <a:rPr lang="en-US" sz="4000" b="1" dirty="0">
                <a:solidFill>
                  <a:schemeClr val="tx1"/>
                </a:solidFill>
              </a:rPr>
              <a:t>inspiring fear, awe, or grave distress: </a:t>
            </a:r>
            <a:r>
              <a:rPr lang="en-US" sz="4000" b="1" i="1" dirty="0">
                <a:solidFill>
                  <a:schemeClr val="tx1"/>
                </a:solidFill>
              </a:rPr>
              <a:t>The director, when angry, is a holy terror. </a:t>
            </a:r>
            <a:endParaRPr lang="en-US" sz="4000" b="1" dirty="0">
              <a:solidFill>
                <a:schemeClr val="tx1"/>
              </a:solidFill>
            </a:endParaRPr>
          </a:p>
        </p:txBody>
      </p:sp>
    </p:spTree>
    <p:extLst>
      <p:ext uri="{BB962C8B-B14F-4D97-AF65-F5344CB8AC3E}">
        <p14:creationId xmlns:p14="http://schemas.microsoft.com/office/powerpoint/2010/main" val="641217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cs typeface="Times New Roman" pitchFamily="18" charset="0"/>
              </a:rPr>
              <a:t>A Little Abstract?  Nebulous?  Intangible?</a:t>
            </a:r>
          </a:p>
          <a:p>
            <a:pPr>
              <a:buNone/>
            </a:pPr>
            <a:r>
              <a:rPr lang="en-US" sz="4000" b="1" dirty="0">
                <a:solidFill>
                  <a:schemeClr val="tx1"/>
                </a:solidFill>
              </a:rPr>
              <a:t> </a:t>
            </a:r>
            <a:r>
              <a:rPr lang="en-US" sz="4000" b="1" i="1" dirty="0">
                <a:solidFill>
                  <a:schemeClr val="tx1"/>
                </a:solidFill>
              </a:rPr>
              <a:t>Sacred</a:t>
            </a:r>
            <a:r>
              <a:rPr lang="en-US" sz="4000" b="1" dirty="0">
                <a:solidFill>
                  <a:schemeClr val="tx1"/>
                </a:solidFill>
              </a:rPr>
              <a:t> and </a:t>
            </a:r>
            <a:r>
              <a:rPr lang="en-US" sz="4000" b="1" i="1" dirty="0">
                <a:solidFill>
                  <a:schemeClr val="tx1"/>
                </a:solidFill>
              </a:rPr>
              <a:t>consecrated</a:t>
            </a:r>
            <a:r>
              <a:rPr lang="en-US" sz="4000" b="1" dirty="0">
                <a:solidFill>
                  <a:schemeClr val="tx1"/>
                </a:solidFill>
              </a:rPr>
              <a:t> are more of those abstract, </a:t>
            </a:r>
            <a:r>
              <a:rPr lang="en-US" sz="4000" b="1" dirty="0" smtClean="0">
                <a:solidFill>
                  <a:schemeClr val="tx1"/>
                </a:solidFill>
              </a:rPr>
              <a:t>vague </a:t>
            </a:r>
            <a:r>
              <a:rPr lang="en-US" sz="4000" b="1" dirty="0">
                <a:solidFill>
                  <a:schemeClr val="tx1"/>
                </a:solidFill>
              </a:rPr>
              <a:t>terms that still leave us all </a:t>
            </a:r>
            <a:r>
              <a:rPr lang="en-US" sz="4000" b="1" dirty="0" smtClean="0">
                <a:solidFill>
                  <a:schemeClr val="tx1"/>
                </a:solidFill>
              </a:rPr>
              <a:t>hazy, uncertain </a:t>
            </a:r>
            <a:r>
              <a:rPr lang="en-US" sz="4000" b="1" dirty="0">
                <a:solidFill>
                  <a:schemeClr val="tx1"/>
                </a:solidFill>
              </a:rPr>
              <a:t>and without a clear grasp of the meaning of </a:t>
            </a:r>
            <a:r>
              <a:rPr lang="en-US" sz="4000" b="1" i="1" dirty="0">
                <a:solidFill>
                  <a:schemeClr val="tx1"/>
                </a:solidFill>
              </a:rPr>
              <a:t>holy</a:t>
            </a:r>
            <a:r>
              <a:rPr lang="en-US" sz="4000" b="1" dirty="0">
                <a:solidFill>
                  <a:schemeClr val="tx1"/>
                </a:solidFill>
              </a:rPr>
              <a:t>.  Telling us that its related to "religious use or authority" really doesn't help much either.  We already know that holy is related to our religious walk of faith.  But what exactly does it mean?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6255120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400" b="1" u="sng" dirty="0" smtClean="0">
                <a:solidFill>
                  <a:schemeClr val="tx1"/>
                </a:solidFill>
                <a:cs typeface="Times New Roman" pitchFamily="18" charset="0"/>
              </a:rPr>
              <a:t>Did You Know?…</a:t>
            </a:r>
          </a:p>
          <a:p>
            <a:pPr>
              <a:buNone/>
            </a:pPr>
            <a:r>
              <a:rPr lang="en-US" sz="4000" b="1" dirty="0" smtClean="0">
                <a:solidFill>
                  <a:schemeClr val="tx1"/>
                </a:solidFill>
                <a:cs typeface="Times New Roman" pitchFamily="18" charset="0"/>
              </a:rPr>
              <a:t>That the Meaning of “Holy” and “Holiness” Does Not Have to Be a Mystery.  These terms are Abstract and Fuzzy.  But We Can Have a Clear Understanding of Its Meaning</a:t>
            </a:r>
          </a:p>
          <a:p>
            <a:pPr>
              <a:buNone/>
            </a:pPr>
            <a:r>
              <a:rPr lang="en-US" sz="4000" b="1" dirty="0" smtClean="0">
                <a:solidFill>
                  <a:schemeClr val="tx1"/>
                </a:solidFill>
                <a:cs typeface="Times New Roman" pitchFamily="18" charset="0"/>
              </a:rPr>
              <a:t>We Do Not Have to Guess About How to Live a Holy Life</a:t>
            </a:r>
          </a:p>
          <a:p>
            <a:pPr>
              <a:buNone/>
            </a:pPr>
            <a:r>
              <a:rPr lang="en-US" sz="4000" b="1" dirty="0" smtClean="0">
                <a:solidFill>
                  <a:schemeClr val="tx1"/>
                </a:solidFill>
                <a:cs typeface="Times New Roman" pitchFamily="18" charset="0"/>
              </a:rPr>
              <a:t>Living a Holy Life Can Be Easy to Understand and Can Be Easily Attainable.</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648628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vi-VN" sz="4000" b="1" i="1" dirty="0">
                <a:solidFill>
                  <a:schemeClr val="tx1"/>
                </a:solidFill>
              </a:rPr>
              <a:t>Brown, Driver, Briggs Lexicon (BDB)</a:t>
            </a:r>
            <a:endParaRPr lang="en-US" sz="4000" b="1" dirty="0" smtClean="0">
              <a:solidFill>
                <a:schemeClr val="tx1"/>
              </a:solidFill>
            </a:endParaRPr>
          </a:p>
          <a:p>
            <a:pPr marL="0" indent="0">
              <a:buNone/>
            </a:pPr>
            <a:r>
              <a:rPr lang="vi-VN" sz="4000" b="1" dirty="0" smtClean="0">
                <a:solidFill>
                  <a:schemeClr val="tx1"/>
                </a:solidFill>
              </a:rPr>
              <a:t>Our </a:t>
            </a:r>
            <a:r>
              <a:rPr lang="vi-VN" sz="4000" b="1" dirty="0">
                <a:solidFill>
                  <a:schemeClr val="tx1"/>
                </a:solidFill>
              </a:rPr>
              <a:t>word comes from the Hebrew root </a:t>
            </a:r>
            <a:r>
              <a:rPr lang="en-US" sz="5400" b="1" dirty="0" err="1">
                <a:solidFill>
                  <a:schemeClr val="tx1"/>
                </a:solidFill>
                <a:latin typeface="Bwhebb" panose="00000400000000000000" pitchFamily="2" charset="0"/>
              </a:rPr>
              <a:t>vdq</a:t>
            </a:r>
            <a:r>
              <a:rPr lang="vi-VN" sz="4000" b="1" dirty="0" smtClean="0">
                <a:solidFill>
                  <a:schemeClr val="tx1"/>
                </a:solidFill>
              </a:rPr>
              <a:t> </a:t>
            </a:r>
            <a:r>
              <a:rPr lang="vi-VN" sz="4000" b="1" dirty="0">
                <a:solidFill>
                  <a:schemeClr val="tx1"/>
                </a:solidFill>
              </a:rPr>
              <a:t>(pronounced </a:t>
            </a:r>
            <a:r>
              <a:rPr lang="vi-VN" sz="4000" b="1" i="1" dirty="0">
                <a:solidFill>
                  <a:schemeClr val="tx1"/>
                </a:solidFill>
              </a:rPr>
              <a:t>kădăsh</a:t>
            </a:r>
            <a:r>
              <a:rPr lang="vi-VN" sz="4000" b="1" dirty="0">
                <a:solidFill>
                  <a:schemeClr val="tx1"/>
                </a:solidFill>
              </a:rPr>
              <a:t>), which </a:t>
            </a:r>
            <a:r>
              <a:rPr lang="vi-VN" sz="4000" b="1" dirty="0" smtClean="0">
                <a:solidFill>
                  <a:schemeClr val="tx1"/>
                </a:solidFill>
              </a:rPr>
              <a:t>comes </a:t>
            </a:r>
            <a:r>
              <a:rPr lang="vi-VN" sz="4000" b="1" dirty="0">
                <a:solidFill>
                  <a:schemeClr val="tx1"/>
                </a:solidFill>
              </a:rPr>
              <a:t>from the "poss. orig. idea of </a:t>
            </a:r>
            <a:r>
              <a:rPr lang="vi-VN" sz="4000" b="1" i="1" u="sng" dirty="0">
                <a:solidFill>
                  <a:schemeClr val="tx1"/>
                </a:solidFill>
              </a:rPr>
              <a:t>separation, withdrawal</a:t>
            </a:r>
            <a:r>
              <a:rPr lang="vi-VN" sz="4000" b="1" dirty="0">
                <a:solidFill>
                  <a:schemeClr val="tx1"/>
                </a:solidFill>
              </a:rPr>
              <a:t>." </a:t>
            </a:r>
          </a:p>
        </p:txBody>
      </p:sp>
    </p:spTree>
    <p:extLst>
      <p:ext uri="{BB962C8B-B14F-4D97-AF65-F5344CB8AC3E}">
        <p14:creationId xmlns:p14="http://schemas.microsoft.com/office/powerpoint/2010/main" val="508760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vi-VN" sz="4000" b="1" i="1" dirty="0">
                <a:solidFill>
                  <a:schemeClr val="tx1"/>
                </a:solidFill>
              </a:rPr>
              <a:t>BDB</a:t>
            </a:r>
            <a:r>
              <a:rPr lang="vi-VN" sz="4000" b="1" dirty="0">
                <a:solidFill>
                  <a:schemeClr val="tx1"/>
                </a:solidFill>
              </a:rPr>
              <a:t> goes on to further describe our word:</a:t>
            </a:r>
          </a:p>
          <a:p>
            <a:pPr marL="0" indent="0">
              <a:buNone/>
            </a:pPr>
            <a:r>
              <a:rPr lang="en-US" sz="4000" b="1" dirty="0" err="1">
                <a:solidFill>
                  <a:schemeClr val="tx1"/>
                </a:solidFill>
                <a:latin typeface="Bwhebb" panose="00000400000000000000" pitchFamily="2" charset="0"/>
              </a:rPr>
              <a:t>vd;Q</a:t>
            </a:r>
            <a:r>
              <a:rPr lang="en-US" sz="4000" b="1" dirty="0">
                <a:solidFill>
                  <a:schemeClr val="tx1"/>
                </a:solidFill>
                <a:latin typeface="Bwhebb" panose="00000400000000000000" pitchFamily="2" charset="0"/>
              </a:rPr>
              <a:t>' </a:t>
            </a:r>
            <a:r>
              <a:rPr lang="en-US" sz="4000" b="1" dirty="0" smtClean="0">
                <a:solidFill>
                  <a:schemeClr val="tx1"/>
                </a:solidFill>
                <a:latin typeface="Calibri" panose="020F0502020204030204" pitchFamily="34" charset="0"/>
                <a:cs typeface="Calibri" panose="020F0502020204030204" pitchFamily="34" charset="0"/>
              </a:rPr>
              <a:t>(</a:t>
            </a:r>
            <a:r>
              <a:rPr lang="en-US" sz="4000" b="1" dirty="0" err="1" smtClean="0">
                <a:solidFill>
                  <a:schemeClr val="tx1"/>
                </a:solidFill>
                <a:latin typeface="Calibri" panose="020F0502020204030204" pitchFamily="34" charset="0"/>
                <a:cs typeface="Calibri" panose="020F0502020204030204" pitchFamily="34" charset="0"/>
              </a:rPr>
              <a:t>qadash</a:t>
            </a:r>
            <a:r>
              <a:rPr lang="en-US" sz="4000" b="1" dirty="0" smtClean="0">
                <a:solidFill>
                  <a:schemeClr val="tx1"/>
                </a:solidFill>
                <a:latin typeface="Calibri" panose="020F0502020204030204" pitchFamily="34" charset="0"/>
                <a:cs typeface="Calibri" panose="020F0502020204030204" pitchFamily="34" charset="0"/>
              </a:rPr>
              <a:t>) v</a:t>
            </a:r>
            <a:r>
              <a:rPr lang="vi-VN" sz="4000" b="1" dirty="0" smtClean="0">
                <a:solidFill>
                  <a:schemeClr val="tx1"/>
                </a:solidFill>
                <a:latin typeface="Calibri" panose="020F0502020204030204" pitchFamily="34" charset="0"/>
                <a:cs typeface="Calibri" panose="020F0502020204030204" pitchFamily="34" charset="0"/>
              </a:rPr>
              <a:t>b</a:t>
            </a:r>
            <a:r>
              <a:rPr lang="vi-VN" sz="4000" b="1" dirty="0">
                <a:solidFill>
                  <a:schemeClr val="tx1"/>
                </a:solidFill>
                <a:latin typeface="Calibri" panose="020F0502020204030204" pitchFamily="34" charset="0"/>
                <a:cs typeface="Calibri" panose="020F0502020204030204" pitchFamily="34" charset="0"/>
              </a:rPr>
              <a:t>. denom. be set apart, </a:t>
            </a:r>
            <a:r>
              <a:rPr lang="vi-VN" sz="4000" b="1" dirty="0" smtClean="0">
                <a:solidFill>
                  <a:schemeClr val="tx1"/>
                </a:solidFill>
                <a:latin typeface="Calibri" panose="020F0502020204030204" pitchFamily="34" charset="0"/>
                <a:cs typeface="Calibri" panose="020F0502020204030204" pitchFamily="34" charset="0"/>
              </a:rPr>
              <a:t>consecrated</a:t>
            </a:r>
            <a:r>
              <a:rPr lang="en-US" sz="4000" b="1" dirty="0" smtClean="0">
                <a:solidFill>
                  <a:schemeClr val="tx1"/>
                </a:solidFill>
                <a:latin typeface="Calibri" panose="020F0502020204030204" pitchFamily="34" charset="0"/>
                <a:cs typeface="Calibri" panose="020F0502020204030204" pitchFamily="34" charset="0"/>
              </a:rPr>
              <a:t>, separated</a:t>
            </a:r>
            <a:endParaRPr lang="vi-VN" sz="4000" b="1" dirty="0">
              <a:solidFill>
                <a:schemeClr val="tx1"/>
              </a:solidFill>
              <a:latin typeface="Calibri" panose="020F0502020204030204" pitchFamily="34" charset="0"/>
              <a:cs typeface="Calibri" panose="020F0502020204030204" pitchFamily="34" charset="0"/>
            </a:endParaRPr>
          </a:p>
          <a:p>
            <a:pPr marL="0" indent="0">
              <a:buNone/>
            </a:pPr>
            <a:r>
              <a:rPr lang="en-US" sz="4000" b="1" dirty="0" err="1">
                <a:solidFill>
                  <a:schemeClr val="tx1"/>
                </a:solidFill>
                <a:latin typeface="Bwhebb" panose="00000400000000000000" pitchFamily="2" charset="0"/>
              </a:rPr>
              <a:t>vd,qo</a:t>
            </a:r>
            <a:r>
              <a:rPr lang="vi-VN" sz="4000" b="1" dirty="0" smtClean="0">
                <a:solidFill>
                  <a:schemeClr val="tx1"/>
                </a:solidFill>
              </a:rPr>
              <a:t> </a:t>
            </a:r>
            <a:r>
              <a:rPr lang="en-US" sz="4000" b="1" dirty="0" smtClean="0">
                <a:solidFill>
                  <a:schemeClr val="tx1"/>
                </a:solidFill>
                <a:latin typeface="Calibri" panose="020F0502020204030204" pitchFamily="34" charset="0"/>
                <a:cs typeface="Calibri" panose="020F0502020204030204" pitchFamily="34" charset="0"/>
              </a:rPr>
              <a:t>(</a:t>
            </a:r>
            <a:r>
              <a:rPr lang="en-US" sz="4000" b="1" dirty="0" err="1" smtClean="0">
                <a:solidFill>
                  <a:schemeClr val="tx1"/>
                </a:solidFill>
                <a:latin typeface="Calibri" panose="020F0502020204030204" pitchFamily="34" charset="0"/>
                <a:cs typeface="Calibri" panose="020F0502020204030204" pitchFamily="34" charset="0"/>
              </a:rPr>
              <a:t>qodesh</a:t>
            </a:r>
            <a:r>
              <a:rPr lang="en-US" sz="4000" b="1" dirty="0" smtClean="0">
                <a:solidFill>
                  <a:schemeClr val="tx1"/>
                </a:solidFill>
                <a:latin typeface="Calibri" panose="020F0502020204030204" pitchFamily="34" charset="0"/>
                <a:cs typeface="Calibri" panose="020F0502020204030204" pitchFamily="34" charset="0"/>
              </a:rPr>
              <a:t>) n</a:t>
            </a:r>
            <a:r>
              <a:rPr lang="vi-VN" sz="4000" b="1" dirty="0" smtClean="0">
                <a:solidFill>
                  <a:schemeClr val="tx1"/>
                </a:solidFill>
                <a:latin typeface="Calibri" panose="020F0502020204030204" pitchFamily="34" charset="0"/>
                <a:cs typeface="Calibri" panose="020F0502020204030204" pitchFamily="34" charset="0"/>
              </a:rPr>
              <a:t>. </a:t>
            </a:r>
            <a:r>
              <a:rPr lang="vi-VN" sz="4000" b="1" dirty="0">
                <a:solidFill>
                  <a:schemeClr val="tx1"/>
                </a:solidFill>
                <a:latin typeface="Calibri" panose="020F0502020204030204" pitchFamily="34" charset="0"/>
                <a:cs typeface="Calibri" panose="020F0502020204030204" pitchFamily="34" charset="0"/>
              </a:rPr>
              <a:t>m. apartness, </a:t>
            </a:r>
            <a:r>
              <a:rPr lang="vi-VN" sz="4000" b="1" dirty="0" smtClean="0">
                <a:solidFill>
                  <a:schemeClr val="tx1"/>
                </a:solidFill>
                <a:latin typeface="Calibri" panose="020F0502020204030204" pitchFamily="34" charset="0"/>
                <a:cs typeface="Calibri" panose="020F0502020204030204" pitchFamily="34" charset="0"/>
              </a:rPr>
              <a:t>sacredness</a:t>
            </a:r>
            <a:r>
              <a:rPr lang="en-US" sz="4000" b="1" dirty="0" smtClean="0">
                <a:solidFill>
                  <a:schemeClr val="tx1"/>
                </a:solidFill>
                <a:latin typeface="Calibri" panose="020F0502020204030204" pitchFamily="34" charset="0"/>
                <a:cs typeface="Calibri" panose="020F0502020204030204" pitchFamily="34" charset="0"/>
              </a:rPr>
              <a:t>, one who is separated</a:t>
            </a:r>
            <a:r>
              <a:rPr lang="vi-VN" sz="4000" b="1" dirty="0" smtClean="0">
                <a:solidFill>
                  <a:schemeClr val="tx1"/>
                </a:solidFill>
                <a:latin typeface="Calibri" panose="020F0502020204030204" pitchFamily="34" charset="0"/>
                <a:cs typeface="Calibri" panose="020F0502020204030204" pitchFamily="34" charset="0"/>
              </a:rPr>
              <a:t> </a:t>
            </a:r>
            <a:endParaRPr lang="vi-VN" sz="4000" b="1" dirty="0">
              <a:solidFill>
                <a:schemeClr val="tx1"/>
              </a:solidFill>
              <a:latin typeface="Calibri" panose="020F0502020204030204" pitchFamily="34" charset="0"/>
              <a:cs typeface="Calibri" panose="020F0502020204030204" pitchFamily="34" charset="0"/>
            </a:endParaRPr>
          </a:p>
          <a:p>
            <a:pPr marL="0" indent="0">
              <a:buNone/>
            </a:pPr>
            <a:r>
              <a:rPr lang="en-US" sz="4000" b="1" dirty="0" err="1">
                <a:solidFill>
                  <a:schemeClr val="tx1"/>
                </a:solidFill>
                <a:latin typeface="Bwhebb" panose="00000400000000000000" pitchFamily="2" charset="0"/>
              </a:rPr>
              <a:t>vAdq</a:t>
            </a:r>
            <a:r>
              <a:rPr lang="en-US" sz="4000" b="1" dirty="0">
                <a:solidFill>
                  <a:schemeClr val="tx1"/>
                </a:solidFill>
                <a:latin typeface="Bwhebb" panose="00000400000000000000" pitchFamily="2" charset="0"/>
              </a:rPr>
              <a:t>' </a:t>
            </a:r>
            <a:r>
              <a:rPr lang="en-US" sz="4000" b="1" dirty="0" smtClean="0">
                <a:solidFill>
                  <a:schemeClr val="tx1"/>
                </a:solidFill>
                <a:latin typeface="Calibri" panose="020F0502020204030204" pitchFamily="34" charset="0"/>
                <a:cs typeface="Calibri" panose="020F0502020204030204" pitchFamily="34" charset="0"/>
              </a:rPr>
              <a:t>(</a:t>
            </a:r>
            <a:r>
              <a:rPr lang="en-US" sz="4000" b="1" dirty="0" err="1" smtClean="0">
                <a:solidFill>
                  <a:schemeClr val="tx1"/>
                </a:solidFill>
                <a:latin typeface="Calibri" panose="020F0502020204030204" pitchFamily="34" charset="0"/>
                <a:cs typeface="Calibri" panose="020F0502020204030204" pitchFamily="34" charset="0"/>
              </a:rPr>
              <a:t>qadosh</a:t>
            </a:r>
            <a:r>
              <a:rPr lang="en-US" sz="4000" b="1" dirty="0" smtClean="0">
                <a:solidFill>
                  <a:schemeClr val="tx1"/>
                </a:solidFill>
                <a:latin typeface="Calibri" panose="020F0502020204030204" pitchFamily="34" charset="0"/>
                <a:cs typeface="Calibri" panose="020F0502020204030204" pitchFamily="34" charset="0"/>
              </a:rPr>
              <a:t>) a</a:t>
            </a:r>
            <a:r>
              <a:rPr lang="vi-VN" sz="4000" b="1" dirty="0" smtClean="0">
                <a:solidFill>
                  <a:schemeClr val="tx1"/>
                </a:solidFill>
                <a:latin typeface="Calibri" panose="020F0502020204030204" pitchFamily="34" charset="0"/>
                <a:cs typeface="Calibri" panose="020F0502020204030204" pitchFamily="34" charset="0"/>
              </a:rPr>
              <a:t>dj</a:t>
            </a:r>
            <a:r>
              <a:rPr lang="vi-VN" sz="4000" b="1" dirty="0">
                <a:solidFill>
                  <a:schemeClr val="tx1"/>
                </a:solidFill>
                <a:latin typeface="Calibri" panose="020F0502020204030204" pitchFamily="34" charset="0"/>
                <a:cs typeface="Calibri" panose="020F0502020204030204" pitchFamily="34" charset="0"/>
              </a:rPr>
              <a:t>. sacred, holy; separate from human infirmity, impurity, and sin </a:t>
            </a:r>
            <a:endParaRPr lang="en-US" sz="4000" b="1" dirty="0" smtClean="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5646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solidFill>
                  <a:schemeClr val="tx1"/>
                </a:solidFill>
              </a:rPr>
              <a:t>The </a:t>
            </a:r>
            <a:r>
              <a:rPr lang="en-US" sz="4000" b="1" i="1" dirty="0">
                <a:solidFill>
                  <a:schemeClr val="tx1"/>
                </a:solidFill>
              </a:rPr>
              <a:t>Theological Wordbook of the Old Testament (TWOT)</a:t>
            </a:r>
            <a:r>
              <a:rPr lang="en-US" sz="4000" b="1" dirty="0">
                <a:solidFill>
                  <a:schemeClr val="tx1"/>
                </a:solidFill>
              </a:rPr>
              <a:t> says</a:t>
            </a:r>
          </a:p>
          <a:p>
            <a:pPr marL="0" indent="0">
              <a:buNone/>
            </a:pPr>
            <a:r>
              <a:rPr lang="en-US" sz="4000" b="1" dirty="0" err="1">
                <a:solidFill>
                  <a:schemeClr val="tx1"/>
                </a:solidFill>
                <a:latin typeface="Bwhebb" panose="00000400000000000000" pitchFamily="2" charset="0"/>
              </a:rPr>
              <a:t>vd,qo</a:t>
            </a:r>
            <a:r>
              <a:rPr lang="en-US" sz="4000" b="1" dirty="0">
                <a:solidFill>
                  <a:schemeClr val="tx1"/>
                </a:solidFill>
              </a:rPr>
              <a:t> (</a:t>
            </a:r>
            <a:r>
              <a:rPr lang="en-US" sz="4000" b="1" dirty="0" err="1">
                <a:solidFill>
                  <a:schemeClr val="tx1"/>
                </a:solidFill>
              </a:rPr>
              <a:t>qodesh</a:t>
            </a:r>
            <a:r>
              <a:rPr lang="en-US" sz="4000" b="1" dirty="0">
                <a:solidFill>
                  <a:schemeClr val="tx1"/>
                </a:solidFill>
              </a:rPr>
              <a:t>) apartness, holiness, sacredness.</a:t>
            </a:r>
          </a:p>
        </p:txBody>
      </p:sp>
    </p:spTree>
    <p:extLst>
      <p:ext uri="{BB962C8B-B14F-4D97-AF65-F5344CB8AC3E}">
        <p14:creationId xmlns:p14="http://schemas.microsoft.com/office/powerpoint/2010/main" val="2267325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TWOT</a:t>
            </a:r>
          </a:p>
          <a:p>
            <a:pPr>
              <a:buNone/>
            </a:pPr>
            <a:r>
              <a:rPr lang="en-US" sz="4000" b="1" dirty="0" smtClean="0">
                <a:solidFill>
                  <a:schemeClr val="tx1"/>
                </a:solidFill>
              </a:rPr>
              <a:t>In </a:t>
            </a:r>
            <a:r>
              <a:rPr lang="en-US" sz="4000" b="1" dirty="0">
                <a:solidFill>
                  <a:schemeClr val="tx1"/>
                </a:solidFill>
              </a:rPr>
              <a:t>the </a:t>
            </a:r>
            <a:r>
              <a:rPr lang="en-US" sz="4000" b="1" dirty="0" err="1">
                <a:solidFill>
                  <a:schemeClr val="tx1"/>
                </a:solidFill>
              </a:rPr>
              <a:t>Qal</a:t>
            </a:r>
            <a:r>
              <a:rPr lang="en-US" sz="4000" b="1" dirty="0">
                <a:solidFill>
                  <a:schemeClr val="tx1"/>
                </a:solidFill>
              </a:rPr>
              <a:t> the verb </a:t>
            </a:r>
            <a:r>
              <a:rPr lang="en-US" sz="4000" b="1" dirty="0" err="1" smtClean="0">
                <a:solidFill>
                  <a:schemeClr val="tx1"/>
                </a:solidFill>
              </a:rPr>
              <a:t>qadash</a:t>
            </a:r>
            <a:r>
              <a:rPr lang="en-US" sz="4000" b="1" dirty="0" smtClean="0">
                <a:solidFill>
                  <a:schemeClr val="tx1"/>
                </a:solidFill>
              </a:rPr>
              <a:t> </a:t>
            </a:r>
            <a:r>
              <a:rPr lang="en-US" sz="4000" b="1" dirty="0">
                <a:solidFill>
                  <a:schemeClr val="tx1"/>
                </a:solidFill>
              </a:rPr>
              <a:t>is used most frequently to describe </a:t>
            </a:r>
            <a:r>
              <a:rPr lang="en-US" sz="4000" b="1" u="sng" dirty="0">
                <a:solidFill>
                  <a:schemeClr val="tx1"/>
                </a:solidFill>
              </a:rPr>
              <a:t>the state of consecration</a:t>
            </a:r>
            <a:r>
              <a:rPr lang="en-US" sz="4000" b="1" dirty="0">
                <a:solidFill>
                  <a:schemeClr val="tx1"/>
                </a:solidFill>
              </a:rPr>
              <a:t> </a:t>
            </a:r>
            <a:r>
              <a:rPr lang="en-US" sz="4000" b="1" u="sng" dirty="0">
                <a:solidFill>
                  <a:schemeClr val="tx1"/>
                </a:solidFill>
              </a:rPr>
              <a:t>effected by </a:t>
            </a:r>
            <a:r>
              <a:rPr lang="en-US" sz="4000" b="1" u="sng" dirty="0" err="1">
                <a:solidFill>
                  <a:schemeClr val="tx1"/>
                </a:solidFill>
              </a:rPr>
              <a:t>Levitical</a:t>
            </a:r>
            <a:r>
              <a:rPr lang="en-US" sz="4000" b="1" u="sng" dirty="0">
                <a:solidFill>
                  <a:schemeClr val="tx1"/>
                </a:solidFill>
              </a:rPr>
              <a:t> ritual</a:t>
            </a:r>
            <a:r>
              <a:rPr lang="en-US" sz="4000" b="1" dirty="0">
                <a:solidFill>
                  <a:schemeClr val="tx1"/>
                </a:solidFill>
              </a:rPr>
              <a:t>. In </a:t>
            </a:r>
            <a:r>
              <a:rPr lang="en-US" sz="4000" b="1" dirty="0" err="1">
                <a:solidFill>
                  <a:schemeClr val="tx1"/>
                </a:solidFill>
              </a:rPr>
              <a:t>Exo</a:t>
            </a:r>
            <a:r>
              <a:rPr lang="en-US" sz="4000" b="1" dirty="0">
                <a:solidFill>
                  <a:schemeClr val="tx1"/>
                </a:solidFill>
              </a:rPr>
              <a:t> 29:21, 37; </a:t>
            </a:r>
            <a:r>
              <a:rPr lang="en-US" sz="4000" b="1" dirty="0" err="1">
                <a:solidFill>
                  <a:schemeClr val="tx1"/>
                </a:solidFill>
              </a:rPr>
              <a:t>Exo</a:t>
            </a:r>
            <a:r>
              <a:rPr lang="en-US" sz="4000" b="1" dirty="0">
                <a:solidFill>
                  <a:schemeClr val="tx1"/>
                </a:solidFill>
              </a:rPr>
              <a:t> 30:29 certain articles used in the </a:t>
            </a:r>
            <a:r>
              <a:rPr lang="en-US" sz="4000" b="1" dirty="0" err="1">
                <a:solidFill>
                  <a:schemeClr val="tx1"/>
                </a:solidFill>
              </a:rPr>
              <a:t>Levitical</a:t>
            </a:r>
            <a:r>
              <a:rPr lang="en-US" sz="4000" b="1" dirty="0">
                <a:solidFill>
                  <a:schemeClr val="tx1"/>
                </a:solidFill>
              </a:rPr>
              <a:t> service were consecrated to God and were thus recognized as belonging to the realm of the sacred.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4860724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i="1" dirty="0" smtClean="0">
                <a:solidFill>
                  <a:schemeClr val="tx1"/>
                </a:solidFill>
              </a:rPr>
              <a:t>Dictionary.com</a:t>
            </a:r>
            <a:endParaRPr lang="en-US" sz="4000" b="1" dirty="0" smtClean="0">
              <a:solidFill>
                <a:schemeClr val="tx1"/>
              </a:solidFill>
            </a:endParaRPr>
          </a:p>
          <a:p>
            <a:pPr>
              <a:buNone/>
            </a:pPr>
            <a:r>
              <a:rPr lang="en-US" sz="4000" b="1" dirty="0" smtClean="0">
                <a:solidFill>
                  <a:schemeClr val="tx1"/>
                </a:solidFill>
              </a:rPr>
              <a:t> </a:t>
            </a:r>
            <a:r>
              <a:rPr lang="en-US" sz="4000" b="1" i="1" dirty="0">
                <a:solidFill>
                  <a:schemeClr val="tx1"/>
                </a:solidFill>
              </a:rPr>
              <a:t>consecrate</a:t>
            </a:r>
            <a:r>
              <a:rPr lang="en-US" sz="4000" b="1" dirty="0">
                <a:solidFill>
                  <a:schemeClr val="tx1"/>
                </a:solidFill>
              </a:rPr>
              <a:t> means "to make or declare sacred; </a:t>
            </a:r>
            <a:r>
              <a:rPr lang="en-US" sz="4000" b="1" u="sng" dirty="0">
                <a:solidFill>
                  <a:schemeClr val="tx1"/>
                </a:solidFill>
              </a:rPr>
              <a:t>set apart or dedicate to the service of a deity</a:t>
            </a:r>
            <a:r>
              <a:rPr lang="en-US" sz="4000" b="1" dirty="0">
                <a:solidFill>
                  <a:schemeClr val="tx1"/>
                </a:solidFill>
              </a:rPr>
              <a:t>" or "</a:t>
            </a:r>
            <a:r>
              <a:rPr lang="en-US" sz="4000" b="1" u="sng" dirty="0">
                <a:solidFill>
                  <a:schemeClr val="tx1"/>
                </a:solidFill>
              </a:rPr>
              <a:t>to devote or dedicate to some purpose</a:t>
            </a:r>
            <a:r>
              <a:rPr lang="en-US" sz="4000" b="1" dirty="0">
                <a:solidFill>
                  <a:schemeClr val="tx1"/>
                </a:solidFill>
              </a:rPr>
              <a: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191623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TWOT - Transmission </a:t>
            </a:r>
            <a:r>
              <a:rPr lang="en-US" sz="4000" b="1" dirty="0">
                <a:solidFill>
                  <a:schemeClr val="tx1"/>
                </a:solidFill>
              </a:rPr>
              <a:t>of the state of holiness to anything that touched a person or object so consecrated (</a:t>
            </a:r>
            <a:r>
              <a:rPr lang="en-US" sz="4000" b="1" dirty="0" err="1">
                <a:solidFill>
                  <a:schemeClr val="tx1"/>
                </a:solidFill>
              </a:rPr>
              <a:t>Exo</a:t>
            </a:r>
            <a:r>
              <a:rPr lang="en-US" sz="4000" b="1" dirty="0">
                <a:solidFill>
                  <a:schemeClr val="tx1"/>
                </a:solidFill>
              </a:rPr>
              <a:t> 29:37; </a:t>
            </a:r>
            <a:r>
              <a:rPr lang="en-US" sz="4000" b="1" dirty="0" err="1">
                <a:solidFill>
                  <a:schemeClr val="tx1"/>
                </a:solidFill>
              </a:rPr>
              <a:t>Exo</a:t>
            </a:r>
            <a:r>
              <a:rPr lang="en-US" sz="4000" b="1" dirty="0">
                <a:solidFill>
                  <a:schemeClr val="tx1"/>
                </a:solidFill>
              </a:rPr>
              <a:t> 30:29; Lev 6:18 [H 11], 27 [H 20]) does not necessarily imply that a transferable divine energy exists in the "holy." Rather, </a:t>
            </a:r>
            <a:r>
              <a:rPr lang="en-US" sz="4000" b="1" u="sng" dirty="0">
                <a:solidFill>
                  <a:schemeClr val="tx1"/>
                </a:solidFill>
              </a:rPr>
              <a:t>it seems that the person or object entered the state of holiness in the sense of becoming subject to cultic restrictions</a:t>
            </a:r>
            <a:r>
              <a:rPr lang="en-US" sz="4000" b="1" dirty="0">
                <a:solidFill>
                  <a:schemeClr val="tx1"/>
                </a:solidFill>
              </a:rPr>
              <a:t>, as were other holy persons or objects, </a:t>
            </a:r>
            <a:r>
              <a:rPr lang="en-US" sz="4000" b="1" u="sng" dirty="0">
                <a:solidFill>
                  <a:schemeClr val="tx1"/>
                </a:solidFill>
              </a:rPr>
              <a:t>in order to avoid diffusion of the sacred and the profane</a:t>
            </a:r>
            <a:r>
              <a:rPr lang="en-US" sz="4000" b="1" dirty="0">
                <a:solidFill>
                  <a:schemeClr val="tx1"/>
                </a:solidFill>
              </a:rPr>
              <a:t>....</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54360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cs typeface="Times New Roman" pitchFamily="18" charset="0"/>
              </a:rPr>
              <a:t>So, then, Holy means…</a:t>
            </a:r>
          </a:p>
          <a:p>
            <a:pPr>
              <a:buNone/>
            </a:pPr>
            <a:r>
              <a:rPr lang="en-US" sz="4000" b="1" dirty="0">
                <a:solidFill>
                  <a:schemeClr val="tx1"/>
                </a:solidFill>
                <a:cs typeface="Times New Roman" pitchFamily="18" charset="0"/>
              </a:rPr>
              <a:t>T</a:t>
            </a:r>
            <a:r>
              <a:rPr lang="en-US" sz="4000" b="1" dirty="0" smtClean="0">
                <a:solidFill>
                  <a:schemeClr val="tx1"/>
                </a:solidFill>
              </a:rPr>
              <a:t>he </a:t>
            </a:r>
            <a:r>
              <a:rPr lang="en-US" sz="4000" b="1" dirty="0">
                <a:solidFill>
                  <a:schemeClr val="tx1"/>
                </a:solidFill>
              </a:rPr>
              <a:t>noun </a:t>
            </a:r>
            <a:r>
              <a:rPr lang="en-US" sz="4000" b="1" i="1" dirty="0">
                <a:solidFill>
                  <a:schemeClr val="tx1"/>
                </a:solidFill>
              </a:rPr>
              <a:t>holy</a:t>
            </a:r>
            <a:r>
              <a:rPr lang="en-US" sz="4000" b="1" dirty="0">
                <a:solidFill>
                  <a:schemeClr val="tx1"/>
                </a:solidFill>
              </a:rPr>
              <a:t> should be understood as "something which is separate or set-apart (devoted) for a specific purpose."  </a:t>
            </a:r>
            <a:endParaRPr lang="en-US" sz="4000" b="1" dirty="0" smtClean="0">
              <a:solidFill>
                <a:schemeClr val="tx1"/>
              </a:solidFill>
            </a:endParaRPr>
          </a:p>
          <a:p>
            <a:pPr>
              <a:buNone/>
            </a:pPr>
            <a:r>
              <a:rPr lang="en-US" sz="4000" b="1" dirty="0" smtClean="0">
                <a:solidFill>
                  <a:schemeClr val="tx1"/>
                </a:solidFill>
              </a:rPr>
              <a:t>The </a:t>
            </a:r>
            <a:r>
              <a:rPr lang="en-US" sz="4000" b="1" dirty="0">
                <a:solidFill>
                  <a:schemeClr val="tx1"/>
                </a:solidFill>
              </a:rPr>
              <a:t>verb </a:t>
            </a:r>
            <a:r>
              <a:rPr lang="en-US" sz="4000" b="1" i="1" dirty="0">
                <a:solidFill>
                  <a:schemeClr val="tx1"/>
                </a:solidFill>
              </a:rPr>
              <a:t>to make holy</a:t>
            </a:r>
            <a:r>
              <a:rPr lang="en-US" sz="4000" b="1" dirty="0">
                <a:solidFill>
                  <a:schemeClr val="tx1"/>
                </a:solidFill>
              </a:rPr>
              <a:t> or </a:t>
            </a:r>
            <a:r>
              <a:rPr lang="en-US" sz="4000" b="1" i="1" dirty="0">
                <a:solidFill>
                  <a:schemeClr val="tx1"/>
                </a:solidFill>
              </a:rPr>
              <a:t>to be holy</a:t>
            </a:r>
            <a:r>
              <a:rPr lang="en-US" sz="4000" b="1" dirty="0">
                <a:solidFill>
                  <a:schemeClr val="tx1"/>
                </a:solidFill>
              </a:rPr>
              <a:t> means </a:t>
            </a:r>
            <a:r>
              <a:rPr lang="en-US" sz="4000" b="1" dirty="0" smtClean="0">
                <a:solidFill>
                  <a:schemeClr val="tx1"/>
                </a:solidFill>
              </a:rPr>
              <a:t>the act of “separating </a:t>
            </a:r>
            <a:r>
              <a:rPr lang="en-US" sz="4000" b="1" dirty="0">
                <a:solidFill>
                  <a:schemeClr val="tx1"/>
                </a:solidFill>
              </a:rPr>
              <a:t>something for a particular purpose</a:t>
            </a:r>
            <a:r>
              <a:rPr lang="en-US" sz="4000" b="1" dirty="0" smtClean="0">
                <a:solidFill>
                  <a:schemeClr val="tx1"/>
                </a:solidFill>
              </a:rPr>
              <a:t>,"</a:t>
            </a:r>
          </a:p>
          <a:p>
            <a:pPr>
              <a:buNone/>
            </a:pPr>
            <a:r>
              <a:rPr lang="en-US" sz="4000" b="1" dirty="0" smtClean="0">
                <a:solidFill>
                  <a:schemeClr val="tx1"/>
                </a:solidFill>
              </a:rPr>
              <a:t>The </a:t>
            </a:r>
            <a:r>
              <a:rPr lang="en-US" sz="4000" b="1" dirty="0">
                <a:solidFill>
                  <a:schemeClr val="tx1"/>
                </a:solidFill>
              </a:rPr>
              <a:t>adjective </a:t>
            </a:r>
            <a:r>
              <a:rPr lang="en-US" sz="4000" b="1" i="1" dirty="0">
                <a:solidFill>
                  <a:schemeClr val="tx1"/>
                </a:solidFill>
              </a:rPr>
              <a:t>holy</a:t>
            </a:r>
            <a:r>
              <a:rPr lang="en-US" sz="4000" b="1" dirty="0">
                <a:solidFill>
                  <a:schemeClr val="tx1"/>
                </a:solidFill>
              </a:rPr>
              <a:t> </a:t>
            </a:r>
            <a:r>
              <a:rPr lang="en-US" sz="4000" b="1" dirty="0" smtClean="0">
                <a:solidFill>
                  <a:schemeClr val="tx1"/>
                </a:solidFill>
              </a:rPr>
              <a:t>describes </a:t>
            </a:r>
            <a:r>
              <a:rPr lang="en-US" sz="4000" b="1" dirty="0">
                <a:solidFill>
                  <a:schemeClr val="tx1"/>
                </a:solidFill>
              </a:rPr>
              <a:t>something that has been set apart or separated for a particular purpose.</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001750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cs typeface="Times New Roman" pitchFamily="18" charset="0"/>
              </a:rPr>
              <a:t>Principle of First Use</a:t>
            </a:r>
          </a:p>
          <a:p>
            <a:pPr>
              <a:buNone/>
            </a:pPr>
            <a:r>
              <a:rPr lang="en-US" sz="4000" b="1" dirty="0">
                <a:solidFill>
                  <a:schemeClr val="tx1"/>
                </a:solidFill>
              </a:rPr>
              <a:t>Thus the heavens and the earth were completed in all their vast array.  By the seventh day Elohim had finished the work he had been doing; so on the seventh day he rested from all his work.  And Elohim blessed the seventh day and </a:t>
            </a:r>
            <a:r>
              <a:rPr lang="en-US" sz="4000" b="1" u="sng" dirty="0">
                <a:solidFill>
                  <a:schemeClr val="tx1"/>
                </a:solidFill>
              </a:rPr>
              <a:t>made it holy</a:t>
            </a:r>
            <a:r>
              <a:rPr lang="en-US" sz="4000" b="1" dirty="0">
                <a:solidFill>
                  <a:schemeClr val="tx1"/>
                </a:solidFill>
              </a:rPr>
              <a:t>, because on it he rested from all the work of creating that he had done. (</a:t>
            </a:r>
            <a:r>
              <a:rPr lang="en-US" sz="4000" b="1" dirty="0" err="1">
                <a:solidFill>
                  <a:schemeClr val="tx1"/>
                </a:solidFill>
              </a:rPr>
              <a:t>Bereshith</a:t>
            </a:r>
            <a:r>
              <a:rPr lang="en-US" sz="4000" b="1" dirty="0">
                <a:solidFill>
                  <a:schemeClr val="tx1"/>
                </a:solidFill>
              </a:rPr>
              <a:t> </a:t>
            </a:r>
            <a:r>
              <a:rPr lang="en-US" sz="4000" b="1" dirty="0" smtClean="0">
                <a:solidFill>
                  <a:schemeClr val="tx1"/>
                </a:solidFill>
              </a:rPr>
              <a:t>[Genesis] 2:1-3</a:t>
            </a:r>
            <a:r>
              <a:rPr lang="en-US" sz="4000" b="1" dirty="0">
                <a:solidFill>
                  <a:schemeClr val="tx1"/>
                </a:solidFill>
              </a:rPr>
              <a:t>)</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5503578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lnSpcReduction="10000"/>
          </a:bodyPr>
          <a:lstStyle/>
          <a:p>
            <a:pPr algn="ctr">
              <a:buNone/>
            </a:pPr>
            <a:r>
              <a:rPr lang="en-US" sz="4000" b="1" dirty="0">
                <a:solidFill>
                  <a:schemeClr val="tx1"/>
                </a:solidFill>
                <a:latin typeface="Times New Roman" pitchFamily="18" charset="0"/>
                <a:cs typeface="Times New Roman" pitchFamily="18" charset="0"/>
              </a:rPr>
              <a:t>The Separations of Creation </a:t>
            </a:r>
          </a:p>
          <a:p>
            <a:pPr algn="ctr">
              <a:buNone/>
            </a:pPr>
            <a:r>
              <a:rPr lang="en-US" sz="4000" b="1" dirty="0">
                <a:solidFill>
                  <a:schemeClr val="tx1"/>
                </a:solidFill>
                <a:latin typeface="Calibri" panose="020F0502020204030204" pitchFamily="34" charset="0"/>
                <a:cs typeface="Calibri" panose="020F0502020204030204" pitchFamily="34" charset="0"/>
              </a:rPr>
              <a:t>(</a:t>
            </a:r>
            <a:r>
              <a:rPr lang="en-US" sz="4000" b="1" dirty="0" err="1">
                <a:solidFill>
                  <a:schemeClr val="tx1"/>
                </a:solidFill>
                <a:latin typeface="Calibri" panose="020F0502020204030204" pitchFamily="34" charset="0"/>
                <a:cs typeface="Calibri" panose="020F0502020204030204" pitchFamily="34" charset="0"/>
              </a:rPr>
              <a:t>Heb</a:t>
            </a:r>
            <a:r>
              <a:rPr lang="en-US" sz="4000" b="1" dirty="0">
                <a:solidFill>
                  <a:schemeClr val="tx1"/>
                </a:solidFill>
                <a:latin typeface="Calibri" panose="020F0502020204030204" pitchFamily="34" charset="0"/>
                <a:cs typeface="Calibri" panose="020F0502020204030204" pitchFamily="34" charset="0"/>
              </a:rPr>
              <a:t> </a:t>
            </a:r>
            <a:r>
              <a:rPr lang="en-US" sz="4000" b="1" i="1" dirty="0" err="1">
                <a:solidFill>
                  <a:schemeClr val="tx1"/>
                </a:solidFill>
                <a:latin typeface="Calibri" panose="020F0502020204030204" pitchFamily="34" charset="0"/>
                <a:cs typeface="Calibri" panose="020F0502020204030204" pitchFamily="34" charset="0"/>
              </a:rPr>
              <a:t>bdl</a:t>
            </a:r>
            <a:r>
              <a:rPr lang="en-US" sz="4000" b="1" i="1" dirty="0">
                <a:solidFill>
                  <a:schemeClr val="tx1"/>
                </a:solidFill>
                <a:latin typeface="Calibri" panose="020F0502020204030204" pitchFamily="34" charset="0"/>
                <a:cs typeface="Calibri" panose="020F0502020204030204" pitchFamily="34" charset="0"/>
              </a:rPr>
              <a:t> – </a:t>
            </a:r>
            <a:r>
              <a:rPr lang="en-US" sz="4000" b="1" dirty="0">
                <a:solidFill>
                  <a:schemeClr val="tx1"/>
                </a:solidFill>
                <a:latin typeface="Calibri" panose="020F0502020204030204" pitchFamily="34" charset="0"/>
                <a:cs typeface="Calibri" panose="020F0502020204030204" pitchFamily="34" charset="0"/>
              </a:rPr>
              <a:t>divide</a:t>
            </a:r>
            <a:r>
              <a:rPr lang="en-US" sz="4000" b="1" dirty="0" smtClean="0">
                <a:solidFill>
                  <a:schemeClr val="tx1"/>
                </a:solidFill>
                <a:latin typeface="Calibri" panose="020F0502020204030204" pitchFamily="34" charset="0"/>
                <a:cs typeface="Calibri" panose="020F0502020204030204" pitchFamily="34" charset="0"/>
              </a:rPr>
              <a:t>, separate, distinguish</a:t>
            </a:r>
            <a:r>
              <a:rPr lang="en-US" sz="4000" b="1" dirty="0">
                <a:solidFill>
                  <a:schemeClr val="tx1"/>
                </a:solidFill>
                <a:latin typeface="Calibri" panose="020F0502020204030204" pitchFamily="34" charset="0"/>
                <a:cs typeface="Calibri" panose="020F0502020204030204" pitchFamily="34" charset="0"/>
              </a:rPr>
              <a:t>)</a:t>
            </a:r>
          </a:p>
          <a:p>
            <a:pPr>
              <a:buNone/>
            </a:pPr>
            <a:r>
              <a:rPr lang="en-US" sz="4000" b="1" dirty="0" smtClean="0">
                <a:solidFill>
                  <a:schemeClr val="tx1"/>
                </a:solidFill>
              </a:rPr>
              <a:t>*Day 1- Light from Darkness (v4)</a:t>
            </a:r>
          </a:p>
          <a:p>
            <a:pPr>
              <a:buNone/>
            </a:pPr>
            <a:r>
              <a:rPr lang="en-US" sz="4000" b="1" dirty="0" smtClean="0">
                <a:solidFill>
                  <a:schemeClr val="tx1"/>
                </a:solidFill>
              </a:rPr>
              <a:t>*Day 2 – Waters Above from Below (v6-7) </a:t>
            </a:r>
          </a:p>
          <a:p>
            <a:pPr>
              <a:buNone/>
            </a:pPr>
            <a:r>
              <a:rPr lang="en-US" sz="4000" b="1" dirty="0" smtClean="0">
                <a:solidFill>
                  <a:schemeClr val="tx1"/>
                </a:solidFill>
              </a:rPr>
              <a:t>Day 3 – Land from Gathered Water</a:t>
            </a:r>
          </a:p>
          <a:p>
            <a:pPr>
              <a:buNone/>
            </a:pPr>
            <a:r>
              <a:rPr lang="en-US" sz="4000" b="1" dirty="0" smtClean="0">
                <a:solidFill>
                  <a:schemeClr val="tx1"/>
                </a:solidFill>
              </a:rPr>
              <a:t>*Day 4 – Day from Night (v14,18)</a:t>
            </a:r>
          </a:p>
          <a:p>
            <a:pPr>
              <a:buNone/>
            </a:pPr>
            <a:r>
              <a:rPr lang="en-US" sz="4000" b="1" dirty="0" smtClean="0">
                <a:solidFill>
                  <a:schemeClr val="tx1"/>
                </a:solidFill>
              </a:rPr>
              <a:t>(Day 6? – Woman from Man</a:t>
            </a:r>
            <a:r>
              <a:rPr lang="en-US" sz="4000" b="1" dirty="0" smtClean="0">
                <a:solidFill>
                  <a:schemeClr val="tx1"/>
                </a:solidFill>
              </a:rPr>
              <a:t>)</a:t>
            </a:r>
          </a:p>
          <a:p>
            <a:pPr algn="ctr">
              <a:buNone/>
            </a:pPr>
            <a:r>
              <a:rPr lang="en-US" sz="4000" b="1" dirty="0" smtClean="0"/>
              <a:t>(</a:t>
            </a:r>
            <a:r>
              <a:rPr lang="en-US" sz="4000" b="1" dirty="0" err="1" smtClean="0"/>
              <a:t>Heb</a:t>
            </a:r>
            <a:r>
              <a:rPr lang="en-US" sz="4000" b="1" dirty="0" smtClean="0"/>
              <a:t> </a:t>
            </a:r>
            <a:r>
              <a:rPr lang="en-US" sz="4000" b="1" i="1" dirty="0" err="1" smtClean="0"/>
              <a:t>qdsh</a:t>
            </a:r>
            <a:r>
              <a:rPr lang="en-US" sz="4000" b="1" dirty="0" smtClean="0"/>
              <a:t> – to set apart, separate)</a:t>
            </a:r>
            <a:endParaRPr lang="en-US" sz="4000" b="1" dirty="0" smtClean="0">
              <a:solidFill>
                <a:schemeClr val="tx1"/>
              </a:solidFill>
            </a:endParaRPr>
          </a:p>
          <a:p>
            <a:pPr>
              <a:buNone/>
            </a:pPr>
            <a:r>
              <a:rPr lang="en-US" sz="4000" b="1" dirty="0" smtClean="0">
                <a:solidFill>
                  <a:schemeClr val="tx1"/>
                </a:solidFill>
              </a:rPr>
              <a:t>Day 7 – Sabbath Day from the other Six</a:t>
            </a:r>
            <a:endParaRPr lang="en-US" sz="4000" b="1" dirty="0">
              <a:solidFill>
                <a:schemeClr val="tx1"/>
              </a:solidFill>
            </a:endParaRPr>
          </a:p>
        </p:txBody>
      </p:sp>
    </p:spTree>
    <p:extLst>
      <p:ext uri="{BB962C8B-B14F-4D97-AF65-F5344CB8AC3E}">
        <p14:creationId xmlns:p14="http://schemas.microsoft.com/office/powerpoint/2010/main" val="37650250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cs typeface="Times New Roman" pitchFamily="18" charset="0"/>
              </a:rPr>
              <a:t>How to Keep the Sabbath Holy</a:t>
            </a:r>
            <a:endParaRPr lang="en-US" sz="4000" b="1" dirty="0">
              <a:solidFill>
                <a:schemeClr val="tx1"/>
              </a:solidFill>
              <a:cs typeface="Times New Roman" pitchFamily="18" charset="0"/>
            </a:endParaRPr>
          </a:p>
          <a:p>
            <a:pPr>
              <a:buNone/>
            </a:pPr>
            <a:r>
              <a:rPr lang="en-US" sz="4000" b="1" dirty="0" smtClean="0">
                <a:solidFill>
                  <a:schemeClr val="tx1"/>
                </a:solidFill>
              </a:rPr>
              <a:t>Remember </a:t>
            </a:r>
            <a:r>
              <a:rPr lang="en-US" sz="4000" b="1" dirty="0">
                <a:solidFill>
                  <a:schemeClr val="tx1"/>
                </a:solidFill>
              </a:rPr>
              <a:t>the </a:t>
            </a:r>
            <a:r>
              <a:rPr lang="en-US" sz="4000" b="1" dirty="0" smtClean="0">
                <a:solidFill>
                  <a:schemeClr val="tx1"/>
                </a:solidFill>
              </a:rPr>
              <a:t>Sabbath </a:t>
            </a:r>
            <a:r>
              <a:rPr lang="en-US" sz="4000" b="1" dirty="0">
                <a:solidFill>
                  <a:schemeClr val="tx1"/>
                </a:solidFill>
              </a:rPr>
              <a:t>day </a:t>
            </a:r>
            <a:r>
              <a:rPr lang="en-US" sz="4000" b="1" dirty="0" smtClean="0">
                <a:solidFill>
                  <a:schemeClr val="tx1"/>
                </a:solidFill>
              </a:rPr>
              <a:t>to keep it holy </a:t>
            </a:r>
            <a:r>
              <a:rPr lang="en-US" sz="4000" b="1" dirty="0" smtClean="0">
                <a:solidFill>
                  <a:schemeClr val="tx1"/>
                </a:solidFill>
              </a:rPr>
              <a:t>(</a:t>
            </a:r>
            <a:r>
              <a:rPr lang="en-US" sz="4000" b="1" i="1" dirty="0" err="1" smtClean="0">
                <a:solidFill>
                  <a:schemeClr val="tx1"/>
                </a:solidFill>
              </a:rPr>
              <a:t>qadash</a:t>
            </a:r>
            <a:r>
              <a:rPr lang="en-US" sz="4000" b="1" dirty="0" smtClean="0">
                <a:solidFill>
                  <a:schemeClr val="tx1"/>
                </a:solidFill>
              </a:rPr>
              <a:t> - set </a:t>
            </a:r>
            <a:r>
              <a:rPr lang="en-US" sz="4000" b="1" dirty="0">
                <a:solidFill>
                  <a:schemeClr val="tx1"/>
                </a:solidFill>
              </a:rPr>
              <a:t>it </a:t>
            </a:r>
            <a:r>
              <a:rPr lang="en-US" sz="4000" b="1" dirty="0" smtClean="0">
                <a:solidFill>
                  <a:schemeClr val="tx1"/>
                </a:solidFill>
              </a:rPr>
              <a:t>apart).</a:t>
            </a:r>
            <a:r>
              <a:rPr lang="en-US" sz="4000" b="1" dirty="0">
                <a:solidFill>
                  <a:schemeClr val="tx1"/>
                </a:solidFill>
              </a:rPr>
              <a:t>  </a:t>
            </a:r>
            <a:r>
              <a:rPr lang="en-US" sz="4000" b="1" u="sng" dirty="0">
                <a:solidFill>
                  <a:schemeClr val="tx1"/>
                </a:solidFill>
              </a:rPr>
              <a:t>For six days you may labor and do all your work</a:t>
            </a:r>
            <a:r>
              <a:rPr lang="en-US" sz="4000" b="1" dirty="0">
                <a:solidFill>
                  <a:schemeClr val="tx1"/>
                </a:solidFill>
              </a:rPr>
              <a:t>, but the seventh day is a Sabbath to </a:t>
            </a:r>
            <a:r>
              <a:rPr lang="en-US" sz="4000" b="1" dirty="0" smtClean="0">
                <a:solidFill>
                  <a:schemeClr val="tx1"/>
                </a:solidFill>
              </a:rPr>
              <a:t>Yahuwah </a:t>
            </a:r>
            <a:r>
              <a:rPr lang="en-US" sz="4000" b="1" dirty="0">
                <a:solidFill>
                  <a:schemeClr val="tx1"/>
                </a:solidFill>
              </a:rPr>
              <a:t>your Elohim; </a:t>
            </a:r>
            <a:r>
              <a:rPr lang="en-US" sz="4000" b="1" u="sng" dirty="0">
                <a:solidFill>
                  <a:schemeClr val="tx1"/>
                </a:solidFill>
              </a:rPr>
              <a:t>on it you shall not do any work</a:t>
            </a:r>
            <a:r>
              <a:rPr lang="en-US" sz="4000" b="1" dirty="0">
                <a:solidFill>
                  <a:schemeClr val="tx1"/>
                </a:solidFill>
              </a:rPr>
              <a:t>, you, or your son, or your daughter, or your male servant, or your female servant, or your cattle, or your resident foreigner who is in your gates. (Ex </a:t>
            </a:r>
            <a:r>
              <a:rPr lang="en-US" sz="4000" b="1" dirty="0" smtClean="0">
                <a:solidFill>
                  <a:schemeClr val="tx1"/>
                </a:solidFill>
              </a:rPr>
              <a:t>20:8-10)</a:t>
            </a:r>
            <a:endParaRPr lang="en-US" sz="4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982637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lnSpcReduction="10000"/>
          </a:bodyPr>
          <a:lstStyle/>
          <a:p>
            <a:pPr>
              <a:buNone/>
            </a:pPr>
            <a:r>
              <a:rPr lang="en-US" sz="4000" b="1" u="sng" dirty="0">
                <a:solidFill>
                  <a:schemeClr val="tx1"/>
                </a:solidFill>
              </a:rPr>
              <a:t>Guard the day of the Sabbath to set it </a:t>
            </a:r>
            <a:r>
              <a:rPr lang="en-US" sz="4000" b="1" u="sng" dirty="0" smtClean="0">
                <a:solidFill>
                  <a:schemeClr val="tx1"/>
                </a:solidFill>
              </a:rPr>
              <a:t>apart</a:t>
            </a:r>
            <a:r>
              <a:rPr lang="en-US" sz="4000" b="1" dirty="0" smtClean="0">
                <a:solidFill>
                  <a:schemeClr val="tx1"/>
                </a:solidFill>
              </a:rPr>
              <a:t> just </a:t>
            </a:r>
            <a:r>
              <a:rPr lang="en-US" sz="4000" b="1" dirty="0">
                <a:solidFill>
                  <a:schemeClr val="tx1"/>
                </a:solidFill>
              </a:rPr>
              <a:t>as </a:t>
            </a:r>
            <a:r>
              <a:rPr lang="en-US" sz="4000" b="1" dirty="0" smtClean="0">
                <a:solidFill>
                  <a:schemeClr val="tx1"/>
                </a:solidFill>
              </a:rPr>
              <a:t>Yahuwah </a:t>
            </a:r>
            <a:r>
              <a:rPr lang="en-US" sz="4000" b="1" dirty="0">
                <a:solidFill>
                  <a:schemeClr val="tx1"/>
                </a:solidFill>
              </a:rPr>
              <a:t>your Elohim has commanded you.  You are to serve and do all your work in six days, but the seventh day is the Sabbath of </a:t>
            </a:r>
            <a:r>
              <a:rPr lang="en-US" sz="4000" b="1" dirty="0" smtClean="0">
                <a:solidFill>
                  <a:schemeClr val="tx1"/>
                </a:solidFill>
              </a:rPr>
              <a:t>Yahuwah </a:t>
            </a:r>
            <a:r>
              <a:rPr lang="en-US" sz="4000" b="1" dirty="0">
                <a:solidFill>
                  <a:schemeClr val="tx1"/>
                </a:solidFill>
              </a:rPr>
              <a:t>your Elohim. </a:t>
            </a:r>
          </a:p>
          <a:p>
            <a:pPr>
              <a:buNone/>
            </a:pPr>
            <a:r>
              <a:rPr lang="en-US" sz="4000" b="1" dirty="0">
                <a:solidFill>
                  <a:schemeClr val="tx1"/>
                </a:solidFill>
              </a:rPr>
              <a:t>On that day you must not do any work, you, your son, your daughter, your male servant, your female servant, your ox, your donkey, any other animal, or the foreigner who lives with you, so that your male and female slaves, like yourself, may have rest.  (</a:t>
            </a:r>
            <a:r>
              <a:rPr lang="en-US" sz="4000" b="1" dirty="0" err="1">
                <a:solidFill>
                  <a:schemeClr val="tx1"/>
                </a:solidFill>
              </a:rPr>
              <a:t>Deut</a:t>
            </a:r>
            <a:r>
              <a:rPr lang="en-US" sz="4000" b="1" dirty="0">
                <a:solidFill>
                  <a:schemeClr val="tx1"/>
                </a:solidFill>
              </a:rPr>
              <a:t> 5:12-14)</a:t>
            </a:r>
          </a:p>
        </p:txBody>
      </p:sp>
    </p:spTree>
    <p:extLst>
      <p:ext uri="{BB962C8B-B14F-4D97-AF65-F5344CB8AC3E}">
        <p14:creationId xmlns:p14="http://schemas.microsoft.com/office/powerpoint/2010/main" val="16232650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When You Guard the Sabbath Day to Set It Apart, Yahuwah is Setting You Apart from the World and All Pretenders?</a:t>
            </a:r>
          </a:p>
          <a:p>
            <a:pPr>
              <a:buNone/>
            </a:pPr>
            <a:r>
              <a:rPr lang="en-US" sz="4000" b="1" dirty="0" smtClean="0">
                <a:solidFill>
                  <a:schemeClr val="tx1"/>
                </a:solidFill>
                <a:cs typeface="Times New Roman" pitchFamily="18" charset="0"/>
              </a:rPr>
              <a:t>In Doing So, You are Becoming Holy as Yahuwah is Holy</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6038075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marL="0" indent="0" algn="ctr">
              <a:buNone/>
            </a:pPr>
            <a:r>
              <a:rPr lang="en-US" sz="4000" b="1" dirty="0" smtClean="0">
                <a:solidFill>
                  <a:schemeClr val="tx1"/>
                </a:solidFill>
              </a:rPr>
              <a:t>Setting Apart the Sabbath Sets Us Apart</a:t>
            </a:r>
          </a:p>
          <a:p>
            <a:pPr marL="0" indent="0">
              <a:buNone/>
            </a:pPr>
            <a:r>
              <a:rPr lang="en-US" sz="4000" b="1" dirty="0" smtClean="0">
                <a:solidFill>
                  <a:schemeClr val="tx1"/>
                </a:solidFill>
              </a:rPr>
              <a:t>"</a:t>
            </a:r>
            <a:r>
              <a:rPr lang="en-US" sz="4000" b="1" dirty="0">
                <a:solidFill>
                  <a:schemeClr val="tx1"/>
                </a:solidFill>
              </a:rPr>
              <a:t>Say to the sons of </a:t>
            </a:r>
            <a:r>
              <a:rPr lang="en-US" sz="4000" b="1" dirty="0" err="1">
                <a:solidFill>
                  <a:schemeClr val="tx1"/>
                </a:solidFill>
              </a:rPr>
              <a:t>Yisrael</a:t>
            </a:r>
            <a:r>
              <a:rPr lang="en-US" sz="4000" b="1" dirty="0">
                <a:solidFill>
                  <a:schemeClr val="tx1"/>
                </a:solidFill>
              </a:rPr>
              <a:t>, 'You must </a:t>
            </a:r>
            <a:r>
              <a:rPr lang="en-US" sz="4000" b="1" dirty="0" smtClean="0">
                <a:solidFill>
                  <a:schemeClr val="tx1"/>
                </a:solidFill>
              </a:rPr>
              <a:t>guard </a:t>
            </a:r>
            <a:r>
              <a:rPr lang="en-US" sz="4000" b="1" dirty="0">
                <a:solidFill>
                  <a:schemeClr val="tx1"/>
                </a:solidFill>
              </a:rPr>
              <a:t>my Sabbaths. This will be a sign between me and you for the generations to come, </a:t>
            </a:r>
            <a:r>
              <a:rPr lang="en-US" sz="4000" b="1" u="sng" dirty="0">
                <a:solidFill>
                  <a:schemeClr val="tx1"/>
                </a:solidFill>
              </a:rPr>
              <a:t>so you may know that I am </a:t>
            </a:r>
            <a:r>
              <a:rPr lang="en-US" sz="4000" b="1" u="sng" dirty="0" smtClean="0">
                <a:solidFill>
                  <a:schemeClr val="tx1"/>
                </a:solidFill>
              </a:rPr>
              <a:t>Yahuwah, </a:t>
            </a:r>
            <a:r>
              <a:rPr lang="en-US" sz="4000" b="1" u="sng" dirty="0">
                <a:solidFill>
                  <a:schemeClr val="tx1"/>
                </a:solidFill>
              </a:rPr>
              <a:t>who makes you </a:t>
            </a:r>
            <a:r>
              <a:rPr lang="en-US" sz="4000" b="1" u="sng" dirty="0" smtClean="0">
                <a:solidFill>
                  <a:schemeClr val="tx1"/>
                </a:solidFill>
              </a:rPr>
              <a:t>holy</a:t>
            </a:r>
            <a:r>
              <a:rPr lang="en-US" sz="4000" b="1" dirty="0" smtClean="0">
                <a:solidFill>
                  <a:schemeClr val="tx1"/>
                </a:solidFill>
              </a:rPr>
              <a:t>.  Guard </a:t>
            </a:r>
            <a:r>
              <a:rPr lang="en-US" sz="4000" b="1" dirty="0">
                <a:solidFill>
                  <a:schemeClr val="tx1"/>
                </a:solidFill>
              </a:rPr>
              <a:t>the Sabbath, because it is holy to you</a:t>
            </a:r>
            <a:r>
              <a:rPr lang="en-US" sz="4000" b="1" dirty="0" smtClean="0">
                <a:solidFill>
                  <a:schemeClr val="tx1"/>
                </a:solidFill>
              </a:rPr>
              <a:t>.’” (Exodus 31:13-14)</a:t>
            </a:r>
            <a:endParaRPr lang="en-US" sz="4000" b="1" dirty="0">
              <a:solidFill>
                <a:schemeClr val="tx1"/>
              </a:solidFill>
            </a:endParaRPr>
          </a:p>
        </p:txBody>
      </p:sp>
    </p:spTree>
    <p:extLst>
      <p:ext uri="{BB962C8B-B14F-4D97-AF65-F5344CB8AC3E}">
        <p14:creationId xmlns:p14="http://schemas.microsoft.com/office/powerpoint/2010/main" val="511279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42257"/>
            <a:ext cx="10863943" cy="5715000"/>
          </a:xfrm>
        </p:spPr>
        <p:txBody>
          <a:bodyPr>
            <a:normAutofit/>
          </a:bodyPr>
          <a:lstStyle/>
          <a:p>
            <a:pPr>
              <a:buNone/>
            </a:pPr>
            <a:r>
              <a:rPr lang="en-US" sz="4000" b="1" dirty="0">
                <a:solidFill>
                  <a:schemeClr val="tx1"/>
                </a:solidFill>
              </a:rPr>
              <a:t>Now the One who created the heavens and the earth and the sea and all that is in them was establishing a permanent memorial of his creative acts on the Seventh Day by establishing the seventh day as that time when all mankind is to </a:t>
            </a:r>
            <a:r>
              <a:rPr lang="en-US" sz="4000" b="1" u="sng" dirty="0">
                <a:solidFill>
                  <a:schemeClr val="tx1"/>
                </a:solidFill>
              </a:rPr>
              <a:t>stop all his own activity and separate the Sabbath from the other six days to honor and acknowledge</a:t>
            </a:r>
            <a:r>
              <a:rPr lang="en-US" sz="4000" b="1" dirty="0">
                <a:solidFill>
                  <a:schemeClr val="tx1"/>
                </a:solidFill>
              </a:rPr>
              <a:t> the Creator of all.  When we set the Sabbath apart for this purpose, we are keeping it holy.</a:t>
            </a:r>
          </a:p>
        </p:txBody>
      </p:sp>
    </p:spTree>
    <p:extLst>
      <p:ext uri="{BB962C8B-B14F-4D97-AF65-F5344CB8AC3E}">
        <p14:creationId xmlns:p14="http://schemas.microsoft.com/office/powerpoint/2010/main" val="2037553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When You Keep Yahuwah’s Commandments You are Setting Yourself Apart from the World and All Religious Pretenders and Yahuwah is Setting You Apart?</a:t>
            </a:r>
          </a:p>
          <a:p>
            <a:pPr>
              <a:buNone/>
            </a:pPr>
            <a:r>
              <a:rPr lang="en-US" sz="4000" b="1" dirty="0" smtClean="0">
                <a:solidFill>
                  <a:schemeClr val="tx1"/>
                </a:solidFill>
                <a:cs typeface="Times New Roman" pitchFamily="18" charset="0"/>
              </a:rPr>
              <a:t>In Doing So, You are Becoming Holy as Yahuwah is Holy</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0285131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cs typeface="Times New Roman" pitchFamily="18" charset="0"/>
              </a:rPr>
              <a:t>Where is it written: “Be Holy For I Am Holy”?</a:t>
            </a:r>
          </a:p>
          <a:p>
            <a:pPr>
              <a:buNone/>
            </a:pPr>
            <a:r>
              <a:rPr lang="en-US" sz="4000" b="1" dirty="0" smtClean="0">
                <a:solidFill>
                  <a:schemeClr val="tx1"/>
                </a:solidFill>
                <a:cs typeface="Times New Roman" pitchFamily="18" charset="0"/>
              </a:rPr>
              <a:t>Leviticus 11:44-45</a:t>
            </a:r>
          </a:p>
          <a:p>
            <a:pPr>
              <a:buNone/>
            </a:pPr>
            <a:r>
              <a:rPr lang="en-US" sz="4000" b="1" dirty="0" smtClean="0">
                <a:solidFill>
                  <a:schemeClr val="tx1"/>
                </a:solidFill>
                <a:cs typeface="Times New Roman" pitchFamily="18" charset="0"/>
              </a:rPr>
              <a:t>Leviticus 19:2</a:t>
            </a:r>
          </a:p>
          <a:p>
            <a:pPr>
              <a:buNone/>
            </a:pPr>
            <a:r>
              <a:rPr lang="en-US" sz="4000" b="1" dirty="0" smtClean="0">
                <a:solidFill>
                  <a:schemeClr val="tx1"/>
                </a:solidFill>
                <a:cs typeface="Times New Roman" pitchFamily="18" charset="0"/>
              </a:rPr>
              <a:t>Leviticus 20:7</a:t>
            </a:r>
          </a:p>
          <a:p>
            <a:pPr>
              <a:buNone/>
            </a:pPr>
            <a:r>
              <a:rPr lang="en-US" sz="4000" b="1" dirty="0">
                <a:solidFill>
                  <a:schemeClr val="tx1"/>
                </a:solidFill>
                <a:cs typeface="Times New Roman" pitchFamily="18" charset="0"/>
              </a:rPr>
              <a:t>Leviticus 20:26</a:t>
            </a:r>
          </a:p>
          <a:p>
            <a:pPr>
              <a:buNone/>
            </a:pPr>
            <a:endParaRPr lang="en-US" sz="4000" b="1" dirty="0" smtClean="0">
              <a:solidFill>
                <a:schemeClr val="tx1"/>
              </a:solidFill>
              <a:cs typeface="Times New Roman" pitchFamily="18" charset="0"/>
            </a:endParaRPr>
          </a:p>
          <a:p>
            <a:pPr>
              <a:buNone/>
            </a:pPr>
            <a:r>
              <a:rPr lang="en-US" sz="4000" b="1" dirty="0" smtClean="0">
                <a:solidFill>
                  <a:schemeClr val="tx1"/>
                </a:solidFill>
                <a:cs typeface="Times New Roman" pitchFamily="18" charset="0"/>
              </a:rPr>
              <a:t>Leviticus 11-22 is therefore called “the Holiness Code”</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876429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smtClean="0">
                <a:solidFill>
                  <a:schemeClr val="tx1"/>
                </a:solidFill>
              </a:rPr>
              <a:t>Yahuwah </a:t>
            </a:r>
            <a:r>
              <a:rPr lang="en-US" sz="4000" b="1" dirty="0">
                <a:solidFill>
                  <a:schemeClr val="tx1"/>
                </a:solidFill>
              </a:rPr>
              <a:t>said to </a:t>
            </a:r>
            <a:r>
              <a:rPr lang="en-US" sz="4000" b="1" dirty="0" err="1">
                <a:solidFill>
                  <a:schemeClr val="tx1"/>
                </a:solidFill>
              </a:rPr>
              <a:t>Mosheh</a:t>
            </a:r>
            <a:r>
              <a:rPr lang="en-US" sz="4000" b="1" dirty="0" smtClean="0">
                <a:solidFill>
                  <a:schemeClr val="tx1"/>
                </a:solidFill>
              </a:rPr>
              <a:t>, </a:t>
            </a:r>
            <a:r>
              <a:rPr lang="en-US" sz="4000" b="1" dirty="0">
                <a:solidFill>
                  <a:schemeClr val="tx1"/>
                </a:solidFill>
              </a:rPr>
              <a:t>"Speak to the entire assembly of </a:t>
            </a:r>
            <a:r>
              <a:rPr lang="en-US" sz="4000" b="1" dirty="0" err="1">
                <a:solidFill>
                  <a:schemeClr val="tx1"/>
                </a:solidFill>
              </a:rPr>
              <a:t>Yisrael</a:t>
            </a:r>
            <a:r>
              <a:rPr lang="en-US" sz="4000" b="1" dirty="0">
                <a:solidFill>
                  <a:schemeClr val="tx1"/>
                </a:solidFill>
              </a:rPr>
              <a:t> and say to them: </a:t>
            </a:r>
            <a:r>
              <a:rPr lang="en-US" sz="4000" b="1" u="sng" dirty="0">
                <a:solidFill>
                  <a:schemeClr val="tx1"/>
                </a:solidFill>
              </a:rPr>
              <a:t>'Be holy because I, </a:t>
            </a:r>
            <a:r>
              <a:rPr lang="en-US" sz="4000" b="1" u="sng" dirty="0" smtClean="0">
                <a:solidFill>
                  <a:schemeClr val="tx1"/>
                </a:solidFill>
              </a:rPr>
              <a:t>Yahuwah </a:t>
            </a:r>
            <a:r>
              <a:rPr lang="en-US" sz="4000" b="1" u="sng" dirty="0">
                <a:solidFill>
                  <a:schemeClr val="tx1"/>
                </a:solidFill>
              </a:rPr>
              <a:t>your Elohim, am </a:t>
            </a:r>
            <a:r>
              <a:rPr lang="en-US" sz="4000" b="1" u="sng" dirty="0" smtClean="0">
                <a:solidFill>
                  <a:schemeClr val="tx1"/>
                </a:solidFill>
              </a:rPr>
              <a:t>holy</a:t>
            </a:r>
            <a:r>
              <a:rPr lang="en-US" sz="4000" b="1" dirty="0" smtClean="0">
                <a:solidFill>
                  <a:schemeClr val="tx1"/>
                </a:solidFill>
              </a:rPr>
              <a:t>.</a:t>
            </a:r>
          </a:p>
          <a:p>
            <a:pPr marL="0" indent="0">
              <a:buNone/>
            </a:pPr>
            <a:r>
              <a:rPr lang="en-US" sz="4000" b="1" dirty="0" smtClean="0">
                <a:solidFill>
                  <a:schemeClr val="tx1"/>
                </a:solidFill>
              </a:rPr>
              <a:t>"</a:t>
            </a:r>
            <a:r>
              <a:rPr lang="en-US" sz="4000" b="1" dirty="0">
                <a:solidFill>
                  <a:schemeClr val="tx1"/>
                </a:solidFill>
              </a:rPr>
              <a:t>'Each of you must </a:t>
            </a:r>
            <a:r>
              <a:rPr lang="en-US" sz="4000" b="1" u="sng" dirty="0">
                <a:solidFill>
                  <a:schemeClr val="tx1"/>
                </a:solidFill>
              </a:rPr>
              <a:t>respect his mother and father</a:t>
            </a:r>
            <a:r>
              <a:rPr lang="en-US" sz="4000" b="1" dirty="0">
                <a:solidFill>
                  <a:schemeClr val="tx1"/>
                </a:solidFill>
              </a:rPr>
              <a:t>, and you must </a:t>
            </a:r>
            <a:r>
              <a:rPr lang="en-US" sz="4000" b="1" u="sng" dirty="0">
                <a:solidFill>
                  <a:schemeClr val="tx1"/>
                </a:solidFill>
              </a:rPr>
              <a:t>observe my Sabbaths</a:t>
            </a:r>
            <a:r>
              <a:rPr lang="en-US" sz="4000" b="1" dirty="0">
                <a:solidFill>
                  <a:schemeClr val="tx1"/>
                </a:solidFill>
              </a:rPr>
              <a:t>. I am </a:t>
            </a:r>
            <a:r>
              <a:rPr lang="en-US" sz="4000" b="1" dirty="0" smtClean="0">
                <a:solidFill>
                  <a:schemeClr val="tx1"/>
                </a:solidFill>
              </a:rPr>
              <a:t>Yahuwah </a:t>
            </a:r>
            <a:r>
              <a:rPr lang="en-US" sz="4000" b="1" dirty="0">
                <a:solidFill>
                  <a:schemeClr val="tx1"/>
                </a:solidFill>
              </a:rPr>
              <a:t>your </a:t>
            </a:r>
            <a:r>
              <a:rPr lang="en-US" sz="4000" b="1" dirty="0" smtClean="0">
                <a:solidFill>
                  <a:schemeClr val="tx1"/>
                </a:solidFill>
              </a:rPr>
              <a:t>Elohim. </a:t>
            </a:r>
            <a:r>
              <a:rPr lang="en-US" sz="4000" b="1" dirty="0">
                <a:solidFill>
                  <a:schemeClr val="tx1"/>
                </a:solidFill>
              </a:rPr>
              <a:t>"</a:t>
            </a:r>
            <a:r>
              <a:rPr lang="en-US" sz="4000" b="1" u="sng" dirty="0">
                <a:solidFill>
                  <a:schemeClr val="tx1"/>
                </a:solidFill>
              </a:rPr>
              <a:t>'Do not turn to idols or make gods of cast metal</a:t>
            </a:r>
            <a:r>
              <a:rPr lang="en-US" sz="4000" b="1" dirty="0">
                <a:solidFill>
                  <a:schemeClr val="tx1"/>
                </a:solidFill>
              </a:rPr>
              <a:t> for yourselves. I am </a:t>
            </a:r>
            <a:r>
              <a:rPr lang="en-US" sz="4000" b="1" dirty="0" smtClean="0">
                <a:solidFill>
                  <a:schemeClr val="tx1"/>
                </a:solidFill>
              </a:rPr>
              <a:t>Yahuwah </a:t>
            </a:r>
            <a:r>
              <a:rPr lang="en-US" sz="4000" b="1" dirty="0">
                <a:solidFill>
                  <a:schemeClr val="tx1"/>
                </a:solidFill>
              </a:rPr>
              <a:t>your Elohim</a:t>
            </a:r>
            <a:r>
              <a:rPr lang="en-US" sz="4000" b="1" dirty="0" smtClean="0">
                <a:solidFill>
                  <a:schemeClr val="tx1"/>
                </a:solidFill>
              </a:rPr>
              <a:t>. </a:t>
            </a:r>
            <a:r>
              <a:rPr lang="en-US" sz="4000" b="1" dirty="0" smtClean="0">
                <a:solidFill>
                  <a:schemeClr val="tx1"/>
                </a:solidFill>
                <a:cs typeface="Times New Roman" pitchFamily="18" charset="0"/>
              </a:rPr>
              <a:t>(Leviticus 19:1-4)</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6868623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solidFill>
                  <a:schemeClr val="tx1"/>
                </a:solidFill>
              </a:rPr>
              <a:t>Holy Living – The “Law of Loving Your Neighbor”</a:t>
            </a:r>
          </a:p>
          <a:p>
            <a:pPr marL="0" indent="0" algn="ctr">
              <a:buNone/>
            </a:pPr>
            <a:r>
              <a:rPr lang="en-US" sz="4000" b="1" dirty="0" smtClean="0">
                <a:solidFill>
                  <a:schemeClr val="tx1"/>
                </a:solidFill>
              </a:rPr>
              <a:t>Leviticus 19:11-18</a:t>
            </a:r>
          </a:p>
          <a:p>
            <a:pPr marL="0" indent="0">
              <a:buNone/>
            </a:pPr>
            <a:r>
              <a:rPr lang="en-US" sz="4000" b="1" dirty="0" smtClean="0">
                <a:solidFill>
                  <a:schemeClr val="tx1"/>
                </a:solidFill>
              </a:rPr>
              <a:t>Do </a:t>
            </a:r>
            <a:r>
              <a:rPr lang="en-US" sz="4000" b="1" dirty="0">
                <a:solidFill>
                  <a:schemeClr val="tx1"/>
                </a:solidFill>
              </a:rPr>
              <a:t>not steal. </a:t>
            </a:r>
          </a:p>
          <a:p>
            <a:pPr marL="0" indent="0">
              <a:buNone/>
            </a:pPr>
            <a:r>
              <a:rPr lang="en-US" sz="4000" b="1" dirty="0">
                <a:solidFill>
                  <a:schemeClr val="tx1"/>
                </a:solidFill>
              </a:rPr>
              <a:t>Do not lie. </a:t>
            </a:r>
          </a:p>
          <a:p>
            <a:pPr marL="0" indent="0">
              <a:buNone/>
            </a:pPr>
            <a:r>
              <a:rPr lang="en-US" sz="4000" b="1" dirty="0">
                <a:solidFill>
                  <a:schemeClr val="tx1"/>
                </a:solidFill>
              </a:rPr>
              <a:t>Do not deceive one another.  </a:t>
            </a:r>
          </a:p>
          <a:p>
            <a:pPr marL="0" indent="0">
              <a:buNone/>
            </a:pPr>
            <a:r>
              <a:rPr lang="en-US" sz="4000" b="1" dirty="0">
                <a:solidFill>
                  <a:schemeClr val="tx1"/>
                </a:solidFill>
              </a:rPr>
              <a:t>Do not swear falsely by my name and so profane the name of your Elohim. I am </a:t>
            </a:r>
            <a:r>
              <a:rPr lang="en-US" sz="4000" b="1" dirty="0" smtClean="0">
                <a:solidFill>
                  <a:schemeClr val="tx1"/>
                </a:solidFill>
              </a:rPr>
              <a:t>Yahuwah.</a:t>
            </a:r>
            <a:r>
              <a:rPr lang="en-US" sz="4000" b="1" dirty="0">
                <a:solidFill>
                  <a:schemeClr val="tx1"/>
                </a:solidFill>
              </a:rPr>
              <a:t>  </a:t>
            </a:r>
          </a:p>
        </p:txBody>
      </p:sp>
    </p:spTree>
    <p:extLst>
      <p:ext uri="{BB962C8B-B14F-4D97-AF65-F5344CB8AC3E}">
        <p14:creationId xmlns:p14="http://schemas.microsoft.com/office/powerpoint/2010/main" val="3120534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smtClean="0">
                <a:solidFill>
                  <a:schemeClr val="tx1"/>
                </a:solidFill>
              </a:rPr>
              <a:t>Do </a:t>
            </a:r>
            <a:r>
              <a:rPr lang="en-US" sz="4000" b="1" dirty="0">
                <a:solidFill>
                  <a:schemeClr val="tx1"/>
                </a:solidFill>
              </a:rPr>
              <a:t>not defraud your neighbor or rob him.  </a:t>
            </a:r>
          </a:p>
          <a:p>
            <a:pPr marL="0" indent="0">
              <a:buNone/>
            </a:pPr>
            <a:r>
              <a:rPr lang="en-US" sz="4000" b="1" dirty="0">
                <a:solidFill>
                  <a:schemeClr val="tx1"/>
                </a:solidFill>
              </a:rPr>
              <a:t>Do not hold back the wages of a hired man overnight.  </a:t>
            </a:r>
          </a:p>
          <a:p>
            <a:pPr marL="0" indent="0">
              <a:buNone/>
            </a:pPr>
            <a:r>
              <a:rPr lang="en-US" sz="4000" b="1" dirty="0">
                <a:solidFill>
                  <a:schemeClr val="tx1"/>
                </a:solidFill>
              </a:rPr>
              <a:t>Do not curse the deaf or put a stumbling block in front of the blind, but fear your Elohim. I am </a:t>
            </a:r>
            <a:r>
              <a:rPr lang="en-US" sz="4000" b="1" dirty="0" smtClean="0">
                <a:solidFill>
                  <a:schemeClr val="tx1"/>
                </a:solidFill>
              </a:rPr>
              <a:t>Yahuwah.</a:t>
            </a:r>
            <a:r>
              <a:rPr lang="en-US" sz="4000" b="1" dirty="0">
                <a:solidFill>
                  <a:schemeClr val="tx1"/>
                </a:solidFill>
              </a:rPr>
              <a:t> </a:t>
            </a:r>
            <a:endParaRPr lang="en-US" sz="4000" b="1" dirty="0" smtClean="0">
              <a:solidFill>
                <a:schemeClr val="tx1"/>
              </a:solidFill>
            </a:endParaRPr>
          </a:p>
          <a:p>
            <a:pPr marL="0" indent="0">
              <a:buNone/>
            </a:pPr>
            <a:r>
              <a:rPr lang="en-US" sz="4000" b="1" dirty="0">
                <a:solidFill>
                  <a:schemeClr val="tx1"/>
                </a:solidFill>
              </a:rPr>
              <a:t>Do not pervert justice; do not show partiality to the poor or favoritism to the great, but judge your neighbor fairly.  Do not go about spreading slander among your people</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28238722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smtClean="0">
                <a:solidFill>
                  <a:schemeClr val="tx1"/>
                </a:solidFill>
              </a:rPr>
              <a:t>Do </a:t>
            </a:r>
            <a:r>
              <a:rPr lang="en-US" sz="4000" b="1" dirty="0">
                <a:solidFill>
                  <a:schemeClr val="tx1"/>
                </a:solidFill>
              </a:rPr>
              <a:t>not do anything that endangers your neighbor's life. I am </a:t>
            </a:r>
            <a:r>
              <a:rPr lang="en-US" sz="4000" b="1" dirty="0" smtClean="0">
                <a:solidFill>
                  <a:schemeClr val="tx1"/>
                </a:solidFill>
              </a:rPr>
              <a:t>Yahuwah.</a:t>
            </a:r>
            <a:r>
              <a:rPr lang="en-US" sz="4000" b="1" dirty="0">
                <a:solidFill>
                  <a:schemeClr val="tx1"/>
                </a:solidFill>
              </a:rPr>
              <a:t>  </a:t>
            </a:r>
          </a:p>
          <a:p>
            <a:pPr marL="0" indent="0">
              <a:buNone/>
            </a:pPr>
            <a:r>
              <a:rPr lang="en-US" sz="4000" b="1" dirty="0">
                <a:solidFill>
                  <a:schemeClr val="tx1"/>
                </a:solidFill>
              </a:rPr>
              <a:t>Do not hate your brother in your heart. </a:t>
            </a:r>
          </a:p>
          <a:p>
            <a:pPr marL="0" indent="0">
              <a:buNone/>
            </a:pPr>
            <a:r>
              <a:rPr lang="en-US" sz="4000" b="1" dirty="0">
                <a:solidFill>
                  <a:schemeClr val="tx1"/>
                </a:solidFill>
              </a:rPr>
              <a:t>Rebuke your neighbor frankly so you will not share in his guilt.  </a:t>
            </a:r>
          </a:p>
          <a:p>
            <a:pPr marL="0" indent="0">
              <a:buNone/>
            </a:pPr>
            <a:r>
              <a:rPr lang="en-US" sz="4000" b="1" dirty="0">
                <a:solidFill>
                  <a:schemeClr val="tx1"/>
                </a:solidFill>
              </a:rPr>
              <a:t>Do not seek revenge or bear a grudge against one of your people, but love your neighbor as yourself. I am </a:t>
            </a:r>
            <a:r>
              <a:rPr lang="en-US" sz="4000" b="1" dirty="0" smtClean="0">
                <a:solidFill>
                  <a:schemeClr val="tx1"/>
                </a:solidFill>
              </a:rPr>
              <a:t>Yahuwah. </a:t>
            </a:r>
            <a:r>
              <a:rPr lang="en-US" sz="4000" b="1" dirty="0">
                <a:solidFill>
                  <a:schemeClr val="tx1"/>
                </a:solidFill>
              </a:rPr>
              <a:t>(19:11-18)</a:t>
            </a:r>
          </a:p>
        </p:txBody>
      </p:sp>
    </p:spTree>
    <p:extLst>
      <p:ext uri="{BB962C8B-B14F-4D97-AF65-F5344CB8AC3E}">
        <p14:creationId xmlns:p14="http://schemas.microsoft.com/office/powerpoint/2010/main" val="21083068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It is Yahuwah Who Makes You Holy</a:t>
            </a:r>
          </a:p>
          <a:p>
            <a:pPr>
              <a:buNone/>
            </a:pPr>
            <a:r>
              <a:rPr lang="en-US" sz="4000" b="1" dirty="0" smtClean="0">
                <a:solidFill>
                  <a:schemeClr val="tx1"/>
                </a:solidFill>
              </a:rPr>
              <a:t>Separate* </a:t>
            </a:r>
            <a:r>
              <a:rPr lang="en-US" sz="4000" b="1" dirty="0">
                <a:solidFill>
                  <a:schemeClr val="tx1"/>
                </a:solidFill>
              </a:rPr>
              <a:t>yourselves and be holy, because I am </a:t>
            </a:r>
            <a:r>
              <a:rPr lang="en-US" sz="4000" b="1" dirty="0" smtClean="0">
                <a:solidFill>
                  <a:schemeClr val="tx1"/>
                </a:solidFill>
              </a:rPr>
              <a:t>Yahuwah </a:t>
            </a:r>
            <a:r>
              <a:rPr lang="en-US" sz="4000" b="1" dirty="0">
                <a:solidFill>
                  <a:schemeClr val="tx1"/>
                </a:solidFill>
              </a:rPr>
              <a:t>your Elohim.  Keep my decrees and follow them. I am </a:t>
            </a:r>
            <a:r>
              <a:rPr lang="en-US" sz="4000" b="1" dirty="0" smtClean="0">
                <a:solidFill>
                  <a:schemeClr val="tx1"/>
                </a:solidFill>
              </a:rPr>
              <a:t>Yahuwah, </a:t>
            </a:r>
            <a:r>
              <a:rPr lang="en-US" sz="4000" b="1" dirty="0">
                <a:solidFill>
                  <a:schemeClr val="tx1"/>
                </a:solidFill>
              </a:rPr>
              <a:t>who makes you </a:t>
            </a:r>
            <a:r>
              <a:rPr lang="en-US" sz="4000" b="1" dirty="0" smtClean="0">
                <a:solidFill>
                  <a:schemeClr val="tx1"/>
                </a:solidFill>
              </a:rPr>
              <a:t>holy</a:t>
            </a:r>
            <a:r>
              <a:rPr lang="en-US" sz="4000" b="1" dirty="0">
                <a:solidFill>
                  <a:schemeClr val="tx1"/>
                </a:solidFill>
              </a:rPr>
              <a:t>. </a:t>
            </a:r>
            <a:r>
              <a:rPr lang="en-US" sz="4000" b="1" dirty="0" smtClean="0">
                <a:solidFill>
                  <a:schemeClr val="tx1"/>
                </a:solidFill>
              </a:rPr>
              <a:t>(Leviticus 20:7-8)</a:t>
            </a:r>
          </a:p>
          <a:p>
            <a:pPr>
              <a:buNone/>
            </a:pPr>
            <a:r>
              <a:rPr lang="en-US" sz="4000" b="1" dirty="0" smtClean="0">
                <a:solidFill>
                  <a:schemeClr val="tx1"/>
                </a:solidFill>
                <a:cs typeface="Times New Roman" pitchFamily="18" charset="0"/>
              </a:rPr>
              <a:t>*Consecrate, dedicate, cause yourself to be separated</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3140540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The Law is Holy</a:t>
            </a:r>
          </a:p>
          <a:p>
            <a:pPr marL="0" indent="0">
              <a:buNone/>
            </a:pPr>
            <a:r>
              <a:rPr lang="en-US" sz="4000" b="1" dirty="0" smtClean="0">
                <a:solidFill>
                  <a:schemeClr val="tx1"/>
                </a:solidFill>
              </a:rPr>
              <a:t>So </a:t>
            </a:r>
            <a:r>
              <a:rPr lang="en-US" sz="4000" b="1" dirty="0">
                <a:solidFill>
                  <a:schemeClr val="tx1"/>
                </a:solidFill>
              </a:rPr>
              <a:t>then, the law is holy, and the commandment is holy, righteous and good</a:t>
            </a:r>
            <a:r>
              <a:rPr lang="en-US" sz="4000" b="1" dirty="0" smtClean="0">
                <a:solidFill>
                  <a:schemeClr val="tx1"/>
                </a:solidFill>
              </a:rPr>
              <a:t>. (Romans 7:12)</a:t>
            </a:r>
            <a:endParaRPr lang="en-US" sz="4000" b="1" dirty="0">
              <a:solidFill>
                <a:schemeClr val="tx1"/>
              </a:solidFill>
            </a:endParaRPr>
          </a:p>
        </p:txBody>
      </p:sp>
    </p:spTree>
    <p:extLst>
      <p:ext uri="{BB962C8B-B14F-4D97-AF65-F5344CB8AC3E}">
        <p14:creationId xmlns:p14="http://schemas.microsoft.com/office/powerpoint/2010/main" val="29658500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a:t>
            </a:r>
            <a:r>
              <a:rPr lang="en-US" sz="4000" b="1" u="sng" dirty="0">
                <a:solidFill>
                  <a:schemeClr val="tx1"/>
                </a:solidFill>
              </a:rPr>
              <a:t>'Keep all my decrees and laws and follow them</a:t>
            </a:r>
            <a:r>
              <a:rPr lang="en-US" sz="4000" b="1" dirty="0">
                <a:solidFill>
                  <a:schemeClr val="tx1"/>
                </a:solidFill>
              </a:rPr>
              <a:t>, so that the land where I am bringing you to live may not vomit you </a:t>
            </a:r>
            <a:r>
              <a:rPr lang="en-US" sz="4000" b="1" dirty="0" smtClean="0">
                <a:solidFill>
                  <a:schemeClr val="tx1"/>
                </a:solidFill>
              </a:rPr>
              <a:t>out. </a:t>
            </a:r>
            <a:r>
              <a:rPr lang="en-US" sz="4000" b="1" dirty="0">
                <a:solidFill>
                  <a:schemeClr val="tx1"/>
                </a:solidFill>
              </a:rPr>
              <a:t>You must not live according to the customs of the nations I am going to drive out before you</a:t>
            </a:r>
            <a:r>
              <a:rPr lang="en-US" sz="4000" b="1" dirty="0" smtClean="0">
                <a:solidFill>
                  <a:schemeClr val="tx1"/>
                </a:solidFill>
              </a:rPr>
              <a:t>.</a:t>
            </a:r>
          </a:p>
          <a:p>
            <a:pPr>
              <a:buNone/>
            </a:pPr>
            <a:r>
              <a:rPr lang="en-US" sz="4000" b="1" dirty="0" smtClean="0">
                <a:solidFill>
                  <a:schemeClr val="tx1"/>
                </a:solidFill>
              </a:rPr>
              <a:t> </a:t>
            </a:r>
            <a:r>
              <a:rPr lang="en-US" sz="4000" b="1" dirty="0">
                <a:solidFill>
                  <a:schemeClr val="tx1"/>
                </a:solidFill>
              </a:rPr>
              <a:t>Because they did all these things, I abhorred </a:t>
            </a:r>
            <a:r>
              <a:rPr lang="en-US" sz="4000" b="1" dirty="0" smtClean="0">
                <a:solidFill>
                  <a:schemeClr val="tx1"/>
                </a:solidFill>
              </a:rPr>
              <a:t>them. </a:t>
            </a:r>
            <a:r>
              <a:rPr lang="en-US" sz="4000" b="1" dirty="0">
                <a:solidFill>
                  <a:schemeClr val="tx1"/>
                </a:solidFill>
              </a:rPr>
              <a:t>But I said to you, "You will possess their land; I will give it to you as an inheritance, a land flowing with milk and honey</a:t>
            </a:r>
            <a:r>
              <a:rPr lang="en-US" sz="4000" b="1" dirty="0" smtClean="0">
                <a:solidFill>
                  <a:schemeClr val="tx1"/>
                </a:solidFill>
              </a:rPr>
              <a:t>. “</a:t>
            </a:r>
            <a:r>
              <a:rPr lang="en-US" sz="4000" b="1" dirty="0">
                <a:solidFill>
                  <a:schemeClr val="tx1"/>
                </a:solidFill>
              </a:rPr>
              <a:t>I am </a:t>
            </a:r>
            <a:r>
              <a:rPr lang="en-US" sz="4000" b="1" dirty="0" smtClean="0">
                <a:solidFill>
                  <a:schemeClr val="tx1"/>
                </a:solidFill>
              </a:rPr>
              <a:t>Yahuwah </a:t>
            </a:r>
            <a:r>
              <a:rPr lang="en-US" sz="4000" b="1" dirty="0">
                <a:solidFill>
                  <a:schemeClr val="tx1"/>
                </a:solidFill>
              </a:rPr>
              <a:t>your Elohim, </a:t>
            </a:r>
            <a:r>
              <a:rPr lang="en-US" sz="4000" b="1" u="sng" dirty="0">
                <a:solidFill>
                  <a:schemeClr val="tx1"/>
                </a:solidFill>
              </a:rPr>
              <a:t>who has set you apart from the nations</a:t>
            </a:r>
            <a:r>
              <a:rPr lang="en-US" sz="4000" b="1" dirty="0">
                <a:solidFill>
                  <a:schemeClr val="tx1"/>
                </a:solidFill>
              </a:rPr>
              <a:t>. </a:t>
            </a:r>
            <a:r>
              <a:rPr lang="en-US" sz="4000" b="1" dirty="0" smtClean="0">
                <a:solidFill>
                  <a:schemeClr val="tx1"/>
                </a:solidFill>
              </a:rPr>
              <a:t>(Lev 20:22-24)</a:t>
            </a:r>
            <a:endParaRPr lang="en-US" sz="4000" b="1" dirty="0">
              <a:solidFill>
                <a:schemeClr val="tx1"/>
              </a:solidFill>
            </a:endParaRPr>
          </a:p>
        </p:txBody>
      </p:sp>
    </p:spTree>
    <p:extLst>
      <p:ext uri="{BB962C8B-B14F-4D97-AF65-F5344CB8AC3E}">
        <p14:creationId xmlns:p14="http://schemas.microsoft.com/office/powerpoint/2010/main" val="33953704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When You Keep Yahuwah’s Restrictions Regarding Sexuality You are Setting Yourself Apart from the World and All Pretenders?</a:t>
            </a:r>
          </a:p>
          <a:p>
            <a:pPr>
              <a:buNone/>
            </a:pPr>
            <a:r>
              <a:rPr lang="en-US" sz="4000" b="1" dirty="0" smtClean="0">
                <a:solidFill>
                  <a:schemeClr val="tx1"/>
                </a:solidFill>
                <a:cs typeface="Times New Roman" pitchFamily="18" charset="0"/>
              </a:rPr>
              <a:t>In Doing So, You are Becoming Holy as Yahuwah is Holy</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6183009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cs typeface="Times New Roman" pitchFamily="18" charset="0"/>
              </a:rPr>
              <a:t>Paul’s Instructions About How to Live</a:t>
            </a:r>
          </a:p>
          <a:p>
            <a:pPr>
              <a:buNone/>
            </a:pPr>
            <a:r>
              <a:rPr lang="en-US" sz="4000" b="1" dirty="0">
                <a:solidFill>
                  <a:schemeClr val="tx1"/>
                </a:solidFill>
              </a:rPr>
              <a:t>Finally, brothers, </a:t>
            </a:r>
            <a:r>
              <a:rPr lang="en-US" sz="4000" b="1" u="sng" dirty="0">
                <a:solidFill>
                  <a:schemeClr val="tx1"/>
                </a:solidFill>
              </a:rPr>
              <a:t>we instructed you how to live </a:t>
            </a:r>
            <a:r>
              <a:rPr lang="en-US" sz="4000" b="1" dirty="0">
                <a:solidFill>
                  <a:schemeClr val="tx1"/>
                </a:solidFill>
              </a:rPr>
              <a:t>in order to please Elohim, as in fact you are living. Now we ask you and urge you in the Master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to do this more and more.  For </a:t>
            </a:r>
            <a:r>
              <a:rPr lang="en-US" sz="4000" b="1" u="sng" dirty="0">
                <a:solidFill>
                  <a:schemeClr val="tx1"/>
                </a:solidFill>
              </a:rPr>
              <a:t>you know what instructions we gave</a:t>
            </a:r>
            <a:r>
              <a:rPr lang="en-US" sz="4000" b="1" dirty="0">
                <a:solidFill>
                  <a:schemeClr val="tx1"/>
                </a:solidFill>
              </a:rPr>
              <a:t> you by the authority of the Master </a:t>
            </a:r>
            <a:r>
              <a:rPr lang="en-US" sz="4000" b="1" dirty="0" err="1" smtClean="0">
                <a:solidFill>
                  <a:schemeClr val="tx1"/>
                </a:solidFill>
              </a:rPr>
              <a:t>Yahusha</a:t>
            </a:r>
            <a:r>
              <a:rPr lang="en-US" sz="4000" b="1" dirty="0" smtClean="0">
                <a:solidFill>
                  <a:schemeClr val="tx1"/>
                </a:solidFill>
              </a:rPr>
              <a:t>.</a:t>
            </a:r>
            <a:r>
              <a:rPr lang="en-US" sz="4000" b="1" dirty="0">
                <a:solidFill>
                  <a:schemeClr val="tx1"/>
                </a:solidFill>
              </a:rPr>
              <a:t> </a:t>
            </a:r>
            <a:r>
              <a:rPr lang="en-US" sz="4000" b="1" dirty="0" smtClean="0">
                <a:solidFill>
                  <a:schemeClr val="tx1"/>
                </a:solidFill>
              </a:rPr>
              <a:t> (1 Thessalonians 4:1-2)</a:t>
            </a:r>
            <a:endParaRPr lang="en-US" sz="4000" b="1" dirty="0" smtClean="0">
              <a:solidFill>
                <a:schemeClr val="tx1"/>
              </a:solidFill>
              <a:cs typeface="Times New Roman" pitchFamily="18" charset="0"/>
            </a:endParaRPr>
          </a:p>
        </p:txBody>
      </p:sp>
    </p:spTree>
    <p:extLst>
      <p:ext uri="{BB962C8B-B14F-4D97-AF65-F5344CB8AC3E}">
        <p14:creationId xmlns:p14="http://schemas.microsoft.com/office/powerpoint/2010/main" val="1372864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smtClean="0">
                <a:solidFill>
                  <a:schemeClr val="tx1"/>
                </a:solidFill>
                <a:cs typeface="Times New Roman" pitchFamily="18" charset="0"/>
              </a:rPr>
              <a:t>Holiness in the Sexual Arena</a:t>
            </a:r>
          </a:p>
          <a:p>
            <a:pPr>
              <a:buNone/>
            </a:pPr>
            <a:r>
              <a:rPr lang="en-US" sz="4000" b="1" u="sng" dirty="0" smtClean="0">
                <a:solidFill>
                  <a:schemeClr val="tx1"/>
                </a:solidFill>
              </a:rPr>
              <a:t>It </a:t>
            </a:r>
            <a:r>
              <a:rPr lang="en-US" sz="4000" b="1" u="sng" dirty="0">
                <a:solidFill>
                  <a:schemeClr val="tx1"/>
                </a:solidFill>
              </a:rPr>
              <a:t>is Elohim's will that you should be </a:t>
            </a:r>
            <a:r>
              <a:rPr lang="en-US" sz="4000" b="1" u="sng" dirty="0" smtClean="0">
                <a:solidFill>
                  <a:schemeClr val="tx1"/>
                </a:solidFill>
              </a:rPr>
              <a:t>holy (set apart): </a:t>
            </a:r>
            <a:r>
              <a:rPr lang="en-US" sz="4000" b="1" u="sng" dirty="0">
                <a:solidFill>
                  <a:schemeClr val="tx1"/>
                </a:solidFill>
              </a:rPr>
              <a:t>that you should avoid sexual immorality; that each of you should learn to control his own body in a way that is holy and honorable</a:t>
            </a:r>
            <a:r>
              <a:rPr lang="en-US" sz="4000" b="1" dirty="0">
                <a:solidFill>
                  <a:schemeClr val="tx1"/>
                </a:solidFill>
              </a:rPr>
              <a:t>, not in passionate lust like the heathen, who do not know Elohim; </a:t>
            </a:r>
            <a:r>
              <a:rPr lang="en-US" sz="4000" b="1" u="sng" dirty="0">
                <a:solidFill>
                  <a:schemeClr val="tx1"/>
                </a:solidFill>
              </a:rPr>
              <a:t>and that in this matter no one should wrong his brother or take advantage of him</a:t>
            </a:r>
            <a:r>
              <a:rPr lang="en-US" sz="4000" b="1" dirty="0">
                <a:solidFill>
                  <a:schemeClr val="tx1"/>
                </a:solidFill>
              </a:rPr>
              <a:t>. </a:t>
            </a:r>
            <a:r>
              <a:rPr lang="en-US" sz="4000" b="1" dirty="0" smtClean="0">
                <a:solidFill>
                  <a:schemeClr val="tx1"/>
                </a:solidFill>
              </a:rPr>
              <a:t>Yahuwah </a:t>
            </a:r>
            <a:r>
              <a:rPr lang="en-US" sz="4000" b="1" dirty="0">
                <a:solidFill>
                  <a:schemeClr val="tx1"/>
                </a:solidFill>
              </a:rPr>
              <a:t>will punish men for all such sins, as we have already told you and warned you.  </a:t>
            </a:r>
            <a:r>
              <a:rPr lang="en-US" sz="4000" b="1" u="sng" dirty="0">
                <a:solidFill>
                  <a:schemeClr val="tx1"/>
                </a:solidFill>
              </a:rPr>
              <a:t>For Elohim did not call us to be impure, but to live a holy life</a:t>
            </a:r>
            <a:r>
              <a:rPr lang="en-US" sz="4000" b="1" dirty="0" smtClean="0">
                <a:solidFill>
                  <a:schemeClr val="tx1"/>
                </a:solidFill>
              </a:rPr>
              <a:t>. (1 Thessalonians 4:3-7)</a:t>
            </a:r>
            <a:endParaRPr lang="en-US" sz="4000" b="1" dirty="0" smtClean="0">
              <a:solidFill>
                <a:schemeClr val="tx1"/>
              </a:solidFill>
              <a:cs typeface="Times New Roman" pitchFamily="18" charset="0"/>
            </a:endParaRPr>
          </a:p>
        </p:txBody>
      </p:sp>
    </p:spTree>
    <p:extLst>
      <p:ext uri="{BB962C8B-B14F-4D97-AF65-F5344CB8AC3E}">
        <p14:creationId xmlns:p14="http://schemas.microsoft.com/office/powerpoint/2010/main" val="7533388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"You shall not commit adultery.”</a:t>
            </a:r>
            <a:r>
              <a:rPr lang="en-US" sz="4000" b="1" dirty="0" smtClean="0">
                <a:solidFill>
                  <a:schemeClr val="tx1"/>
                </a:solidFill>
                <a:cs typeface="Times New Roman" pitchFamily="18" charset="0"/>
              </a:rPr>
              <a:t> (Exodus 20:14)</a:t>
            </a:r>
          </a:p>
          <a:p>
            <a:pPr>
              <a:buNone/>
            </a:pPr>
            <a:r>
              <a:rPr lang="en-US" sz="4000" b="1" dirty="0" smtClean="0">
                <a:solidFill>
                  <a:schemeClr val="tx1"/>
                </a:solidFill>
              </a:rPr>
              <a:t>"You </a:t>
            </a:r>
            <a:r>
              <a:rPr lang="en-US" sz="4000" b="1" dirty="0">
                <a:solidFill>
                  <a:schemeClr val="tx1"/>
                </a:solidFill>
              </a:rPr>
              <a:t>shall not covet your neighbor's house. </a:t>
            </a:r>
            <a:r>
              <a:rPr lang="en-US" sz="4000" b="1" u="sng" dirty="0">
                <a:solidFill>
                  <a:schemeClr val="tx1"/>
                </a:solidFill>
              </a:rPr>
              <a:t>You shall not covet your neighbor's wife</a:t>
            </a:r>
            <a:r>
              <a:rPr lang="en-US" sz="4000" b="1" dirty="0">
                <a:solidFill>
                  <a:schemeClr val="tx1"/>
                </a:solidFill>
              </a:rPr>
              <a:t>, or his manservant or maidservant, his ox or donkey, or anything that belongs to your neighbor</a:t>
            </a:r>
            <a:r>
              <a:rPr lang="en-US" sz="4000" b="1" dirty="0" smtClean="0">
                <a:solidFill>
                  <a:schemeClr val="tx1"/>
                </a:solidFill>
              </a:rPr>
              <a:t>.“ (20:17)</a:t>
            </a:r>
            <a:endParaRPr lang="en-US" sz="4000" b="1" dirty="0">
              <a:solidFill>
                <a:schemeClr val="tx1"/>
              </a:solidFill>
            </a:endParaRPr>
          </a:p>
          <a:p>
            <a:pPr>
              <a:buNone/>
            </a:pPr>
            <a:r>
              <a:rPr lang="en-US" sz="4000" b="1" dirty="0" smtClean="0">
                <a:solidFill>
                  <a:schemeClr val="tx1"/>
                </a:solidFill>
              </a:rPr>
              <a:t>"</a:t>
            </a:r>
            <a:r>
              <a:rPr lang="en-US" sz="4000" b="1" u="sng" dirty="0">
                <a:solidFill>
                  <a:schemeClr val="tx1"/>
                </a:solidFill>
              </a:rPr>
              <a:t>You shall not lust after your neighbor's wife</a:t>
            </a:r>
            <a:r>
              <a:rPr lang="en-US" sz="4000" b="1" dirty="0">
                <a:solidFill>
                  <a:schemeClr val="tx1"/>
                </a:solidFill>
              </a:rPr>
              <a:t>. You shall not set your desire on your neighbor's house or land, his manservant or maidservant, his ox or donkey, or anything that belongs to your neighbor</a:t>
            </a:r>
            <a:r>
              <a:rPr lang="en-US" sz="4000" b="1" dirty="0" smtClean="0">
                <a:solidFill>
                  <a:schemeClr val="tx1"/>
                </a:solidFill>
              </a:rPr>
              <a:t>.“ (Deuteronomy 5:21)</a:t>
            </a:r>
            <a:endParaRPr lang="en-US" sz="4000" b="1" dirty="0">
              <a:solidFill>
                <a:schemeClr val="tx1"/>
              </a:solidFill>
            </a:endParaRPr>
          </a:p>
        </p:txBody>
      </p:sp>
    </p:spTree>
    <p:extLst>
      <p:ext uri="{BB962C8B-B14F-4D97-AF65-F5344CB8AC3E}">
        <p14:creationId xmlns:p14="http://schemas.microsoft.com/office/powerpoint/2010/main" val="6784020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u="sng" dirty="0" smtClean="0">
                <a:solidFill>
                  <a:schemeClr val="tx1"/>
                </a:solidFill>
              </a:rPr>
              <a:t>Flee</a:t>
            </a:r>
            <a:r>
              <a:rPr lang="en-US" sz="4000" b="1" dirty="0" smtClean="0">
                <a:solidFill>
                  <a:schemeClr val="tx1"/>
                </a:solidFill>
              </a:rPr>
              <a:t> </a:t>
            </a:r>
            <a:r>
              <a:rPr lang="en-US" sz="4000" b="1" dirty="0">
                <a:solidFill>
                  <a:schemeClr val="tx1"/>
                </a:solidFill>
              </a:rPr>
              <a:t>from sexual immorality. All other sins a man commits are outside his body, but he who sins sexually sins against his own body.</a:t>
            </a:r>
          </a:p>
          <a:p>
            <a:pPr>
              <a:buNone/>
            </a:pPr>
            <a:r>
              <a:rPr lang="en-US" sz="4000" b="1" dirty="0" smtClean="0">
                <a:solidFill>
                  <a:schemeClr val="tx1"/>
                </a:solidFill>
              </a:rPr>
              <a:t>Do </a:t>
            </a:r>
            <a:r>
              <a:rPr lang="en-US" sz="4000" b="1" dirty="0">
                <a:solidFill>
                  <a:schemeClr val="tx1"/>
                </a:solidFill>
              </a:rPr>
              <a:t>you not know that </a:t>
            </a:r>
            <a:r>
              <a:rPr lang="en-US" sz="4000" b="1" u="sng" dirty="0">
                <a:solidFill>
                  <a:schemeClr val="tx1"/>
                </a:solidFill>
              </a:rPr>
              <a:t>your body is a temple of the Holy Spirit</a:t>
            </a:r>
            <a:r>
              <a:rPr lang="en-US" sz="4000" b="1" dirty="0">
                <a:solidFill>
                  <a:schemeClr val="tx1"/>
                </a:solidFill>
              </a:rPr>
              <a:t>, who is in you, whom you have received from Elohim? You are not your own; you were bought at a price. </a:t>
            </a:r>
            <a:r>
              <a:rPr lang="en-US" sz="4000" b="1" u="sng" dirty="0">
                <a:solidFill>
                  <a:schemeClr val="tx1"/>
                </a:solidFill>
              </a:rPr>
              <a:t>Therefore honor Elohim with your body</a:t>
            </a:r>
            <a:r>
              <a:rPr lang="en-US" sz="4000" b="1" dirty="0">
                <a:solidFill>
                  <a:schemeClr val="tx1"/>
                </a:solidFill>
              </a:rPr>
              <a:t>. (1 Corinthians </a:t>
            </a:r>
            <a:r>
              <a:rPr lang="en-US" sz="4000" b="1" dirty="0" smtClean="0">
                <a:solidFill>
                  <a:schemeClr val="tx1"/>
                </a:solidFill>
              </a:rPr>
              <a:t>6:18-20</a:t>
            </a:r>
            <a:r>
              <a:rPr lang="en-US" sz="4000" b="1" dirty="0">
                <a:solidFill>
                  <a:schemeClr val="tx1"/>
                </a:solidFill>
              </a:rPr>
              <a:t>)</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0430431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err="1" smtClean="0">
                <a:solidFill>
                  <a:schemeClr val="tx1"/>
                </a:solidFill>
                <a:cs typeface="Times New Roman" pitchFamily="18" charset="0"/>
              </a:rPr>
              <a:t>Vayiqra</a:t>
            </a:r>
            <a:r>
              <a:rPr lang="en-US" sz="4000" b="1" dirty="0" smtClean="0">
                <a:solidFill>
                  <a:schemeClr val="tx1"/>
                </a:solidFill>
                <a:cs typeface="Times New Roman" pitchFamily="18" charset="0"/>
              </a:rPr>
              <a:t> (Leviticus) 18:1-24</a:t>
            </a:r>
          </a:p>
          <a:p>
            <a:pPr>
              <a:buNone/>
            </a:pPr>
            <a:r>
              <a:rPr lang="en-US" sz="4000" b="1" dirty="0" smtClean="0">
                <a:solidFill>
                  <a:schemeClr val="tx1"/>
                </a:solidFill>
                <a:cs typeface="Times New Roman" pitchFamily="18" charset="0"/>
              </a:rPr>
              <a:t>According of some, these laws are done away with.</a:t>
            </a:r>
          </a:p>
          <a:p>
            <a:pPr>
              <a:buNone/>
            </a:pPr>
            <a:r>
              <a:rPr lang="en-US" sz="4000" b="1" dirty="0" smtClean="0">
                <a:solidFill>
                  <a:schemeClr val="tx1"/>
                </a:solidFill>
                <a:cs typeface="Times New Roman" pitchFamily="18" charset="0"/>
              </a:rPr>
              <a:t>Is there any New Testament evidence that these </a:t>
            </a:r>
            <a:r>
              <a:rPr lang="en-US" sz="4000" b="1" dirty="0" err="1" smtClean="0">
                <a:solidFill>
                  <a:schemeClr val="tx1"/>
                </a:solidFill>
                <a:cs typeface="Times New Roman" pitchFamily="18" charset="0"/>
              </a:rPr>
              <a:t>Levitical</a:t>
            </a:r>
            <a:r>
              <a:rPr lang="en-US" sz="4000" b="1" dirty="0" smtClean="0">
                <a:solidFill>
                  <a:schemeClr val="tx1"/>
                </a:solidFill>
                <a:cs typeface="Times New Roman" pitchFamily="18" charset="0"/>
              </a:rPr>
              <a:t> Laws pertaining to sexuality are still valid for the followers of Messiah?</a:t>
            </a: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9171279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It is actually reported that there is </a:t>
            </a:r>
            <a:r>
              <a:rPr lang="en-US" sz="4000" b="1" u="sng" dirty="0">
                <a:solidFill>
                  <a:schemeClr val="tx1"/>
                </a:solidFill>
              </a:rPr>
              <a:t>sexual immorality among you, and of a kind that does not occur even among pagans: A man has his father's wife</a:t>
            </a:r>
            <a:r>
              <a:rPr lang="en-US" sz="4000" b="1" dirty="0">
                <a:solidFill>
                  <a:schemeClr val="tx1"/>
                </a:solidFill>
              </a:rPr>
              <a:t>.  And you are proud! Shouldn't you rather have been filled with grief and have put out of your fellowship the man who did </a:t>
            </a:r>
            <a:r>
              <a:rPr lang="en-US" sz="4000" b="1" dirty="0" smtClean="0">
                <a:solidFill>
                  <a:schemeClr val="tx1"/>
                </a:solidFill>
              </a:rPr>
              <a:t>this</a:t>
            </a:r>
            <a:r>
              <a:rPr lang="en-US" sz="4000" b="1" dirty="0">
                <a:solidFill>
                  <a:schemeClr val="tx1"/>
                </a:solidFill>
              </a:rPr>
              <a:t>? </a:t>
            </a:r>
            <a:r>
              <a:rPr lang="en-US" sz="4000" b="1" dirty="0" smtClean="0">
                <a:solidFill>
                  <a:schemeClr val="tx1"/>
                </a:solidFill>
              </a:rPr>
              <a:t> (1Corinthians 5:1-3)</a:t>
            </a:r>
          </a:p>
          <a:p>
            <a:pPr>
              <a:buNone/>
            </a:pPr>
            <a:r>
              <a:rPr lang="en-US" sz="4000" b="1" dirty="0" err="1">
                <a:solidFill>
                  <a:schemeClr val="tx1"/>
                </a:solidFill>
              </a:rPr>
              <a:t>Vayiqra</a:t>
            </a:r>
            <a:r>
              <a:rPr lang="en-US" sz="4000" b="1" dirty="0">
                <a:solidFill>
                  <a:schemeClr val="tx1"/>
                </a:solidFill>
              </a:rPr>
              <a:t> 18:8: "Do not have sexual relations with your father's wife; that would dishonor your father."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245497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smtClean="0">
                <a:solidFill>
                  <a:schemeClr val="tx1"/>
                </a:solidFill>
              </a:rPr>
              <a:t>Your </a:t>
            </a:r>
            <a:r>
              <a:rPr lang="en-US" sz="4000" b="1" dirty="0">
                <a:solidFill>
                  <a:schemeClr val="tx1"/>
                </a:solidFill>
              </a:rPr>
              <a:t>boasting is not good. Don't you know that a little yeast works through the whole batch of </a:t>
            </a:r>
            <a:r>
              <a:rPr lang="en-US" sz="4000" b="1" dirty="0" smtClean="0">
                <a:solidFill>
                  <a:schemeClr val="tx1"/>
                </a:solidFill>
              </a:rPr>
              <a:t>dough? </a:t>
            </a:r>
            <a:r>
              <a:rPr lang="en-US" sz="4000" b="1" u="sng" dirty="0">
                <a:solidFill>
                  <a:schemeClr val="tx1"/>
                </a:solidFill>
              </a:rPr>
              <a:t>Get rid of the old yeast that you may be a new batch without yeast-</a:t>
            </a:r>
            <a:r>
              <a:rPr lang="en-US" sz="4000" b="1" dirty="0">
                <a:solidFill>
                  <a:schemeClr val="tx1"/>
                </a:solidFill>
              </a:rPr>
              <a:t>- as you really are. For Messiah, our Pesach lamb, has been </a:t>
            </a:r>
            <a:r>
              <a:rPr lang="en-US" sz="4000" b="1" dirty="0" smtClean="0">
                <a:solidFill>
                  <a:schemeClr val="tx1"/>
                </a:solidFill>
              </a:rPr>
              <a:t>sacrificed. </a:t>
            </a:r>
          </a:p>
          <a:p>
            <a:pPr marL="0" indent="0">
              <a:buNone/>
            </a:pPr>
            <a:r>
              <a:rPr lang="en-US" sz="4000" b="1" dirty="0" smtClean="0">
                <a:solidFill>
                  <a:schemeClr val="tx1"/>
                </a:solidFill>
              </a:rPr>
              <a:t>Therefore </a:t>
            </a:r>
            <a:r>
              <a:rPr lang="en-US" sz="4000" b="1" dirty="0">
                <a:solidFill>
                  <a:schemeClr val="tx1"/>
                </a:solidFill>
              </a:rPr>
              <a:t>let us </a:t>
            </a:r>
            <a:r>
              <a:rPr lang="en-US" sz="4000" b="1" u="sng" dirty="0">
                <a:solidFill>
                  <a:schemeClr val="tx1"/>
                </a:solidFill>
              </a:rPr>
              <a:t>keep the Festival</a:t>
            </a:r>
            <a:r>
              <a:rPr lang="en-US" sz="4000" b="1" dirty="0">
                <a:solidFill>
                  <a:schemeClr val="tx1"/>
                </a:solidFill>
              </a:rPr>
              <a:t>, not with the old yeast, the yeast of malice and wickedness, but with </a:t>
            </a:r>
            <a:r>
              <a:rPr lang="en-US" sz="4000" b="1" u="sng" dirty="0">
                <a:solidFill>
                  <a:schemeClr val="tx1"/>
                </a:solidFill>
              </a:rPr>
              <a:t>bread without yeast</a:t>
            </a:r>
            <a:r>
              <a:rPr lang="en-US" sz="4000" b="1" dirty="0">
                <a:solidFill>
                  <a:schemeClr val="tx1"/>
                </a:solidFill>
              </a:rPr>
              <a:t>, the bread of sincerity and truth</a:t>
            </a:r>
            <a:r>
              <a:rPr lang="en-US" sz="4000" b="1" dirty="0" smtClean="0">
                <a:solidFill>
                  <a:schemeClr val="tx1"/>
                </a:solidFill>
              </a:rPr>
              <a:t>. (1 Corinthians 5:5-8)</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9011248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buNone/>
            </a:pPr>
            <a:r>
              <a:rPr lang="en-US" sz="4000" b="1" dirty="0">
                <a:solidFill>
                  <a:schemeClr val="tx1"/>
                </a:solidFill>
              </a:rPr>
              <a:t>I have written you in my letter </a:t>
            </a:r>
            <a:r>
              <a:rPr lang="en-US" sz="4000" b="1" u="sng" dirty="0">
                <a:solidFill>
                  <a:schemeClr val="tx1"/>
                </a:solidFill>
              </a:rPr>
              <a:t>not to associate</a:t>
            </a:r>
            <a:r>
              <a:rPr lang="en-US" sz="4000" b="1" dirty="0">
                <a:solidFill>
                  <a:schemeClr val="tx1"/>
                </a:solidFill>
              </a:rPr>
              <a:t> </a:t>
            </a:r>
            <a:r>
              <a:rPr lang="en-US" sz="4000" b="1" dirty="0" smtClean="0">
                <a:solidFill>
                  <a:schemeClr val="tx1"/>
                </a:solidFill>
              </a:rPr>
              <a:t>(separate from that one) with </a:t>
            </a:r>
            <a:r>
              <a:rPr lang="en-US" sz="4000" b="1" dirty="0">
                <a:solidFill>
                  <a:schemeClr val="tx1"/>
                </a:solidFill>
              </a:rPr>
              <a:t>sexually immoral people-- not at all meaning the people of this world who are immoral, or the greedy and swindlers, or idolaters. In that case you would have to leave this world.  </a:t>
            </a:r>
            <a:endParaRPr lang="en-US" sz="4000" b="1" dirty="0" smtClean="0">
              <a:solidFill>
                <a:schemeClr val="tx1"/>
              </a:solidFill>
            </a:endParaRPr>
          </a:p>
          <a:p>
            <a:pPr>
              <a:buNone/>
            </a:pPr>
            <a:r>
              <a:rPr lang="en-US" sz="4000" b="1" dirty="0" smtClean="0">
                <a:solidFill>
                  <a:schemeClr val="tx1"/>
                </a:solidFill>
              </a:rPr>
              <a:t>But </a:t>
            </a:r>
            <a:r>
              <a:rPr lang="en-US" sz="4000" b="1" dirty="0">
                <a:solidFill>
                  <a:schemeClr val="tx1"/>
                </a:solidFill>
              </a:rPr>
              <a:t>now I am writing you that </a:t>
            </a:r>
            <a:r>
              <a:rPr lang="en-US" sz="4000" b="1" u="sng" dirty="0">
                <a:solidFill>
                  <a:schemeClr val="tx1"/>
                </a:solidFill>
              </a:rPr>
              <a:t>you must not associate with anyone who calls himself a brother but is sexually immoral or greedy, an idolater or a slanderer, a drunkard or a swindler</a:t>
            </a:r>
            <a:r>
              <a:rPr lang="en-US" sz="4000" b="1" dirty="0">
                <a:solidFill>
                  <a:schemeClr val="tx1"/>
                </a:solidFill>
              </a:rPr>
              <a:t>. With such a man do not even eat. (1 Corinthians </a:t>
            </a:r>
            <a:r>
              <a:rPr lang="en-US" sz="4000" b="1" dirty="0" smtClean="0">
                <a:solidFill>
                  <a:schemeClr val="tx1"/>
                </a:solidFill>
              </a:rPr>
              <a:t>5:9-12)</a:t>
            </a:r>
            <a:endParaRPr lang="en-US" sz="4000" b="1" dirty="0">
              <a:solidFill>
                <a:schemeClr val="tx1"/>
              </a:solidFill>
            </a:endParaRP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7276792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Watching Over Your Body to Keep It Clean is a Spiritual Act of Worship?</a:t>
            </a:r>
          </a:p>
          <a:p>
            <a:pPr>
              <a:buNone/>
            </a:pPr>
            <a:r>
              <a:rPr lang="en-US" sz="4000" b="1" dirty="0" smtClean="0">
                <a:solidFill>
                  <a:schemeClr val="tx1"/>
                </a:solidFill>
                <a:cs typeface="Times New Roman" pitchFamily="18" charset="0"/>
              </a:rPr>
              <a:t>In Doing So, You are Becoming Holy as Yahuwah is Holy</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9167588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Therefore, I urge you, brothers, in view of Elohim's mercy, </a:t>
            </a:r>
            <a:r>
              <a:rPr lang="en-US" sz="4000" b="1" u="sng" dirty="0">
                <a:solidFill>
                  <a:schemeClr val="tx1"/>
                </a:solidFill>
              </a:rPr>
              <a:t>to offer your bodies as living sacrifices, holy and pleasing to Elohim-- this is your spiritual act of worship</a:t>
            </a:r>
            <a:r>
              <a:rPr lang="en-US" sz="4000" b="1" dirty="0">
                <a:solidFill>
                  <a:schemeClr val="tx1"/>
                </a:solidFill>
              </a:rPr>
              <a:t>.  Do not conform any longer to the pattern of this world, but be transformed by the renewing of your mind. Then you will be able to test and approve what Elohim's will is-- his good, pleasing and perfect will. (Romans 12:1-2)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6646894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I have written you quite boldly on some points, </a:t>
            </a:r>
            <a:r>
              <a:rPr lang="en-US" sz="4000" b="1" u="sng" dirty="0">
                <a:solidFill>
                  <a:schemeClr val="tx1"/>
                </a:solidFill>
              </a:rPr>
              <a:t>as if to remind you of them again</a:t>
            </a:r>
            <a:r>
              <a:rPr lang="en-US" sz="4000" b="1" dirty="0">
                <a:solidFill>
                  <a:schemeClr val="tx1"/>
                </a:solidFill>
              </a:rPr>
              <a:t>, because of the grace Elohim gave me to be a minister of Messiah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to the Gentiles with the priestly duty of proclaiming the gospel of Elohim, </a:t>
            </a:r>
            <a:r>
              <a:rPr lang="en-US" sz="4000" b="1" u="sng" dirty="0">
                <a:solidFill>
                  <a:schemeClr val="tx1"/>
                </a:solidFill>
              </a:rPr>
              <a:t>so that the Gentiles might become an offering acceptable to Elohim, set apart by the Holy Spirit</a:t>
            </a:r>
            <a:r>
              <a:rPr lang="en-US" sz="4000" b="1" dirty="0">
                <a:solidFill>
                  <a:schemeClr val="tx1"/>
                </a:solidFill>
              </a:rPr>
              <a:t>. (Romans 15:15-16)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8898599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buNone/>
            </a:pPr>
            <a:r>
              <a:rPr lang="en-US" sz="4000" b="1" dirty="0">
                <a:solidFill>
                  <a:schemeClr val="tx1"/>
                </a:solidFill>
              </a:rPr>
              <a:t>Just as you used to offer the parts of your body in slavery to impurity and to ever-increasing wickedness, </a:t>
            </a:r>
            <a:r>
              <a:rPr lang="en-US" sz="4000" b="1" u="sng" dirty="0">
                <a:solidFill>
                  <a:schemeClr val="tx1"/>
                </a:solidFill>
              </a:rPr>
              <a:t>so now offer them in slavery to righteousness leading to holiness</a:t>
            </a:r>
            <a:r>
              <a:rPr lang="en-US" sz="4000" b="1" dirty="0">
                <a:solidFill>
                  <a:schemeClr val="tx1"/>
                </a:solidFill>
              </a:rPr>
              <a:t>.  When you were slaves to sin, you were free from the control of righteousness.  </a:t>
            </a:r>
            <a:endParaRPr lang="en-US" sz="4000" b="1" dirty="0" smtClean="0">
              <a:solidFill>
                <a:schemeClr val="tx1"/>
              </a:solidFill>
            </a:endParaRPr>
          </a:p>
          <a:p>
            <a:pPr>
              <a:buNone/>
            </a:pPr>
            <a:r>
              <a:rPr lang="en-US" sz="4000" b="1" dirty="0" smtClean="0">
                <a:solidFill>
                  <a:schemeClr val="tx1"/>
                </a:solidFill>
              </a:rPr>
              <a:t>What </a:t>
            </a:r>
            <a:r>
              <a:rPr lang="en-US" sz="4000" b="1" dirty="0">
                <a:solidFill>
                  <a:schemeClr val="tx1"/>
                </a:solidFill>
              </a:rPr>
              <a:t>benefit did you reap at that time from the things you are now ashamed of? Those things result in death!  </a:t>
            </a:r>
            <a:r>
              <a:rPr lang="en-US" sz="4000" b="1" u="sng" dirty="0">
                <a:solidFill>
                  <a:schemeClr val="tx1"/>
                </a:solidFill>
              </a:rPr>
              <a:t>But now that you have been set free from sin and have become slaves to Elohim, the benefit you reap leads to holiness, and the result is eternal life</a:t>
            </a:r>
            <a:r>
              <a:rPr lang="en-US" sz="4000" b="1" dirty="0">
                <a:solidFill>
                  <a:schemeClr val="tx1"/>
                </a:solidFill>
              </a:rPr>
              <a:t>. (Romans 6:19-22)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8428919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When You Keep Yahuwah’s Dietary Laws You are Watching Over Your Body and You are Setting Yourself Apart from the World and All Pretenders?</a:t>
            </a:r>
          </a:p>
          <a:p>
            <a:pPr>
              <a:buNone/>
            </a:pPr>
            <a:r>
              <a:rPr lang="en-US" sz="4000" b="1" dirty="0" smtClean="0">
                <a:solidFill>
                  <a:schemeClr val="tx1"/>
                </a:solidFill>
                <a:cs typeface="Times New Roman" pitchFamily="18" charset="0"/>
              </a:rPr>
              <a:t>In Doing So, You are Becoming Holy as Yahuwah is Holy</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0723846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What agreement is there between the temple of Elohim and idols? For we are the temple of the living Elohim. As Elohim has said: "I will live with them and walk among them, and I will be their Elohim, and they will be my people.  </a:t>
            </a:r>
            <a:r>
              <a:rPr lang="en-US" sz="4000" b="1" u="sng" dirty="0">
                <a:solidFill>
                  <a:schemeClr val="tx1"/>
                </a:solidFill>
              </a:rPr>
              <a:t>Therefore come out from them and be separate</a:t>
            </a:r>
            <a:r>
              <a:rPr lang="en-US" sz="4000" b="1" dirty="0">
                <a:solidFill>
                  <a:schemeClr val="tx1"/>
                </a:solidFill>
              </a:rPr>
              <a:t>," says </a:t>
            </a:r>
            <a:r>
              <a:rPr lang="en-US" sz="4000" b="1" dirty="0" smtClean="0">
                <a:solidFill>
                  <a:schemeClr val="tx1"/>
                </a:solidFill>
              </a:rPr>
              <a:t>Yahuwah. </a:t>
            </a:r>
            <a:r>
              <a:rPr lang="en-US" sz="4000" b="1" dirty="0">
                <a:solidFill>
                  <a:schemeClr val="tx1"/>
                </a:solidFill>
              </a:rPr>
              <a:t>"</a:t>
            </a:r>
            <a:r>
              <a:rPr lang="en-US" sz="4000" b="1" u="sng" dirty="0">
                <a:solidFill>
                  <a:schemeClr val="tx1"/>
                </a:solidFill>
              </a:rPr>
              <a:t>Touch no unclean thing, and I will receive you</a:t>
            </a:r>
            <a:r>
              <a:rPr lang="en-US" sz="4000" b="1" dirty="0">
                <a:solidFill>
                  <a:schemeClr val="tx1"/>
                </a:solidFill>
              </a:rPr>
              <a: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26121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I </a:t>
            </a:r>
            <a:r>
              <a:rPr lang="en-US" sz="4000" b="1" dirty="0">
                <a:solidFill>
                  <a:schemeClr val="tx1"/>
                </a:solidFill>
              </a:rPr>
              <a:t>will be a Father to you, and you will be my sons and daughters," says </a:t>
            </a:r>
            <a:r>
              <a:rPr lang="en-US" sz="4000" b="1" dirty="0" smtClean="0">
                <a:solidFill>
                  <a:schemeClr val="tx1"/>
                </a:solidFill>
              </a:rPr>
              <a:t>Yahuwah </a:t>
            </a:r>
            <a:r>
              <a:rPr lang="en-US" sz="4000" b="1" dirty="0">
                <a:solidFill>
                  <a:schemeClr val="tx1"/>
                </a:solidFill>
              </a:rPr>
              <a:t>Almighty.  Since we have these promises, dear friends, </a:t>
            </a:r>
            <a:r>
              <a:rPr lang="en-US" sz="4000" b="1" u="sng" dirty="0">
                <a:solidFill>
                  <a:schemeClr val="tx1"/>
                </a:solidFill>
              </a:rPr>
              <a:t>let us purify ourselves from everything that contaminates body and spirit, perfecting holiness</a:t>
            </a:r>
            <a:r>
              <a:rPr lang="en-US" sz="4000" b="1" dirty="0">
                <a:solidFill>
                  <a:schemeClr val="tx1"/>
                </a:solidFill>
              </a:rPr>
              <a:t> out of reverence for Elohim. (2 Corinthians 6:16-7:1)</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9671901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err="1" smtClean="0">
                <a:solidFill>
                  <a:schemeClr val="tx1"/>
                </a:solidFill>
                <a:cs typeface="Times New Roman" pitchFamily="18" charset="0"/>
              </a:rPr>
              <a:t>Vayikra</a:t>
            </a:r>
            <a:r>
              <a:rPr lang="en-US" sz="4000" b="1" dirty="0" smtClean="0">
                <a:solidFill>
                  <a:schemeClr val="tx1"/>
                </a:solidFill>
                <a:cs typeface="Times New Roman" pitchFamily="18" charset="0"/>
              </a:rPr>
              <a:t> (Leviticus) 11:1-42</a:t>
            </a:r>
          </a:p>
          <a:p>
            <a:pPr marL="0" indent="0">
              <a:buNone/>
            </a:pPr>
            <a:r>
              <a:rPr lang="en-US" sz="4000" b="1" dirty="0" smtClean="0">
                <a:solidFill>
                  <a:schemeClr val="tx1"/>
                </a:solidFill>
              </a:rPr>
              <a:t>Do </a:t>
            </a:r>
            <a:r>
              <a:rPr lang="en-US" sz="4000" b="1" dirty="0">
                <a:solidFill>
                  <a:schemeClr val="tx1"/>
                </a:solidFill>
              </a:rPr>
              <a:t>not defile yourselves by any of these creatures. Do not make yourselves unclean by means of them or be made unclean by </a:t>
            </a:r>
            <a:r>
              <a:rPr lang="en-US" sz="4000" b="1" dirty="0" smtClean="0">
                <a:solidFill>
                  <a:schemeClr val="tx1"/>
                </a:solidFill>
              </a:rPr>
              <a:t>them. </a:t>
            </a:r>
            <a:r>
              <a:rPr lang="en-US" sz="4000" b="1" dirty="0">
                <a:solidFill>
                  <a:schemeClr val="tx1"/>
                </a:solidFill>
              </a:rPr>
              <a:t>I am </a:t>
            </a:r>
            <a:r>
              <a:rPr lang="en-US" sz="4000" b="1" dirty="0" smtClean="0">
                <a:solidFill>
                  <a:schemeClr val="tx1"/>
                </a:solidFill>
              </a:rPr>
              <a:t>Yahuwah </a:t>
            </a:r>
            <a:r>
              <a:rPr lang="en-US" sz="4000" b="1" dirty="0">
                <a:solidFill>
                  <a:schemeClr val="tx1"/>
                </a:solidFill>
              </a:rPr>
              <a:t>your Elohim; </a:t>
            </a:r>
            <a:r>
              <a:rPr lang="en-US" sz="4000" b="1" u="sng" dirty="0">
                <a:solidFill>
                  <a:schemeClr val="tx1"/>
                </a:solidFill>
              </a:rPr>
              <a:t>consecrate yourselves and be holy, because I am holy</a:t>
            </a:r>
            <a:r>
              <a:rPr lang="en-US" sz="4000" b="1" dirty="0">
                <a:solidFill>
                  <a:schemeClr val="tx1"/>
                </a:solidFill>
              </a:rPr>
              <a:t>. Do not make yourselves unclean by any creature that moves about on the </a:t>
            </a:r>
            <a:r>
              <a:rPr lang="en-US" sz="4000" b="1" dirty="0" smtClean="0">
                <a:solidFill>
                  <a:schemeClr val="tx1"/>
                </a:solidFill>
              </a:rPr>
              <a:t>ground. </a:t>
            </a:r>
            <a:r>
              <a:rPr lang="en-US" sz="4000" b="1" dirty="0">
                <a:solidFill>
                  <a:schemeClr val="tx1"/>
                </a:solidFill>
              </a:rPr>
              <a:t>I am </a:t>
            </a:r>
            <a:r>
              <a:rPr lang="en-US" sz="4000" b="1" dirty="0" smtClean="0">
                <a:solidFill>
                  <a:schemeClr val="tx1"/>
                </a:solidFill>
              </a:rPr>
              <a:t>Yahuwah </a:t>
            </a:r>
            <a:r>
              <a:rPr lang="en-US" sz="4000" b="1" dirty="0">
                <a:solidFill>
                  <a:schemeClr val="tx1"/>
                </a:solidFill>
              </a:rPr>
              <a:t>who brought you up out of </a:t>
            </a:r>
            <a:r>
              <a:rPr lang="en-US" sz="4000" b="1" dirty="0" err="1">
                <a:solidFill>
                  <a:schemeClr val="tx1"/>
                </a:solidFill>
              </a:rPr>
              <a:t>Mitzrayim</a:t>
            </a:r>
            <a:r>
              <a:rPr lang="en-US" sz="4000" b="1" dirty="0">
                <a:solidFill>
                  <a:schemeClr val="tx1"/>
                </a:solidFill>
              </a:rPr>
              <a:t> to be your Elohim; therefore </a:t>
            </a:r>
            <a:r>
              <a:rPr lang="en-US" sz="4000" b="1" u="sng" dirty="0">
                <a:solidFill>
                  <a:schemeClr val="tx1"/>
                </a:solidFill>
              </a:rPr>
              <a:t>be holy, because I am holy</a:t>
            </a:r>
            <a:r>
              <a:rPr lang="en-US" sz="4000" b="1" dirty="0" smtClean="0">
                <a:solidFill>
                  <a:schemeClr val="tx1"/>
                </a:solidFill>
              </a:rPr>
              <a:t>. (</a:t>
            </a:r>
            <a:r>
              <a:rPr lang="en-US" sz="4000" b="1" dirty="0" err="1" smtClean="0">
                <a:solidFill>
                  <a:schemeClr val="tx1"/>
                </a:solidFill>
              </a:rPr>
              <a:t>vss</a:t>
            </a:r>
            <a:r>
              <a:rPr lang="en-US" sz="4000" b="1" dirty="0" smtClean="0">
                <a:solidFill>
                  <a:schemeClr val="tx1"/>
                </a:solidFill>
              </a:rPr>
              <a:t> 43-45)</a:t>
            </a:r>
            <a:endParaRPr lang="en-US" sz="4000" b="1" dirty="0">
              <a:solidFill>
                <a:schemeClr val="tx1"/>
              </a:solidFill>
            </a:endParaRP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4166441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a:t>
            </a:r>
            <a:r>
              <a:rPr lang="en-US" sz="4000" b="1" u="sng" dirty="0">
                <a:solidFill>
                  <a:schemeClr val="tx1"/>
                </a:solidFill>
              </a:rPr>
              <a:t>'Keep all my decrees and laws and follow them</a:t>
            </a:r>
            <a:r>
              <a:rPr lang="en-US" sz="4000" b="1" dirty="0">
                <a:solidFill>
                  <a:schemeClr val="tx1"/>
                </a:solidFill>
              </a:rPr>
              <a:t>, so that the land where I am bringing you to live may not vomit you </a:t>
            </a:r>
            <a:r>
              <a:rPr lang="en-US" sz="4000" b="1" dirty="0" smtClean="0">
                <a:solidFill>
                  <a:schemeClr val="tx1"/>
                </a:solidFill>
              </a:rPr>
              <a:t>out. </a:t>
            </a:r>
            <a:r>
              <a:rPr lang="en-US" sz="4000" b="1" dirty="0">
                <a:solidFill>
                  <a:schemeClr val="tx1"/>
                </a:solidFill>
              </a:rPr>
              <a:t>You must not live according to the customs of the nations I am going to drive out before you</a:t>
            </a:r>
            <a:r>
              <a:rPr lang="en-US" sz="4000" b="1" dirty="0" smtClean="0">
                <a:solidFill>
                  <a:schemeClr val="tx1"/>
                </a:solidFill>
              </a:rPr>
              <a:t>.</a:t>
            </a:r>
          </a:p>
          <a:p>
            <a:pPr>
              <a:buNone/>
            </a:pPr>
            <a:r>
              <a:rPr lang="en-US" sz="4000" b="1" dirty="0" smtClean="0">
                <a:solidFill>
                  <a:schemeClr val="tx1"/>
                </a:solidFill>
              </a:rPr>
              <a:t> </a:t>
            </a:r>
            <a:r>
              <a:rPr lang="en-US" sz="4000" b="1" dirty="0">
                <a:solidFill>
                  <a:schemeClr val="tx1"/>
                </a:solidFill>
              </a:rPr>
              <a:t>Because they did all these things, I abhorred </a:t>
            </a:r>
            <a:r>
              <a:rPr lang="en-US" sz="4000" b="1" dirty="0" smtClean="0">
                <a:solidFill>
                  <a:schemeClr val="tx1"/>
                </a:solidFill>
              </a:rPr>
              <a:t>them. </a:t>
            </a:r>
            <a:r>
              <a:rPr lang="en-US" sz="4000" b="1" dirty="0">
                <a:solidFill>
                  <a:schemeClr val="tx1"/>
                </a:solidFill>
              </a:rPr>
              <a:t>But I said to you, "You will possess their land; I will give it to you as an inheritance, a land flowing with milk and honey</a:t>
            </a:r>
            <a:r>
              <a:rPr lang="en-US" sz="4000" b="1" dirty="0" smtClean="0">
                <a:solidFill>
                  <a:schemeClr val="tx1"/>
                </a:solidFill>
              </a:rPr>
              <a:t>. “</a:t>
            </a:r>
            <a:r>
              <a:rPr lang="en-US" sz="4000" b="1" dirty="0">
                <a:solidFill>
                  <a:schemeClr val="tx1"/>
                </a:solidFill>
              </a:rPr>
              <a:t>I am </a:t>
            </a:r>
            <a:r>
              <a:rPr lang="en-US" sz="4000" b="1" dirty="0" smtClean="0">
                <a:solidFill>
                  <a:schemeClr val="tx1"/>
                </a:solidFill>
              </a:rPr>
              <a:t>Yahuwah </a:t>
            </a:r>
            <a:r>
              <a:rPr lang="en-US" sz="4000" b="1" dirty="0">
                <a:solidFill>
                  <a:schemeClr val="tx1"/>
                </a:solidFill>
              </a:rPr>
              <a:t>your Elohim, </a:t>
            </a:r>
            <a:r>
              <a:rPr lang="en-US" sz="4000" b="1" u="sng" dirty="0">
                <a:solidFill>
                  <a:schemeClr val="tx1"/>
                </a:solidFill>
              </a:rPr>
              <a:t>who has set you apart from the nations</a:t>
            </a:r>
            <a:r>
              <a:rPr lang="en-US" sz="4000" b="1" dirty="0">
                <a:solidFill>
                  <a:schemeClr val="tx1"/>
                </a:solidFill>
              </a:rPr>
              <a:t>. </a:t>
            </a:r>
            <a:r>
              <a:rPr lang="en-US" sz="4000" b="1" dirty="0" smtClean="0">
                <a:solidFill>
                  <a:schemeClr val="tx1"/>
                </a:solidFill>
              </a:rPr>
              <a:t>(Lev 20:22-24))</a:t>
            </a:r>
            <a:endParaRPr lang="en-US" sz="4000" b="1" dirty="0">
              <a:solidFill>
                <a:schemeClr val="tx1"/>
              </a:solidFill>
            </a:endParaRPr>
          </a:p>
        </p:txBody>
      </p:sp>
    </p:spTree>
    <p:extLst>
      <p:ext uri="{BB962C8B-B14F-4D97-AF65-F5344CB8AC3E}">
        <p14:creationId xmlns:p14="http://schemas.microsoft.com/office/powerpoint/2010/main" val="3441381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a:t>
            </a:r>
            <a:r>
              <a:rPr lang="en-US" sz="4000" b="1" dirty="0">
                <a:solidFill>
                  <a:schemeClr val="tx1"/>
                </a:solidFill>
              </a:rPr>
              <a:t>'You must therefore make a distinction between clean and unclean animals and between unclean and clean birds. Do not defile yourselves by any animal or bird or anything that moves along the ground-- </a:t>
            </a:r>
            <a:r>
              <a:rPr lang="en-US" sz="4000" b="1" u="sng" dirty="0">
                <a:solidFill>
                  <a:schemeClr val="tx1"/>
                </a:solidFill>
              </a:rPr>
              <a:t>those which I have set </a:t>
            </a:r>
            <a:r>
              <a:rPr lang="en-US" sz="4000" b="1" u="sng" dirty="0" smtClean="0">
                <a:solidFill>
                  <a:schemeClr val="tx1"/>
                </a:solidFill>
              </a:rPr>
              <a:t>apart (!!) </a:t>
            </a:r>
            <a:r>
              <a:rPr lang="en-US" sz="4000" b="1" u="sng" dirty="0">
                <a:solidFill>
                  <a:schemeClr val="tx1"/>
                </a:solidFill>
              </a:rPr>
              <a:t>as unclean for </a:t>
            </a:r>
            <a:r>
              <a:rPr lang="en-US" sz="4000" b="1" u="sng" dirty="0" smtClean="0">
                <a:solidFill>
                  <a:schemeClr val="tx1"/>
                </a:solidFill>
              </a:rPr>
              <a:t>you</a:t>
            </a:r>
            <a:r>
              <a:rPr lang="en-US" sz="4000" b="1" dirty="0" smtClean="0">
                <a:solidFill>
                  <a:schemeClr val="tx1"/>
                </a:solidFill>
              </a:rPr>
              <a:t>.  </a:t>
            </a:r>
            <a:r>
              <a:rPr lang="en-US" sz="4000" b="1" u="sng" dirty="0" smtClean="0">
                <a:solidFill>
                  <a:schemeClr val="tx1"/>
                </a:solidFill>
              </a:rPr>
              <a:t>You </a:t>
            </a:r>
            <a:r>
              <a:rPr lang="en-US" sz="4000" b="1" u="sng" dirty="0">
                <a:solidFill>
                  <a:schemeClr val="tx1"/>
                </a:solidFill>
              </a:rPr>
              <a:t>are to be holy to me because I, </a:t>
            </a:r>
            <a:r>
              <a:rPr lang="en-US" sz="4000" b="1" u="sng" dirty="0" smtClean="0">
                <a:solidFill>
                  <a:schemeClr val="tx1"/>
                </a:solidFill>
              </a:rPr>
              <a:t>Yahuwah, </a:t>
            </a:r>
            <a:r>
              <a:rPr lang="en-US" sz="4000" b="1" u="sng" dirty="0">
                <a:solidFill>
                  <a:schemeClr val="tx1"/>
                </a:solidFill>
              </a:rPr>
              <a:t>am holy</a:t>
            </a:r>
            <a:r>
              <a:rPr lang="en-US" sz="4000" b="1" dirty="0">
                <a:solidFill>
                  <a:schemeClr val="tx1"/>
                </a:solidFill>
              </a:rPr>
              <a:t>, and </a:t>
            </a:r>
            <a:r>
              <a:rPr lang="en-US" sz="4000" b="1" u="sng" dirty="0">
                <a:solidFill>
                  <a:schemeClr val="tx1"/>
                </a:solidFill>
              </a:rPr>
              <a:t>I have set you apart from the nations to be my own</a:t>
            </a:r>
            <a:r>
              <a:rPr lang="en-US" sz="4000" b="1" dirty="0" smtClean="0">
                <a:solidFill>
                  <a:schemeClr val="tx1"/>
                </a:solidFill>
              </a:rPr>
              <a:t>. (Leviticus 20:22-26)</a:t>
            </a:r>
            <a:endParaRPr lang="en-US" sz="4000" b="1" dirty="0">
              <a:solidFill>
                <a:schemeClr val="tx1"/>
              </a:solidFill>
            </a:endParaRPr>
          </a:p>
        </p:txBody>
      </p:sp>
    </p:spTree>
    <p:extLst>
      <p:ext uri="{BB962C8B-B14F-4D97-AF65-F5344CB8AC3E}">
        <p14:creationId xmlns:p14="http://schemas.microsoft.com/office/powerpoint/2010/main" val="17383857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Does the issue of clean\unclean really matter when it comes to salvation?  Is it a “salvation issue”?</a:t>
            </a:r>
          </a:p>
          <a:p>
            <a:pPr>
              <a:buNone/>
            </a:pPr>
            <a:r>
              <a:rPr lang="en-US" sz="4000" b="1" dirty="0" smtClean="0">
                <a:solidFill>
                  <a:schemeClr val="tx1"/>
                </a:solidFill>
              </a:rPr>
              <a:t>Make </a:t>
            </a:r>
            <a:r>
              <a:rPr lang="en-US" sz="4000" b="1" dirty="0">
                <a:solidFill>
                  <a:schemeClr val="tx1"/>
                </a:solidFill>
              </a:rPr>
              <a:t>every effort to live in peace with all men and to be holy; </a:t>
            </a:r>
            <a:r>
              <a:rPr lang="en-US" sz="4000" b="1" u="sng" dirty="0">
                <a:solidFill>
                  <a:schemeClr val="tx1"/>
                </a:solidFill>
              </a:rPr>
              <a:t>without holiness no one will see </a:t>
            </a:r>
            <a:r>
              <a:rPr lang="en-US" sz="4000" b="1" u="sng" dirty="0" smtClean="0">
                <a:solidFill>
                  <a:schemeClr val="tx1"/>
                </a:solidFill>
              </a:rPr>
              <a:t>Yahuwah</a:t>
            </a:r>
            <a:r>
              <a:rPr lang="en-US" sz="4000" b="1" dirty="0" smtClean="0">
                <a:solidFill>
                  <a:schemeClr val="tx1"/>
                </a:solidFill>
              </a:rPr>
              <a:t>. </a:t>
            </a:r>
            <a:r>
              <a:rPr lang="en-US" sz="4000" b="1" dirty="0" smtClean="0">
                <a:solidFill>
                  <a:schemeClr val="tx1"/>
                </a:solidFill>
                <a:cs typeface="Times New Roman" pitchFamily="18" charset="0"/>
              </a:rPr>
              <a:t>(Hebrews 12:14)</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2545029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cs typeface="Times New Roman" pitchFamily="18" charset="0"/>
              </a:rPr>
              <a:t>Isaiah 35:8</a:t>
            </a:r>
          </a:p>
          <a:p>
            <a:pPr>
              <a:buNone/>
            </a:pPr>
            <a:r>
              <a:rPr lang="en-US" sz="4000" b="1" dirty="0">
                <a:solidFill>
                  <a:schemeClr val="tx1"/>
                </a:solidFill>
              </a:rPr>
              <a:t>And a highway will be there; it will be called the Way of Holiness. </a:t>
            </a:r>
            <a:r>
              <a:rPr lang="en-US" sz="4000" b="1" u="sng" dirty="0">
                <a:solidFill>
                  <a:schemeClr val="tx1"/>
                </a:solidFill>
              </a:rPr>
              <a:t>The unclean will not journey on it; it will be for those who walk in that Way</a:t>
            </a:r>
            <a:r>
              <a:rPr lang="en-US" sz="4000" b="1" dirty="0">
                <a:solidFill>
                  <a:schemeClr val="tx1"/>
                </a:solidFill>
              </a:rPr>
              <a:t>; wicked fools will not go about on it.</a:t>
            </a: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206688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smtClean="0">
                <a:solidFill>
                  <a:schemeClr val="tx1"/>
                </a:solidFill>
              </a:rPr>
              <a:t>Depart</a:t>
            </a:r>
            <a:r>
              <a:rPr lang="en-US" sz="4000" b="1" dirty="0">
                <a:solidFill>
                  <a:schemeClr val="tx1"/>
                </a:solidFill>
              </a:rPr>
              <a:t>, depart, go out from there! Touch no unclean thing! Come out from it and be pure, you who carry the vessels of </a:t>
            </a:r>
            <a:r>
              <a:rPr lang="en-US" sz="4000" b="1" dirty="0" smtClean="0">
                <a:solidFill>
                  <a:schemeClr val="tx1"/>
                </a:solidFill>
              </a:rPr>
              <a:t>Yahuwah.</a:t>
            </a:r>
            <a:endParaRPr lang="en-US" sz="4000" b="1" dirty="0">
              <a:solidFill>
                <a:schemeClr val="tx1"/>
              </a:solidFill>
            </a:endParaRPr>
          </a:p>
          <a:p>
            <a:pPr marL="0" indent="0">
              <a:buNone/>
            </a:pPr>
            <a:r>
              <a:rPr lang="en-US" sz="4000" b="1" dirty="0" smtClean="0">
                <a:solidFill>
                  <a:schemeClr val="tx1"/>
                </a:solidFill>
              </a:rPr>
              <a:t>But </a:t>
            </a:r>
            <a:r>
              <a:rPr lang="en-US" sz="4000" b="1" dirty="0">
                <a:solidFill>
                  <a:schemeClr val="tx1"/>
                </a:solidFill>
              </a:rPr>
              <a:t>you will not leave in haste or go in flight; for </a:t>
            </a:r>
            <a:r>
              <a:rPr lang="en-US" sz="4000" b="1" dirty="0" smtClean="0">
                <a:solidFill>
                  <a:schemeClr val="tx1"/>
                </a:solidFill>
              </a:rPr>
              <a:t>Yahuwah </a:t>
            </a:r>
            <a:r>
              <a:rPr lang="en-US" sz="4000" b="1" dirty="0">
                <a:solidFill>
                  <a:schemeClr val="tx1"/>
                </a:solidFill>
              </a:rPr>
              <a:t>will go before you, the Elohim of </a:t>
            </a:r>
            <a:r>
              <a:rPr lang="en-US" sz="4000" b="1" dirty="0" err="1">
                <a:solidFill>
                  <a:schemeClr val="tx1"/>
                </a:solidFill>
              </a:rPr>
              <a:t>Yisrael</a:t>
            </a:r>
            <a:r>
              <a:rPr lang="en-US" sz="4000" b="1" dirty="0">
                <a:solidFill>
                  <a:schemeClr val="tx1"/>
                </a:solidFill>
              </a:rPr>
              <a:t> will be your rear </a:t>
            </a:r>
            <a:r>
              <a:rPr lang="en-US" sz="4000" b="1" dirty="0" smtClean="0">
                <a:solidFill>
                  <a:schemeClr val="tx1"/>
                </a:solidFill>
              </a:rPr>
              <a:t>guard. </a:t>
            </a:r>
            <a:r>
              <a:rPr lang="en-US" sz="4000" b="1" dirty="0" smtClean="0">
                <a:solidFill>
                  <a:schemeClr val="tx1"/>
                </a:solidFill>
                <a:cs typeface="Times New Roman" pitchFamily="18" charset="0"/>
              </a:rPr>
              <a:t>Isaiah 52:11-12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816450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buNone/>
            </a:pPr>
            <a:r>
              <a:rPr lang="en-US" sz="4000" b="1" dirty="0" smtClean="0">
                <a:solidFill>
                  <a:schemeClr val="tx1"/>
                </a:solidFill>
              </a:rPr>
              <a:t>All </a:t>
            </a:r>
            <a:r>
              <a:rPr lang="en-US" sz="4000" b="1" dirty="0">
                <a:solidFill>
                  <a:schemeClr val="tx1"/>
                </a:solidFill>
              </a:rPr>
              <a:t>day long </a:t>
            </a:r>
            <a:r>
              <a:rPr lang="en-US" sz="4000" b="1" u="sng" dirty="0">
                <a:solidFill>
                  <a:schemeClr val="tx1"/>
                </a:solidFill>
              </a:rPr>
              <a:t>I have held out my hands to an obstinate people</a:t>
            </a:r>
            <a:r>
              <a:rPr lang="en-US" sz="4000" b="1" dirty="0">
                <a:solidFill>
                  <a:schemeClr val="tx1"/>
                </a:solidFill>
              </a:rPr>
              <a:t>, </a:t>
            </a:r>
            <a:r>
              <a:rPr lang="en-US" sz="4000" b="1" u="sng" dirty="0">
                <a:solidFill>
                  <a:schemeClr val="tx1"/>
                </a:solidFill>
              </a:rPr>
              <a:t>who walk in ways not good</a:t>
            </a:r>
            <a:r>
              <a:rPr lang="en-US" sz="4000" b="1" dirty="0">
                <a:solidFill>
                  <a:schemeClr val="tx1"/>
                </a:solidFill>
              </a:rPr>
              <a:t>, pursuing their own imaginations-</a:t>
            </a:r>
            <a:r>
              <a:rPr lang="en-US" sz="4000" b="1" dirty="0" smtClean="0">
                <a:solidFill>
                  <a:schemeClr val="tx1"/>
                </a:solidFill>
              </a:rPr>
              <a:t>- a </a:t>
            </a:r>
            <a:r>
              <a:rPr lang="en-US" sz="4000" b="1" dirty="0">
                <a:solidFill>
                  <a:schemeClr val="tx1"/>
                </a:solidFill>
              </a:rPr>
              <a:t>people who continually provoke me to my very face, offering sacrifices in gardens and burning incense on altars of </a:t>
            </a:r>
            <a:r>
              <a:rPr lang="en-US" sz="4000" b="1" dirty="0" smtClean="0">
                <a:solidFill>
                  <a:schemeClr val="tx1"/>
                </a:solidFill>
              </a:rPr>
              <a:t>brick; who </a:t>
            </a:r>
            <a:r>
              <a:rPr lang="en-US" sz="4000" b="1" dirty="0">
                <a:solidFill>
                  <a:schemeClr val="tx1"/>
                </a:solidFill>
              </a:rPr>
              <a:t>sit among the graves and spend their nights keeping secret vigil; </a:t>
            </a:r>
            <a:r>
              <a:rPr lang="en-US" sz="4000" b="1" u="sng" dirty="0">
                <a:solidFill>
                  <a:schemeClr val="tx1"/>
                </a:solidFill>
              </a:rPr>
              <a:t>who eat the flesh of pigs</a:t>
            </a:r>
            <a:r>
              <a:rPr lang="en-US" sz="4000" b="1" dirty="0">
                <a:solidFill>
                  <a:schemeClr val="tx1"/>
                </a:solidFill>
              </a:rPr>
              <a:t>, and </a:t>
            </a:r>
            <a:r>
              <a:rPr lang="en-US" sz="4000" b="1" u="sng" dirty="0">
                <a:solidFill>
                  <a:schemeClr val="tx1"/>
                </a:solidFill>
              </a:rPr>
              <a:t>whose pots hold broth of unclean </a:t>
            </a:r>
            <a:r>
              <a:rPr lang="en-US" sz="4000" b="1" u="sng" dirty="0" smtClean="0">
                <a:solidFill>
                  <a:schemeClr val="tx1"/>
                </a:solidFill>
              </a:rPr>
              <a:t>meat</a:t>
            </a:r>
            <a:r>
              <a:rPr lang="en-US" sz="4000" b="1" dirty="0" smtClean="0">
                <a:solidFill>
                  <a:schemeClr val="tx1"/>
                </a:solidFill>
              </a:rPr>
              <a:t>; who </a:t>
            </a:r>
            <a:r>
              <a:rPr lang="en-US" sz="4000" b="1" dirty="0">
                <a:solidFill>
                  <a:schemeClr val="tx1"/>
                </a:solidFill>
              </a:rPr>
              <a:t>say, 'Keep away; don't come near me, for I am too set apart for you!' Such people are smoke in my nostrils, a fire that keeps burning all day</a:t>
            </a:r>
            <a:r>
              <a:rPr lang="en-US" sz="4000" b="1" dirty="0" smtClean="0">
                <a:solidFill>
                  <a:schemeClr val="tx1"/>
                </a:solidFill>
              </a:rPr>
              <a:t>. (</a:t>
            </a:r>
            <a:r>
              <a:rPr lang="en-US" sz="4000" b="1" dirty="0" smtClean="0">
                <a:solidFill>
                  <a:schemeClr val="tx1"/>
                </a:solidFill>
                <a:cs typeface="Times New Roman" pitchFamily="18" charset="0"/>
              </a:rPr>
              <a:t>Isaiah 65:2-5)</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09942006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When You Make Distinctions Between Clean and Unclean and Between Holy and Common You are Setting Yourself Apart from the World and All Pretenders?</a:t>
            </a:r>
          </a:p>
          <a:p>
            <a:pPr>
              <a:buNone/>
            </a:pPr>
            <a:r>
              <a:rPr lang="en-US" sz="4000" b="1" dirty="0" smtClean="0">
                <a:solidFill>
                  <a:schemeClr val="tx1"/>
                </a:solidFill>
                <a:cs typeface="Times New Roman" pitchFamily="18" charset="0"/>
              </a:rPr>
              <a:t>In Doing So, You are Becoming Holy as Yahuwah is Holy</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6725570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u="sng" dirty="0">
                <a:solidFill>
                  <a:schemeClr val="tx1"/>
                </a:solidFill>
              </a:rPr>
              <a:t>You must distinguish between the holy and the common, between the unclean and the clean</a:t>
            </a:r>
            <a:r>
              <a:rPr lang="en-US" sz="4000" b="1" dirty="0">
                <a:solidFill>
                  <a:schemeClr val="tx1"/>
                </a:solidFill>
              </a:rPr>
              <a:t>, and you must teach the sons of </a:t>
            </a:r>
            <a:r>
              <a:rPr lang="en-US" sz="4000" b="1" dirty="0" err="1">
                <a:solidFill>
                  <a:schemeClr val="tx1"/>
                </a:solidFill>
              </a:rPr>
              <a:t>Yisrael</a:t>
            </a:r>
            <a:r>
              <a:rPr lang="en-US" sz="4000" b="1" dirty="0">
                <a:solidFill>
                  <a:schemeClr val="tx1"/>
                </a:solidFill>
              </a:rPr>
              <a:t> all the decrees </a:t>
            </a:r>
            <a:r>
              <a:rPr lang="en-US" sz="4000" b="1" dirty="0" smtClean="0">
                <a:solidFill>
                  <a:schemeClr val="tx1"/>
                </a:solidFill>
              </a:rPr>
              <a:t>Yahuwah </a:t>
            </a:r>
            <a:r>
              <a:rPr lang="en-US" sz="4000" b="1" dirty="0">
                <a:solidFill>
                  <a:schemeClr val="tx1"/>
                </a:solidFill>
              </a:rPr>
              <a:t>has given them through </a:t>
            </a:r>
            <a:r>
              <a:rPr lang="en-US" sz="4000" b="1" dirty="0" err="1">
                <a:solidFill>
                  <a:schemeClr val="tx1"/>
                </a:solidFill>
              </a:rPr>
              <a:t>Mosheh</a:t>
            </a:r>
            <a:r>
              <a:rPr lang="en-US" sz="4000" b="1" dirty="0">
                <a:solidFill>
                  <a:schemeClr val="tx1"/>
                </a:solidFill>
              </a:rPr>
              <a:t>." (</a:t>
            </a:r>
            <a:r>
              <a:rPr lang="en-US" sz="4000" b="1" dirty="0" err="1">
                <a:solidFill>
                  <a:schemeClr val="tx1"/>
                </a:solidFill>
              </a:rPr>
              <a:t>Vayiqra</a:t>
            </a:r>
            <a:r>
              <a:rPr lang="en-US" sz="4000" b="1" dirty="0">
                <a:solidFill>
                  <a:schemeClr val="tx1"/>
                </a:solidFill>
              </a:rPr>
              <a:t> 10:10-11)</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6438511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You must </a:t>
            </a:r>
            <a:r>
              <a:rPr lang="en-US" sz="4000" b="1" u="sng" dirty="0">
                <a:solidFill>
                  <a:schemeClr val="tx1"/>
                </a:solidFill>
              </a:rPr>
              <a:t>distinguish between the unclean and the clean</a:t>
            </a:r>
            <a:r>
              <a:rPr lang="en-US" sz="4000" b="1" dirty="0">
                <a:solidFill>
                  <a:schemeClr val="tx1"/>
                </a:solidFill>
              </a:rPr>
              <a:t>, between living creatures that may be eaten and those that may not be eaten</a:t>
            </a:r>
            <a:r>
              <a:rPr lang="en-US" sz="4000" b="1" dirty="0" smtClean="0">
                <a:solidFill>
                  <a:schemeClr val="tx1"/>
                </a:solidFill>
              </a:rPr>
              <a:t>.'“</a:t>
            </a:r>
            <a:r>
              <a:rPr lang="en-US" sz="4000" b="1" dirty="0" smtClean="0">
                <a:solidFill>
                  <a:schemeClr val="tx1"/>
                </a:solidFill>
                <a:cs typeface="Times New Roman" pitchFamily="18" charset="0"/>
              </a:rPr>
              <a:t> </a:t>
            </a:r>
            <a:r>
              <a:rPr lang="en-US" sz="4000" b="1" dirty="0" err="1" smtClean="0">
                <a:solidFill>
                  <a:schemeClr val="tx1"/>
                </a:solidFill>
                <a:cs typeface="Times New Roman" pitchFamily="18" charset="0"/>
              </a:rPr>
              <a:t>Vayikra</a:t>
            </a:r>
            <a:r>
              <a:rPr lang="en-US" sz="4000" b="1" dirty="0" smtClean="0">
                <a:solidFill>
                  <a:schemeClr val="tx1"/>
                </a:solidFill>
                <a:cs typeface="Times New Roman" pitchFamily="18" charset="0"/>
              </a:rPr>
              <a:t> (Leviticus</a:t>
            </a:r>
            <a:r>
              <a:rPr lang="en-US" sz="4000" b="1" dirty="0">
                <a:solidFill>
                  <a:schemeClr val="tx1"/>
                </a:solidFill>
                <a:cs typeface="Times New Roman" pitchFamily="18" charset="0"/>
              </a:rPr>
              <a:t>)</a:t>
            </a:r>
            <a:r>
              <a:rPr lang="en-US" sz="4000" b="1" dirty="0" smtClean="0">
                <a:solidFill>
                  <a:schemeClr val="tx1"/>
                </a:solidFill>
                <a:cs typeface="Times New Roman" pitchFamily="18" charset="0"/>
              </a:rPr>
              <a:t> 11:47</a:t>
            </a:r>
            <a:endParaRPr lang="en-US" sz="4000" b="1" dirty="0">
              <a:solidFill>
                <a:schemeClr val="tx1"/>
              </a:solidFill>
            </a:endParaRPr>
          </a:p>
        </p:txBody>
      </p:sp>
    </p:spTree>
    <p:extLst>
      <p:ext uri="{BB962C8B-B14F-4D97-AF65-F5344CB8AC3E}">
        <p14:creationId xmlns:p14="http://schemas.microsoft.com/office/powerpoint/2010/main" val="157585492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How Does Yahuwah Feel About Eating Unclean?</a:t>
            </a:r>
          </a:p>
          <a:p>
            <a:pPr>
              <a:buNone/>
            </a:pPr>
            <a:r>
              <a:rPr lang="en-US" sz="4000" b="1" dirty="0" smtClean="0">
                <a:solidFill>
                  <a:schemeClr val="tx1"/>
                </a:solidFill>
              </a:rPr>
              <a:t>Again </a:t>
            </a:r>
            <a:r>
              <a:rPr lang="en-US" sz="4000" b="1" dirty="0">
                <a:solidFill>
                  <a:schemeClr val="tx1"/>
                </a:solidFill>
              </a:rPr>
              <a:t>the word of </a:t>
            </a:r>
            <a:r>
              <a:rPr lang="en-US" sz="4000" b="1" dirty="0" smtClean="0">
                <a:solidFill>
                  <a:schemeClr val="tx1"/>
                </a:solidFill>
              </a:rPr>
              <a:t>Yahuwah </a:t>
            </a:r>
            <a:r>
              <a:rPr lang="en-US" sz="4000" b="1" dirty="0">
                <a:solidFill>
                  <a:schemeClr val="tx1"/>
                </a:solidFill>
              </a:rPr>
              <a:t>came to me: "Son of man, say to the land, 'You are a land that has had no rain or showers in the day of wrath.'  There is a conspiracy of her princes within her like a roaring lion tearing its prey; they devour people, take treasures and precious things and make many widows within her.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3974719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How Does Yahuwah Feel About Eating Unclean?</a:t>
            </a:r>
          </a:p>
          <a:p>
            <a:pPr>
              <a:buNone/>
            </a:pPr>
            <a:r>
              <a:rPr lang="en-US" sz="4000" b="1" u="sng" dirty="0" smtClean="0">
                <a:solidFill>
                  <a:schemeClr val="tx1"/>
                </a:solidFill>
              </a:rPr>
              <a:t>Her </a:t>
            </a:r>
            <a:r>
              <a:rPr lang="en-US" sz="4000" b="1" u="sng" dirty="0">
                <a:solidFill>
                  <a:schemeClr val="tx1"/>
                </a:solidFill>
              </a:rPr>
              <a:t>priests do violence to my Torah and profane my holy things; they do not distinguish between the holy and the common; they teach that there is no difference between the unclean and the clean</a:t>
            </a:r>
            <a:r>
              <a:rPr lang="en-US" sz="4000" b="1" dirty="0">
                <a:solidFill>
                  <a:schemeClr val="tx1"/>
                </a:solidFill>
              </a:rPr>
              <a:t>; and </a:t>
            </a:r>
            <a:r>
              <a:rPr lang="en-US" sz="4000" b="1" u="sng" dirty="0">
                <a:solidFill>
                  <a:schemeClr val="tx1"/>
                </a:solidFill>
              </a:rPr>
              <a:t>they shut their eyes to the keeping of my Sabbaths</a:t>
            </a:r>
            <a:r>
              <a:rPr lang="en-US" sz="4000" b="1" dirty="0">
                <a:solidFill>
                  <a:schemeClr val="tx1"/>
                </a:solidFill>
              </a:rPr>
              <a:t>, so that I am profaned among them. (</a:t>
            </a:r>
            <a:r>
              <a:rPr lang="en-US" sz="4000" b="1" dirty="0" err="1">
                <a:solidFill>
                  <a:schemeClr val="tx1"/>
                </a:solidFill>
              </a:rPr>
              <a:t>Yechezqel</a:t>
            </a:r>
            <a:r>
              <a:rPr lang="en-US" sz="4000" b="1" dirty="0">
                <a:solidFill>
                  <a:schemeClr val="tx1"/>
                </a:solidFill>
              </a:rPr>
              <a:t> 22:23-26)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9328050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u="sng" dirty="0">
                <a:cs typeface="Times New Roman" pitchFamily="18" charset="0"/>
              </a:rPr>
              <a:t>Did You Know?…</a:t>
            </a:r>
          </a:p>
          <a:p>
            <a:pPr>
              <a:buNone/>
            </a:pPr>
            <a:r>
              <a:rPr lang="en-US" sz="4000" b="1" dirty="0" smtClean="0">
                <a:solidFill>
                  <a:schemeClr val="tx1"/>
                </a:solidFill>
                <a:cs typeface="Times New Roman" pitchFamily="18" charset="0"/>
              </a:rPr>
              <a:t>That When You Are Disciplined By His Instructions About Holiness, You Are Preparing to See Yahuwah?</a:t>
            </a:r>
          </a:p>
        </p:txBody>
      </p:sp>
    </p:spTree>
    <p:extLst>
      <p:ext uri="{BB962C8B-B14F-4D97-AF65-F5344CB8AC3E}">
        <p14:creationId xmlns:p14="http://schemas.microsoft.com/office/powerpoint/2010/main" val="20254710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The Discipline of Holiness</a:t>
            </a:r>
          </a:p>
          <a:p>
            <a:pPr>
              <a:buNone/>
            </a:pPr>
            <a:r>
              <a:rPr lang="en-US" sz="4000" b="1" dirty="0" smtClean="0">
                <a:solidFill>
                  <a:schemeClr val="tx1"/>
                </a:solidFill>
              </a:rPr>
              <a:t>Our </a:t>
            </a:r>
            <a:r>
              <a:rPr lang="en-US" sz="4000" b="1" dirty="0">
                <a:solidFill>
                  <a:schemeClr val="tx1"/>
                </a:solidFill>
              </a:rPr>
              <a:t>fathers </a:t>
            </a:r>
            <a:r>
              <a:rPr lang="en-US" sz="4000" b="1" u="sng" dirty="0">
                <a:solidFill>
                  <a:schemeClr val="tx1"/>
                </a:solidFill>
              </a:rPr>
              <a:t>disciplined</a:t>
            </a:r>
            <a:r>
              <a:rPr lang="en-US" sz="4000" b="1" dirty="0">
                <a:solidFill>
                  <a:schemeClr val="tx1"/>
                </a:solidFill>
              </a:rPr>
              <a:t> us for a little while as they thought best; but Elohim </a:t>
            </a:r>
            <a:r>
              <a:rPr lang="en-US" sz="4000" b="1" u="sng" dirty="0">
                <a:solidFill>
                  <a:schemeClr val="tx1"/>
                </a:solidFill>
              </a:rPr>
              <a:t>disciplines</a:t>
            </a:r>
            <a:r>
              <a:rPr lang="en-US" sz="4000" b="1" dirty="0">
                <a:solidFill>
                  <a:schemeClr val="tx1"/>
                </a:solidFill>
              </a:rPr>
              <a:t> us for our good, </a:t>
            </a:r>
            <a:r>
              <a:rPr lang="en-US" sz="4000" b="1" u="sng" dirty="0">
                <a:solidFill>
                  <a:schemeClr val="tx1"/>
                </a:solidFill>
              </a:rPr>
              <a:t>that we may share in his holiness</a:t>
            </a:r>
            <a:r>
              <a:rPr lang="en-US" sz="4000" b="1" dirty="0">
                <a:solidFill>
                  <a:schemeClr val="tx1"/>
                </a:solidFill>
              </a:rPr>
              <a:t>.</a:t>
            </a:r>
            <a:r>
              <a:rPr lang="en-US" sz="4000" b="1" baseline="30000" dirty="0">
                <a:solidFill>
                  <a:schemeClr val="tx1"/>
                </a:solidFill>
              </a:rPr>
              <a:t> </a:t>
            </a:r>
            <a:r>
              <a:rPr lang="en-US" sz="4000" b="1" dirty="0">
                <a:solidFill>
                  <a:schemeClr val="tx1"/>
                </a:solidFill>
              </a:rPr>
              <a:t> No </a:t>
            </a:r>
            <a:r>
              <a:rPr lang="en-US" sz="4000" b="1" u="sng" dirty="0">
                <a:solidFill>
                  <a:schemeClr val="tx1"/>
                </a:solidFill>
              </a:rPr>
              <a:t>discipline</a:t>
            </a:r>
            <a:r>
              <a:rPr lang="en-US" sz="4000" b="1" dirty="0">
                <a:solidFill>
                  <a:schemeClr val="tx1"/>
                </a:solidFill>
              </a:rPr>
              <a:t> seems pleasant at the time, but painful. Later on, however, it produces a harvest of righteousness and peace for those who have been trained by it.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9073098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buNone/>
            </a:pPr>
            <a:r>
              <a:rPr lang="en-US" sz="4000" b="1" dirty="0">
                <a:solidFill>
                  <a:schemeClr val="tx1"/>
                </a:solidFill>
              </a:rPr>
              <a:t>The Merriam-Webster online dictionary defines </a:t>
            </a:r>
            <a:r>
              <a:rPr lang="en-US" sz="4000" b="1" i="1" dirty="0">
                <a:solidFill>
                  <a:schemeClr val="tx1"/>
                </a:solidFill>
              </a:rPr>
              <a:t>discipline</a:t>
            </a:r>
            <a:r>
              <a:rPr lang="en-US" sz="4000" b="1" dirty="0">
                <a:solidFill>
                  <a:schemeClr val="tx1"/>
                </a:solidFill>
              </a:rPr>
              <a:t> as "training that corrects, molds, or perfects the mental faculties or moral character" or "a rule or system of rules governing conduct or activity."  This is the kind of discipline Hebrews is talking about.  </a:t>
            </a:r>
            <a:endParaRPr lang="en-US" sz="4000" b="1" dirty="0" smtClean="0">
              <a:solidFill>
                <a:schemeClr val="tx1"/>
              </a:solidFill>
            </a:endParaRPr>
          </a:p>
          <a:p>
            <a:pPr>
              <a:buNone/>
            </a:pPr>
            <a:r>
              <a:rPr lang="en-US" sz="4000" b="1" dirty="0" smtClean="0">
                <a:solidFill>
                  <a:schemeClr val="tx1"/>
                </a:solidFill>
              </a:rPr>
              <a:t>Elohim </a:t>
            </a:r>
            <a:r>
              <a:rPr lang="en-US" sz="4000" b="1" dirty="0">
                <a:solidFill>
                  <a:schemeClr val="tx1"/>
                </a:solidFill>
              </a:rPr>
              <a:t>wants to train us to walk in his ways in order to perfect our character to be like him.  He does this by giving us the Instruction of his Word.  And the Instruction for holy living and training in holiness is that which we have been examining from </a:t>
            </a:r>
            <a:r>
              <a:rPr lang="en-US" sz="4000" b="1" dirty="0" err="1">
                <a:solidFill>
                  <a:schemeClr val="tx1"/>
                </a:solidFill>
              </a:rPr>
              <a:t>Vayiqra</a:t>
            </a:r>
            <a:r>
              <a:rPr lang="en-US" sz="4000" b="1" dirty="0">
                <a:solidFill>
                  <a:schemeClr val="tx1"/>
                </a:solidFill>
              </a:rPr>
              <a:t> 11-22.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2900667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The Discipline of Holiness</a:t>
            </a:r>
          </a:p>
          <a:p>
            <a:pPr>
              <a:buNone/>
            </a:pPr>
            <a:r>
              <a:rPr lang="en-US" sz="4000" b="1" dirty="0" smtClean="0">
                <a:solidFill>
                  <a:schemeClr val="tx1"/>
                </a:solidFill>
              </a:rPr>
              <a:t>Therefore</a:t>
            </a:r>
            <a:r>
              <a:rPr lang="en-US" sz="4000" b="1" dirty="0">
                <a:solidFill>
                  <a:schemeClr val="tx1"/>
                </a:solidFill>
              </a:rPr>
              <a:t>, strengthen your feeble arms and weak knees.  "Make level paths for your feet," so that the lame may not be disabled, but rather healed.  </a:t>
            </a:r>
            <a:r>
              <a:rPr lang="en-US" sz="4000" b="1" u="sng" dirty="0">
                <a:solidFill>
                  <a:schemeClr val="tx1"/>
                </a:solidFill>
              </a:rPr>
              <a:t>Make every effort </a:t>
            </a:r>
            <a:r>
              <a:rPr lang="en-US" sz="4000" b="1" dirty="0">
                <a:solidFill>
                  <a:schemeClr val="tx1"/>
                </a:solidFill>
              </a:rPr>
              <a:t>to live in peace with all men and </a:t>
            </a:r>
            <a:r>
              <a:rPr lang="en-US" sz="4000" b="1" u="sng" dirty="0">
                <a:solidFill>
                  <a:schemeClr val="tx1"/>
                </a:solidFill>
              </a:rPr>
              <a:t>to be holy</a:t>
            </a:r>
            <a:r>
              <a:rPr lang="en-US" sz="4000" b="1" dirty="0">
                <a:solidFill>
                  <a:schemeClr val="tx1"/>
                </a:solidFill>
              </a:rPr>
              <a:t>; </a:t>
            </a:r>
            <a:r>
              <a:rPr lang="en-US" sz="4000" b="1" u="sng" dirty="0">
                <a:solidFill>
                  <a:schemeClr val="tx1"/>
                </a:solidFill>
              </a:rPr>
              <a:t>without holiness no one will see </a:t>
            </a:r>
            <a:r>
              <a:rPr lang="en-US" sz="4000" b="1" u="sng" dirty="0" smtClean="0">
                <a:solidFill>
                  <a:schemeClr val="tx1"/>
                </a:solidFill>
              </a:rPr>
              <a:t>Yahuwah</a:t>
            </a:r>
            <a:r>
              <a:rPr lang="en-US" sz="4000" b="1" dirty="0" smtClean="0">
                <a:solidFill>
                  <a:schemeClr val="tx1"/>
                </a:solidFill>
              </a:rPr>
              <a:t>. </a:t>
            </a:r>
            <a:r>
              <a:rPr lang="en-US" sz="4000" b="1" dirty="0">
                <a:solidFill>
                  <a:schemeClr val="tx1"/>
                </a:solidFill>
              </a:rPr>
              <a:t>(</a:t>
            </a:r>
            <a:r>
              <a:rPr lang="en-US" sz="4000" b="1" dirty="0" err="1">
                <a:solidFill>
                  <a:schemeClr val="tx1"/>
                </a:solidFill>
              </a:rPr>
              <a:t>Ivrim</a:t>
            </a:r>
            <a:r>
              <a:rPr lang="en-US" sz="4000" b="1" dirty="0">
                <a:solidFill>
                  <a:schemeClr val="tx1"/>
                </a:solidFill>
              </a:rPr>
              <a:t> [Hebrews] 12:10-14)</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225192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cs typeface="Times New Roman" pitchFamily="18" charset="0"/>
              </a:rPr>
              <a:t>How Can I Become Holy As Yahuwah is Holy?</a:t>
            </a:r>
          </a:p>
          <a:p>
            <a:pPr>
              <a:buNone/>
            </a:pPr>
            <a:r>
              <a:rPr lang="en-US" sz="4000" b="1" dirty="0" smtClean="0">
                <a:solidFill>
                  <a:schemeClr val="tx1"/>
                </a:solidFill>
                <a:cs typeface="Times New Roman" pitchFamily="18" charset="0"/>
              </a:rPr>
              <a:t>Set Apart the Sabbath Day</a:t>
            </a:r>
          </a:p>
          <a:p>
            <a:pPr>
              <a:buNone/>
            </a:pPr>
            <a:r>
              <a:rPr lang="en-US" sz="4000" b="1" dirty="0" smtClean="0">
                <a:solidFill>
                  <a:schemeClr val="tx1"/>
                </a:solidFill>
                <a:cs typeface="Times New Roman" pitchFamily="18" charset="0"/>
              </a:rPr>
              <a:t>Obey His Commandments</a:t>
            </a:r>
          </a:p>
          <a:p>
            <a:pPr>
              <a:buNone/>
            </a:pPr>
            <a:r>
              <a:rPr lang="en-US" sz="4000" b="1" dirty="0" smtClean="0">
                <a:solidFill>
                  <a:schemeClr val="tx1"/>
                </a:solidFill>
                <a:cs typeface="Times New Roman" pitchFamily="18" charset="0"/>
              </a:rPr>
              <a:t>Abstain from Sexual Immorality</a:t>
            </a:r>
          </a:p>
          <a:p>
            <a:pPr>
              <a:buNone/>
            </a:pPr>
            <a:r>
              <a:rPr lang="en-US" sz="4000" b="1" dirty="0" smtClean="0">
                <a:solidFill>
                  <a:schemeClr val="tx1"/>
                </a:solidFill>
                <a:cs typeface="Times New Roman" pitchFamily="18" charset="0"/>
              </a:rPr>
              <a:t>Eat only What Yahuwah Has Declared is Clean</a:t>
            </a:r>
          </a:p>
          <a:p>
            <a:pPr>
              <a:buNone/>
            </a:pPr>
            <a:r>
              <a:rPr lang="en-US" sz="4000" b="1" dirty="0" smtClean="0">
                <a:solidFill>
                  <a:schemeClr val="tx1"/>
                </a:solidFill>
                <a:cs typeface="Times New Roman" pitchFamily="18" charset="0"/>
              </a:rPr>
              <a:t>Make Distinctions Between Clean and Unclean and Between Holy and Common</a:t>
            </a:r>
          </a:p>
          <a:p>
            <a:pPr>
              <a:buNone/>
            </a:pPr>
            <a:r>
              <a:rPr lang="en-US" sz="4000" b="1" dirty="0" smtClean="0">
                <a:solidFill>
                  <a:schemeClr val="tx1"/>
                </a:solidFill>
                <a:cs typeface="Times New Roman" pitchFamily="18" charset="0"/>
              </a:rPr>
              <a:t>Be Disciplined By His Word</a:t>
            </a: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4326332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333" b="1" dirty="0" smtClean="0">
                <a:solidFill>
                  <a:schemeClr val="tx1"/>
                </a:solidFill>
                <a:latin typeface="Helvetica" pitchFamily="34" charset="0"/>
                <a:cs typeface="Helvetica" pitchFamily="34" charset="0"/>
              </a:rPr>
              <a:t>Next Sabbath:</a:t>
            </a:r>
          </a:p>
          <a:p>
            <a:pPr algn="ctr">
              <a:buNone/>
            </a:pPr>
            <a:r>
              <a:rPr lang="en-US" sz="5333" dirty="0" smtClean="0">
                <a:solidFill>
                  <a:schemeClr val="tx1"/>
                </a:solidFill>
                <a:latin typeface="Helvetica" pitchFamily="34" charset="0"/>
                <a:cs typeface="Helvetica" pitchFamily="34" charset="0"/>
              </a:rPr>
              <a:t>  </a:t>
            </a:r>
            <a:endParaRPr lang="en-US" sz="5333" dirty="0">
              <a:solidFill>
                <a:schemeClr val="tx1"/>
              </a:solidFill>
              <a:latin typeface="Helvetica" pitchFamily="34" charset="0"/>
              <a:cs typeface="Helvetica" pitchFamily="34" charset="0"/>
            </a:endParaRPr>
          </a:p>
          <a:p>
            <a:pPr algn="ctr">
              <a:buNone/>
            </a:pPr>
            <a:r>
              <a:rPr lang="en-US" sz="5333" b="1" dirty="0" smtClean="0">
                <a:solidFill>
                  <a:schemeClr val="tx1"/>
                </a:solidFill>
                <a:latin typeface="Helvetica" pitchFamily="34" charset="0"/>
                <a:cs typeface="Helvetica" pitchFamily="34" charset="0"/>
              </a:rPr>
              <a:t>“Holiness: Distinguishing Between Clean and Unclean”</a:t>
            </a:r>
            <a:endParaRPr lang="en-US" sz="5333" b="1" dirty="0">
              <a:solidFill>
                <a:schemeClr val="tx1"/>
              </a:solidFill>
              <a:latin typeface="Helvetica" pitchFamily="34" charset="0"/>
              <a:cs typeface="Helvetica" pitchFamily="34" charset="0"/>
            </a:endParaRPr>
          </a:p>
          <a:p>
            <a:pPr algn="ctr">
              <a:buNone/>
            </a:pPr>
            <a:endParaRPr lang="en-US" sz="3733" dirty="0">
              <a:solidFill>
                <a:schemeClr val="tx1"/>
              </a:solidFill>
              <a:latin typeface="Helvetica" pitchFamily="34" charset="0"/>
              <a:cs typeface="Helvetica" pitchFamily="34" charset="0"/>
            </a:endParaRPr>
          </a:p>
          <a:p>
            <a:pPr algn="ctr">
              <a:buNone/>
            </a:pPr>
            <a:r>
              <a:rPr lang="en-US" sz="3733" b="1" dirty="0">
                <a:solidFill>
                  <a:schemeClr val="tx1"/>
                </a:solidFill>
                <a:latin typeface="Helvetica" pitchFamily="34" charset="0"/>
                <a:cs typeface="Helvetica" pitchFamily="34" charset="0"/>
              </a:rPr>
              <a:t>The </a:t>
            </a:r>
            <a:r>
              <a:rPr lang="en-US" sz="3733" b="1" dirty="0" smtClean="0">
                <a:solidFill>
                  <a:schemeClr val="tx1"/>
                </a:solidFill>
                <a:latin typeface="Helvetica" pitchFamily="34" charset="0"/>
                <a:cs typeface="Helvetica" pitchFamily="34" charset="0"/>
              </a:rPr>
              <a:t>Importance of Keeping Your Body Clean and Separated </a:t>
            </a:r>
            <a:r>
              <a:rPr lang="en-US" sz="3733" b="1" smtClean="0">
                <a:solidFill>
                  <a:schemeClr val="tx1"/>
                </a:solidFill>
                <a:latin typeface="Helvetica" pitchFamily="34" charset="0"/>
                <a:cs typeface="Helvetica" pitchFamily="34" charset="0"/>
              </a:rPr>
              <a:t>Unto Yahuwah</a:t>
            </a:r>
            <a:endParaRPr lang="en-US" sz="3733" b="1" dirty="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41760475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1415</TotalTime>
  <Words>3204</Words>
  <Application>Microsoft Office PowerPoint</Application>
  <PresentationFormat>Widescreen</PresentationFormat>
  <Paragraphs>246</Paragraphs>
  <Slides>65</Slides>
  <Notes>65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28</cp:revision>
  <dcterms:created xsi:type="dcterms:W3CDTF">2018-11-07T08:55:54Z</dcterms:created>
  <dcterms:modified xsi:type="dcterms:W3CDTF">2019-03-02T11:43:57Z</dcterms:modified>
</cp:coreProperties>
</file>