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64" r:id="rId2"/>
    <p:sldId id="330" r:id="rId3"/>
    <p:sldId id="267" r:id="rId4"/>
    <p:sldId id="333" r:id="rId5"/>
    <p:sldId id="334" r:id="rId6"/>
    <p:sldId id="335" r:id="rId7"/>
    <p:sldId id="332" r:id="rId8"/>
    <p:sldId id="331" r:id="rId9"/>
    <p:sldId id="336" r:id="rId10"/>
    <p:sldId id="337" r:id="rId11"/>
    <p:sldId id="338" r:id="rId12"/>
    <p:sldId id="340" r:id="rId13"/>
    <p:sldId id="357" r:id="rId14"/>
    <p:sldId id="341" r:id="rId15"/>
    <p:sldId id="342" r:id="rId16"/>
    <p:sldId id="343" r:id="rId17"/>
    <p:sldId id="344" r:id="rId18"/>
    <p:sldId id="345" r:id="rId19"/>
    <p:sldId id="346" r:id="rId20"/>
    <p:sldId id="347" r:id="rId21"/>
    <p:sldId id="358" r:id="rId22"/>
    <p:sldId id="359" r:id="rId23"/>
    <p:sldId id="360" r:id="rId24"/>
    <p:sldId id="361" r:id="rId25"/>
    <p:sldId id="348" r:id="rId26"/>
    <p:sldId id="349" r:id="rId27"/>
    <p:sldId id="356" r:id="rId28"/>
    <p:sldId id="355" r:id="rId29"/>
    <p:sldId id="353" r:id="rId30"/>
    <p:sldId id="354" r:id="rId31"/>
    <p:sldId id="352"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75" autoAdjust="0"/>
    <p:restoredTop sz="86473" autoAdjust="0"/>
  </p:normalViewPr>
  <p:slideViewPr>
    <p:cSldViewPr snapToGrid="0">
      <p:cViewPr varScale="1">
        <p:scale>
          <a:sx n="92" d="100"/>
          <a:sy n="92" d="100"/>
        </p:scale>
        <p:origin x="846" y="78"/>
      </p:cViewPr>
      <p:guideLst/>
    </p:cSldViewPr>
  </p:slideViewPr>
  <p:outlineViewPr>
    <p:cViewPr>
      <p:scale>
        <a:sx n="33" d="100"/>
        <a:sy n="33" d="100"/>
      </p:scale>
      <p:origin x="0" y="-4043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3/16/2019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009309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609385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25875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1993905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794193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624097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4800700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280918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732053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3107794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9337718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8055819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6288178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5269413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3775848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912430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8694478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6506783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8002015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2925553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41219082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0291075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9517089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8294419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478703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4078990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40699478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8865648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8429329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65908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3/16/2019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3/16/2019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3/16/2019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3/16/2019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3/16/2019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3/16/2019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3/16/2019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3/16/2019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3/16/2019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3/16/2019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3/16/2019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60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March 16,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333" dirty="0" smtClean="0">
                <a:solidFill>
                  <a:schemeClr val="tx1"/>
                </a:solidFill>
                <a:latin typeface="Helvetica" pitchFamily="34" charset="0"/>
                <a:cs typeface="Helvetica" pitchFamily="34" charset="0"/>
              </a:rPr>
              <a:t>  </a:t>
            </a:r>
            <a:endParaRPr lang="en-US" sz="5333" dirty="0">
              <a:solidFill>
                <a:schemeClr val="tx1"/>
              </a:solidFill>
              <a:latin typeface="Helvetica" pitchFamily="34" charset="0"/>
              <a:cs typeface="Helvetica" pitchFamily="34" charset="0"/>
            </a:endParaRPr>
          </a:p>
          <a:p>
            <a:pPr algn="ctr">
              <a:buNone/>
            </a:pPr>
            <a:r>
              <a:rPr lang="en-US" sz="5333" b="1" dirty="0" smtClean="0">
                <a:solidFill>
                  <a:schemeClr val="tx1"/>
                </a:solidFill>
                <a:latin typeface="Helvetica" pitchFamily="34" charset="0"/>
                <a:cs typeface="Helvetica" pitchFamily="34" charset="0"/>
              </a:rPr>
              <a:t>“Holiness, Pt 3: Sanctification in the New Testament”</a:t>
            </a:r>
            <a:endParaRPr lang="en-US" sz="5333" b="1" dirty="0">
              <a:solidFill>
                <a:schemeClr val="tx1"/>
              </a:solidFill>
              <a:latin typeface="Helvetica" pitchFamily="34" charset="0"/>
              <a:cs typeface="Helvetica" pitchFamily="34" charset="0"/>
            </a:endParaRPr>
          </a:p>
          <a:p>
            <a:pPr algn="ctr">
              <a:buNone/>
            </a:pPr>
            <a:endParaRPr lang="en-US" sz="3733" dirty="0">
              <a:solidFill>
                <a:schemeClr val="tx1"/>
              </a:solidFill>
              <a:latin typeface="Helvetica" pitchFamily="34" charset="0"/>
              <a:cs typeface="Helvetica" pitchFamily="34" charset="0"/>
            </a:endParaRPr>
          </a:p>
          <a:p>
            <a:pPr algn="ctr">
              <a:buNone/>
            </a:pPr>
            <a:r>
              <a:rPr lang="en-US" sz="3733" b="1" dirty="0" smtClean="0">
                <a:solidFill>
                  <a:schemeClr val="tx1"/>
                </a:solidFill>
                <a:latin typeface="Helvetica" pitchFamily="34" charset="0"/>
                <a:cs typeface="Helvetica" pitchFamily="34" charset="0"/>
              </a:rPr>
              <a:t>Walking Down the Narrow Way to Life</a:t>
            </a:r>
            <a:endParaRPr lang="en-US" sz="3733" b="1" dirty="0">
              <a:solidFill>
                <a:schemeClr val="tx1"/>
              </a:solidFill>
              <a:latin typeface="Helvetica" pitchFamily="34" charset="0"/>
              <a:cs typeface="Helvetica" pitchFamily="34" charset="0"/>
            </a:endParaRPr>
          </a:p>
        </p:txBody>
      </p:sp>
    </p:spTree>
    <p:extLst>
      <p:ext uri="{BB962C8B-B14F-4D97-AF65-F5344CB8AC3E}">
        <p14:creationId xmlns:p14="http://schemas.microsoft.com/office/powerpoint/2010/main" val="33731259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smtClean="0">
                <a:solidFill>
                  <a:schemeClr val="tx1"/>
                </a:solidFill>
                <a:cs typeface="Times New Roman" pitchFamily="18" charset="0"/>
              </a:rPr>
              <a:t>The Call to be Holy</a:t>
            </a:r>
          </a:p>
          <a:p>
            <a:pPr marL="0" indent="0">
              <a:buNone/>
            </a:pPr>
            <a:r>
              <a:rPr lang="en-US" sz="4000" b="1" dirty="0">
                <a:solidFill>
                  <a:schemeClr val="tx1"/>
                </a:solidFill>
              </a:rPr>
              <a:t>As obedient children, do not conform to the evil desires you had when you lived in ignorance.  </a:t>
            </a:r>
            <a:r>
              <a:rPr lang="en-US" sz="4000" b="1" u="sng" dirty="0">
                <a:solidFill>
                  <a:schemeClr val="tx1"/>
                </a:solidFill>
              </a:rPr>
              <a:t>But just as he who called you is holy, so be holy in all you do; for it is written: "Be holy, because I am holy</a:t>
            </a:r>
            <a:r>
              <a:rPr lang="en-US" sz="4000" b="1" dirty="0">
                <a:solidFill>
                  <a:schemeClr val="tx1"/>
                </a:solidFill>
              </a:rPr>
              <a:t>." (1 </a:t>
            </a:r>
            <a:r>
              <a:rPr lang="en-US" sz="4000" b="1" dirty="0" err="1" smtClean="0">
                <a:solidFill>
                  <a:schemeClr val="tx1"/>
                </a:solidFill>
              </a:rPr>
              <a:t>Kepha</a:t>
            </a:r>
            <a:r>
              <a:rPr lang="en-US" sz="4000" b="1" dirty="0" smtClean="0">
                <a:solidFill>
                  <a:schemeClr val="tx1"/>
                </a:solidFill>
              </a:rPr>
              <a:t>/Peter </a:t>
            </a:r>
            <a:r>
              <a:rPr lang="en-US" sz="4000" b="1" dirty="0">
                <a:solidFill>
                  <a:schemeClr val="tx1"/>
                </a:solidFill>
              </a:rPr>
              <a:t>1:14-16)</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16673176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cs typeface="Times New Roman" pitchFamily="18" charset="0"/>
              </a:rPr>
              <a:t>Hebrew Definition of “Holy</a:t>
            </a:r>
            <a:r>
              <a:rPr lang="en-US" sz="4400" b="1" dirty="0" smtClean="0">
                <a:cs typeface="Times New Roman" pitchFamily="18" charset="0"/>
              </a:rPr>
              <a:t>”</a:t>
            </a:r>
            <a:endParaRPr lang="en-US" sz="4000" b="1" i="1" dirty="0"/>
          </a:p>
          <a:p>
            <a:pPr marL="0" indent="0">
              <a:buNone/>
            </a:pPr>
            <a:r>
              <a:rPr lang="vi-VN" sz="4000" b="1" i="1" dirty="0" smtClean="0">
                <a:solidFill>
                  <a:schemeClr val="tx1"/>
                </a:solidFill>
              </a:rPr>
              <a:t>Brown</a:t>
            </a:r>
            <a:r>
              <a:rPr lang="vi-VN" sz="4000" b="1" i="1" dirty="0">
                <a:solidFill>
                  <a:schemeClr val="tx1"/>
                </a:solidFill>
              </a:rPr>
              <a:t>, Driver, Briggs Lexicon (BDB)</a:t>
            </a:r>
            <a:endParaRPr lang="en-US" sz="4000" b="1" dirty="0" smtClean="0">
              <a:solidFill>
                <a:schemeClr val="tx1"/>
              </a:solidFill>
            </a:endParaRPr>
          </a:p>
          <a:p>
            <a:pPr marL="0" indent="0">
              <a:buNone/>
            </a:pPr>
            <a:r>
              <a:rPr lang="vi-VN" sz="4000" b="1" dirty="0" smtClean="0">
                <a:solidFill>
                  <a:schemeClr val="tx1"/>
                </a:solidFill>
              </a:rPr>
              <a:t>Our </a:t>
            </a:r>
            <a:r>
              <a:rPr lang="vi-VN" sz="4000" b="1" dirty="0">
                <a:solidFill>
                  <a:schemeClr val="tx1"/>
                </a:solidFill>
              </a:rPr>
              <a:t>word comes from the Hebrew root </a:t>
            </a:r>
            <a:r>
              <a:rPr lang="en-US" sz="5400" b="1" dirty="0" err="1">
                <a:solidFill>
                  <a:schemeClr val="tx1"/>
                </a:solidFill>
                <a:latin typeface="Bwhebb" panose="00000400000000000000" pitchFamily="2" charset="0"/>
              </a:rPr>
              <a:t>vdq</a:t>
            </a:r>
            <a:r>
              <a:rPr lang="vi-VN" sz="4000" b="1" dirty="0" smtClean="0">
                <a:solidFill>
                  <a:schemeClr val="tx1"/>
                </a:solidFill>
              </a:rPr>
              <a:t> </a:t>
            </a:r>
            <a:r>
              <a:rPr lang="vi-VN" sz="4000" b="1" dirty="0">
                <a:solidFill>
                  <a:schemeClr val="tx1"/>
                </a:solidFill>
              </a:rPr>
              <a:t>(pronounced </a:t>
            </a:r>
            <a:r>
              <a:rPr lang="vi-VN" sz="4000" b="1" i="1" dirty="0">
                <a:solidFill>
                  <a:schemeClr val="tx1"/>
                </a:solidFill>
              </a:rPr>
              <a:t>kădăsh</a:t>
            </a:r>
            <a:r>
              <a:rPr lang="vi-VN" sz="4000" b="1" dirty="0">
                <a:solidFill>
                  <a:schemeClr val="tx1"/>
                </a:solidFill>
              </a:rPr>
              <a:t>), which </a:t>
            </a:r>
            <a:r>
              <a:rPr lang="vi-VN" sz="4000" b="1" dirty="0" smtClean="0">
                <a:solidFill>
                  <a:schemeClr val="tx1"/>
                </a:solidFill>
              </a:rPr>
              <a:t>comes </a:t>
            </a:r>
            <a:r>
              <a:rPr lang="vi-VN" sz="4000" b="1" dirty="0">
                <a:solidFill>
                  <a:schemeClr val="tx1"/>
                </a:solidFill>
              </a:rPr>
              <a:t>from the "poss. orig. idea of </a:t>
            </a:r>
            <a:r>
              <a:rPr lang="vi-VN" sz="4000" b="1" i="1" u="sng" dirty="0">
                <a:solidFill>
                  <a:schemeClr val="tx1"/>
                </a:solidFill>
              </a:rPr>
              <a:t>separation, withdrawal</a:t>
            </a:r>
            <a:r>
              <a:rPr lang="vi-VN" sz="4000" b="1" dirty="0">
                <a:solidFill>
                  <a:schemeClr val="tx1"/>
                </a:solidFill>
              </a:rPr>
              <a:t>." </a:t>
            </a:r>
          </a:p>
        </p:txBody>
      </p:sp>
    </p:spTree>
    <p:extLst>
      <p:ext uri="{BB962C8B-B14F-4D97-AF65-F5344CB8AC3E}">
        <p14:creationId xmlns:p14="http://schemas.microsoft.com/office/powerpoint/2010/main" val="6478507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vi-VN" sz="4000" b="1" i="1" dirty="0">
                <a:solidFill>
                  <a:schemeClr val="tx1"/>
                </a:solidFill>
              </a:rPr>
              <a:t>BDB</a:t>
            </a:r>
            <a:r>
              <a:rPr lang="vi-VN" sz="4000" b="1" dirty="0">
                <a:solidFill>
                  <a:schemeClr val="tx1"/>
                </a:solidFill>
              </a:rPr>
              <a:t> goes on to further describe our word:</a:t>
            </a:r>
          </a:p>
          <a:p>
            <a:pPr marL="0" indent="0">
              <a:buNone/>
            </a:pPr>
            <a:r>
              <a:rPr lang="en-US" sz="4000" b="1" dirty="0" err="1">
                <a:solidFill>
                  <a:schemeClr val="tx1"/>
                </a:solidFill>
                <a:latin typeface="Bwhebb" panose="00000400000000000000" pitchFamily="2" charset="0"/>
              </a:rPr>
              <a:t>vd;Q</a:t>
            </a:r>
            <a:r>
              <a:rPr lang="en-US" sz="4000" b="1" dirty="0">
                <a:solidFill>
                  <a:schemeClr val="tx1"/>
                </a:solidFill>
                <a:latin typeface="Bwhebb" panose="00000400000000000000" pitchFamily="2" charset="0"/>
              </a:rPr>
              <a:t>' </a:t>
            </a:r>
            <a:r>
              <a:rPr lang="en-US" sz="4000" b="1" dirty="0" smtClean="0">
                <a:solidFill>
                  <a:schemeClr val="tx1"/>
                </a:solidFill>
                <a:latin typeface="Calibri" panose="020F0502020204030204" pitchFamily="34" charset="0"/>
                <a:cs typeface="Calibri" panose="020F0502020204030204" pitchFamily="34" charset="0"/>
              </a:rPr>
              <a:t>(</a:t>
            </a:r>
            <a:r>
              <a:rPr lang="en-US" sz="4000" b="1" dirty="0" err="1" smtClean="0">
                <a:solidFill>
                  <a:schemeClr val="tx1"/>
                </a:solidFill>
                <a:latin typeface="Calibri" panose="020F0502020204030204" pitchFamily="34" charset="0"/>
                <a:cs typeface="Calibri" panose="020F0502020204030204" pitchFamily="34" charset="0"/>
              </a:rPr>
              <a:t>qadash</a:t>
            </a:r>
            <a:r>
              <a:rPr lang="en-US" sz="4000" b="1" dirty="0" smtClean="0">
                <a:solidFill>
                  <a:schemeClr val="tx1"/>
                </a:solidFill>
                <a:latin typeface="Calibri" panose="020F0502020204030204" pitchFamily="34" charset="0"/>
                <a:cs typeface="Calibri" panose="020F0502020204030204" pitchFamily="34" charset="0"/>
              </a:rPr>
              <a:t>) v</a:t>
            </a:r>
            <a:r>
              <a:rPr lang="vi-VN" sz="4000" b="1" dirty="0" smtClean="0">
                <a:solidFill>
                  <a:schemeClr val="tx1"/>
                </a:solidFill>
                <a:latin typeface="Calibri" panose="020F0502020204030204" pitchFamily="34" charset="0"/>
                <a:cs typeface="Calibri" panose="020F0502020204030204" pitchFamily="34" charset="0"/>
              </a:rPr>
              <a:t>b</a:t>
            </a:r>
            <a:r>
              <a:rPr lang="vi-VN" sz="4000" b="1" dirty="0">
                <a:solidFill>
                  <a:schemeClr val="tx1"/>
                </a:solidFill>
                <a:latin typeface="Calibri" panose="020F0502020204030204" pitchFamily="34" charset="0"/>
                <a:cs typeface="Calibri" panose="020F0502020204030204" pitchFamily="34" charset="0"/>
              </a:rPr>
              <a:t>. denom. be set apart, </a:t>
            </a:r>
            <a:r>
              <a:rPr lang="vi-VN" sz="4000" b="1" dirty="0" smtClean="0">
                <a:solidFill>
                  <a:schemeClr val="tx1"/>
                </a:solidFill>
                <a:latin typeface="Calibri" panose="020F0502020204030204" pitchFamily="34" charset="0"/>
                <a:cs typeface="Calibri" panose="020F0502020204030204" pitchFamily="34" charset="0"/>
              </a:rPr>
              <a:t>consecrated</a:t>
            </a:r>
            <a:r>
              <a:rPr lang="en-US" sz="4000" b="1" dirty="0" smtClean="0">
                <a:solidFill>
                  <a:schemeClr val="tx1"/>
                </a:solidFill>
                <a:latin typeface="Calibri" panose="020F0502020204030204" pitchFamily="34" charset="0"/>
                <a:cs typeface="Calibri" panose="020F0502020204030204" pitchFamily="34" charset="0"/>
              </a:rPr>
              <a:t>, separated</a:t>
            </a:r>
            <a:endParaRPr lang="vi-VN" sz="4000" b="1" dirty="0">
              <a:solidFill>
                <a:schemeClr val="tx1"/>
              </a:solidFill>
              <a:latin typeface="Calibri" panose="020F0502020204030204" pitchFamily="34" charset="0"/>
              <a:cs typeface="Calibri" panose="020F0502020204030204" pitchFamily="34" charset="0"/>
            </a:endParaRPr>
          </a:p>
          <a:p>
            <a:pPr marL="0" indent="0">
              <a:buNone/>
            </a:pPr>
            <a:r>
              <a:rPr lang="en-US" sz="4000" b="1" dirty="0" err="1">
                <a:solidFill>
                  <a:schemeClr val="tx1"/>
                </a:solidFill>
                <a:latin typeface="Bwhebb" panose="00000400000000000000" pitchFamily="2" charset="0"/>
              </a:rPr>
              <a:t>vd,qo</a:t>
            </a:r>
            <a:r>
              <a:rPr lang="vi-VN" sz="4000" b="1" dirty="0" smtClean="0">
                <a:solidFill>
                  <a:schemeClr val="tx1"/>
                </a:solidFill>
              </a:rPr>
              <a:t> </a:t>
            </a:r>
            <a:r>
              <a:rPr lang="en-US" sz="4000" b="1" dirty="0" smtClean="0">
                <a:solidFill>
                  <a:schemeClr val="tx1"/>
                </a:solidFill>
                <a:latin typeface="Calibri" panose="020F0502020204030204" pitchFamily="34" charset="0"/>
                <a:cs typeface="Calibri" panose="020F0502020204030204" pitchFamily="34" charset="0"/>
              </a:rPr>
              <a:t>(</a:t>
            </a:r>
            <a:r>
              <a:rPr lang="en-US" sz="4000" b="1" dirty="0" err="1" smtClean="0">
                <a:solidFill>
                  <a:schemeClr val="tx1"/>
                </a:solidFill>
                <a:latin typeface="Calibri" panose="020F0502020204030204" pitchFamily="34" charset="0"/>
                <a:cs typeface="Calibri" panose="020F0502020204030204" pitchFamily="34" charset="0"/>
              </a:rPr>
              <a:t>qodesh</a:t>
            </a:r>
            <a:r>
              <a:rPr lang="en-US" sz="4000" b="1" dirty="0" smtClean="0">
                <a:solidFill>
                  <a:schemeClr val="tx1"/>
                </a:solidFill>
                <a:latin typeface="Calibri" panose="020F0502020204030204" pitchFamily="34" charset="0"/>
                <a:cs typeface="Calibri" panose="020F0502020204030204" pitchFamily="34" charset="0"/>
              </a:rPr>
              <a:t>) n</a:t>
            </a:r>
            <a:r>
              <a:rPr lang="vi-VN" sz="4000" b="1" dirty="0" smtClean="0">
                <a:solidFill>
                  <a:schemeClr val="tx1"/>
                </a:solidFill>
                <a:latin typeface="Calibri" panose="020F0502020204030204" pitchFamily="34" charset="0"/>
                <a:cs typeface="Calibri" panose="020F0502020204030204" pitchFamily="34" charset="0"/>
              </a:rPr>
              <a:t>. </a:t>
            </a:r>
            <a:r>
              <a:rPr lang="vi-VN" sz="4000" b="1" dirty="0">
                <a:solidFill>
                  <a:schemeClr val="tx1"/>
                </a:solidFill>
                <a:latin typeface="Calibri" panose="020F0502020204030204" pitchFamily="34" charset="0"/>
                <a:cs typeface="Calibri" panose="020F0502020204030204" pitchFamily="34" charset="0"/>
              </a:rPr>
              <a:t>m. apartness, </a:t>
            </a:r>
            <a:r>
              <a:rPr lang="vi-VN" sz="4000" b="1" dirty="0" smtClean="0">
                <a:solidFill>
                  <a:schemeClr val="tx1"/>
                </a:solidFill>
                <a:latin typeface="Calibri" panose="020F0502020204030204" pitchFamily="34" charset="0"/>
                <a:cs typeface="Calibri" panose="020F0502020204030204" pitchFamily="34" charset="0"/>
              </a:rPr>
              <a:t>sacredness</a:t>
            </a:r>
            <a:r>
              <a:rPr lang="en-US" sz="4000" b="1" dirty="0" smtClean="0">
                <a:solidFill>
                  <a:schemeClr val="tx1"/>
                </a:solidFill>
                <a:latin typeface="Calibri" panose="020F0502020204030204" pitchFamily="34" charset="0"/>
                <a:cs typeface="Calibri" panose="020F0502020204030204" pitchFamily="34" charset="0"/>
              </a:rPr>
              <a:t>, one who is separated</a:t>
            </a:r>
            <a:r>
              <a:rPr lang="vi-VN" sz="4000" b="1" dirty="0" smtClean="0">
                <a:solidFill>
                  <a:schemeClr val="tx1"/>
                </a:solidFill>
                <a:latin typeface="Calibri" panose="020F0502020204030204" pitchFamily="34" charset="0"/>
                <a:cs typeface="Calibri" panose="020F0502020204030204" pitchFamily="34" charset="0"/>
              </a:rPr>
              <a:t> </a:t>
            </a:r>
            <a:endParaRPr lang="vi-VN" sz="4000" b="1" dirty="0">
              <a:solidFill>
                <a:schemeClr val="tx1"/>
              </a:solidFill>
              <a:latin typeface="Calibri" panose="020F0502020204030204" pitchFamily="34" charset="0"/>
              <a:cs typeface="Calibri" panose="020F0502020204030204" pitchFamily="34" charset="0"/>
            </a:endParaRPr>
          </a:p>
          <a:p>
            <a:pPr marL="0" indent="0">
              <a:buNone/>
            </a:pPr>
            <a:r>
              <a:rPr lang="en-US" sz="4000" b="1" dirty="0" err="1">
                <a:solidFill>
                  <a:schemeClr val="tx1"/>
                </a:solidFill>
                <a:latin typeface="Bwhebb" panose="00000400000000000000" pitchFamily="2" charset="0"/>
              </a:rPr>
              <a:t>vAdq</a:t>
            </a:r>
            <a:r>
              <a:rPr lang="en-US" sz="4000" b="1" dirty="0">
                <a:solidFill>
                  <a:schemeClr val="tx1"/>
                </a:solidFill>
                <a:latin typeface="Bwhebb" panose="00000400000000000000" pitchFamily="2" charset="0"/>
              </a:rPr>
              <a:t>' </a:t>
            </a:r>
            <a:r>
              <a:rPr lang="en-US" sz="4000" b="1" dirty="0" smtClean="0">
                <a:solidFill>
                  <a:schemeClr val="tx1"/>
                </a:solidFill>
                <a:latin typeface="Calibri" panose="020F0502020204030204" pitchFamily="34" charset="0"/>
                <a:cs typeface="Calibri" panose="020F0502020204030204" pitchFamily="34" charset="0"/>
              </a:rPr>
              <a:t>(</a:t>
            </a:r>
            <a:r>
              <a:rPr lang="en-US" sz="4000" b="1" dirty="0" err="1" smtClean="0">
                <a:solidFill>
                  <a:schemeClr val="tx1"/>
                </a:solidFill>
                <a:latin typeface="Calibri" panose="020F0502020204030204" pitchFamily="34" charset="0"/>
                <a:cs typeface="Calibri" panose="020F0502020204030204" pitchFamily="34" charset="0"/>
              </a:rPr>
              <a:t>qadosh</a:t>
            </a:r>
            <a:r>
              <a:rPr lang="en-US" sz="4000" b="1" dirty="0" smtClean="0">
                <a:solidFill>
                  <a:schemeClr val="tx1"/>
                </a:solidFill>
                <a:latin typeface="Calibri" panose="020F0502020204030204" pitchFamily="34" charset="0"/>
                <a:cs typeface="Calibri" panose="020F0502020204030204" pitchFamily="34" charset="0"/>
              </a:rPr>
              <a:t>) a</a:t>
            </a:r>
            <a:r>
              <a:rPr lang="vi-VN" sz="4000" b="1" dirty="0" smtClean="0">
                <a:solidFill>
                  <a:schemeClr val="tx1"/>
                </a:solidFill>
                <a:latin typeface="Calibri" panose="020F0502020204030204" pitchFamily="34" charset="0"/>
                <a:cs typeface="Calibri" panose="020F0502020204030204" pitchFamily="34" charset="0"/>
              </a:rPr>
              <a:t>dj</a:t>
            </a:r>
            <a:r>
              <a:rPr lang="vi-VN" sz="4000" b="1" dirty="0">
                <a:solidFill>
                  <a:schemeClr val="tx1"/>
                </a:solidFill>
                <a:latin typeface="Calibri" panose="020F0502020204030204" pitchFamily="34" charset="0"/>
                <a:cs typeface="Calibri" panose="020F0502020204030204" pitchFamily="34" charset="0"/>
              </a:rPr>
              <a:t>. sacred, holy; separate from human infirmity, impurity, and sin </a:t>
            </a:r>
            <a:endParaRPr lang="en-US" sz="4000" b="1" dirty="0" smtClean="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925954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algn="ctr">
              <a:buNone/>
            </a:pPr>
            <a:r>
              <a:rPr lang="en-US" sz="4000" b="1" dirty="0" smtClean="0">
                <a:solidFill>
                  <a:schemeClr val="tx1"/>
                </a:solidFill>
              </a:rPr>
              <a:t>TWOT</a:t>
            </a:r>
          </a:p>
          <a:p>
            <a:pPr>
              <a:buNone/>
            </a:pPr>
            <a:r>
              <a:rPr lang="en-US" sz="4000" b="1" dirty="0" smtClean="0"/>
              <a:t>… </a:t>
            </a:r>
            <a:r>
              <a:rPr lang="en-US" sz="4000" b="1" dirty="0" smtClean="0">
                <a:solidFill>
                  <a:schemeClr val="tx1"/>
                </a:solidFill>
              </a:rPr>
              <a:t>the </a:t>
            </a:r>
            <a:r>
              <a:rPr lang="en-US" sz="4000" b="1" dirty="0">
                <a:solidFill>
                  <a:schemeClr val="tx1"/>
                </a:solidFill>
              </a:rPr>
              <a:t>verb </a:t>
            </a:r>
            <a:r>
              <a:rPr lang="en-US" sz="4000" b="1" i="1" dirty="0" err="1" smtClean="0">
                <a:solidFill>
                  <a:schemeClr val="tx1"/>
                </a:solidFill>
              </a:rPr>
              <a:t>qadash</a:t>
            </a:r>
            <a:r>
              <a:rPr lang="en-US" sz="4000" b="1" dirty="0" smtClean="0">
                <a:solidFill>
                  <a:schemeClr val="tx1"/>
                </a:solidFill>
              </a:rPr>
              <a:t> </a:t>
            </a:r>
            <a:r>
              <a:rPr lang="en-US" sz="4000" b="1" dirty="0">
                <a:solidFill>
                  <a:schemeClr val="tx1"/>
                </a:solidFill>
              </a:rPr>
              <a:t>is used most frequently to describe </a:t>
            </a:r>
            <a:r>
              <a:rPr lang="en-US" sz="4000" b="1" u="sng" dirty="0">
                <a:solidFill>
                  <a:schemeClr val="tx1"/>
                </a:solidFill>
              </a:rPr>
              <a:t>the state of consecration</a:t>
            </a:r>
            <a:r>
              <a:rPr lang="en-US" sz="4000" b="1" dirty="0">
                <a:solidFill>
                  <a:schemeClr val="tx1"/>
                </a:solidFill>
              </a:rPr>
              <a:t> </a:t>
            </a:r>
            <a:r>
              <a:rPr lang="en-US" sz="4000" b="1" u="sng" dirty="0">
                <a:solidFill>
                  <a:schemeClr val="tx1"/>
                </a:solidFill>
              </a:rPr>
              <a:t>effected by Levitical ritual</a:t>
            </a:r>
            <a:r>
              <a:rPr lang="en-US" sz="4000" b="1" dirty="0">
                <a:solidFill>
                  <a:schemeClr val="tx1"/>
                </a:solidFill>
              </a:rPr>
              <a:t>. In </a:t>
            </a:r>
            <a:r>
              <a:rPr lang="en-US" sz="4000" b="1" dirty="0" err="1">
                <a:solidFill>
                  <a:schemeClr val="tx1"/>
                </a:solidFill>
              </a:rPr>
              <a:t>Exo</a:t>
            </a:r>
            <a:r>
              <a:rPr lang="en-US" sz="4000" b="1" dirty="0">
                <a:solidFill>
                  <a:schemeClr val="tx1"/>
                </a:solidFill>
              </a:rPr>
              <a:t> 29:21, 37; </a:t>
            </a:r>
            <a:r>
              <a:rPr lang="en-US" sz="4000" b="1" dirty="0" err="1">
                <a:solidFill>
                  <a:schemeClr val="tx1"/>
                </a:solidFill>
              </a:rPr>
              <a:t>Exo</a:t>
            </a:r>
            <a:r>
              <a:rPr lang="en-US" sz="4000" b="1" dirty="0">
                <a:solidFill>
                  <a:schemeClr val="tx1"/>
                </a:solidFill>
              </a:rPr>
              <a:t> 30:29 certain articles used in the Levitical service were consecrated to God and were thus recognized as belonging to the realm of the sacred. </a:t>
            </a:r>
            <a:endParaRPr lang="en-US" sz="4000" b="1" dirty="0" smtClean="0">
              <a:solidFill>
                <a:schemeClr val="tx1"/>
              </a:solidFill>
            </a:endParaRPr>
          </a:p>
          <a:p>
            <a:pPr>
              <a:buNone/>
            </a:pPr>
            <a:r>
              <a:rPr lang="en-US" sz="4000" b="1" dirty="0" smtClean="0">
                <a:cs typeface="Times New Roman" pitchFamily="18" charset="0"/>
              </a:rPr>
              <a:t>Holy and Holiness refer to the condition of people who subject themselves to the instructions of Yahuwah.  The commandments separate us from the world of sin and into the realm of the character of the Creator.</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14659081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400" b="1" dirty="0" smtClean="0">
                <a:cs typeface="Times New Roman" pitchFamily="18" charset="0"/>
              </a:rPr>
              <a:t>What to Expect From This Study</a:t>
            </a:r>
          </a:p>
          <a:p>
            <a:pPr>
              <a:buNone/>
            </a:pPr>
            <a:r>
              <a:rPr lang="en-US" sz="4000" b="1" dirty="0" smtClean="0">
                <a:cs typeface="Times New Roman" pitchFamily="18" charset="0"/>
              </a:rPr>
              <a:t>The Greek word equivalent of the Hebrew “holy”</a:t>
            </a:r>
          </a:p>
          <a:p>
            <a:pPr>
              <a:buNone/>
            </a:pPr>
            <a:r>
              <a:rPr lang="en-US" sz="4000" b="1" dirty="0" smtClean="0">
                <a:cs typeface="Times New Roman" pitchFamily="18" charset="0"/>
              </a:rPr>
              <a:t>Sanctification as a part of the whole Salvation experience</a:t>
            </a:r>
          </a:p>
          <a:p>
            <a:pPr>
              <a:buNone/>
            </a:pPr>
            <a:endParaRPr lang="en-US" sz="4000" b="1" dirty="0" smtClean="0">
              <a:cs typeface="Times New Roman" pitchFamily="18" charset="0"/>
            </a:endParaRPr>
          </a:p>
          <a:p>
            <a:pPr>
              <a:buNone/>
            </a:pPr>
            <a:r>
              <a:rPr lang="en-US" sz="4000" b="1" dirty="0" smtClean="0">
                <a:cs typeface="Times New Roman" pitchFamily="18" charset="0"/>
              </a:rPr>
              <a:t> </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33998821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400" b="1" dirty="0" smtClean="0">
                <a:cs typeface="Times New Roman" pitchFamily="18" charset="0"/>
              </a:rPr>
              <a:t>Greek Word Translated</a:t>
            </a:r>
            <a:r>
              <a:rPr lang="en-US" sz="4400" b="1" dirty="0" smtClean="0">
                <a:solidFill>
                  <a:schemeClr val="tx1"/>
                </a:solidFill>
                <a:cs typeface="Times New Roman" pitchFamily="18" charset="0"/>
              </a:rPr>
              <a:t> “Holy”</a:t>
            </a:r>
          </a:p>
          <a:p>
            <a:pPr>
              <a:buNone/>
            </a:pPr>
            <a:r>
              <a:rPr lang="en-US" sz="4000" b="1" dirty="0" smtClean="0">
                <a:cs typeface="Times New Roman" pitchFamily="18" charset="0"/>
              </a:rPr>
              <a:t>“Be Holy for I Am Holy” 1 Peter 1:16</a:t>
            </a:r>
          </a:p>
          <a:p>
            <a:pPr>
              <a:buNone/>
            </a:pPr>
            <a:r>
              <a:rPr lang="en-US" b="1" dirty="0"/>
              <a:t> </a:t>
            </a:r>
            <a:r>
              <a:rPr lang="en-US" sz="4000" b="1" dirty="0">
                <a:latin typeface="Bwgrkn" panose="00000400000000000000" pitchFamily="2" charset="0"/>
              </a:rPr>
              <a:t>a[</a:t>
            </a:r>
            <a:r>
              <a:rPr lang="en-US" sz="4000" b="1" dirty="0" err="1">
                <a:latin typeface="Bwgrkn" panose="00000400000000000000" pitchFamily="2" charset="0"/>
              </a:rPr>
              <a:t>gioj</a:t>
            </a:r>
            <a:r>
              <a:rPr lang="en-US" sz="4000" b="1" dirty="0"/>
              <a:t> </a:t>
            </a:r>
            <a:r>
              <a:rPr lang="en-US" sz="4000" b="1" dirty="0" smtClean="0"/>
              <a:t>(</a:t>
            </a:r>
            <a:r>
              <a:rPr lang="en-US" sz="4000" b="1" dirty="0" err="1" smtClean="0"/>
              <a:t>hagios</a:t>
            </a:r>
            <a:r>
              <a:rPr lang="en-US" sz="4000" b="1" dirty="0" smtClean="0"/>
              <a:t>) </a:t>
            </a:r>
            <a:r>
              <a:rPr lang="en-US" sz="4000" b="1" dirty="0"/>
              <a:t>1</a:t>
            </a:r>
            <a:r>
              <a:rPr lang="en-US" sz="4000" dirty="0"/>
              <a:t>. as adj. </a:t>
            </a:r>
            <a:r>
              <a:rPr lang="en-US" sz="4000" b="1" dirty="0"/>
              <a:t>pert. to being dedicated or consecrated to the service of </a:t>
            </a:r>
            <a:r>
              <a:rPr lang="en-US" sz="4000" b="1" dirty="0" smtClean="0"/>
              <a:t>God</a:t>
            </a:r>
            <a:r>
              <a:rPr lang="en-US" sz="4000" dirty="0" smtClean="0"/>
              <a:t>, set apart, separated unto Elohim</a:t>
            </a:r>
          </a:p>
          <a:p>
            <a:pPr>
              <a:buNone/>
            </a:pPr>
            <a:r>
              <a:rPr lang="en-US" sz="4000" b="1" dirty="0" smtClean="0">
                <a:cs typeface="Times New Roman" pitchFamily="18" charset="0"/>
              </a:rPr>
              <a:t>Used of people, angels, Elohim</a:t>
            </a:r>
          </a:p>
          <a:p>
            <a:pPr>
              <a:buNone/>
            </a:pPr>
            <a:r>
              <a:rPr lang="en-US" sz="4000" b="1" dirty="0" err="1" smtClean="0">
                <a:cs typeface="Times New Roman" pitchFamily="18" charset="0"/>
              </a:rPr>
              <a:t>Hagion</a:t>
            </a:r>
            <a:r>
              <a:rPr lang="en-US" sz="4000" b="1" dirty="0" smtClean="0">
                <a:cs typeface="Times New Roman" pitchFamily="18" charset="0"/>
              </a:rPr>
              <a:t> – that which is holy</a:t>
            </a:r>
          </a:p>
          <a:p>
            <a:pPr>
              <a:buNone/>
            </a:pPr>
            <a:r>
              <a:rPr lang="en-US" sz="4000" b="1" dirty="0" err="1" smtClean="0">
                <a:cs typeface="Times New Roman" pitchFamily="18" charset="0"/>
              </a:rPr>
              <a:t>Hagia</a:t>
            </a:r>
            <a:r>
              <a:rPr lang="en-US" sz="4000" b="1" dirty="0" smtClean="0">
                <a:cs typeface="Times New Roman" pitchFamily="18" charset="0"/>
              </a:rPr>
              <a:t> – sanctuary, holy place</a:t>
            </a:r>
          </a:p>
          <a:p>
            <a:pPr>
              <a:buNone/>
            </a:pPr>
            <a:r>
              <a:rPr lang="en-US" sz="4000" b="1" dirty="0" err="1" smtClean="0">
                <a:cs typeface="Times New Roman" pitchFamily="18" charset="0"/>
              </a:rPr>
              <a:t>Hagioi</a:t>
            </a:r>
            <a:r>
              <a:rPr lang="en-US" sz="4000" b="1" dirty="0" smtClean="0">
                <a:cs typeface="Times New Roman" pitchFamily="18" charset="0"/>
              </a:rPr>
              <a:t> – holy ones, saints</a:t>
            </a:r>
          </a:p>
          <a:p>
            <a:pPr>
              <a:buNone/>
            </a:pP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38908785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400" b="1" dirty="0" smtClean="0">
                <a:cs typeface="Times New Roman" pitchFamily="18" charset="0"/>
              </a:rPr>
              <a:t>Greek Word Translated</a:t>
            </a:r>
            <a:r>
              <a:rPr lang="en-US" sz="4400" b="1" dirty="0" smtClean="0">
                <a:solidFill>
                  <a:schemeClr val="tx1"/>
                </a:solidFill>
                <a:cs typeface="Times New Roman" pitchFamily="18" charset="0"/>
              </a:rPr>
              <a:t> “Holy”</a:t>
            </a:r>
          </a:p>
          <a:p>
            <a:pPr>
              <a:buNone/>
            </a:pPr>
            <a:r>
              <a:rPr lang="en-US" b="1" dirty="0"/>
              <a:t> </a:t>
            </a:r>
            <a:r>
              <a:rPr lang="en-US" sz="4000" b="1" dirty="0" err="1">
                <a:latin typeface="Bwgrkn" panose="00000400000000000000" pitchFamily="2" charset="0"/>
              </a:rPr>
              <a:t>a`gia,zw</a:t>
            </a:r>
            <a:r>
              <a:rPr lang="en-US" sz="4000" b="1" dirty="0"/>
              <a:t> </a:t>
            </a:r>
            <a:r>
              <a:rPr lang="en-US" sz="4000" b="1" dirty="0" smtClean="0"/>
              <a:t>(</a:t>
            </a:r>
            <a:r>
              <a:rPr lang="en-US" sz="4000" b="1" dirty="0" err="1" smtClean="0"/>
              <a:t>hagiazo</a:t>
            </a:r>
            <a:r>
              <a:rPr lang="en-US" sz="4000" b="1" dirty="0" smtClean="0"/>
              <a:t>) verb, </a:t>
            </a:r>
            <a:r>
              <a:rPr lang="en-US" sz="4000" b="1" dirty="0"/>
              <a:t>1</a:t>
            </a:r>
            <a:r>
              <a:rPr lang="en-US" sz="4000" dirty="0"/>
              <a:t>. </a:t>
            </a:r>
            <a:r>
              <a:rPr lang="en-US" sz="4000" b="1" dirty="0"/>
              <a:t>set aside </a:t>
            </a:r>
            <a:r>
              <a:rPr lang="en-US" sz="4000" b="1" dirty="0" err="1"/>
              <a:t>someth</a:t>
            </a:r>
            <a:r>
              <a:rPr lang="en-US" sz="4000" b="1" dirty="0"/>
              <a:t>. or make it suitable for ritual purposes, </a:t>
            </a:r>
            <a:r>
              <a:rPr lang="en-US" sz="4000" b="1" i="1" dirty="0"/>
              <a:t>consecrate, dedicate </a:t>
            </a:r>
            <a:r>
              <a:rPr lang="en-US" sz="4000" dirty="0"/>
              <a:t>of things: </a:t>
            </a:r>
            <a:endParaRPr lang="en-US" sz="4000" dirty="0" smtClean="0"/>
          </a:p>
          <a:p>
            <a:pPr>
              <a:buNone/>
            </a:pPr>
            <a:r>
              <a:rPr lang="en-US" sz="4000" b="1" dirty="0"/>
              <a:t> </a:t>
            </a:r>
            <a:r>
              <a:rPr lang="en-US" sz="4000" b="1" dirty="0" err="1">
                <a:latin typeface="Bwgrkn" panose="00000400000000000000" pitchFamily="2" charset="0"/>
              </a:rPr>
              <a:t>a`giasmo,j</a:t>
            </a:r>
            <a:r>
              <a:rPr lang="en-US" sz="4000" b="1" dirty="0"/>
              <a:t> </a:t>
            </a:r>
            <a:r>
              <a:rPr lang="en-US" sz="4000" b="1" dirty="0" smtClean="0"/>
              <a:t>(</a:t>
            </a:r>
            <a:r>
              <a:rPr lang="en-US" sz="4000" b="1" dirty="0" err="1" smtClean="0"/>
              <a:t>hagiasmos</a:t>
            </a:r>
            <a:r>
              <a:rPr lang="en-US" sz="4000" b="1" dirty="0" smtClean="0"/>
              <a:t>) </a:t>
            </a:r>
            <a:r>
              <a:rPr lang="en-US" sz="4000" b="1" dirty="0"/>
              <a:t>personal dedication to the interests of the deity, </a:t>
            </a:r>
            <a:r>
              <a:rPr lang="en-US" sz="4000" b="1" i="1" dirty="0"/>
              <a:t>holiness, consecration, </a:t>
            </a:r>
            <a:r>
              <a:rPr lang="en-US" sz="4000" b="1" i="1" u="sng" dirty="0"/>
              <a:t>sanctification</a:t>
            </a:r>
            <a:r>
              <a:rPr lang="en-US" sz="4000" b="1" i="1" dirty="0"/>
              <a:t>; </a:t>
            </a:r>
            <a:endParaRPr lang="en-US" sz="4000" dirty="0" smtClean="0"/>
          </a:p>
          <a:p>
            <a:pPr>
              <a:buNone/>
            </a:pP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38667816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400" b="1" dirty="0" smtClean="0">
                <a:solidFill>
                  <a:schemeClr val="tx1"/>
                </a:solidFill>
                <a:cs typeface="Times New Roman" pitchFamily="18" charset="0"/>
              </a:rPr>
              <a:t>Use of “Holy” in the New Testament</a:t>
            </a:r>
          </a:p>
          <a:p>
            <a:pPr>
              <a:buNone/>
            </a:pPr>
            <a:r>
              <a:rPr lang="en-US" sz="4000" b="1" i="1" dirty="0" smtClean="0"/>
              <a:t>Holy place</a:t>
            </a:r>
          </a:p>
          <a:p>
            <a:pPr>
              <a:buNone/>
            </a:pPr>
            <a:r>
              <a:rPr lang="en-US" sz="4000" b="1" i="1" dirty="0" smtClean="0"/>
              <a:t>Holy one</a:t>
            </a:r>
          </a:p>
          <a:p>
            <a:pPr>
              <a:buNone/>
            </a:pPr>
            <a:r>
              <a:rPr lang="en-US" sz="4000" b="1" i="1" dirty="0" smtClean="0"/>
              <a:t>Holy Spirit</a:t>
            </a:r>
          </a:p>
          <a:p>
            <a:pPr>
              <a:buNone/>
            </a:pPr>
            <a:r>
              <a:rPr lang="en-US" sz="4000" b="1" i="1" dirty="0" smtClean="0"/>
              <a:t>Holy thing</a:t>
            </a:r>
          </a:p>
          <a:p>
            <a:pPr>
              <a:buNone/>
            </a:pPr>
            <a:r>
              <a:rPr lang="en-US" sz="4000" b="1" dirty="0" smtClean="0">
                <a:solidFill>
                  <a:schemeClr val="tx1"/>
                </a:solidFill>
                <a:cs typeface="Times New Roman" pitchFamily="18" charset="0"/>
              </a:rPr>
              <a:t>Romans 7:12 </a:t>
            </a:r>
            <a:r>
              <a:rPr lang="en-US" sz="4000" b="1" dirty="0" smtClean="0"/>
              <a:t>Wherefore </a:t>
            </a:r>
            <a:r>
              <a:rPr lang="en-US" sz="4000" b="1" dirty="0"/>
              <a:t>the law </a:t>
            </a:r>
            <a:r>
              <a:rPr lang="en-US" sz="4000" b="1" i="1" dirty="0"/>
              <a:t>is </a:t>
            </a:r>
            <a:r>
              <a:rPr lang="en-US" sz="4000" b="1" dirty="0"/>
              <a:t>holy, and the commandment holy, and just, and good</a:t>
            </a:r>
            <a:r>
              <a:rPr lang="en-US" sz="4000" b="1" dirty="0" smtClean="0"/>
              <a:t>.</a:t>
            </a:r>
            <a:endParaRPr lang="en-US" sz="4000" b="1" dirty="0"/>
          </a:p>
        </p:txBody>
      </p:sp>
    </p:spTree>
    <p:extLst>
      <p:ext uri="{BB962C8B-B14F-4D97-AF65-F5344CB8AC3E}">
        <p14:creationId xmlns:p14="http://schemas.microsoft.com/office/powerpoint/2010/main" val="29652396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1214760" cy="6313715"/>
          </a:xfrm>
        </p:spPr>
        <p:txBody>
          <a:bodyPr>
            <a:normAutofit fontScale="92500" lnSpcReduction="10000"/>
          </a:bodyPr>
          <a:lstStyle/>
          <a:p>
            <a:pPr algn="ctr">
              <a:buNone/>
            </a:pPr>
            <a:r>
              <a:rPr lang="en-US" sz="4400" b="1" dirty="0" smtClean="0">
                <a:solidFill>
                  <a:schemeClr val="tx1"/>
                </a:solidFill>
                <a:cs typeface="Times New Roman" pitchFamily="18" charset="0"/>
              </a:rPr>
              <a:t>“Holy” Translated as “Sanctification”</a:t>
            </a:r>
          </a:p>
          <a:p>
            <a:pPr marL="0" indent="0">
              <a:buNone/>
            </a:pPr>
            <a:r>
              <a:rPr lang="en-US" sz="4000" b="1" dirty="0" smtClean="0"/>
              <a:t>1 Thessalonians 4:1-4 KJV</a:t>
            </a:r>
          </a:p>
          <a:p>
            <a:pPr marL="0" indent="0">
              <a:buNone/>
            </a:pPr>
            <a:r>
              <a:rPr lang="en-US" sz="4000" b="1" dirty="0" smtClean="0"/>
              <a:t>Furthermore </a:t>
            </a:r>
            <a:r>
              <a:rPr lang="en-US" sz="4000" b="1" dirty="0"/>
              <a:t>then we beseech you, brethren, and exhort </a:t>
            </a:r>
            <a:r>
              <a:rPr lang="en-US" sz="4000" b="1" i="1" dirty="0"/>
              <a:t>you </a:t>
            </a:r>
            <a:r>
              <a:rPr lang="en-US" sz="4000" b="1" dirty="0"/>
              <a:t>by the Lord Jesus, that as ye have received of us how ye ought to walk and to please God, </a:t>
            </a:r>
            <a:r>
              <a:rPr lang="en-US" sz="4000" b="1" i="1" dirty="0"/>
              <a:t>so </a:t>
            </a:r>
            <a:r>
              <a:rPr lang="en-US" sz="4000" b="1" dirty="0"/>
              <a:t>ye would abound more and more.</a:t>
            </a:r>
          </a:p>
          <a:p>
            <a:pPr marL="0" indent="0">
              <a:buNone/>
            </a:pPr>
            <a:r>
              <a:rPr lang="en-US" sz="4000" b="1" dirty="0" smtClean="0"/>
              <a:t>For </a:t>
            </a:r>
            <a:r>
              <a:rPr lang="en-US" sz="4000" b="1" dirty="0"/>
              <a:t>ye know what commandments we gave you by the Lord Jesus.</a:t>
            </a:r>
          </a:p>
          <a:p>
            <a:pPr marL="0" indent="0">
              <a:buNone/>
            </a:pPr>
            <a:r>
              <a:rPr lang="en-US" sz="4000" b="1" dirty="0" smtClean="0"/>
              <a:t>For </a:t>
            </a:r>
            <a:r>
              <a:rPr lang="en-US" sz="4000" b="1" dirty="0"/>
              <a:t>this is the will of God, </a:t>
            </a:r>
            <a:r>
              <a:rPr lang="en-US" sz="4000" b="1" i="1" dirty="0"/>
              <a:t>even </a:t>
            </a:r>
            <a:r>
              <a:rPr lang="en-US" sz="4000" b="1" dirty="0"/>
              <a:t>your </a:t>
            </a:r>
            <a:r>
              <a:rPr lang="en-US" sz="4000" b="1" u="sng" dirty="0"/>
              <a:t>sanctification</a:t>
            </a:r>
            <a:r>
              <a:rPr lang="en-US" sz="4000" b="1" dirty="0"/>
              <a:t>, that ye should abstain from fornication:</a:t>
            </a:r>
          </a:p>
          <a:p>
            <a:pPr marL="0" indent="0">
              <a:buNone/>
            </a:pPr>
            <a:r>
              <a:rPr lang="en-US" sz="4000" b="1" dirty="0" smtClean="0"/>
              <a:t>That </a:t>
            </a:r>
            <a:r>
              <a:rPr lang="en-US" sz="4000" b="1" dirty="0"/>
              <a:t>every one of you should know how to possess his vessel in </a:t>
            </a:r>
            <a:r>
              <a:rPr lang="en-US" sz="4000" b="1" u="sng" dirty="0"/>
              <a:t>sanctification</a:t>
            </a:r>
            <a:r>
              <a:rPr lang="en-US" sz="4000" b="1" dirty="0"/>
              <a:t> and </a:t>
            </a:r>
            <a:r>
              <a:rPr lang="en-US" sz="4000" b="1" dirty="0" err="1"/>
              <a:t>honour</a:t>
            </a:r>
            <a:r>
              <a:rPr lang="en-US" sz="4000" b="1" dirty="0" smtClean="0"/>
              <a:t>;</a:t>
            </a:r>
            <a:endParaRPr lang="en-US" sz="4000" b="1" dirty="0"/>
          </a:p>
        </p:txBody>
      </p:sp>
    </p:spTree>
    <p:extLst>
      <p:ext uri="{BB962C8B-B14F-4D97-AF65-F5344CB8AC3E}">
        <p14:creationId xmlns:p14="http://schemas.microsoft.com/office/powerpoint/2010/main" val="3232770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1214760" cy="6313715"/>
          </a:xfrm>
        </p:spPr>
        <p:txBody>
          <a:bodyPr>
            <a:normAutofit/>
          </a:bodyPr>
          <a:lstStyle/>
          <a:p>
            <a:pPr algn="ctr">
              <a:buNone/>
            </a:pPr>
            <a:r>
              <a:rPr lang="en-US" sz="4400" b="1" dirty="0" smtClean="0">
                <a:solidFill>
                  <a:schemeClr val="tx1"/>
                </a:solidFill>
                <a:cs typeface="Times New Roman" pitchFamily="18" charset="0"/>
              </a:rPr>
              <a:t>“Holy” Translated as “Sanctify” “Sanctification”</a:t>
            </a:r>
          </a:p>
          <a:p>
            <a:pPr marL="0" indent="0">
              <a:buNone/>
            </a:pPr>
            <a:r>
              <a:rPr lang="en-US" sz="4000" b="1" dirty="0"/>
              <a:t>1 Thessalonians </a:t>
            </a:r>
            <a:r>
              <a:rPr lang="en-US" sz="4000" b="1" dirty="0" smtClean="0"/>
              <a:t>4:5-7</a:t>
            </a:r>
            <a:endParaRPr lang="en-US" sz="4000" b="1" dirty="0"/>
          </a:p>
          <a:p>
            <a:pPr marL="0" indent="0">
              <a:buNone/>
            </a:pPr>
            <a:r>
              <a:rPr lang="en-US" sz="4000" b="1" dirty="0" smtClean="0"/>
              <a:t>Not </a:t>
            </a:r>
            <a:r>
              <a:rPr lang="en-US" sz="4000" b="1" dirty="0"/>
              <a:t>in the lust of </a:t>
            </a:r>
            <a:r>
              <a:rPr lang="en-US" sz="4000" b="1" dirty="0" smtClean="0"/>
              <a:t>concupiscence (strong desire), </a:t>
            </a:r>
            <a:r>
              <a:rPr lang="en-US" sz="4000" b="1" dirty="0"/>
              <a:t>even as the Gentiles which know not God:</a:t>
            </a:r>
          </a:p>
          <a:p>
            <a:pPr marL="0" indent="0">
              <a:buNone/>
            </a:pPr>
            <a:r>
              <a:rPr lang="en-US" sz="4000" b="1" dirty="0" smtClean="0"/>
              <a:t>That </a:t>
            </a:r>
            <a:r>
              <a:rPr lang="en-US" sz="4000" b="1" dirty="0"/>
              <a:t>no </a:t>
            </a:r>
            <a:r>
              <a:rPr lang="en-US" sz="4000" b="1" i="1" dirty="0"/>
              <a:t>man </a:t>
            </a:r>
            <a:r>
              <a:rPr lang="en-US" sz="4000" b="1" dirty="0"/>
              <a:t>go beyond and defraud his brother in </a:t>
            </a:r>
            <a:r>
              <a:rPr lang="en-US" sz="4000" b="1" i="1" dirty="0"/>
              <a:t>any </a:t>
            </a:r>
            <a:r>
              <a:rPr lang="en-US" sz="4000" b="1" dirty="0"/>
              <a:t>matter: because that the Lord </a:t>
            </a:r>
            <a:r>
              <a:rPr lang="en-US" sz="4000" b="1" i="1" dirty="0"/>
              <a:t>is </a:t>
            </a:r>
            <a:r>
              <a:rPr lang="en-US" sz="4000" b="1" dirty="0"/>
              <a:t>the avenger of all such, as we also have forewarned you and testified.</a:t>
            </a:r>
          </a:p>
          <a:p>
            <a:pPr marL="0" indent="0">
              <a:buNone/>
            </a:pPr>
            <a:r>
              <a:rPr lang="en-US" sz="4000" b="1" dirty="0" smtClean="0"/>
              <a:t>For </a:t>
            </a:r>
            <a:r>
              <a:rPr lang="en-US" sz="4000" b="1" dirty="0"/>
              <a:t>God hath not called us unto uncleanness, but unto </a:t>
            </a:r>
            <a:r>
              <a:rPr lang="en-US" sz="4000" b="1" u="sng" dirty="0"/>
              <a:t>holiness</a:t>
            </a:r>
            <a:r>
              <a:rPr lang="en-US" sz="4000" b="1" dirty="0" smtClean="0"/>
              <a:t>.</a:t>
            </a:r>
          </a:p>
          <a:p>
            <a:pPr>
              <a:buNone/>
            </a:pP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32385734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1727" y="348344"/>
            <a:ext cx="11523518" cy="6313715"/>
          </a:xfrm>
        </p:spPr>
        <p:txBody>
          <a:bodyPr>
            <a:normAutofit lnSpcReduction="10000"/>
          </a:bodyPr>
          <a:lstStyle/>
          <a:p>
            <a:pPr algn="ctr">
              <a:buNone/>
            </a:pPr>
            <a:r>
              <a:rPr lang="en-US" sz="4400" b="1" dirty="0" smtClean="0">
                <a:solidFill>
                  <a:schemeClr val="tx1"/>
                </a:solidFill>
                <a:cs typeface="Times New Roman" pitchFamily="18" charset="0"/>
              </a:rPr>
              <a:t>The Problem with the Theology of Sanctification</a:t>
            </a:r>
          </a:p>
          <a:p>
            <a:pPr marL="0" indent="0">
              <a:buNone/>
            </a:pPr>
            <a:r>
              <a:rPr lang="en-US" sz="4000" b="1" dirty="0" smtClean="0"/>
              <a:t>Taught as something that is done to us</a:t>
            </a:r>
          </a:p>
          <a:p>
            <a:pPr marL="0" indent="0">
              <a:buNone/>
            </a:pPr>
            <a:r>
              <a:rPr lang="en-US" sz="4000" b="1" dirty="0" smtClean="0"/>
              <a:t>We should just sit back and let God do this work in us and for us</a:t>
            </a:r>
          </a:p>
          <a:p>
            <a:pPr marL="0" indent="0">
              <a:buNone/>
            </a:pPr>
            <a:r>
              <a:rPr lang="en-US" sz="4000" b="1" dirty="0" smtClean="0"/>
              <a:t>Taught as a status of the believer </a:t>
            </a:r>
          </a:p>
          <a:p>
            <a:pPr marL="0" indent="0">
              <a:buNone/>
            </a:pPr>
            <a:r>
              <a:rPr lang="en-US" sz="4000" b="1" dirty="0" smtClean="0"/>
              <a:t>But…</a:t>
            </a:r>
          </a:p>
          <a:p>
            <a:pPr marL="0" indent="0">
              <a:buNone/>
            </a:pPr>
            <a:r>
              <a:rPr lang="en-US" sz="4000" b="1" dirty="0" smtClean="0"/>
              <a:t>Sanctification is a “doing thing”</a:t>
            </a:r>
          </a:p>
          <a:p>
            <a:pPr marL="0" indent="0">
              <a:buNone/>
            </a:pPr>
            <a:r>
              <a:rPr lang="en-US" sz="4000" b="1" dirty="0" smtClean="0">
                <a:solidFill>
                  <a:schemeClr val="tx1"/>
                </a:solidFill>
                <a:cs typeface="Times New Roman" pitchFamily="18" charset="0"/>
              </a:rPr>
              <a:t>Sanctification is a process we are intimately involved in – Elohim works it in us as we cooperate and submit to his ways</a:t>
            </a:r>
          </a:p>
          <a:p>
            <a:pPr marL="0" indent="0">
              <a:buNone/>
            </a:pP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38044967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9155" y="348344"/>
            <a:ext cx="11440390" cy="6313715"/>
          </a:xfrm>
        </p:spPr>
        <p:txBody>
          <a:bodyPr>
            <a:normAutofit/>
          </a:bodyPr>
          <a:lstStyle/>
          <a:p>
            <a:pPr marL="0" indent="0" algn="ctr">
              <a:buNone/>
            </a:pPr>
            <a:r>
              <a:rPr lang="en-US" sz="4400" b="1" dirty="0" smtClean="0">
                <a:solidFill>
                  <a:schemeClr val="tx1"/>
                </a:solidFill>
              </a:rPr>
              <a:t>Unleavened Bread a Metaphor for Sanctification</a:t>
            </a:r>
          </a:p>
          <a:p>
            <a:pPr marL="0" indent="0">
              <a:buNone/>
            </a:pPr>
            <a:r>
              <a:rPr lang="en-US" sz="4000" b="1" dirty="0" smtClean="0">
                <a:solidFill>
                  <a:schemeClr val="tx1"/>
                </a:solidFill>
              </a:rPr>
              <a:t>Your </a:t>
            </a:r>
            <a:r>
              <a:rPr lang="en-US" sz="4000" b="1" dirty="0">
                <a:solidFill>
                  <a:schemeClr val="tx1"/>
                </a:solidFill>
              </a:rPr>
              <a:t>boasting is not good. Don't you know that a little yeast works through the whole batch of </a:t>
            </a:r>
            <a:r>
              <a:rPr lang="en-US" sz="4000" b="1" dirty="0" smtClean="0">
                <a:solidFill>
                  <a:schemeClr val="tx1"/>
                </a:solidFill>
              </a:rPr>
              <a:t>dough? </a:t>
            </a:r>
            <a:r>
              <a:rPr lang="en-US" sz="4000" b="1" u="sng" dirty="0">
                <a:solidFill>
                  <a:schemeClr val="tx1"/>
                </a:solidFill>
              </a:rPr>
              <a:t>Get rid of the old yeast that you may be a new batch without yeast-</a:t>
            </a:r>
            <a:r>
              <a:rPr lang="en-US" sz="4000" b="1" dirty="0">
                <a:solidFill>
                  <a:schemeClr val="tx1"/>
                </a:solidFill>
              </a:rPr>
              <a:t>- as you really are. For Messiah, our Pesach lamb, has been </a:t>
            </a:r>
            <a:r>
              <a:rPr lang="en-US" sz="4000" b="1" dirty="0" smtClean="0">
                <a:solidFill>
                  <a:schemeClr val="tx1"/>
                </a:solidFill>
              </a:rPr>
              <a:t>sacrificed. </a:t>
            </a:r>
          </a:p>
          <a:p>
            <a:pPr marL="0" indent="0">
              <a:buNone/>
            </a:pPr>
            <a:r>
              <a:rPr lang="en-US" sz="4000" b="1" dirty="0" smtClean="0">
                <a:solidFill>
                  <a:schemeClr val="tx1"/>
                </a:solidFill>
              </a:rPr>
              <a:t>Therefore </a:t>
            </a:r>
            <a:r>
              <a:rPr lang="en-US" sz="4000" b="1" dirty="0">
                <a:solidFill>
                  <a:schemeClr val="tx1"/>
                </a:solidFill>
              </a:rPr>
              <a:t>let us </a:t>
            </a:r>
            <a:r>
              <a:rPr lang="en-US" sz="4000" b="1" u="sng" dirty="0">
                <a:solidFill>
                  <a:schemeClr val="tx1"/>
                </a:solidFill>
              </a:rPr>
              <a:t>keep the Festival</a:t>
            </a:r>
            <a:r>
              <a:rPr lang="en-US" sz="4000" b="1" dirty="0">
                <a:solidFill>
                  <a:schemeClr val="tx1"/>
                </a:solidFill>
              </a:rPr>
              <a:t>, not with the old yeast, the yeast of malice and wickedness, but with </a:t>
            </a:r>
            <a:r>
              <a:rPr lang="en-US" sz="4000" b="1" u="sng" dirty="0">
                <a:solidFill>
                  <a:schemeClr val="tx1"/>
                </a:solidFill>
              </a:rPr>
              <a:t>bread without yeast</a:t>
            </a:r>
            <a:r>
              <a:rPr lang="en-US" sz="4000" b="1" dirty="0">
                <a:solidFill>
                  <a:schemeClr val="tx1"/>
                </a:solidFill>
              </a:rPr>
              <a:t>, the bread of sincerity and truth</a:t>
            </a:r>
            <a:r>
              <a:rPr lang="en-US" sz="4000" b="1" dirty="0" smtClean="0">
                <a:solidFill>
                  <a:schemeClr val="tx1"/>
                </a:solidFill>
              </a:rPr>
              <a:t>. (1 Corinthians 5:5-8)</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36900059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a:buNone/>
            </a:pPr>
            <a:r>
              <a:rPr lang="en-US" sz="4000" b="1" dirty="0">
                <a:solidFill>
                  <a:schemeClr val="tx1"/>
                </a:solidFill>
              </a:rPr>
              <a:t>I have written you in my letter </a:t>
            </a:r>
            <a:r>
              <a:rPr lang="en-US" sz="4000" b="1" u="sng" dirty="0">
                <a:solidFill>
                  <a:schemeClr val="tx1"/>
                </a:solidFill>
              </a:rPr>
              <a:t>not to associate</a:t>
            </a:r>
            <a:r>
              <a:rPr lang="en-US" sz="4000" b="1" dirty="0">
                <a:solidFill>
                  <a:schemeClr val="tx1"/>
                </a:solidFill>
              </a:rPr>
              <a:t> </a:t>
            </a:r>
            <a:r>
              <a:rPr lang="en-US" sz="4000" b="1" dirty="0" smtClean="0">
                <a:solidFill>
                  <a:schemeClr val="tx1"/>
                </a:solidFill>
              </a:rPr>
              <a:t>(separate from that one) with </a:t>
            </a:r>
            <a:r>
              <a:rPr lang="en-US" sz="4000" b="1" dirty="0">
                <a:solidFill>
                  <a:schemeClr val="tx1"/>
                </a:solidFill>
              </a:rPr>
              <a:t>sexually immoral people-- not at all meaning the people of this world who are immoral, or the greedy and swindlers, or idolaters. In that case you would have to leave this world.  </a:t>
            </a:r>
            <a:endParaRPr lang="en-US" sz="4000" b="1" dirty="0" smtClean="0">
              <a:solidFill>
                <a:schemeClr val="tx1"/>
              </a:solidFill>
            </a:endParaRPr>
          </a:p>
          <a:p>
            <a:pPr>
              <a:buNone/>
            </a:pPr>
            <a:r>
              <a:rPr lang="en-US" sz="4000" b="1" dirty="0" smtClean="0">
                <a:solidFill>
                  <a:schemeClr val="tx1"/>
                </a:solidFill>
              </a:rPr>
              <a:t>But </a:t>
            </a:r>
            <a:r>
              <a:rPr lang="en-US" sz="4000" b="1" dirty="0">
                <a:solidFill>
                  <a:schemeClr val="tx1"/>
                </a:solidFill>
              </a:rPr>
              <a:t>now I am writing you that </a:t>
            </a:r>
            <a:r>
              <a:rPr lang="en-US" sz="4000" b="1" u="sng" dirty="0">
                <a:solidFill>
                  <a:schemeClr val="tx1"/>
                </a:solidFill>
              </a:rPr>
              <a:t>you must not associate with anyone who calls himself a brother but is sexually immoral or greedy, an idolater or a slanderer, a drunkard or a swindler</a:t>
            </a:r>
            <a:r>
              <a:rPr lang="en-US" sz="4000" b="1" dirty="0">
                <a:solidFill>
                  <a:schemeClr val="tx1"/>
                </a:solidFill>
              </a:rPr>
              <a:t>. With such a man do not even eat. (1 Corinthians </a:t>
            </a:r>
            <a:r>
              <a:rPr lang="en-US" sz="4000" b="1" dirty="0" smtClean="0">
                <a:solidFill>
                  <a:schemeClr val="tx1"/>
                </a:solidFill>
              </a:rPr>
              <a:t>5:9-12)</a:t>
            </a:r>
            <a:endParaRPr lang="en-US" sz="4000" b="1" dirty="0">
              <a:solidFill>
                <a:schemeClr val="tx1"/>
              </a:solidFill>
            </a:endParaRPr>
          </a:p>
          <a:p>
            <a:pPr>
              <a:buNone/>
            </a:pP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7878496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solidFill>
                  <a:schemeClr val="tx1"/>
                </a:solidFill>
              </a:rPr>
              <a:t>Holiness in Body</a:t>
            </a:r>
          </a:p>
          <a:p>
            <a:pPr>
              <a:buNone/>
            </a:pPr>
            <a:r>
              <a:rPr lang="en-US" sz="4000" b="1" dirty="0" smtClean="0">
                <a:solidFill>
                  <a:schemeClr val="tx1"/>
                </a:solidFill>
              </a:rPr>
              <a:t>Therefore</a:t>
            </a:r>
            <a:r>
              <a:rPr lang="en-US" sz="4000" b="1" dirty="0">
                <a:solidFill>
                  <a:schemeClr val="tx1"/>
                </a:solidFill>
              </a:rPr>
              <a:t>, I urge you, brothers, in view of Elohim's mercy, </a:t>
            </a:r>
            <a:r>
              <a:rPr lang="en-US" sz="4000" b="1" u="sng" dirty="0">
                <a:solidFill>
                  <a:schemeClr val="tx1"/>
                </a:solidFill>
              </a:rPr>
              <a:t>to offer your bodies as living sacrifices, holy and pleasing to Elohim-- this is your spiritual act of worship</a:t>
            </a:r>
            <a:r>
              <a:rPr lang="en-US" sz="4000" b="1" dirty="0">
                <a:solidFill>
                  <a:schemeClr val="tx1"/>
                </a:solidFill>
              </a:rPr>
              <a:t>.  Do not conform any longer to the pattern of this world, but be transformed by the renewing of your mind. Then you will be able to test and approve what Elohim's will is-- his good, pleasing and perfect will. (Romans 12:1-2)</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36673944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buNone/>
            </a:pPr>
            <a:r>
              <a:rPr lang="en-US" sz="4000" b="1" dirty="0">
                <a:solidFill>
                  <a:schemeClr val="tx1"/>
                </a:solidFill>
              </a:rPr>
              <a:t>I have written you quite boldly on some points, </a:t>
            </a:r>
            <a:r>
              <a:rPr lang="en-US" sz="4000" b="1" u="sng" dirty="0">
                <a:solidFill>
                  <a:schemeClr val="tx1"/>
                </a:solidFill>
              </a:rPr>
              <a:t>as if to remind you of them again</a:t>
            </a:r>
            <a:r>
              <a:rPr lang="en-US" sz="4000" b="1" dirty="0">
                <a:solidFill>
                  <a:schemeClr val="tx1"/>
                </a:solidFill>
              </a:rPr>
              <a:t>, because of the grace Elohim gave me to be a minister of Messiah </a:t>
            </a:r>
            <a:r>
              <a:rPr lang="en-US" sz="4000" b="1" dirty="0" err="1" smtClean="0">
                <a:solidFill>
                  <a:schemeClr val="tx1"/>
                </a:solidFill>
              </a:rPr>
              <a:t>Yahusha</a:t>
            </a:r>
            <a:r>
              <a:rPr lang="en-US" sz="4000" b="1" dirty="0" smtClean="0">
                <a:solidFill>
                  <a:schemeClr val="tx1"/>
                </a:solidFill>
              </a:rPr>
              <a:t> </a:t>
            </a:r>
            <a:r>
              <a:rPr lang="en-US" sz="4000" b="1" dirty="0">
                <a:solidFill>
                  <a:schemeClr val="tx1"/>
                </a:solidFill>
              </a:rPr>
              <a:t>to the Gentiles with the priestly duty of proclaiming the gospel of Elohim, </a:t>
            </a:r>
            <a:r>
              <a:rPr lang="en-US" sz="4000" b="1" u="sng" dirty="0">
                <a:solidFill>
                  <a:schemeClr val="tx1"/>
                </a:solidFill>
              </a:rPr>
              <a:t>so that the Gentiles might become an offering acceptable to Elohim, set apart by the Holy Spirit</a:t>
            </a:r>
            <a:r>
              <a:rPr lang="en-US" sz="4000" b="1" dirty="0">
                <a:solidFill>
                  <a:schemeClr val="tx1"/>
                </a:solidFill>
              </a:rPr>
              <a:t>. (Romans 15:15-16)</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20347658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a:buNone/>
            </a:pPr>
            <a:r>
              <a:rPr lang="en-US" sz="4000" b="1" dirty="0">
                <a:solidFill>
                  <a:schemeClr val="tx1"/>
                </a:solidFill>
              </a:rPr>
              <a:t>Just as you used to offer the parts of your body in slavery to impurity and to ever-increasing wickedness, </a:t>
            </a:r>
            <a:r>
              <a:rPr lang="en-US" sz="4000" b="1" u="sng" dirty="0">
                <a:solidFill>
                  <a:schemeClr val="tx1"/>
                </a:solidFill>
              </a:rPr>
              <a:t>so now offer them in slavery to righteousness leading to holiness</a:t>
            </a:r>
            <a:r>
              <a:rPr lang="en-US" sz="4000" b="1" dirty="0">
                <a:solidFill>
                  <a:schemeClr val="tx1"/>
                </a:solidFill>
              </a:rPr>
              <a:t>.  When you were slaves to sin, you were free from the control of righteousness.  </a:t>
            </a:r>
            <a:endParaRPr lang="en-US" sz="4000" b="1" dirty="0" smtClean="0">
              <a:solidFill>
                <a:schemeClr val="tx1"/>
              </a:solidFill>
            </a:endParaRPr>
          </a:p>
          <a:p>
            <a:pPr>
              <a:buNone/>
            </a:pPr>
            <a:r>
              <a:rPr lang="en-US" sz="4000" b="1" dirty="0" smtClean="0">
                <a:solidFill>
                  <a:schemeClr val="tx1"/>
                </a:solidFill>
              </a:rPr>
              <a:t>What </a:t>
            </a:r>
            <a:r>
              <a:rPr lang="en-US" sz="4000" b="1" dirty="0">
                <a:solidFill>
                  <a:schemeClr val="tx1"/>
                </a:solidFill>
              </a:rPr>
              <a:t>benefit did you reap at that time from the things you are now ashamed of? Those things result in death!  </a:t>
            </a:r>
            <a:r>
              <a:rPr lang="en-US" sz="4000" b="1" u="sng" dirty="0">
                <a:solidFill>
                  <a:schemeClr val="tx1"/>
                </a:solidFill>
              </a:rPr>
              <a:t>But now that you have been set free from sin and have become slaves to Elohim, the benefit you reap leads to holiness, and the result is eternal life</a:t>
            </a:r>
            <a:r>
              <a:rPr lang="en-US" sz="4000" b="1" dirty="0">
                <a:solidFill>
                  <a:schemeClr val="tx1"/>
                </a:solidFill>
              </a:rPr>
              <a:t>. (Romans 6:19-22)</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8163485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solidFill>
                  <a:schemeClr val="tx1"/>
                </a:solidFill>
              </a:rPr>
              <a:t>The Discipline of Holiness</a:t>
            </a:r>
          </a:p>
          <a:p>
            <a:pPr>
              <a:buNone/>
            </a:pPr>
            <a:r>
              <a:rPr lang="en-US" sz="4000" b="1" dirty="0" smtClean="0">
                <a:solidFill>
                  <a:schemeClr val="tx1"/>
                </a:solidFill>
              </a:rPr>
              <a:t>Our </a:t>
            </a:r>
            <a:r>
              <a:rPr lang="en-US" sz="4000" b="1" dirty="0">
                <a:solidFill>
                  <a:schemeClr val="tx1"/>
                </a:solidFill>
              </a:rPr>
              <a:t>fathers disciplined us for a little while as they thought best; but Elohim disciplines us for our good, </a:t>
            </a:r>
            <a:r>
              <a:rPr lang="en-US" sz="4000" b="1" u="sng" dirty="0">
                <a:solidFill>
                  <a:schemeClr val="tx1"/>
                </a:solidFill>
              </a:rPr>
              <a:t>that we may share in his holiness</a:t>
            </a:r>
            <a:r>
              <a:rPr lang="en-US" sz="4000" b="1" dirty="0">
                <a:solidFill>
                  <a:schemeClr val="tx1"/>
                </a:solidFill>
              </a:rPr>
              <a:t>.</a:t>
            </a:r>
            <a:r>
              <a:rPr lang="en-US" sz="4000" b="1" baseline="30000" dirty="0">
                <a:solidFill>
                  <a:schemeClr val="tx1"/>
                </a:solidFill>
              </a:rPr>
              <a:t> </a:t>
            </a:r>
            <a:r>
              <a:rPr lang="en-US" sz="4000" b="1" dirty="0">
                <a:solidFill>
                  <a:schemeClr val="tx1"/>
                </a:solidFill>
              </a:rPr>
              <a:t> No discipline seems pleasant at the time, but painful. Later on, however, </a:t>
            </a:r>
            <a:r>
              <a:rPr lang="en-US" sz="4000" b="1" u="sng" dirty="0">
                <a:solidFill>
                  <a:schemeClr val="tx1"/>
                </a:solidFill>
              </a:rPr>
              <a:t>it produces a harvest of righteousness and peace for those who have been trained by it</a:t>
            </a:r>
            <a:r>
              <a:rPr lang="en-US" sz="4000" b="1" dirty="0">
                <a:solidFill>
                  <a:schemeClr val="tx1"/>
                </a:solidFill>
              </a:rPr>
              <a:t>. </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27262123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a:cs typeface="Times New Roman" pitchFamily="18" charset="0"/>
              </a:rPr>
              <a:t>Is Sanctification a Salvation Issue?</a:t>
            </a:r>
          </a:p>
          <a:p>
            <a:pPr>
              <a:buNone/>
            </a:pPr>
            <a:r>
              <a:rPr lang="en-US" sz="4000" b="1" dirty="0" smtClean="0">
                <a:solidFill>
                  <a:schemeClr val="tx1"/>
                </a:solidFill>
              </a:rPr>
              <a:t>Therefore</a:t>
            </a:r>
            <a:r>
              <a:rPr lang="en-US" sz="4000" b="1" dirty="0">
                <a:solidFill>
                  <a:schemeClr val="tx1"/>
                </a:solidFill>
              </a:rPr>
              <a:t>, strengthen your feeble arms and weak knees.  "Make level paths for your feet," so that the lame may not be disabled, but rather healed.  </a:t>
            </a:r>
            <a:r>
              <a:rPr lang="en-US" sz="4000" b="1" u="sng" dirty="0">
                <a:solidFill>
                  <a:schemeClr val="tx1"/>
                </a:solidFill>
              </a:rPr>
              <a:t>Make every effort </a:t>
            </a:r>
            <a:r>
              <a:rPr lang="en-US" sz="4000" b="1" dirty="0">
                <a:solidFill>
                  <a:schemeClr val="tx1"/>
                </a:solidFill>
              </a:rPr>
              <a:t>to live in peace with all men and </a:t>
            </a:r>
            <a:r>
              <a:rPr lang="en-US" sz="4000" b="1" u="sng" dirty="0">
                <a:solidFill>
                  <a:schemeClr val="tx1"/>
                </a:solidFill>
              </a:rPr>
              <a:t>to be holy</a:t>
            </a:r>
            <a:r>
              <a:rPr lang="en-US" sz="4000" b="1" dirty="0">
                <a:solidFill>
                  <a:schemeClr val="tx1"/>
                </a:solidFill>
              </a:rPr>
              <a:t>; </a:t>
            </a:r>
            <a:r>
              <a:rPr lang="en-US" sz="4000" b="1" u="sng" dirty="0">
                <a:solidFill>
                  <a:schemeClr val="tx1"/>
                </a:solidFill>
              </a:rPr>
              <a:t>without holiness no one will see </a:t>
            </a:r>
            <a:r>
              <a:rPr lang="en-US" sz="4000" b="1" u="sng" dirty="0" smtClean="0">
                <a:solidFill>
                  <a:schemeClr val="tx1"/>
                </a:solidFill>
              </a:rPr>
              <a:t>Yahuwah</a:t>
            </a:r>
            <a:r>
              <a:rPr lang="en-US" sz="4000" b="1" dirty="0" smtClean="0">
                <a:solidFill>
                  <a:schemeClr val="tx1"/>
                </a:solidFill>
              </a:rPr>
              <a:t>. </a:t>
            </a:r>
            <a:r>
              <a:rPr lang="en-US" sz="4000" b="1" dirty="0">
                <a:solidFill>
                  <a:schemeClr val="tx1"/>
                </a:solidFill>
              </a:rPr>
              <a:t>(</a:t>
            </a:r>
            <a:r>
              <a:rPr lang="en-US" sz="4000" b="1" dirty="0" err="1">
                <a:solidFill>
                  <a:schemeClr val="tx1"/>
                </a:solidFill>
              </a:rPr>
              <a:t>Ivrim</a:t>
            </a:r>
            <a:r>
              <a:rPr lang="en-US" sz="4000" b="1" dirty="0">
                <a:solidFill>
                  <a:schemeClr val="tx1"/>
                </a:solidFill>
              </a:rPr>
              <a:t> [Hebrews] 12:10-14)</a:t>
            </a:r>
            <a:endParaRPr lang="en-US" sz="4000" b="1" dirty="0">
              <a:solidFill>
                <a:schemeClr val="tx1"/>
              </a:solidFill>
              <a:cs typeface="Times New Roman" pitchFamily="18" charset="0"/>
            </a:endParaRPr>
          </a:p>
        </p:txBody>
      </p:sp>
    </p:spTree>
    <p:extLst>
      <p:ext uri="{BB962C8B-B14F-4D97-AF65-F5344CB8AC3E}">
        <p14:creationId xmlns:p14="http://schemas.microsoft.com/office/powerpoint/2010/main" val="41934396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algn="ctr">
              <a:buNone/>
            </a:pPr>
            <a:r>
              <a:rPr lang="en-US" sz="4000" b="1" dirty="0" smtClean="0">
                <a:cs typeface="Times New Roman" pitchFamily="18" charset="0"/>
              </a:rPr>
              <a:t>The Master Speaks</a:t>
            </a:r>
            <a:endParaRPr lang="en-US" sz="4000" b="1" dirty="0">
              <a:cs typeface="Times New Roman" pitchFamily="18" charset="0"/>
            </a:endParaRPr>
          </a:p>
          <a:p>
            <a:pPr marL="0" indent="0">
              <a:buNone/>
            </a:pPr>
            <a:r>
              <a:rPr lang="en-US" sz="4000" b="1" dirty="0" smtClean="0"/>
              <a:t>Lazarus 17:11-12 </a:t>
            </a:r>
          </a:p>
          <a:p>
            <a:pPr marL="0" indent="0">
              <a:buNone/>
            </a:pPr>
            <a:r>
              <a:rPr lang="en-US" sz="4000" b="1" baseline="30000" dirty="0"/>
              <a:t>11</a:t>
            </a:r>
            <a:r>
              <a:rPr lang="en-US" sz="4000" b="1" dirty="0"/>
              <a:t> I will remain in the world no longer, but they are still in the world, and I am coming to you. Holy Father, protect them by the power of your name-- the name you gave me-- so that they may be one as we are one.</a:t>
            </a:r>
          </a:p>
          <a:p>
            <a:pPr marL="0" indent="0">
              <a:buNone/>
            </a:pPr>
            <a:r>
              <a:rPr lang="en-US" sz="4000" b="1" baseline="30000" dirty="0" smtClean="0"/>
              <a:t>12</a:t>
            </a:r>
            <a:r>
              <a:rPr lang="en-US" sz="4000" b="1" dirty="0" smtClean="0"/>
              <a:t> </a:t>
            </a:r>
            <a:r>
              <a:rPr lang="en-US" sz="4000" b="1" dirty="0"/>
              <a:t>While I was with them, I protected them and kept them safe by that name you gave me. None has been lost except the one doomed to destruction so that Scripture would be fulfilled</a:t>
            </a:r>
            <a:r>
              <a:rPr lang="en-US" sz="4000" b="1" dirty="0" smtClean="0"/>
              <a:t>.</a:t>
            </a:r>
            <a:endParaRPr lang="en-US" sz="4000" b="1" dirty="0"/>
          </a:p>
        </p:txBody>
      </p:sp>
    </p:spTree>
    <p:extLst>
      <p:ext uri="{BB962C8B-B14F-4D97-AF65-F5344CB8AC3E}">
        <p14:creationId xmlns:p14="http://schemas.microsoft.com/office/powerpoint/2010/main" val="30457560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cs typeface="Times New Roman" pitchFamily="18" charset="0"/>
              </a:rPr>
              <a:t>The Master Speaks</a:t>
            </a:r>
            <a:endParaRPr lang="en-US" sz="4000" b="1" dirty="0">
              <a:cs typeface="Times New Roman" pitchFamily="18" charset="0"/>
            </a:endParaRPr>
          </a:p>
          <a:p>
            <a:pPr marL="0" indent="0">
              <a:buNone/>
            </a:pPr>
            <a:r>
              <a:rPr lang="en-US" sz="4000" b="1" dirty="0" smtClean="0"/>
              <a:t>Lazarus 17:13-14 </a:t>
            </a:r>
          </a:p>
          <a:p>
            <a:pPr marL="0" indent="0">
              <a:buNone/>
            </a:pPr>
            <a:r>
              <a:rPr lang="en-US" sz="4000" b="1" baseline="30000" dirty="0" smtClean="0"/>
              <a:t>13</a:t>
            </a:r>
            <a:r>
              <a:rPr lang="en-US" sz="4000" b="1" dirty="0" smtClean="0"/>
              <a:t> </a:t>
            </a:r>
            <a:r>
              <a:rPr lang="en-US" sz="4000" b="1" dirty="0"/>
              <a:t>"I am coming to you now, but I say these things while I am still in the world, so that they may have the full measure of my joy within them.</a:t>
            </a:r>
          </a:p>
          <a:p>
            <a:pPr marL="0" indent="0">
              <a:buNone/>
            </a:pPr>
            <a:r>
              <a:rPr lang="en-US" sz="4000" b="1" baseline="30000" dirty="0" smtClean="0"/>
              <a:t>14</a:t>
            </a:r>
            <a:r>
              <a:rPr lang="en-US" sz="4000" b="1" dirty="0" smtClean="0"/>
              <a:t> </a:t>
            </a:r>
            <a:r>
              <a:rPr lang="en-US" sz="4000" b="1" dirty="0"/>
              <a:t>I have given them your word and the world has hated them, for they are not of the world any more than I am of the world.</a:t>
            </a:r>
          </a:p>
        </p:txBody>
      </p:sp>
    </p:spTree>
    <p:extLst>
      <p:ext uri="{BB962C8B-B14F-4D97-AF65-F5344CB8AC3E}">
        <p14:creationId xmlns:p14="http://schemas.microsoft.com/office/powerpoint/2010/main" val="5619324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cs typeface="Times New Roman" pitchFamily="18" charset="0"/>
              </a:rPr>
              <a:t>The Master Speaks</a:t>
            </a:r>
            <a:endParaRPr lang="en-US" sz="4000" b="1" dirty="0">
              <a:cs typeface="Times New Roman" pitchFamily="18" charset="0"/>
            </a:endParaRPr>
          </a:p>
          <a:p>
            <a:pPr marL="0" indent="0">
              <a:buNone/>
            </a:pPr>
            <a:r>
              <a:rPr lang="en-US" sz="4000" b="1" dirty="0" smtClean="0"/>
              <a:t>Lazarus 17:15-20 KJV</a:t>
            </a:r>
          </a:p>
          <a:p>
            <a:pPr marL="0" indent="0">
              <a:buNone/>
            </a:pPr>
            <a:r>
              <a:rPr lang="en-US" sz="4000" b="1" baseline="30000" dirty="0"/>
              <a:t>15</a:t>
            </a:r>
            <a:r>
              <a:rPr lang="en-US" sz="4000" b="1" dirty="0"/>
              <a:t> I pray not that thou </a:t>
            </a:r>
            <a:r>
              <a:rPr lang="en-US" sz="4000" b="1" dirty="0" err="1"/>
              <a:t>shouldest</a:t>
            </a:r>
            <a:r>
              <a:rPr lang="en-US" sz="4000" b="1" dirty="0"/>
              <a:t> take them out of the world, but that thou </a:t>
            </a:r>
            <a:r>
              <a:rPr lang="en-US" sz="4000" b="1" dirty="0" err="1"/>
              <a:t>shouldest</a:t>
            </a:r>
            <a:r>
              <a:rPr lang="en-US" sz="4000" b="1" dirty="0"/>
              <a:t> keep them from the evil.</a:t>
            </a:r>
          </a:p>
          <a:p>
            <a:pPr marL="0" indent="0">
              <a:buNone/>
            </a:pPr>
            <a:r>
              <a:rPr lang="en-US" sz="4000" b="1" baseline="30000" dirty="0" smtClean="0"/>
              <a:t>16</a:t>
            </a:r>
            <a:r>
              <a:rPr lang="en-US" sz="4000" b="1" dirty="0" smtClean="0"/>
              <a:t> </a:t>
            </a:r>
            <a:r>
              <a:rPr lang="en-US" sz="4000" b="1" u="sng" dirty="0"/>
              <a:t>They are not of the world</a:t>
            </a:r>
            <a:r>
              <a:rPr lang="en-US" sz="4000" b="1" dirty="0"/>
              <a:t>, even as I am not of the world.</a:t>
            </a:r>
          </a:p>
          <a:p>
            <a:pPr marL="0" indent="0">
              <a:buNone/>
            </a:pPr>
            <a:r>
              <a:rPr lang="en-US" sz="4000" b="1" baseline="30000" dirty="0" smtClean="0"/>
              <a:t>17</a:t>
            </a:r>
            <a:r>
              <a:rPr lang="en-US" sz="4000" b="1" dirty="0" smtClean="0"/>
              <a:t> </a:t>
            </a:r>
            <a:r>
              <a:rPr lang="en-US" sz="4000" b="1" u="sng" dirty="0"/>
              <a:t>Sanctify them through thy truth: thy word is truth</a:t>
            </a:r>
            <a:r>
              <a:rPr lang="en-US" sz="4000" b="1" dirty="0" smtClean="0"/>
              <a:t>.</a:t>
            </a:r>
            <a:endParaRPr lang="en-US" sz="4000" b="1" dirty="0"/>
          </a:p>
        </p:txBody>
      </p:sp>
    </p:spTree>
    <p:extLst>
      <p:ext uri="{BB962C8B-B14F-4D97-AF65-F5344CB8AC3E}">
        <p14:creationId xmlns:p14="http://schemas.microsoft.com/office/powerpoint/2010/main" val="7875272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cs typeface="Times New Roman" pitchFamily="18" charset="0"/>
              </a:rPr>
              <a:t>The Master Speaks</a:t>
            </a:r>
            <a:endParaRPr lang="en-US" sz="4000" b="1" dirty="0">
              <a:cs typeface="Times New Roman" pitchFamily="18" charset="0"/>
            </a:endParaRPr>
          </a:p>
          <a:p>
            <a:pPr marL="0" indent="0">
              <a:buNone/>
            </a:pPr>
            <a:r>
              <a:rPr lang="en-US" sz="4000" b="1" dirty="0" smtClean="0"/>
              <a:t>Lazarus 17:15-20 KJV</a:t>
            </a:r>
          </a:p>
          <a:p>
            <a:pPr marL="0" indent="0">
              <a:buNone/>
            </a:pPr>
            <a:r>
              <a:rPr lang="en-US" sz="4000" b="1" baseline="30000" dirty="0" smtClean="0"/>
              <a:t>18</a:t>
            </a:r>
            <a:r>
              <a:rPr lang="en-US" sz="4000" b="1" dirty="0" smtClean="0"/>
              <a:t> </a:t>
            </a:r>
            <a:r>
              <a:rPr lang="en-US" sz="4000" b="1" dirty="0"/>
              <a:t>As thou hast sent me into the world, even so have I also sent them into the world.</a:t>
            </a:r>
          </a:p>
          <a:p>
            <a:pPr marL="0" indent="0">
              <a:buNone/>
            </a:pPr>
            <a:r>
              <a:rPr lang="en-US" sz="4000" b="1" baseline="30000" dirty="0" smtClean="0"/>
              <a:t>19</a:t>
            </a:r>
            <a:r>
              <a:rPr lang="en-US" sz="4000" b="1" dirty="0" smtClean="0"/>
              <a:t> </a:t>
            </a:r>
            <a:r>
              <a:rPr lang="en-US" sz="4000" b="1" dirty="0"/>
              <a:t>And for their sakes I sanctify myself, that </a:t>
            </a:r>
            <a:r>
              <a:rPr lang="en-US" sz="4000" b="1" u="sng" dirty="0"/>
              <a:t>they also might be sanctified through the truth</a:t>
            </a:r>
            <a:r>
              <a:rPr lang="en-US" sz="4000" b="1" dirty="0"/>
              <a:t>.</a:t>
            </a:r>
          </a:p>
          <a:p>
            <a:pPr marL="0" indent="0">
              <a:buNone/>
            </a:pPr>
            <a:r>
              <a:rPr lang="en-US" sz="4000" b="1" baseline="30000" dirty="0" smtClean="0"/>
              <a:t>20</a:t>
            </a:r>
            <a:r>
              <a:rPr lang="en-US" sz="4000" b="1" dirty="0" smtClean="0"/>
              <a:t> </a:t>
            </a:r>
            <a:r>
              <a:rPr lang="en-US" sz="4000" b="1" dirty="0"/>
              <a:t>Neither pray I for these alone, but for them also which shall believe on me through their word</a:t>
            </a:r>
            <a:r>
              <a:rPr lang="en-US" sz="4000" b="1" dirty="0" smtClean="0"/>
              <a:t>;</a:t>
            </a:r>
            <a:endParaRPr lang="en-US" sz="4000" b="1" dirty="0"/>
          </a:p>
        </p:txBody>
      </p:sp>
    </p:spTree>
    <p:extLst>
      <p:ext uri="{BB962C8B-B14F-4D97-AF65-F5344CB8AC3E}">
        <p14:creationId xmlns:p14="http://schemas.microsoft.com/office/powerpoint/2010/main" val="10032276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cs typeface="Times New Roman" pitchFamily="18" charset="0"/>
              </a:rPr>
              <a:t>Sanctification as a Work of the Holy Spirit</a:t>
            </a:r>
            <a:endParaRPr lang="en-US" sz="4000" b="1" dirty="0">
              <a:cs typeface="Times New Roman" pitchFamily="18" charset="0"/>
            </a:endParaRPr>
          </a:p>
          <a:p>
            <a:pPr marL="0" indent="0">
              <a:buNone/>
            </a:pPr>
            <a:r>
              <a:rPr lang="en-US" sz="4000" b="1" dirty="0" smtClean="0"/>
              <a:t>Thessalonians 2:13 KJV</a:t>
            </a:r>
            <a:endParaRPr lang="en-US" sz="4000" b="1" baseline="30000" dirty="0" smtClean="0"/>
          </a:p>
          <a:p>
            <a:pPr marL="0" indent="0">
              <a:buNone/>
            </a:pPr>
            <a:r>
              <a:rPr lang="en-US" sz="4000" b="1" dirty="0" smtClean="0"/>
              <a:t>But </a:t>
            </a:r>
            <a:r>
              <a:rPr lang="en-US" sz="4000" b="1" dirty="0"/>
              <a:t>we are bound to give thanks </a:t>
            </a:r>
            <a:r>
              <a:rPr lang="en-US" sz="4000" b="1" dirty="0" err="1"/>
              <a:t>alway</a:t>
            </a:r>
            <a:r>
              <a:rPr lang="en-US" sz="4000" b="1" dirty="0"/>
              <a:t> to God for you, brethren beloved of the Lord, because God hath from the beginning chosen you to salvation through </a:t>
            </a:r>
            <a:r>
              <a:rPr lang="en-US" sz="4000" b="1" u="sng" dirty="0"/>
              <a:t>sanctification</a:t>
            </a:r>
            <a:r>
              <a:rPr lang="en-US" sz="4000" b="1" dirty="0"/>
              <a:t> of the Spirit and belief of the truth</a:t>
            </a:r>
            <a:r>
              <a:rPr lang="en-US" sz="4000" b="1" dirty="0" smtClean="0"/>
              <a:t>:</a:t>
            </a:r>
          </a:p>
        </p:txBody>
      </p:sp>
    </p:spTree>
    <p:extLst>
      <p:ext uri="{BB962C8B-B14F-4D97-AF65-F5344CB8AC3E}">
        <p14:creationId xmlns:p14="http://schemas.microsoft.com/office/powerpoint/2010/main" val="41892712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cs typeface="Times New Roman" pitchFamily="18" charset="0"/>
              </a:rPr>
              <a:t>Sanctification in the NT</a:t>
            </a:r>
            <a:endParaRPr lang="en-US" sz="4000" b="1" dirty="0">
              <a:cs typeface="Times New Roman" pitchFamily="18" charset="0"/>
            </a:endParaRPr>
          </a:p>
          <a:p>
            <a:pPr marL="0" indent="0">
              <a:buNone/>
            </a:pPr>
            <a:r>
              <a:rPr lang="en-US" sz="4000" b="1" dirty="0" smtClean="0"/>
              <a:t>1 Peter 1:1-2</a:t>
            </a:r>
          </a:p>
          <a:p>
            <a:pPr marL="0" indent="0">
              <a:buNone/>
            </a:pPr>
            <a:r>
              <a:rPr lang="en-US" sz="4000" b="1" dirty="0" smtClean="0"/>
              <a:t>Peter</a:t>
            </a:r>
            <a:r>
              <a:rPr lang="en-US" sz="4000" b="1" dirty="0"/>
              <a:t>, an apostle of Jesus Christ, to the strangers scattered throughout Pontus, Galatia, Cappadocia, Asia, and Bithynia,</a:t>
            </a:r>
          </a:p>
          <a:p>
            <a:pPr marL="0" indent="0">
              <a:buNone/>
            </a:pPr>
            <a:r>
              <a:rPr lang="en-US" sz="4000" b="1" dirty="0" smtClean="0"/>
              <a:t>Elect </a:t>
            </a:r>
            <a:r>
              <a:rPr lang="en-US" sz="4000" b="1" dirty="0"/>
              <a:t>according to the foreknowledge of God the Father, through </a:t>
            </a:r>
            <a:r>
              <a:rPr lang="en-US" sz="4000" b="1" u="sng" dirty="0"/>
              <a:t>sanctification</a:t>
            </a:r>
            <a:r>
              <a:rPr lang="en-US" sz="4000" b="1" dirty="0"/>
              <a:t> of the Spirit, unto obedience and sprinkling of the blood of Jesus Christ: Grace unto you, and peace, be multiplied.</a:t>
            </a:r>
          </a:p>
        </p:txBody>
      </p:sp>
    </p:spTree>
    <p:extLst>
      <p:ext uri="{BB962C8B-B14F-4D97-AF65-F5344CB8AC3E}">
        <p14:creationId xmlns:p14="http://schemas.microsoft.com/office/powerpoint/2010/main" val="20091329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cs typeface="Times New Roman" pitchFamily="18" charset="0"/>
              </a:rPr>
              <a:t>Sanctification by the Spirit</a:t>
            </a:r>
            <a:endParaRPr lang="en-US" sz="4000" b="1" dirty="0">
              <a:cs typeface="Times New Roman" pitchFamily="18" charset="0"/>
            </a:endParaRPr>
          </a:p>
          <a:p>
            <a:pPr marL="0" indent="0">
              <a:buNone/>
            </a:pPr>
            <a:r>
              <a:rPr lang="en-US" sz="4000" b="1" dirty="0" smtClean="0"/>
              <a:t>2 Thessalonians 2:13-17</a:t>
            </a:r>
          </a:p>
          <a:p>
            <a:pPr marL="0" indent="0">
              <a:buNone/>
            </a:pPr>
            <a:r>
              <a:rPr lang="en-US" sz="4000" b="1" dirty="0" smtClean="0"/>
              <a:t>But </a:t>
            </a:r>
            <a:r>
              <a:rPr lang="en-US" sz="4000" b="1" dirty="0"/>
              <a:t>we ought always to thank Elohim for you, brothers loved by Yahuwah, </a:t>
            </a:r>
            <a:r>
              <a:rPr lang="en-US" sz="4000" b="1" dirty="0" smtClean="0"/>
              <a:t>because </a:t>
            </a:r>
            <a:r>
              <a:rPr lang="en-US" sz="4000" b="1" dirty="0"/>
              <a:t>from the beginning Elohim chose </a:t>
            </a:r>
            <a:r>
              <a:rPr lang="en-US" sz="4000" b="1" u="sng" dirty="0"/>
              <a:t>you to be saved through the sanctifying work of the Spirit and through belief in the truth</a:t>
            </a:r>
            <a:r>
              <a:rPr lang="en-US" sz="4000" b="1" dirty="0"/>
              <a:t>.</a:t>
            </a:r>
          </a:p>
          <a:p>
            <a:pPr marL="0" indent="0">
              <a:buNone/>
            </a:pPr>
            <a:r>
              <a:rPr lang="en-US" sz="4000" b="1" dirty="0" smtClean="0"/>
              <a:t>He </a:t>
            </a:r>
            <a:r>
              <a:rPr lang="en-US" sz="4000" b="1" dirty="0"/>
              <a:t>called you to this through our gospel, that you might share in the glory of our Master </a:t>
            </a:r>
            <a:r>
              <a:rPr lang="en-US" sz="4000" b="1" dirty="0" err="1"/>
              <a:t>Yahusha</a:t>
            </a:r>
            <a:r>
              <a:rPr lang="en-US" sz="4000" b="1" dirty="0"/>
              <a:t> Messiah</a:t>
            </a:r>
            <a:r>
              <a:rPr lang="en-US" sz="4000" b="1" dirty="0" smtClean="0"/>
              <a:t>.</a:t>
            </a:r>
            <a:endParaRPr lang="en-US" sz="4000" b="1" dirty="0"/>
          </a:p>
        </p:txBody>
      </p:sp>
    </p:spTree>
    <p:extLst>
      <p:ext uri="{BB962C8B-B14F-4D97-AF65-F5344CB8AC3E}">
        <p14:creationId xmlns:p14="http://schemas.microsoft.com/office/powerpoint/2010/main" val="15412931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cs typeface="Times New Roman" pitchFamily="18" charset="0"/>
              </a:rPr>
              <a:t>Sanctification in the NT</a:t>
            </a:r>
            <a:endParaRPr lang="en-US" sz="4000" b="1" dirty="0">
              <a:cs typeface="Times New Roman" pitchFamily="18" charset="0"/>
            </a:endParaRPr>
          </a:p>
          <a:p>
            <a:pPr marL="0" indent="0">
              <a:buNone/>
            </a:pPr>
            <a:r>
              <a:rPr lang="en-US" sz="4000" b="1" dirty="0" smtClean="0"/>
              <a:t>2 Thessalonians 2:13-17</a:t>
            </a:r>
          </a:p>
          <a:p>
            <a:pPr marL="0" indent="0">
              <a:buNone/>
            </a:pPr>
            <a:r>
              <a:rPr lang="en-US" sz="4000" b="1" dirty="0" smtClean="0"/>
              <a:t>So </a:t>
            </a:r>
            <a:r>
              <a:rPr lang="en-US" sz="4000" b="1" dirty="0"/>
              <a:t>then, brothers, </a:t>
            </a:r>
            <a:r>
              <a:rPr lang="en-US" sz="4000" b="1" u="sng" dirty="0"/>
              <a:t>stand firm and hold to the teachings we passed on to you</a:t>
            </a:r>
            <a:r>
              <a:rPr lang="en-US" sz="4000" b="1" dirty="0"/>
              <a:t>, whether by word of mouth or by letter.</a:t>
            </a:r>
          </a:p>
          <a:p>
            <a:pPr marL="0" indent="0">
              <a:buNone/>
            </a:pPr>
            <a:r>
              <a:rPr lang="en-US" sz="4000" b="1" dirty="0" smtClean="0"/>
              <a:t>May </a:t>
            </a:r>
            <a:r>
              <a:rPr lang="en-US" sz="4000" b="1" dirty="0"/>
              <a:t>our Master </a:t>
            </a:r>
            <a:r>
              <a:rPr lang="en-US" sz="4000" b="1" dirty="0" err="1"/>
              <a:t>Yahusha</a:t>
            </a:r>
            <a:r>
              <a:rPr lang="en-US" sz="4000" b="1" dirty="0"/>
              <a:t> Messiah himself and Elohim our Father, who loved us and by his grace gave us eternal encouragement and good hope,</a:t>
            </a:r>
          </a:p>
          <a:p>
            <a:pPr marL="0" indent="0">
              <a:buNone/>
            </a:pPr>
            <a:r>
              <a:rPr lang="en-US" sz="4000" b="1" dirty="0" smtClean="0"/>
              <a:t>encourage </a:t>
            </a:r>
            <a:r>
              <a:rPr lang="en-US" sz="4000" b="1" dirty="0"/>
              <a:t>your hearts and strengthen you </a:t>
            </a:r>
            <a:r>
              <a:rPr lang="en-US" sz="4000" b="1" u="sng" dirty="0"/>
              <a:t>in every good deed and word</a:t>
            </a:r>
            <a:r>
              <a:rPr lang="en-US" sz="4000" b="1" dirty="0" smtClean="0"/>
              <a:t>.</a:t>
            </a:r>
            <a:endParaRPr lang="en-US" sz="4000" b="1" dirty="0"/>
          </a:p>
        </p:txBody>
      </p:sp>
    </p:spTree>
    <p:extLst>
      <p:ext uri="{BB962C8B-B14F-4D97-AF65-F5344CB8AC3E}">
        <p14:creationId xmlns:p14="http://schemas.microsoft.com/office/powerpoint/2010/main" val="28732197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algn="ctr">
              <a:buNone/>
            </a:pPr>
            <a:r>
              <a:rPr lang="en-US" sz="4000" b="1" dirty="0" smtClean="0">
                <a:cs typeface="Times New Roman" pitchFamily="18" charset="0"/>
              </a:rPr>
              <a:t>The Word Washes Us</a:t>
            </a:r>
            <a:endParaRPr lang="en-US" sz="4000" b="1" dirty="0">
              <a:cs typeface="Times New Roman" pitchFamily="18" charset="0"/>
            </a:endParaRPr>
          </a:p>
          <a:p>
            <a:pPr marL="0" indent="0">
              <a:buNone/>
            </a:pPr>
            <a:r>
              <a:rPr lang="en-US" sz="4000" b="1" dirty="0" smtClean="0"/>
              <a:t>Ephesians 5:25-28 </a:t>
            </a:r>
          </a:p>
          <a:p>
            <a:pPr marL="0" indent="0">
              <a:buNone/>
            </a:pPr>
            <a:r>
              <a:rPr lang="en-US" sz="4000" b="1" baseline="30000" dirty="0" smtClean="0"/>
              <a:t>25</a:t>
            </a:r>
            <a:r>
              <a:rPr lang="en-US" sz="4000" b="1" dirty="0" smtClean="0"/>
              <a:t> </a:t>
            </a:r>
            <a:r>
              <a:rPr lang="en-US" sz="4000" b="1" dirty="0"/>
              <a:t>Husbands, love your wives, just as Messiah loved the assembly and gave himself up for her</a:t>
            </a:r>
          </a:p>
          <a:p>
            <a:pPr marL="0" indent="0">
              <a:buNone/>
            </a:pPr>
            <a:r>
              <a:rPr lang="en-US" sz="4000" b="1" dirty="0"/>
              <a:t> </a:t>
            </a:r>
            <a:r>
              <a:rPr lang="en-US" sz="4000" b="1" baseline="30000" dirty="0"/>
              <a:t>26</a:t>
            </a:r>
            <a:r>
              <a:rPr lang="en-US" sz="4000" b="1" dirty="0"/>
              <a:t> </a:t>
            </a:r>
            <a:r>
              <a:rPr lang="en-US" sz="4000" b="1" u="sng" dirty="0"/>
              <a:t>to make her holy, cleansing her by the washing with water through the word</a:t>
            </a:r>
            <a:r>
              <a:rPr lang="en-US" sz="4000" b="1" dirty="0"/>
              <a:t>,</a:t>
            </a:r>
          </a:p>
          <a:p>
            <a:pPr marL="0" indent="0">
              <a:buNone/>
            </a:pPr>
            <a:r>
              <a:rPr lang="en-US" sz="4000" b="1" dirty="0"/>
              <a:t> </a:t>
            </a:r>
            <a:r>
              <a:rPr lang="en-US" sz="4000" b="1" baseline="30000" dirty="0"/>
              <a:t>27</a:t>
            </a:r>
            <a:r>
              <a:rPr lang="en-US" sz="4000" b="1" dirty="0"/>
              <a:t> and to present her to himself as a radiant assembly, without stain or wrinkle or any other blemish, but </a:t>
            </a:r>
            <a:r>
              <a:rPr lang="en-US" sz="4000" b="1" u="sng" dirty="0"/>
              <a:t>holy and blameless</a:t>
            </a:r>
            <a:r>
              <a:rPr lang="en-US" sz="4000" b="1" dirty="0"/>
              <a:t>.</a:t>
            </a:r>
          </a:p>
          <a:p>
            <a:pPr marL="0" indent="0">
              <a:buNone/>
            </a:pPr>
            <a:r>
              <a:rPr lang="en-US" sz="4000" b="1" dirty="0"/>
              <a:t> </a:t>
            </a:r>
            <a:r>
              <a:rPr lang="en-US" sz="4000" b="1" baseline="30000" dirty="0"/>
              <a:t>28</a:t>
            </a:r>
            <a:r>
              <a:rPr lang="en-US" sz="4000" b="1" dirty="0"/>
              <a:t> In this same way, husbands ought to love their wives as their own bodies. </a:t>
            </a:r>
            <a:endParaRPr lang="en-US" sz="4000" b="1" dirty="0" smtClean="0"/>
          </a:p>
        </p:txBody>
      </p:sp>
    </p:spTree>
    <p:extLst>
      <p:ext uri="{BB962C8B-B14F-4D97-AF65-F5344CB8AC3E}">
        <p14:creationId xmlns:p14="http://schemas.microsoft.com/office/powerpoint/2010/main" val="5588936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cs typeface="Times New Roman" pitchFamily="18" charset="0"/>
              </a:rPr>
              <a:t>The Word Does a Complete Work in Us</a:t>
            </a:r>
            <a:endParaRPr lang="en-US" sz="4000" b="1" dirty="0">
              <a:cs typeface="Times New Roman" pitchFamily="18" charset="0"/>
            </a:endParaRPr>
          </a:p>
          <a:p>
            <a:pPr marL="0" indent="0">
              <a:buNone/>
            </a:pPr>
            <a:r>
              <a:rPr lang="en-US" sz="4000" b="1" dirty="0" smtClean="0"/>
              <a:t>1 Thessalonians 5:23-24</a:t>
            </a:r>
          </a:p>
          <a:p>
            <a:pPr marL="0" indent="0">
              <a:buNone/>
            </a:pPr>
            <a:r>
              <a:rPr lang="en-US" sz="4000" b="1" dirty="0"/>
              <a:t>May Elohim himself, the Elohim of peace, </a:t>
            </a:r>
            <a:r>
              <a:rPr lang="en-US" sz="4000" b="1" u="sng" dirty="0"/>
              <a:t>sanctify you through and through</a:t>
            </a:r>
            <a:r>
              <a:rPr lang="en-US" sz="4000" b="1" dirty="0"/>
              <a:t>. May your whole spirit, soul and body be kept blameless at the coming of our Master </a:t>
            </a:r>
            <a:r>
              <a:rPr lang="en-US" sz="4000" b="1" dirty="0" err="1"/>
              <a:t>Yahusha</a:t>
            </a:r>
            <a:r>
              <a:rPr lang="en-US" sz="4000" b="1" dirty="0"/>
              <a:t> Messiah.</a:t>
            </a:r>
          </a:p>
          <a:p>
            <a:pPr marL="0" indent="0">
              <a:buNone/>
            </a:pPr>
            <a:r>
              <a:rPr lang="en-US" sz="4000" b="1" dirty="0" smtClean="0"/>
              <a:t>The </a:t>
            </a:r>
            <a:r>
              <a:rPr lang="en-US" sz="4000" b="1" dirty="0"/>
              <a:t>one who calls you is faithful and he will do it.</a:t>
            </a:r>
          </a:p>
        </p:txBody>
      </p:sp>
    </p:spTree>
    <p:extLst>
      <p:ext uri="{BB962C8B-B14F-4D97-AF65-F5344CB8AC3E}">
        <p14:creationId xmlns:p14="http://schemas.microsoft.com/office/powerpoint/2010/main" val="40828228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algn="ctr">
              <a:buNone/>
            </a:pPr>
            <a:r>
              <a:rPr lang="en-US" sz="4000" b="1" dirty="0" smtClean="0">
                <a:cs typeface="Times New Roman" pitchFamily="18" charset="0"/>
              </a:rPr>
              <a:t>How Does the Word Sanctify Us?</a:t>
            </a:r>
            <a:endParaRPr lang="en-US" sz="4000" b="1" dirty="0">
              <a:cs typeface="Times New Roman" pitchFamily="18" charset="0"/>
            </a:endParaRPr>
          </a:p>
          <a:p>
            <a:pPr marL="0" indent="0">
              <a:buNone/>
            </a:pPr>
            <a:r>
              <a:rPr lang="en-US" sz="4000" b="1" dirty="0" smtClean="0"/>
              <a:t>The Word applied separates us from all sin</a:t>
            </a:r>
          </a:p>
          <a:p>
            <a:pPr marL="0" indent="0">
              <a:buNone/>
            </a:pPr>
            <a:r>
              <a:rPr lang="en-US" sz="4000" b="1" dirty="0" smtClean="0"/>
              <a:t>The Word applied separates us from the world</a:t>
            </a:r>
          </a:p>
          <a:p>
            <a:pPr marL="0" indent="0">
              <a:buNone/>
            </a:pPr>
            <a:r>
              <a:rPr lang="en-US" sz="4000" b="1" dirty="0" smtClean="0"/>
              <a:t>The Word applied separates us from “doctrine”</a:t>
            </a:r>
          </a:p>
          <a:p>
            <a:pPr marL="0" indent="0">
              <a:buNone/>
            </a:pPr>
            <a:r>
              <a:rPr lang="en-US" sz="4000" b="1" dirty="0" smtClean="0"/>
              <a:t>The Word applied separates us from transgression of his commands</a:t>
            </a:r>
          </a:p>
          <a:p>
            <a:pPr marL="0" indent="0">
              <a:buNone/>
            </a:pPr>
            <a:r>
              <a:rPr lang="en-US" sz="4000" b="1" dirty="0" smtClean="0"/>
              <a:t>The Word applied separates us unto holiness</a:t>
            </a:r>
          </a:p>
        </p:txBody>
      </p:sp>
    </p:spTree>
    <p:extLst>
      <p:ext uri="{BB962C8B-B14F-4D97-AF65-F5344CB8AC3E}">
        <p14:creationId xmlns:p14="http://schemas.microsoft.com/office/powerpoint/2010/main" val="19810800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2238</TotalTime>
  <Words>1818</Words>
  <Application>Microsoft Office PowerPoint</Application>
  <PresentationFormat>Widescreen</PresentationFormat>
  <Paragraphs>158</Paragraphs>
  <Slides>31</Slides>
  <Notes>31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46</cp:revision>
  <dcterms:created xsi:type="dcterms:W3CDTF">2018-11-07T08:55:54Z</dcterms:created>
  <dcterms:modified xsi:type="dcterms:W3CDTF">2019-03-16T15:51:19Z</dcterms:modified>
</cp:coreProperties>
</file>