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64" r:id="rId2"/>
    <p:sldId id="330" r:id="rId3"/>
    <p:sldId id="267" r:id="rId4"/>
    <p:sldId id="331" r:id="rId5"/>
    <p:sldId id="334" r:id="rId6"/>
    <p:sldId id="333" r:id="rId7"/>
    <p:sldId id="335" r:id="rId8"/>
    <p:sldId id="368" r:id="rId9"/>
    <p:sldId id="348" r:id="rId10"/>
    <p:sldId id="349" r:id="rId11"/>
    <p:sldId id="356" r:id="rId12"/>
    <p:sldId id="355" r:id="rId13"/>
    <p:sldId id="350" r:id="rId14"/>
    <p:sldId id="357" r:id="rId15"/>
    <p:sldId id="351" r:id="rId16"/>
    <p:sldId id="352" r:id="rId17"/>
    <p:sldId id="353" r:id="rId18"/>
    <p:sldId id="354" r:id="rId19"/>
    <p:sldId id="359" r:id="rId20"/>
    <p:sldId id="358" r:id="rId21"/>
    <p:sldId id="360" r:id="rId22"/>
    <p:sldId id="361" r:id="rId23"/>
    <p:sldId id="362" r:id="rId24"/>
    <p:sldId id="338" r:id="rId25"/>
    <p:sldId id="363" r:id="rId26"/>
    <p:sldId id="340" r:id="rId27"/>
    <p:sldId id="341" r:id="rId28"/>
    <p:sldId id="342" r:id="rId29"/>
    <p:sldId id="343" r:id="rId30"/>
    <p:sldId id="344" r:id="rId31"/>
    <p:sldId id="339" r:id="rId32"/>
    <p:sldId id="332" r:id="rId33"/>
    <p:sldId id="311" r:id="rId34"/>
    <p:sldId id="312" r:id="rId35"/>
    <p:sldId id="345" r:id="rId36"/>
    <p:sldId id="364" r:id="rId37"/>
    <p:sldId id="365" r:id="rId38"/>
    <p:sldId id="366" r:id="rId39"/>
    <p:sldId id="346" r:id="rId40"/>
    <p:sldId id="367"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75" autoAdjust="0"/>
    <p:restoredTop sz="86473" autoAdjust="0"/>
  </p:normalViewPr>
  <p:slideViewPr>
    <p:cSldViewPr snapToGrid="0">
      <p:cViewPr varScale="1">
        <p:scale>
          <a:sx n="92" d="100"/>
          <a:sy n="92" d="100"/>
        </p:scale>
        <p:origin x="846" y="84"/>
      </p:cViewPr>
      <p:guideLst/>
    </p:cSldViewPr>
  </p:slideViewPr>
  <p:outlineViewPr>
    <p:cViewPr>
      <p:scale>
        <a:sx n="33" d="100"/>
        <a:sy n="33" d="100"/>
      </p:scale>
      <p:origin x="0" y="-4043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3/9/2019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009309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609385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605224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810802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895197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986087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844406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612654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403854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163816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8091350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249348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9673686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7778952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9928146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595663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4974023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37099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0674386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8653770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1874154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0182547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2671930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42260968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8650605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5956440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376636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2969979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7538709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5897396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7935726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0019844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8798783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1937334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7359062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1030479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4950058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1025854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3820521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3/9/2019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3/9/2019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3/9/2019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3/9/2019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3/9/2019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3/9/2019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3/9/2019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3/9/2019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3/9/2019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3/9/2019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60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smtClean="0">
                <a:solidFill>
                  <a:schemeClr val="tx1">
                    <a:lumMod val="95000"/>
                    <a:lumOff val="5000"/>
                  </a:schemeClr>
                </a:solidFill>
                <a:latin typeface="Helvetica" pitchFamily="34" charset="0"/>
                <a:cs typeface="Helvetica" pitchFamily="34" charset="0"/>
              </a:rPr>
              <a:t>March 9, </a:t>
            </a:r>
            <a:r>
              <a:rPr lang="en-US" sz="5333" b="1" dirty="0" smtClean="0">
                <a:solidFill>
                  <a:schemeClr val="tx1">
                    <a:lumMod val="95000"/>
                    <a:lumOff val="5000"/>
                  </a:schemeClr>
                </a:solidFill>
                <a:latin typeface="Helvetica" pitchFamily="34" charset="0"/>
                <a:cs typeface="Helvetica" pitchFamily="34" charset="0"/>
              </a:rPr>
              <a:t>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333" dirty="0" smtClean="0">
                <a:solidFill>
                  <a:schemeClr val="tx1"/>
                </a:solidFill>
                <a:latin typeface="Helvetica" pitchFamily="34" charset="0"/>
                <a:cs typeface="Helvetica" pitchFamily="34" charset="0"/>
              </a:rPr>
              <a:t>  </a:t>
            </a:r>
            <a:endParaRPr lang="en-US" sz="5333" dirty="0">
              <a:solidFill>
                <a:schemeClr val="tx1"/>
              </a:solidFill>
              <a:latin typeface="Helvetica" pitchFamily="34" charset="0"/>
              <a:cs typeface="Helvetica" pitchFamily="34" charset="0"/>
            </a:endParaRPr>
          </a:p>
          <a:p>
            <a:pPr algn="ctr">
              <a:buNone/>
            </a:pPr>
            <a:r>
              <a:rPr lang="en-US" sz="5333" b="1" dirty="0" smtClean="0">
                <a:solidFill>
                  <a:schemeClr val="tx1"/>
                </a:solidFill>
                <a:latin typeface="Helvetica" pitchFamily="34" charset="0"/>
                <a:cs typeface="Helvetica" pitchFamily="34" charset="0"/>
              </a:rPr>
              <a:t>“Holiness: Distinguishing Between Clean and Unclean”</a:t>
            </a:r>
            <a:endParaRPr lang="en-US" sz="5333" b="1" dirty="0">
              <a:solidFill>
                <a:schemeClr val="tx1"/>
              </a:solidFill>
              <a:latin typeface="Helvetica" pitchFamily="34" charset="0"/>
              <a:cs typeface="Helvetica" pitchFamily="34" charset="0"/>
            </a:endParaRPr>
          </a:p>
          <a:p>
            <a:pPr algn="ctr">
              <a:buNone/>
            </a:pPr>
            <a:endParaRPr lang="en-US" sz="3733" dirty="0">
              <a:solidFill>
                <a:schemeClr val="tx1"/>
              </a:solidFill>
              <a:latin typeface="Helvetica" pitchFamily="34" charset="0"/>
              <a:cs typeface="Helvetica" pitchFamily="34" charset="0"/>
            </a:endParaRPr>
          </a:p>
          <a:p>
            <a:pPr algn="ctr">
              <a:buNone/>
            </a:pPr>
            <a:r>
              <a:rPr lang="en-US" sz="3733" b="1" dirty="0">
                <a:solidFill>
                  <a:schemeClr val="tx1"/>
                </a:solidFill>
                <a:latin typeface="Helvetica" pitchFamily="34" charset="0"/>
                <a:cs typeface="Helvetica" pitchFamily="34" charset="0"/>
              </a:rPr>
              <a:t>The </a:t>
            </a:r>
            <a:r>
              <a:rPr lang="en-US" sz="3733" b="1" dirty="0" smtClean="0">
                <a:solidFill>
                  <a:schemeClr val="tx1"/>
                </a:solidFill>
                <a:latin typeface="Helvetica" pitchFamily="34" charset="0"/>
                <a:cs typeface="Helvetica" pitchFamily="34" charset="0"/>
              </a:rPr>
              <a:t>Importance of Keeping Your Body Clean and Separated Unto Yahuwah</a:t>
            </a:r>
            <a:endParaRPr lang="en-US" sz="3733" b="1" dirty="0">
              <a:solidFill>
                <a:schemeClr val="tx1"/>
              </a:solidFill>
              <a:latin typeface="Helvetica" pitchFamily="34" charset="0"/>
              <a:cs typeface="Helvetica" pitchFamily="34" charset="0"/>
            </a:endParaRPr>
          </a:p>
        </p:txBody>
      </p:sp>
    </p:spTree>
    <p:extLst>
      <p:ext uri="{BB962C8B-B14F-4D97-AF65-F5344CB8AC3E}">
        <p14:creationId xmlns:p14="http://schemas.microsoft.com/office/powerpoint/2010/main" val="33731259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smtClean="0">
                <a:solidFill>
                  <a:schemeClr val="tx1"/>
                </a:solidFill>
                <a:cs typeface="Times New Roman" pitchFamily="18" charset="0"/>
              </a:rPr>
              <a:t>The Call to be Holy</a:t>
            </a:r>
          </a:p>
          <a:p>
            <a:pPr marL="0" indent="0">
              <a:buNone/>
            </a:pPr>
            <a:r>
              <a:rPr lang="en-US" sz="4000" b="1" dirty="0">
                <a:solidFill>
                  <a:schemeClr val="tx1"/>
                </a:solidFill>
              </a:rPr>
              <a:t>As obedient children, do not conform to the evil desires you had when you lived in ignorance.  </a:t>
            </a:r>
            <a:r>
              <a:rPr lang="en-US" sz="4000" b="1" u="sng" dirty="0">
                <a:solidFill>
                  <a:schemeClr val="tx1"/>
                </a:solidFill>
              </a:rPr>
              <a:t>But just as he who called you is holy, so be holy in all you do; for it is written: "Be holy, because I am holy</a:t>
            </a:r>
            <a:r>
              <a:rPr lang="en-US" sz="4000" b="1" dirty="0">
                <a:solidFill>
                  <a:schemeClr val="tx1"/>
                </a:solidFill>
              </a:rPr>
              <a:t>." (1 </a:t>
            </a:r>
            <a:r>
              <a:rPr lang="en-US" sz="4000" b="1" dirty="0" err="1" smtClean="0">
                <a:solidFill>
                  <a:schemeClr val="tx1"/>
                </a:solidFill>
              </a:rPr>
              <a:t>Kepha</a:t>
            </a:r>
            <a:r>
              <a:rPr lang="en-US" sz="4000" b="1" dirty="0" smtClean="0">
                <a:solidFill>
                  <a:schemeClr val="tx1"/>
                </a:solidFill>
              </a:rPr>
              <a:t>/Peter </a:t>
            </a:r>
            <a:r>
              <a:rPr lang="en-US" sz="4000" b="1" dirty="0">
                <a:solidFill>
                  <a:schemeClr val="tx1"/>
                </a:solidFill>
              </a:rPr>
              <a:t>1:14-16)</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16673176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smtClean="0">
                <a:cs typeface="Times New Roman" pitchFamily="18" charset="0"/>
              </a:rPr>
              <a:t>A Few Things We Will Investigate</a:t>
            </a:r>
            <a:r>
              <a:rPr lang="en-US" sz="4400" b="1" dirty="0" smtClean="0">
                <a:solidFill>
                  <a:schemeClr val="tx1"/>
                </a:solidFill>
                <a:cs typeface="Times New Roman" pitchFamily="18" charset="0"/>
              </a:rPr>
              <a:t> </a:t>
            </a:r>
          </a:p>
          <a:p>
            <a:pPr marL="0" indent="0">
              <a:buNone/>
            </a:pPr>
            <a:r>
              <a:rPr lang="en-US" sz="4000" b="1" dirty="0" smtClean="0">
                <a:cs typeface="Times New Roman" pitchFamily="18" charset="0"/>
              </a:rPr>
              <a:t>The </a:t>
            </a:r>
            <a:r>
              <a:rPr lang="en-US" sz="4000" b="1" dirty="0" smtClean="0">
                <a:solidFill>
                  <a:schemeClr val="tx1"/>
                </a:solidFill>
                <a:cs typeface="Times New Roman" pitchFamily="18" charset="0"/>
              </a:rPr>
              <a:t>Importance of Making Distinctions</a:t>
            </a:r>
          </a:p>
          <a:p>
            <a:pPr marL="0" indent="0">
              <a:buNone/>
            </a:pPr>
            <a:r>
              <a:rPr lang="en-US" sz="4000" b="1" dirty="0" smtClean="0">
                <a:solidFill>
                  <a:schemeClr val="tx1"/>
                </a:solidFill>
              </a:rPr>
              <a:t>The Clean and the Unclean</a:t>
            </a:r>
          </a:p>
          <a:p>
            <a:pPr marL="0" indent="0">
              <a:buNone/>
            </a:pPr>
            <a:r>
              <a:rPr lang="en-US" sz="4000" b="1" dirty="0" smtClean="0"/>
              <a:t>How Does Elohim Feel About Clean and Unclean?</a:t>
            </a:r>
            <a:endParaRPr lang="en-US" sz="4000" b="1" dirty="0" smtClean="0">
              <a:solidFill>
                <a:schemeClr val="tx1"/>
              </a:solidFill>
            </a:endParaRPr>
          </a:p>
          <a:p>
            <a:pPr marL="0" indent="0">
              <a:buNone/>
            </a:pPr>
            <a:r>
              <a:rPr lang="en-US" sz="4000" b="1" dirty="0" smtClean="0"/>
              <a:t>Did the Master Declare All Things Clean?</a:t>
            </a:r>
            <a:endParaRPr lang="en-US" sz="4000" b="1" dirty="0" smtClean="0">
              <a:solidFill>
                <a:schemeClr val="tx1"/>
              </a:solidFill>
            </a:endParaRPr>
          </a:p>
          <a:p>
            <a:pPr marL="0" indent="0">
              <a:buNone/>
            </a:pPr>
            <a:r>
              <a:rPr lang="en-US" sz="4000" b="1" dirty="0" smtClean="0">
                <a:solidFill>
                  <a:schemeClr val="tx1"/>
                </a:solidFill>
              </a:rPr>
              <a:t>The Vision of Peter and the Sheet </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10821554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smtClean="0">
                <a:solidFill>
                  <a:schemeClr val="tx1"/>
                </a:solidFill>
                <a:cs typeface="Times New Roman" pitchFamily="18" charset="0"/>
              </a:rPr>
              <a:t>The Importance of Making Distinctions</a:t>
            </a:r>
          </a:p>
          <a:p>
            <a:pPr>
              <a:buNone/>
            </a:pPr>
            <a:r>
              <a:rPr lang="en-US" sz="4000" b="1" u="sng" dirty="0"/>
              <a:t>You must distinguish between the holy and the common, between the unclean and the clean</a:t>
            </a:r>
            <a:r>
              <a:rPr lang="en-US" sz="4000" b="1" dirty="0"/>
              <a:t>, and you must teach the sons of </a:t>
            </a:r>
            <a:r>
              <a:rPr lang="en-US" sz="4000" b="1" dirty="0" err="1"/>
              <a:t>Yisrael</a:t>
            </a:r>
            <a:r>
              <a:rPr lang="en-US" sz="4000" b="1" dirty="0"/>
              <a:t> all the decrees Yahuwah has given them through </a:t>
            </a:r>
            <a:r>
              <a:rPr lang="en-US" sz="4000" b="1" dirty="0" err="1"/>
              <a:t>Mosheh</a:t>
            </a:r>
            <a:r>
              <a:rPr lang="en-US" sz="4000" b="1" dirty="0"/>
              <a:t>." (</a:t>
            </a:r>
            <a:r>
              <a:rPr lang="en-US" sz="4000" b="1" dirty="0" err="1" smtClean="0"/>
              <a:t>Vayiqra</a:t>
            </a:r>
            <a:r>
              <a:rPr lang="en-US" sz="4000" b="1" dirty="0" smtClean="0"/>
              <a:t>/Leviticus </a:t>
            </a:r>
            <a:r>
              <a:rPr lang="en-US" sz="4000" b="1" dirty="0"/>
              <a:t>10:10-11)</a:t>
            </a:r>
            <a:endParaRPr lang="en-US" sz="4000" b="1" dirty="0">
              <a:cs typeface="Times New Roman" pitchFamily="18" charset="0"/>
            </a:endParaRPr>
          </a:p>
        </p:txBody>
      </p:sp>
    </p:spTree>
    <p:extLst>
      <p:ext uri="{BB962C8B-B14F-4D97-AF65-F5344CB8AC3E}">
        <p14:creationId xmlns:p14="http://schemas.microsoft.com/office/powerpoint/2010/main" val="24773942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a:solidFill>
                  <a:schemeClr val="tx1"/>
                </a:solidFill>
              </a:rPr>
              <a:t>You must </a:t>
            </a:r>
            <a:r>
              <a:rPr lang="en-US" sz="4000" b="1" u="sng" dirty="0">
                <a:solidFill>
                  <a:schemeClr val="tx1"/>
                </a:solidFill>
              </a:rPr>
              <a:t>distinguish between the unclean and the clean</a:t>
            </a:r>
            <a:r>
              <a:rPr lang="en-US" sz="4000" b="1" dirty="0">
                <a:solidFill>
                  <a:schemeClr val="tx1"/>
                </a:solidFill>
              </a:rPr>
              <a:t>, between living creatures that may be eaten and those that may not be eaten</a:t>
            </a:r>
            <a:r>
              <a:rPr lang="en-US" sz="4000" b="1" dirty="0" smtClean="0">
                <a:solidFill>
                  <a:schemeClr val="tx1"/>
                </a:solidFill>
              </a:rPr>
              <a:t>.'“</a:t>
            </a:r>
            <a:r>
              <a:rPr lang="en-US" sz="4000" b="1" dirty="0" smtClean="0">
                <a:solidFill>
                  <a:schemeClr val="tx1"/>
                </a:solidFill>
                <a:cs typeface="Times New Roman" pitchFamily="18" charset="0"/>
              </a:rPr>
              <a:t> </a:t>
            </a:r>
            <a:r>
              <a:rPr lang="en-US" sz="4000" b="1" dirty="0" err="1" smtClean="0">
                <a:solidFill>
                  <a:schemeClr val="tx1"/>
                </a:solidFill>
                <a:cs typeface="Times New Roman" pitchFamily="18" charset="0"/>
              </a:rPr>
              <a:t>Vayikra</a:t>
            </a:r>
            <a:r>
              <a:rPr lang="en-US" sz="4000" b="1" dirty="0" smtClean="0">
                <a:solidFill>
                  <a:schemeClr val="tx1"/>
                </a:solidFill>
                <a:cs typeface="Times New Roman" pitchFamily="18" charset="0"/>
              </a:rPr>
              <a:t> (Leviticus</a:t>
            </a:r>
            <a:r>
              <a:rPr lang="en-US" sz="4000" b="1" dirty="0">
                <a:solidFill>
                  <a:schemeClr val="tx1"/>
                </a:solidFill>
                <a:cs typeface="Times New Roman" pitchFamily="18" charset="0"/>
              </a:rPr>
              <a:t>)</a:t>
            </a:r>
            <a:r>
              <a:rPr lang="en-US" sz="4000" b="1" dirty="0" smtClean="0">
                <a:solidFill>
                  <a:schemeClr val="tx1"/>
                </a:solidFill>
                <a:cs typeface="Times New Roman" pitchFamily="18" charset="0"/>
              </a:rPr>
              <a:t> 11:47</a:t>
            </a:r>
            <a:endParaRPr lang="en-US" sz="4000" b="1" dirty="0">
              <a:solidFill>
                <a:schemeClr val="tx1"/>
              </a:solidFill>
            </a:endParaRPr>
          </a:p>
        </p:txBody>
      </p:sp>
    </p:spTree>
    <p:extLst>
      <p:ext uri="{BB962C8B-B14F-4D97-AF65-F5344CB8AC3E}">
        <p14:creationId xmlns:p14="http://schemas.microsoft.com/office/powerpoint/2010/main" val="5897445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20000"/>
          </a:bodyPr>
          <a:lstStyle/>
          <a:p>
            <a:pPr marL="0" indent="0" algn="ctr">
              <a:buNone/>
            </a:pPr>
            <a:r>
              <a:rPr lang="en-US" sz="4400" b="1" dirty="0" smtClean="0">
                <a:solidFill>
                  <a:schemeClr val="tx1"/>
                </a:solidFill>
                <a:cs typeface="Times New Roman" pitchFamily="18" charset="0"/>
              </a:rPr>
              <a:t>The Importance of Making Distinctions</a:t>
            </a:r>
          </a:p>
          <a:p>
            <a:pPr marL="0" indent="0">
              <a:buNone/>
            </a:pPr>
            <a:r>
              <a:rPr lang="en-US" sz="4300" b="1" dirty="0"/>
              <a:t>But I said to you, "You will possess their land; I will give it to you as an inheritance, a land flowing with milk and honey." I am Yahuwah your Elohim, who has </a:t>
            </a:r>
            <a:r>
              <a:rPr lang="en-US" sz="4300" b="1" u="sng" dirty="0"/>
              <a:t>set you apart from the nations</a:t>
            </a:r>
            <a:r>
              <a:rPr lang="en-US" sz="4300" b="1" dirty="0"/>
              <a:t>.  "'You must therefore </a:t>
            </a:r>
            <a:r>
              <a:rPr lang="en-US" sz="4300" b="1" u="sng" dirty="0"/>
              <a:t>make a distinction between clean and unclean animals and between unclean and clean birds</a:t>
            </a:r>
            <a:r>
              <a:rPr lang="en-US" sz="4300" b="1" dirty="0"/>
              <a:t>. Do not defile yourselves by any animal or bird or anything that moves along the ground-- </a:t>
            </a:r>
            <a:r>
              <a:rPr lang="en-US" sz="4300" b="1" u="sng" dirty="0"/>
              <a:t>those which I have set apart as unclean for you</a:t>
            </a:r>
            <a:r>
              <a:rPr lang="en-US" sz="4300" b="1" dirty="0"/>
              <a:t>.  </a:t>
            </a:r>
            <a:r>
              <a:rPr lang="en-US" sz="4300" b="1" u="sng" dirty="0"/>
              <a:t>You are to be holy to me because I, Yahuwah, am holy, and I have set you apart from the nations to be my own</a:t>
            </a:r>
            <a:r>
              <a:rPr lang="en-US" sz="4300" b="1" dirty="0"/>
              <a:t>. (</a:t>
            </a:r>
            <a:r>
              <a:rPr lang="en-US" sz="4300" b="1" dirty="0" err="1" smtClean="0"/>
              <a:t>Vayiqra</a:t>
            </a:r>
            <a:r>
              <a:rPr lang="en-US" sz="4300" b="1" dirty="0" smtClean="0"/>
              <a:t>/Leviticus </a:t>
            </a:r>
            <a:r>
              <a:rPr lang="en-US" sz="4300" b="1" dirty="0"/>
              <a:t>20:24-26)</a:t>
            </a:r>
            <a:endParaRPr lang="en-US" sz="4300" b="1" dirty="0">
              <a:solidFill>
                <a:schemeClr val="tx1"/>
              </a:solidFill>
              <a:cs typeface="Times New Roman" pitchFamily="18" charset="0"/>
            </a:endParaRPr>
          </a:p>
        </p:txBody>
      </p:sp>
    </p:spTree>
    <p:extLst>
      <p:ext uri="{BB962C8B-B14F-4D97-AF65-F5344CB8AC3E}">
        <p14:creationId xmlns:p14="http://schemas.microsoft.com/office/powerpoint/2010/main" val="10376462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smtClean="0">
                <a:solidFill>
                  <a:schemeClr val="tx1"/>
                </a:solidFill>
                <a:cs typeface="Times New Roman" pitchFamily="18" charset="0"/>
              </a:rPr>
              <a:t>The Importance of Making </a:t>
            </a:r>
            <a:r>
              <a:rPr lang="en-US" sz="4400" b="1" dirty="0" smtClean="0">
                <a:solidFill>
                  <a:schemeClr val="tx1"/>
                </a:solidFill>
                <a:cs typeface="Times New Roman" pitchFamily="18" charset="0"/>
              </a:rPr>
              <a:t>Distinctions</a:t>
            </a:r>
          </a:p>
          <a:p>
            <a:pPr marL="0" indent="0" algn="ctr">
              <a:buNone/>
            </a:pPr>
            <a:r>
              <a:rPr lang="en-US" sz="4400" b="1" dirty="0" smtClean="0">
                <a:cs typeface="Times New Roman" pitchFamily="18" charset="0"/>
              </a:rPr>
              <a:t>Hebrews 5:13-14</a:t>
            </a:r>
            <a:endParaRPr lang="en-US" sz="4400" b="1" dirty="0" smtClean="0">
              <a:solidFill>
                <a:schemeClr val="tx1"/>
              </a:solidFill>
              <a:cs typeface="Times New Roman" pitchFamily="18" charset="0"/>
            </a:endParaRPr>
          </a:p>
          <a:p>
            <a:pPr marL="0" indent="0">
              <a:buNone/>
            </a:pPr>
            <a:r>
              <a:rPr lang="en-US" sz="4000" b="1" dirty="0" smtClean="0"/>
              <a:t>Anyone </a:t>
            </a:r>
            <a:r>
              <a:rPr lang="en-US" sz="4000" b="1" dirty="0"/>
              <a:t>who lives on milk, being still an infant, is not acquainted with the teaching about righteousness.</a:t>
            </a:r>
          </a:p>
          <a:p>
            <a:pPr marL="0" indent="0">
              <a:buNone/>
            </a:pPr>
            <a:r>
              <a:rPr lang="en-US" sz="4000" b="1" dirty="0" smtClean="0"/>
              <a:t>But </a:t>
            </a:r>
            <a:r>
              <a:rPr lang="en-US" sz="4000" b="1" dirty="0"/>
              <a:t>solid food is for the mature, who by constant use have trained themselves to distinguish good from evil</a:t>
            </a:r>
            <a:r>
              <a:rPr lang="en-US" sz="4000" b="1" dirty="0" smtClean="0"/>
              <a:t>.</a:t>
            </a:r>
            <a:endParaRPr lang="en-US" b="1" dirty="0"/>
          </a:p>
        </p:txBody>
      </p:sp>
    </p:spTree>
    <p:extLst>
      <p:ext uri="{BB962C8B-B14F-4D97-AF65-F5344CB8AC3E}">
        <p14:creationId xmlns:p14="http://schemas.microsoft.com/office/powerpoint/2010/main" val="23814369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t>Instructions About Eating Clean and Unclean</a:t>
            </a:r>
          </a:p>
          <a:p>
            <a:pPr algn="ctr">
              <a:buNone/>
            </a:pPr>
            <a:r>
              <a:rPr lang="en-US" sz="4000" b="1" dirty="0" err="1" smtClean="0"/>
              <a:t>Vayiqra</a:t>
            </a:r>
            <a:r>
              <a:rPr lang="en-US" sz="4000" b="1" dirty="0" smtClean="0"/>
              <a:t>/Leviticus 11:1-3</a:t>
            </a:r>
          </a:p>
          <a:p>
            <a:pPr marL="0" indent="0">
              <a:buNone/>
            </a:pPr>
            <a:r>
              <a:rPr lang="en-US" sz="4000" b="1" dirty="0"/>
              <a:t>Yahuwah said to </a:t>
            </a:r>
            <a:r>
              <a:rPr lang="en-US" sz="4000" b="1" dirty="0" err="1"/>
              <a:t>Mosheh</a:t>
            </a:r>
            <a:r>
              <a:rPr lang="en-US" sz="4000" b="1" dirty="0"/>
              <a:t> and </a:t>
            </a:r>
            <a:r>
              <a:rPr lang="en-US" sz="4000" b="1" dirty="0" err="1"/>
              <a:t>Aharon</a:t>
            </a:r>
            <a:r>
              <a:rPr lang="en-US" sz="4000" b="1" dirty="0"/>
              <a:t>,</a:t>
            </a:r>
          </a:p>
          <a:p>
            <a:pPr marL="0" indent="0">
              <a:buNone/>
            </a:pPr>
            <a:r>
              <a:rPr lang="en-US" sz="4000" b="1" dirty="0" smtClean="0"/>
              <a:t>"</a:t>
            </a:r>
            <a:r>
              <a:rPr lang="en-US" sz="4000" b="1" dirty="0"/>
              <a:t>Say to the sons of </a:t>
            </a:r>
            <a:r>
              <a:rPr lang="en-US" sz="4000" b="1" dirty="0" err="1"/>
              <a:t>Yisrael</a:t>
            </a:r>
            <a:r>
              <a:rPr lang="en-US" sz="4000" b="1" dirty="0"/>
              <a:t>: 'Of all the animals that live on land, these are the ones you may eat:</a:t>
            </a:r>
          </a:p>
          <a:p>
            <a:pPr marL="0" indent="0">
              <a:buNone/>
            </a:pPr>
            <a:r>
              <a:rPr lang="en-US" sz="4000" b="1" dirty="0" smtClean="0"/>
              <a:t>You </a:t>
            </a:r>
            <a:r>
              <a:rPr lang="en-US" sz="4000" b="1" dirty="0"/>
              <a:t>may eat any animal that has a split hoof completely divided and that chews the cud</a:t>
            </a:r>
            <a:r>
              <a:rPr lang="en-US" sz="4000" b="1" dirty="0" smtClean="0"/>
              <a:t>.</a:t>
            </a:r>
            <a:r>
              <a:rPr lang="en-US" sz="4000" b="1" dirty="0">
                <a:cs typeface="Times New Roman" pitchFamily="18" charset="0"/>
              </a:rPr>
              <a:t> </a:t>
            </a:r>
            <a:r>
              <a:rPr lang="en-US" sz="4000" b="1" dirty="0" smtClean="0">
                <a:cs typeface="Times New Roman" pitchFamily="18" charset="0"/>
              </a:rPr>
              <a:t> </a:t>
            </a:r>
            <a:endParaRPr lang="en-US" dirty="0"/>
          </a:p>
        </p:txBody>
      </p:sp>
    </p:spTree>
    <p:extLst>
      <p:ext uri="{BB962C8B-B14F-4D97-AF65-F5344CB8AC3E}">
        <p14:creationId xmlns:p14="http://schemas.microsoft.com/office/powerpoint/2010/main" val="40465261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t>Instructions About Eating Clean and Unclean</a:t>
            </a:r>
          </a:p>
          <a:p>
            <a:pPr algn="ctr">
              <a:buNone/>
            </a:pPr>
            <a:r>
              <a:rPr lang="en-US" sz="4000" b="1" dirty="0" err="1" smtClean="0"/>
              <a:t>Vayiqra</a:t>
            </a:r>
            <a:r>
              <a:rPr lang="en-US" sz="4000" b="1" dirty="0" smtClean="0"/>
              <a:t>/Leviticus 11:4-6</a:t>
            </a:r>
          </a:p>
          <a:p>
            <a:pPr marL="0" indent="0">
              <a:buNone/>
            </a:pPr>
            <a:r>
              <a:rPr lang="en-US" sz="4000" b="1" dirty="0" smtClean="0"/>
              <a:t>"</a:t>
            </a:r>
            <a:r>
              <a:rPr lang="en-US" sz="4000" b="1" dirty="0"/>
              <a:t>'There are some that only chew the cud or only have a split hoof, but you must not eat them. The camel, though it chews the cud, does not have a split hoof; it is unclean for you.</a:t>
            </a:r>
          </a:p>
          <a:p>
            <a:pPr marL="0" indent="0">
              <a:buNone/>
            </a:pPr>
            <a:r>
              <a:rPr lang="en-US" sz="4000" b="1" dirty="0" smtClean="0"/>
              <a:t>The </a:t>
            </a:r>
            <a:r>
              <a:rPr lang="en-US" sz="4000" b="1" dirty="0" err="1"/>
              <a:t>coney</a:t>
            </a:r>
            <a:r>
              <a:rPr lang="en-US" sz="4000" b="1" dirty="0"/>
              <a:t>, though it chews the cud, does not have a split hoof; it is unclean for you.</a:t>
            </a:r>
          </a:p>
          <a:p>
            <a:pPr marL="0" indent="0">
              <a:buNone/>
            </a:pPr>
            <a:r>
              <a:rPr lang="en-US" sz="4000" b="1" dirty="0" smtClean="0"/>
              <a:t>The </a:t>
            </a:r>
            <a:r>
              <a:rPr lang="en-US" sz="4000" b="1" dirty="0"/>
              <a:t>rabbit, though it chews the cud, does not have a split hoof; it is unclean for you</a:t>
            </a:r>
            <a:r>
              <a:rPr lang="en-US" sz="4000" b="1" dirty="0" smtClean="0"/>
              <a:t>.</a:t>
            </a:r>
            <a:endParaRPr lang="en-US" sz="4000" b="1" dirty="0"/>
          </a:p>
        </p:txBody>
      </p:sp>
    </p:spTree>
    <p:extLst>
      <p:ext uri="{BB962C8B-B14F-4D97-AF65-F5344CB8AC3E}">
        <p14:creationId xmlns:p14="http://schemas.microsoft.com/office/powerpoint/2010/main" val="25070551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algn="ctr">
              <a:buNone/>
            </a:pPr>
            <a:r>
              <a:rPr lang="en-US" sz="4000" b="1" dirty="0" smtClean="0"/>
              <a:t>Definition Interruption…</a:t>
            </a:r>
          </a:p>
          <a:p>
            <a:pPr algn="ctr">
              <a:buNone/>
            </a:pPr>
            <a:r>
              <a:rPr lang="en-US" sz="4000" b="1" dirty="0" smtClean="0"/>
              <a:t>“Unclean”</a:t>
            </a:r>
          </a:p>
          <a:p>
            <a:pPr marL="0" indent="0">
              <a:buNone/>
            </a:pPr>
            <a:r>
              <a:rPr lang="en-US" b="1" dirty="0" smtClean="0"/>
              <a:t> </a:t>
            </a:r>
            <a:r>
              <a:rPr lang="en-US" sz="4800" dirty="0" err="1">
                <a:latin typeface="Bwhebb" panose="00000400000000000000" pitchFamily="2" charset="0"/>
              </a:rPr>
              <a:t>amej</a:t>
            </a:r>
            <a:r>
              <a:rPr lang="en-US" sz="4800" dirty="0">
                <a:latin typeface="Bwhebb" panose="00000400000000000000" pitchFamily="2" charset="0"/>
              </a:rPr>
              <a:t>' </a:t>
            </a:r>
            <a:r>
              <a:rPr lang="en-US" sz="4000" b="1" dirty="0" smtClean="0"/>
              <a:t>(</a:t>
            </a:r>
            <a:r>
              <a:rPr lang="en-US" sz="4000" b="1" dirty="0" err="1" smtClean="0"/>
              <a:t>tamay</a:t>
            </a:r>
            <a:r>
              <a:rPr lang="en-US" sz="4000" b="1" dirty="0" smtClean="0"/>
              <a:t>) – unclean, polluted</a:t>
            </a:r>
          </a:p>
          <a:p>
            <a:pPr marL="0" indent="0">
              <a:buNone/>
            </a:pPr>
            <a:r>
              <a:rPr lang="en-US" sz="4000" b="1" dirty="0"/>
              <a:t>Animals and foods were considered clean or unclean by their nature. Persons and objects could become ritually unclean. Personal uncleanness could be incurred through birth, menstruation, bodily emissions, "leprosy," sexual relations and misdeeds and contact with death. Priests and Levites were especially concerned with the issues of cleanness and uncleanness. </a:t>
            </a:r>
          </a:p>
        </p:txBody>
      </p:sp>
    </p:spTree>
    <p:extLst>
      <p:ext uri="{BB962C8B-B14F-4D97-AF65-F5344CB8AC3E}">
        <p14:creationId xmlns:p14="http://schemas.microsoft.com/office/powerpoint/2010/main" val="34407869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t>Instructions About Eating Clean and Unclean</a:t>
            </a:r>
          </a:p>
          <a:p>
            <a:pPr algn="ctr">
              <a:buNone/>
            </a:pPr>
            <a:r>
              <a:rPr lang="en-US" sz="4000" b="1" dirty="0" err="1" smtClean="0"/>
              <a:t>Vayiqra</a:t>
            </a:r>
            <a:r>
              <a:rPr lang="en-US" sz="4000" b="1" dirty="0" smtClean="0"/>
              <a:t>/Leviticus 11:7-8</a:t>
            </a:r>
          </a:p>
          <a:p>
            <a:pPr marL="0" indent="0">
              <a:buNone/>
            </a:pPr>
            <a:r>
              <a:rPr lang="en-US" sz="4000" b="1" dirty="0" smtClean="0"/>
              <a:t>And </a:t>
            </a:r>
            <a:r>
              <a:rPr lang="en-US" sz="4000" b="1" dirty="0"/>
              <a:t>the pig, though it has a split hoof completely divided, does not chew the cud; it is unclean for you.</a:t>
            </a:r>
          </a:p>
          <a:p>
            <a:pPr marL="0" indent="0">
              <a:buNone/>
            </a:pPr>
            <a:r>
              <a:rPr lang="en-US" sz="4000" b="1" dirty="0" smtClean="0"/>
              <a:t>You </a:t>
            </a:r>
            <a:r>
              <a:rPr lang="en-US" sz="4000" b="1" dirty="0"/>
              <a:t>must not eat their meat or touch their carcasses; they are unclean for you.</a:t>
            </a:r>
          </a:p>
        </p:txBody>
      </p:sp>
    </p:spTree>
    <p:extLst>
      <p:ext uri="{BB962C8B-B14F-4D97-AF65-F5344CB8AC3E}">
        <p14:creationId xmlns:p14="http://schemas.microsoft.com/office/powerpoint/2010/main" val="1981113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426529"/>
          </a:xfrm>
        </p:spPr>
        <p:txBody>
          <a:bodyPr>
            <a:normAutofit fontScale="62500" lnSpcReduction="20000"/>
          </a:bodyPr>
          <a:lstStyle/>
          <a:p>
            <a:pPr algn="ctr">
              <a:buNone/>
            </a:pPr>
            <a:r>
              <a:rPr lang="en-US" sz="4000" b="1" dirty="0" smtClean="0"/>
              <a:t>Instructions About Eating Clean and Unclean</a:t>
            </a:r>
          </a:p>
          <a:p>
            <a:pPr algn="ctr">
              <a:buNone/>
            </a:pPr>
            <a:r>
              <a:rPr lang="en-US" sz="4000" b="1" dirty="0" err="1" smtClean="0"/>
              <a:t>Vayiqra</a:t>
            </a:r>
            <a:r>
              <a:rPr lang="en-US" sz="4000" b="1" dirty="0" smtClean="0"/>
              <a:t>/Leviticus 11:9-12</a:t>
            </a:r>
          </a:p>
          <a:p>
            <a:pPr marL="0" indent="0">
              <a:buNone/>
            </a:pPr>
            <a:r>
              <a:rPr lang="en-US" sz="6400" b="1" dirty="0" smtClean="0"/>
              <a:t>"'Of all the creatures living in the water of the seas and the streams, you may eat any that have fins and scales.</a:t>
            </a:r>
          </a:p>
          <a:p>
            <a:pPr marL="0" indent="0">
              <a:buNone/>
            </a:pPr>
            <a:r>
              <a:rPr lang="en-US" sz="6400" b="1" dirty="0" smtClean="0"/>
              <a:t>But all creatures in the seas or streams that do not have fins and scales-- whether among all the swarming things or among all the other living creatures in the water-- you are to detest.</a:t>
            </a:r>
          </a:p>
          <a:p>
            <a:pPr marL="0" indent="0">
              <a:buNone/>
            </a:pPr>
            <a:r>
              <a:rPr lang="en-US" sz="6400" b="1" dirty="0" smtClean="0"/>
              <a:t>And since you are to detest them, you must not eat their meat and you must detest their carcasses.</a:t>
            </a:r>
          </a:p>
          <a:p>
            <a:pPr marL="0" indent="0">
              <a:buNone/>
            </a:pPr>
            <a:r>
              <a:rPr lang="en-US" sz="6400" b="1" dirty="0" smtClean="0"/>
              <a:t>Anything living in the water that does not have fins and scales is to be detestable to you.</a:t>
            </a:r>
            <a:endParaRPr lang="en-US" sz="6400" b="1" dirty="0"/>
          </a:p>
        </p:txBody>
      </p:sp>
    </p:spTree>
    <p:extLst>
      <p:ext uri="{BB962C8B-B14F-4D97-AF65-F5344CB8AC3E}">
        <p14:creationId xmlns:p14="http://schemas.microsoft.com/office/powerpoint/2010/main" val="1035049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t>Definition Interruption…</a:t>
            </a:r>
          </a:p>
          <a:p>
            <a:pPr algn="ctr">
              <a:buNone/>
            </a:pPr>
            <a:r>
              <a:rPr lang="en-US" sz="4000" b="1" dirty="0" smtClean="0"/>
              <a:t>“Detestable”</a:t>
            </a:r>
          </a:p>
          <a:p>
            <a:pPr marL="0" indent="0">
              <a:buNone/>
            </a:pPr>
            <a:r>
              <a:rPr lang="en-US" sz="4400" dirty="0">
                <a:latin typeface="Bwhebb" panose="00000400000000000000" pitchFamily="2" charset="0"/>
              </a:rPr>
              <a:t>#</a:t>
            </a:r>
            <a:r>
              <a:rPr lang="en-US" sz="4400" dirty="0" err="1">
                <a:latin typeface="Bwhebb" panose="00000400000000000000" pitchFamily="2" charset="0"/>
              </a:rPr>
              <a:t>q,vñ</a:t>
            </a:r>
            <a:r>
              <a:rPr lang="en-US" sz="4400" dirty="0">
                <a:latin typeface="Bwhebb" panose="00000400000000000000" pitchFamily="2" charset="0"/>
              </a:rPr>
              <a:t>, </a:t>
            </a:r>
            <a:r>
              <a:rPr lang="en-US" sz="4000" b="1" dirty="0" smtClean="0"/>
              <a:t>(</a:t>
            </a:r>
            <a:r>
              <a:rPr lang="en-US" sz="4000" b="1" dirty="0" err="1" smtClean="0"/>
              <a:t>sheketz</a:t>
            </a:r>
            <a:r>
              <a:rPr lang="en-US" sz="4000" b="1" dirty="0" smtClean="0"/>
              <a:t>) – something detested, repugnant, abominable, contaminated, loathed</a:t>
            </a:r>
          </a:p>
          <a:p>
            <a:pPr marL="0" indent="0">
              <a:buNone/>
            </a:pPr>
            <a:r>
              <a:rPr lang="en-US" sz="4000" b="1" dirty="0" smtClean="0"/>
              <a:t>Abhorred, hated, spurned, scorned, vile, putrid, disgusting, vomit inducing</a:t>
            </a:r>
            <a:endParaRPr lang="en-US" dirty="0"/>
          </a:p>
        </p:txBody>
      </p:sp>
    </p:spTree>
    <p:extLst>
      <p:ext uri="{BB962C8B-B14F-4D97-AF65-F5344CB8AC3E}">
        <p14:creationId xmlns:p14="http://schemas.microsoft.com/office/powerpoint/2010/main" val="27736937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t>Instructions About Eating Clean and Unclean</a:t>
            </a:r>
          </a:p>
          <a:p>
            <a:pPr algn="ctr">
              <a:buNone/>
            </a:pPr>
            <a:r>
              <a:rPr lang="en-US" sz="4000" b="1" dirty="0" err="1" smtClean="0"/>
              <a:t>Vayiqra</a:t>
            </a:r>
            <a:r>
              <a:rPr lang="en-US" sz="4000" b="1" dirty="0" smtClean="0"/>
              <a:t>/Leviticus 11:13-19</a:t>
            </a:r>
          </a:p>
          <a:p>
            <a:pPr marL="0" indent="0">
              <a:buNone/>
            </a:pPr>
            <a:r>
              <a:rPr lang="en-US" sz="4000" b="1" dirty="0" smtClean="0"/>
              <a:t>"</a:t>
            </a:r>
            <a:r>
              <a:rPr lang="en-US" sz="4000" b="1" dirty="0"/>
              <a:t>'These are the birds you are to detest and not eat because they are detestable: the eagle, the vulture, the black </a:t>
            </a:r>
            <a:r>
              <a:rPr lang="en-US" sz="4000" b="1" dirty="0" smtClean="0"/>
              <a:t>vulture, </a:t>
            </a:r>
            <a:r>
              <a:rPr lang="en-US" sz="4000" b="1" dirty="0"/>
              <a:t>the red kite, any kind of black </a:t>
            </a:r>
            <a:r>
              <a:rPr lang="en-US" sz="4000" b="1" dirty="0" smtClean="0"/>
              <a:t>kite, </a:t>
            </a:r>
            <a:r>
              <a:rPr lang="en-US" sz="4000" b="1" dirty="0"/>
              <a:t>any kind of </a:t>
            </a:r>
            <a:r>
              <a:rPr lang="en-US" sz="4000" b="1" dirty="0" smtClean="0"/>
              <a:t>raven, </a:t>
            </a:r>
            <a:r>
              <a:rPr lang="en-US" sz="4000" b="1" dirty="0"/>
              <a:t>the horned owl, the screech owl, the gull, any kind of </a:t>
            </a:r>
            <a:r>
              <a:rPr lang="en-US" sz="4000" b="1" dirty="0" smtClean="0"/>
              <a:t>hawk, </a:t>
            </a:r>
            <a:r>
              <a:rPr lang="en-US" sz="4000" b="1" dirty="0"/>
              <a:t>the little owl, the cormorant, the great </a:t>
            </a:r>
            <a:r>
              <a:rPr lang="en-US" sz="4000" b="1" dirty="0" smtClean="0"/>
              <a:t>owl, </a:t>
            </a:r>
            <a:r>
              <a:rPr lang="en-US" sz="4000" b="1" dirty="0"/>
              <a:t>the white owl, the desert owl, the </a:t>
            </a:r>
            <a:r>
              <a:rPr lang="en-US" sz="4000" b="1" dirty="0" smtClean="0"/>
              <a:t>osprey, </a:t>
            </a:r>
            <a:r>
              <a:rPr lang="en-US" sz="4000" b="1" dirty="0"/>
              <a:t>the stork, any kind of heron, the hoopoe and the bat.</a:t>
            </a:r>
          </a:p>
        </p:txBody>
      </p:sp>
    </p:spTree>
    <p:extLst>
      <p:ext uri="{BB962C8B-B14F-4D97-AF65-F5344CB8AC3E}">
        <p14:creationId xmlns:p14="http://schemas.microsoft.com/office/powerpoint/2010/main" val="8083372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algn="ctr">
              <a:buNone/>
            </a:pPr>
            <a:r>
              <a:rPr lang="en-US" sz="4000" b="1" dirty="0" smtClean="0"/>
              <a:t>Instructions About Eating Clean and Unclean</a:t>
            </a:r>
          </a:p>
          <a:p>
            <a:pPr algn="ctr">
              <a:buNone/>
            </a:pPr>
            <a:r>
              <a:rPr lang="en-US" sz="4000" b="1" dirty="0" err="1" smtClean="0"/>
              <a:t>Vayiqra</a:t>
            </a:r>
            <a:r>
              <a:rPr lang="en-US" sz="4000" b="1" dirty="0" smtClean="0"/>
              <a:t>/Leviticus 11:20-23</a:t>
            </a:r>
          </a:p>
          <a:p>
            <a:pPr marL="0" indent="0">
              <a:buNone/>
            </a:pPr>
            <a:r>
              <a:rPr lang="en-US" sz="4000" b="1" dirty="0" smtClean="0"/>
              <a:t>"</a:t>
            </a:r>
            <a:r>
              <a:rPr lang="en-US" sz="4000" b="1" dirty="0"/>
              <a:t>'All flying insects that walk on all fours are to be detestable to you.</a:t>
            </a:r>
          </a:p>
          <a:p>
            <a:pPr marL="0" indent="0">
              <a:buNone/>
            </a:pPr>
            <a:r>
              <a:rPr lang="en-US" sz="4000" b="1" dirty="0" smtClean="0"/>
              <a:t>There </a:t>
            </a:r>
            <a:r>
              <a:rPr lang="en-US" sz="4000" b="1" dirty="0"/>
              <a:t>are, however, some winged creatures that walk on all fours that you may eat: those that have jointed legs for hopping on the ground.</a:t>
            </a:r>
          </a:p>
          <a:p>
            <a:pPr marL="0" indent="0">
              <a:buNone/>
            </a:pPr>
            <a:r>
              <a:rPr lang="en-US" sz="4000" b="1" dirty="0" smtClean="0"/>
              <a:t>Of </a:t>
            </a:r>
            <a:r>
              <a:rPr lang="en-US" sz="4000" b="1" dirty="0"/>
              <a:t>these you may eat any kind of locust, katydid, cricket or grasshopper.</a:t>
            </a:r>
          </a:p>
          <a:p>
            <a:pPr marL="0" indent="0">
              <a:buNone/>
            </a:pPr>
            <a:r>
              <a:rPr lang="en-US" sz="4000" b="1" dirty="0" smtClean="0"/>
              <a:t>But </a:t>
            </a:r>
            <a:r>
              <a:rPr lang="en-US" sz="4000" b="1" dirty="0"/>
              <a:t>all other winged creatures that have four legs you are to detest.</a:t>
            </a:r>
          </a:p>
        </p:txBody>
      </p:sp>
    </p:spTree>
    <p:extLst>
      <p:ext uri="{BB962C8B-B14F-4D97-AF65-F5344CB8AC3E}">
        <p14:creationId xmlns:p14="http://schemas.microsoft.com/office/powerpoint/2010/main" val="21897730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20000"/>
          </a:bodyPr>
          <a:lstStyle/>
          <a:p>
            <a:pPr algn="ctr">
              <a:buNone/>
            </a:pPr>
            <a:r>
              <a:rPr lang="en-US" sz="4800" b="1" dirty="0" smtClean="0"/>
              <a:t>Instructions About Eating Clean and Unclean</a:t>
            </a:r>
          </a:p>
          <a:p>
            <a:pPr algn="ctr">
              <a:buNone/>
            </a:pPr>
            <a:r>
              <a:rPr lang="en-US" sz="4800" b="1" dirty="0" err="1" smtClean="0"/>
              <a:t>Vayiqra</a:t>
            </a:r>
            <a:r>
              <a:rPr lang="en-US" sz="4800" b="1" dirty="0" smtClean="0"/>
              <a:t>/Leviticus 11:24-26</a:t>
            </a:r>
          </a:p>
          <a:p>
            <a:pPr marL="0" indent="0">
              <a:buNone/>
            </a:pPr>
            <a:r>
              <a:rPr lang="en-US" sz="4300" b="1" dirty="0" smtClean="0"/>
              <a:t>"</a:t>
            </a:r>
            <a:r>
              <a:rPr lang="en-US" sz="4300" b="1" dirty="0"/>
              <a:t>'You will make yourselves unclean by these; whoever touches their carcasses will be unclean till evening.</a:t>
            </a:r>
          </a:p>
          <a:p>
            <a:pPr marL="0" indent="0">
              <a:buNone/>
            </a:pPr>
            <a:r>
              <a:rPr lang="en-US" sz="4300" b="1" dirty="0" smtClean="0"/>
              <a:t>Whoever </a:t>
            </a:r>
            <a:r>
              <a:rPr lang="en-US" sz="4300" b="1" dirty="0"/>
              <a:t>picks up one of their carcasses must wash his clothes, and he will be unclean till evening.</a:t>
            </a:r>
          </a:p>
          <a:p>
            <a:pPr marL="0" indent="0">
              <a:buNone/>
            </a:pPr>
            <a:r>
              <a:rPr lang="en-US" sz="4300" b="1" dirty="0" smtClean="0"/>
              <a:t>"</a:t>
            </a:r>
            <a:r>
              <a:rPr lang="en-US" sz="4300" b="1" dirty="0"/>
              <a:t>'Every animal that has a split hoof not completely divided or that does not chew the cud is unclean for you; whoever touches [the carcass of] any of them will be unclean.</a:t>
            </a:r>
          </a:p>
        </p:txBody>
      </p:sp>
    </p:spTree>
    <p:extLst>
      <p:ext uri="{BB962C8B-B14F-4D97-AF65-F5344CB8AC3E}">
        <p14:creationId xmlns:p14="http://schemas.microsoft.com/office/powerpoint/2010/main" val="38415225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t>Instructions About Eating Clean and Unclean</a:t>
            </a:r>
          </a:p>
          <a:p>
            <a:pPr algn="ctr">
              <a:buNone/>
            </a:pPr>
            <a:r>
              <a:rPr lang="en-US" sz="4000" b="1" dirty="0" err="1" smtClean="0"/>
              <a:t>Vayiqra</a:t>
            </a:r>
            <a:r>
              <a:rPr lang="en-US" sz="4000" b="1" dirty="0" smtClean="0"/>
              <a:t>/Leviticus 11:27-28</a:t>
            </a:r>
          </a:p>
          <a:p>
            <a:pPr marL="0" indent="0">
              <a:buNone/>
            </a:pPr>
            <a:r>
              <a:rPr lang="en-US" sz="4000" b="1" dirty="0" smtClean="0"/>
              <a:t>Of </a:t>
            </a:r>
            <a:r>
              <a:rPr lang="en-US" sz="4000" b="1" dirty="0"/>
              <a:t>all the animals that walk on all fours, those that walk on their paws are unclean for you; whoever touches their carcasses will be unclean till evening.</a:t>
            </a:r>
          </a:p>
          <a:p>
            <a:pPr marL="0" indent="0">
              <a:buNone/>
            </a:pPr>
            <a:r>
              <a:rPr lang="en-US" sz="4000" b="1" dirty="0" smtClean="0"/>
              <a:t>Anyone </a:t>
            </a:r>
            <a:r>
              <a:rPr lang="en-US" sz="4000" b="1" dirty="0"/>
              <a:t>who picks up their carcasses must wash his clothes, and he will be unclean till evening. They are unclean for you.</a:t>
            </a:r>
          </a:p>
        </p:txBody>
      </p:sp>
    </p:spTree>
    <p:extLst>
      <p:ext uri="{BB962C8B-B14F-4D97-AF65-F5344CB8AC3E}">
        <p14:creationId xmlns:p14="http://schemas.microsoft.com/office/powerpoint/2010/main" val="42833205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t>Instructions About Eating Clean and Unclean</a:t>
            </a:r>
          </a:p>
          <a:p>
            <a:pPr algn="ctr">
              <a:buNone/>
            </a:pPr>
            <a:r>
              <a:rPr lang="en-US" sz="4000" b="1" dirty="0" err="1" smtClean="0"/>
              <a:t>Vayiqra</a:t>
            </a:r>
            <a:r>
              <a:rPr lang="en-US" sz="4000" b="1" dirty="0" smtClean="0"/>
              <a:t>/Leviticus 11:29-31</a:t>
            </a:r>
          </a:p>
          <a:p>
            <a:pPr marL="0" indent="0">
              <a:buNone/>
            </a:pPr>
            <a:r>
              <a:rPr lang="en-US" sz="4000" b="1" dirty="0" smtClean="0"/>
              <a:t>"</a:t>
            </a:r>
            <a:r>
              <a:rPr lang="en-US" sz="4000" b="1" dirty="0"/>
              <a:t>'Of the animals that move about on the ground, these are unclean for you: the weasel, the rat, any kind of great </a:t>
            </a:r>
            <a:r>
              <a:rPr lang="en-US" sz="4000" b="1" dirty="0" smtClean="0"/>
              <a:t>lizard, the </a:t>
            </a:r>
            <a:r>
              <a:rPr lang="en-US" sz="4000" b="1" dirty="0"/>
              <a:t>gecko, the monitor lizard, the wall lizard, the skink and the chameleon.</a:t>
            </a:r>
          </a:p>
          <a:p>
            <a:pPr marL="0" indent="0">
              <a:buNone/>
            </a:pPr>
            <a:r>
              <a:rPr lang="en-US" sz="4000" b="1" dirty="0" smtClean="0"/>
              <a:t>Of </a:t>
            </a:r>
            <a:r>
              <a:rPr lang="en-US" sz="4000" b="1" dirty="0"/>
              <a:t>all those that move along the ground, these are unclean for you. Whoever touches them when they are dead will be unclean till evening.</a:t>
            </a:r>
          </a:p>
        </p:txBody>
      </p:sp>
    </p:spTree>
    <p:extLst>
      <p:ext uri="{BB962C8B-B14F-4D97-AF65-F5344CB8AC3E}">
        <p14:creationId xmlns:p14="http://schemas.microsoft.com/office/powerpoint/2010/main" val="42205919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t>Instructions About Eating Clean and Unclean</a:t>
            </a:r>
          </a:p>
          <a:p>
            <a:pPr algn="ctr">
              <a:buNone/>
            </a:pPr>
            <a:r>
              <a:rPr lang="en-US" sz="4000" b="1" dirty="0" err="1" smtClean="0"/>
              <a:t>Vayiqra</a:t>
            </a:r>
            <a:r>
              <a:rPr lang="en-US" sz="4000" b="1" dirty="0" smtClean="0"/>
              <a:t>/Leviticus 11:32-33</a:t>
            </a:r>
          </a:p>
          <a:p>
            <a:pPr marL="0" indent="0">
              <a:buNone/>
            </a:pPr>
            <a:r>
              <a:rPr lang="en-US" sz="4000" b="1" dirty="0" smtClean="0"/>
              <a:t>When </a:t>
            </a:r>
            <a:r>
              <a:rPr lang="en-US" sz="4000" b="1" dirty="0"/>
              <a:t>one of them dies and falls on something, that article, whatever its use, will be unclean, whether it is made of wood, cloth, hide or sackcloth. Put it in water; it will be unclean till evening, and then it will be clean.</a:t>
            </a:r>
          </a:p>
          <a:p>
            <a:pPr marL="0" indent="0">
              <a:buNone/>
            </a:pPr>
            <a:r>
              <a:rPr lang="en-US" sz="4000" b="1" dirty="0" smtClean="0"/>
              <a:t>If </a:t>
            </a:r>
            <a:r>
              <a:rPr lang="en-US" sz="4000" b="1" dirty="0"/>
              <a:t>one of them falls into a clay pot, everything in it will be unclean, and you must break the pot</a:t>
            </a:r>
            <a:r>
              <a:rPr lang="en-US" sz="4000" b="1" dirty="0" smtClean="0"/>
              <a:t>.</a:t>
            </a:r>
            <a:endParaRPr lang="en-US" sz="4000" b="1" dirty="0"/>
          </a:p>
        </p:txBody>
      </p:sp>
    </p:spTree>
    <p:extLst>
      <p:ext uri="{BB962C8B-B14F-4D97-AF65-F5344CB8AC3E}">
        <p14:creationId xmlns:p14="http://schemas.microsoft.com/office/powerpoint/2010/main" val="14185971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t>Instructions About Eating Clean and Unclean</a:t>
            </a:r>
          </a:p>
          <a:p>
            <a:pPr algn="ctr">
              <a:buNone/>
            </a:pPr>
            <a:r>
              <a:rPr lang="en-US" sz="4000" b="1" dirty="0" err="1" smtClean="0"/>
              <a:t>Vayiqra</a:t>
            </a:r>
            <a:r>
              <a:rPr lang="en-US" sz="4000" b="1" dirty="0" smtClean="0"/>
              <a:t>/Leviticus 11:34-35</a:t>
            </a:r>
          </a:p>
          <a:p>
            <a:pPr marL="0" indent="0">
              <a:buNone/>
            </a:pPr>
            <a:r>
              <a:rPr lang="en-US" sz="4000" b="1" dirty="0" smtClean="0"/>
              <a:t>Any </a:t>
            </a:r>
            <a:r>
              <a:rPr lang="en-US" sz="4000" b="1" dirty="0"/>
              <a:t>food that could be eaten but has water on it from such a pot is unclean, and any liquid that could be drunk from it is unclean.</a:t>
            </a:r>
          </a:p>
          <a:p>
            <a:pPr marL="0" indent="0">
              <a:buNone/>
            </a:pPr>
            <a:r>
              <a:rPr lang="en-US" sz="4000" b="1" dirty="0" smtClean="0"/>
              <a:t>Anything </a:t>
            </a:r>
            <a:r>
              <a:rPr lang="en-US" sz="4000" b="1" dirty="0"/>
              <a:t>that one of their carcasses falls on becomes unclean; an oven or cooking pot must be broken up. They are unclean, and you are to regard them as unclean.</a:t>
            </a:r>
          </a:p>
        </p:txBody>
      </p:sp>
    </p:spTree>
    <p:extLst>
      <p:ext uri="{BB962C8B-B14F-4D97-AF65-F5344CB8AC3E}">
        <p14:creationId xmlns:p14="http://schemas.microsoft.com/office/powerpoint/2010/main" val="37077326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a:bodyPr>
          <a:lstStyle/>
          <a:p>
            <a:pPr algn="ctr">
              <a:buNone/>
            </a:pPr>
            <a:r>
              <a:rPr lang="en-US" sz="4000" b="1" dirty="0" smtClean="0"/>
              <a:t>Instructions About Eating Clean and Unclean</a:t>
            </a:r>
          </a:p>
          <a:p>
            <a:pPr algn="ctr">
              <a:buNone/>
            </a:pPr>
            <a:r>
              <a:rPr lang="en-US" sz="4000" b="1" dirty="0" err="1" smtClean="0"/>
              <a:t>Vayiqra</a:t>
            </a:r>
            <a:r>
              <a:rPr lang="en-US" sz="4000" b="1" dirty="0" smtClean="0"/>
              <a:t>/Leviticus 11:36-39</a:t>
            </a:r>
          </a:p>
          <a:p>
            <a:pPr marL="0" indent="0">
              <a:buNone/>
            </a:pPr>
            <a:r>
              <a:rPr lang="en-US" sz="4000" b="1" dirty="0" smtClean="0"/>
              <a:t>A </a:t>
            </a:r>
            <a:r>
              <a:rPr lang="en-US" sz="4000" b="1" dirty="0"/>
              <a:t>spring, however, or a cistern for collecting water remains clean, but anyone who touches one of these carcasses is unclean.</a:t>
            </a:r>
          </a:p>
          <a:p>
            <a:pPr marL="0" indent="0">
              <a:buNone/>
            </a:pPr>
            <a:r>
              <a:rPr lang="en-US" sz="4000" b="1" dirty="0" smtClean="0"/>
              <a:t>If </a:t>
            </a:r>
            <a:r>
              <a:rPr lang="en-US" sz="4000" b="1" dirty="0"/>
              <a:t>a carcass falls on any seeds that are to be planted, they remain clean.</a:t>
            </a:r>
          </a:p>
          <a:p>
            <a:pPr marL="0" indent="0">
              <a:buNone/>
            </a:pPr>
            <a:r>
              <a:rPr lang="en-US" sz="4000" b="1" dirty="0" smtClean="0"/>
              <a:t>But </a:t>
            </a:r>
            <a:r>
              <a:rPr lang="en-US" sz="4000" b="1" dirty="0"/>
              <a:t>if water has been put on the seed and a carcass falls on it, it is unclean for you.</a:t>
            </a:r>
          </a:p>
          <a:p>
            <a:pPr marL="0" indent="0">
              <a:buNone/>
            </a:pPr>
            <a:r>
              <a:rPr lang="en-US" sz="4000" b="1" dirty="0" smtClean="0"/>
              <a:t>"</a:t>
            </a:r>
            <a:r>
              <a:rPr lang="en-US" sz="4000" b="1" dirty="0"/>
              <a:t>'If an animal that you are allowed to eat dies, anyone who touches the carcass will be unclean till evening</a:t>
            </a:r>
            <a:r>
              <a:rPr lang="en-US" sz="4000" b="1" dirty="0" smtClean="0"/>
              <a:t>.</a:t>
            </a:r>
            <a:endParaRPr lang="en-US" sz="4000" b="1" dirty="0"/>
          </a:p>
        </p:txBody>
      </p:sp>
    </p:spTree>
    <p:extLst>
      <p:ext uri="{BB962C8B-B14F-4D97-AF65-F5344CB8AC3E}">
        <p14:creationId xmlns:p14="http://schemas.microsoft.com/office/powerpoint/2010/main" val="35460313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t>Instructions About Eating Clean and Unclean</a:t>
            </a:r>
          </a:p>
          <a:p>
            <a:pPr algn="ctr">
              <a:buNone/>
            </a:pPr>
            <a:r>
              <a:rPr lang="en-US" sz="4000" b="1" dirty="0" err="1" smtClean="0"/>
              <a:t>Vayiqra</a:t>
            </a:r>
            <a:r>
              <a:rPr lang="en-US" sz="4000" b="1" dirty="0" smtClean="0"/>
              <a:t>/Leviticus 11:40-42</a:t>
            </a:r>
          </a:p>
          <a:p>
            <a:pPr marL="0" indent="0">
              <a:buNone/>
            </a:pPr>
            <a:r>
              <a:rPr lang="en-US" sz="3600" b="1" dirty="0" smtClean="0"/>
              <a:t>Anyone </a:t>
            </a:r>
            <a:r>
              <a:rPr lang="en-US" sz="3600" b="1" dirty="0"/>
              <a:t>who eats some of the carcass must wash his clothes, and he will be unclean till evening. Anyone who picks up the carcass must wash his clothes, and he will be unclean till evening.</a:t>
            </a:r>
          </a:p>
          <a:p>
            <a:pPr marL="0" indent="0">
              <a:buNone/>
            </a:pPr>
            <a:r>
              <a:rPr lang="en-US" sz="3600" b="1" dirty="0" smtClean="0"/>
              <a:t>"</a:t>
            </a:r>
            <a:r>
              <a:rPr lang="en-US" sz="3600" b="1" dirty="0"/>
              <a:t>'Every creature that moves about on the ground is detestable; it is not to be eaten.</a:t>
            </a:r>
          </a:p>
          <a:p>
            <a:pPr marL="0" indent="0">
              <a:buNone/>
            </a:pPr>
            <a:r>
              <a:rPr lang="en-US" sz="3600" b="1" dirty="0" smtClean="0"/>
              <a:t>You </a:t>
            </a:r>
            <a:r>
              <a:rPr lang="en-US" sz="3600" b="1" dirty="0"/>
              <a:t>are not to eat any creature that moves about on the ground, whether it moves on its belly or walks on all fours or on many feet; it is detestable</a:t>
            </a:r>
            <a:r>
              <a:rPr lang="en-US" sz="3600" b="1" dirty="0" smtClean="0"/>
              <a:t>.</a:t>
            </a:r>
            <a:endParaRPr lang="en-US" sz="3600" b="1" dirty="0"/>
          </a:p>
        </p:txBody>
      </p:sp>
    </p:spTree>
    <p:extLst>
      <p:ext uri="{BB962C8B-B14F-4D97-AF65-F5344CB8AC3E}">
        <p14:creationId xmlns:p14="http://schemas.microsoft.com/office/powerpoint/2010/main" val="38844868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algn="ctr">
              <a:buNone/>
            </a:pPr>
            <a:r>
              <a:rPr lang="en-US" sz="4000" b="1" dirty="0"/>
              <a:t>Instructions About Eating Clean and Unclean</a:t>
            </a:r>
          </a:p>
          <a:p>
            <a:pPr algn="ctr">
              <a:buNone/>
            </a:pPr>
            <a:r>
              <a:rPr lang="en-US" sz="4000" b="1" dirty="0" err="1"/>
              <a:t>Vayiqra</a:t>
            </a:r>
            <a:r>
              <a:rPr lang="en-US" sz="4000" b="1" dirty="0"/>
              <a:t>/Leviticus </a:t>
            </a:r>
            <a:r>
              <a:rPr lang="en-US" sz="4000" b="1" dirty="0" smtClean="0"/>
              <a:t>11:43-45</a:t>
            </a:r>
          </a:p>
          <a:p>
            <a:pPr>
              <a:buNone/>
            </a:pPr>
            <a:r>
              <a:rPr lang="en-US" sz="4000" b="1" dirty="0" smtClean="0"/>
              <a:t>Do </a:t>
            </a:r>
            <a:r>
              <a:rPr lang="en-US" sz="4000" b="1" dirty="0"/>
              <a:t>not defile yourselves by any of these creatures. Do not make yourselves unclean by means of them or be made unclean by them. I am Yahuwah your Elohim; </a:t>
            </a:r>
            <a:r>
              <a:rPr lang="en-US" sz="4000" b="1" u="sng" dirty="0"/>
              <a:t>consecrate yourselves and be holy, because I am holy</a:t>
            </a:r>
            <a:r>
              <a:rPr lang="en-US" sz="4000" b="1" dirty="0"/>
              <a:t>. Do not make yourselves unclean by any creature that moves about on the ground. I am Yahuwah who brought you up out of </a:t>
            </a:r>
            <a:r>
              <a:rPr lang="en-US" sz="4000" b="1" dirty="0" err="1"/>
              <a:t>Mitzrayim</a:t>
            </a:r>
            <a:r>
              <a:rPr lang="en-US" sz="4000" b="1" dirty="0"/>
              <a:t> to be your Elohim; therefore </a:t>
            </a:r>
            <a:r>
              <a:rPr lang="en-US" sz="4000" b="1" u="sng" dirty="0"/>
              <a:t>be holy, because I am holy</a:t>
            </a:r>
            <a:r>
              <a:rPr lang="en-US" sz="4000" b="1" dirty="0" smtClean="0"/>
              <a:t>.</a:t>
            </a:r>
            <a:endParaRPr lang="en-US" sz="4000" b="1" dirty="0"/>
          </a:p>
        </p:txBody>
      </p:sp>
    </p:spTree>
    <p:extLst>
      <p:ext uri="{BB962C8B-B14F-4D97-AF65-F5344CB8AC3E}">
        <p14:creationId xmlns:p14="http://schemas.microsoft.com/office/powerpoint/2010/main" val="23891187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a:solidFill>
                  <a:schemeClr val="tx1"/>
                </a:solidFill>
              </a:rPr>
              <a:t>You must </a:t>
            </a:r>
            <a:r>
              <a:rPr lang="en-US" sz="4000" b="1" u="sng" dirty="0">
                <a:solidFill>
                  <a:schemeClr val="tx1"/>
                </a:solidFill>
              </a:rPr>
              <a:t>distinguish between the unclean and the clean</a:t>
            </a:r>
            <a:r>
              <a:rPr lang="en-US" sz="4000" b="1" dirty="0">
                <a:solidFill>
                  <a:schemeClr val="tx1"/>
                </a:solidFill>
              </a:rPr>
              <a:t>, between living creatures that may be eaten and those that may not be eaten</a:t>
            </a:r>
            <a:r>
              <a:rPr lang="en-US" sz="4000" b="1" dirty="0" smtClean="0">
                <a:solidFill>
                  <a:schemeClr val="tx1"/>
                </a:solidFill>
              </a:rPr>
              <a:t>.'“</a:t>
            </a:r>
            <a:r>
              <a:rPr lang="en-US" sz="4000" b="1" dirty="0" smtClean="0">
                <a:solidFill>
                  <a:schemeClr val="tx1"/>
                </a:solidFill>
                <a:cs typeface="Times New Roman" pitchFamily="18" charset="0"/>
              </a:rPr>
              <a:t> </a:t>
            </a:r>
            <a:r>
              <a:rPr lang="en-US" sz="4000" b="1" dirty="0" err="1" smtClean="0">
                <a:solidFill>
                  <a:schemeClr val="tx1"/>
                </a:solidFill>
                <a:cs typeface="Times New Roman" pitchFamily="18" charset="0"/>
              </a:rPr>
              <a:t>Vayikra</a:t>
            </a:r>
            <a:r>
              <a:rPr lang="en-US" sz="4000" b="1" dirty="0" smtClean="0">
                <a:solidFill>
                  <a:schemeClr val="tx1"/>
                </a:solidFill>
                <a:cs typeface="Times New Roman" pitchFamily="18" charset="0"/>
              </a:rPr>
              <a:t> (Leviticus</a:t>
            </a:r>
            <a:r>
              <a:rPr lang="en-US" sz="4000" b="1" dirty="0">
                <a:solidFill>
                  <a:schemeClr val="tx1"/>
                </a:solidFill>
                <a:cs typeface="Times New Roman" pitchFamily="18" charset="0"/>
              </a:rPr>
              <a:t>)</a:t>
            </a:r>
            <a:r>
              <a:rPr lang="en-US" sz="4000" b="1" dirty="0" smtClean="0">
                <a:solidFill>
                  <a:schemeClr val="tx1"/>
                </a:solidFill>
                <a:cs typeface="Times New Roman" pitchFamily="18" charset="0"/>
              </a:rPr>
              <a:t> 11:47</a:t>
            </a:r>
            <a:endParaRPr lang="en-US" sz="4000" b="1" dirty="0">
              <a:solidFill>
                <a:schemeClr val="tx1"/>
              </a:solidFill>
            </a:endParaRPr>
          </a:p>
        </p:txBody>
      </p:sp>
    </p:spTree>
    <p:extLst>
      <p:ext uri="{BB962C8B-B14F-4D97-AF65-F5344CB8AC3E}">
        <p14:creationId xmlns:p14="http://schemas.microsoft.com/office/powerpoint/2010/main" val="14354385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a:t>How Does Elohim Feel About Clean and Unclean?</a:t>
            </a:r>
          </a:p>
          <a:p>
            <a:pPr>
              <a:buNone/>
            </a:pPr>
            <a:r>
              <a:rPr lang="en-US" sz="4000" b="1" dirty="0" smtClean="0">
                <a:solidFill>
                  <a:schemeClr val="tx1"/>
                </a:solidFill>
                <a:cs typeface="Times New Roman" pitchFamily="18" charset="0"/>
              </a:rPr>
              <a:t>Isaiah 35:8</a:t>
            </a:r>
          </a:p>
          <a:p>
            <a:pPr>
              <a:buNone/>
            </a:pPr>
            <a:r>
              <a:rPr lang="en-US" sz="4000" b="1" dirty="0">
                <a:solidFill>
                  <a:schemeClr val="tx1"/>
                </a:solidFill>
              </a:rPr>
              <a:t>And a highway will be there; it will be called the Way of Holiness. </a:t>
            </a:r>
            <a:r>
              <a:rPr lang="en-US" sz="4000" b="1" u="sng" dirty="0">
                <a:solidFill>
                  <a:schemeClr val="tx1"/>
                </a:solidFill>
              </a:rPr>
              <a:t>The unclean will not journey on it; it will be for those who walk in that Way</a:t>
            </a:r>
            <a:r>
              <a:rPr lang="en-US" sz="4000" b="1" dirty="0">
                <a:solidFill>
                  <a:schemeClr val="tx1"/>
                </a:solidFill>
              </a:rPr>
              <a:t>; wicked fools will not go about on it.</a:t>
            </a:r>
          </a:p>
          <a:p>
            <a:pPr>
              <a:buNone/>
            </a:pP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21781871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b="1" dirty="0" smtClean="0">
                <a:solidFill>
                  <a:schemeClr val="tx1"/>
                </a:solidFill>
              </a:rPr>
              <a:t>Depart</a:t>
            </a:r>
            <a:r>
              <a:rPr lang="en-US" sz="4000" b="1" dirty="0">
                <a:solidFill>
                  <a:schemeClr val="tx1"/>
                </a:solidFill>
              </a:rPr>
              <a:t>, depart, go out from there! Touch no unclean thing! Come out from it and be pure, you who carry the vessels of </a:t>
            </a:r>
            <a:r>
              <a:rPr lang="en-US" sz="4000" b="1" dirty="0" smtClean="0">
                <a:solidFill>
                  <a:schemeClr val="tx1"/>
                </a:solidFill>
              </a:rPr>
              <a:t>Yahuwah.</a:t>
            </a:r>
            <a:endParaRPr lang="en-US" sz="4000" b="1" dirty="0">
              <a:solidFill>
                <a:schemeClr val="tx1"/>
              </a:solidFill>
            </a:endParaRPr>
          </a:p>
          <a:p>
            <a:pPr marL="0" indent="0">
              <a:buNone/>
            </a:pPr>
            <a:r>
              <a:rPr lang="en-US" sz="4000" b="1" dirty="0" smtClean="0">
                <a:solidFill>
                  <a:schemeClr val="tx1"/>
                </a:solidFill>
              </a:rPr>
              <a:t>But </a:t>
            </a:r>
            <a:r>
              <a:rPr lang="en-US" sz="4000" b="1" dirty="0">
                <a:solidFill>
                  <a:schemeClr val="tx1"/>
                </a:solidFill>
              </a:rPr>
              <a:t>you will not leave in haste or go in flight; for </a:t>
            </a:r>
            <a:r>
              <a:rPr lang="en-US" sz="4000" b="1" dirty="0" smtClean="0">
                <a:solidFill>
                  <a:schemeClr val="tx1"/>
                </a:solidFill>
              </a:rPr>
              <a:t>Yahuwah </a:t>
            </a:r>
            <a:r>
              <a:rPr lang="en-US" sz="4000" b="1" dirty="0">
                <a:solidFill>
                  <a:schemeClr val="tx1"/>
                </a:solidFill>
              </a:rPr>
              <a:t>will go before you, the Elohim of </a:t>
            </a:r>
            <a:r>
              <a:rPr lang="en-US" sz="4000" b="1" dirty="0" err="1">
                <a:solidFill>
                  <a:schemeClr val="tx1"/>
                </a:solidFill>
              </a:rPr>
              <a:t>Yisrael</a:t>
            </a:r>
            <a:r>
              <a:rPr lang="en-US" sz="4000" b="1" dirty="0">
                <a:solidFill>
                  <a:schemeClr val="tx1"/>
                </a:solidFill>
              </a:rPr>
              <a:t> will be your rear </a:t>
            </a:r>
            <a:r>
              <a:rPr lang="en-US" sz="4000" b="1" dirty="0" smtClean="0">
                <a:solidFill>
                  <a:schemeClr val="tx1"/>
                </a:solidFill>
              </a:rPr>
              <a:t>guard. </a:t>
            </a:r>
            <a:r>
              <a:rPr lang="en-US" sz="4000" b="1" dirty="0" smtClean="0">
                <a:solidFill>
                  <a:schemeClr val="tx1"/>
                </a:solidFill>
                <a:cs typeface="Times New Roman" pitchFamily="18" charset="0"/>
              </a:rPr>
              <a:t>Isaiah 52:11-12</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9457553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buNone/>
            </a:pPr>
            <a:r>
              <a:rPr lang="en-US" sz="4000" b="1" dirty="0" smtClean="0">
                <a:solidFill>
                  <a:schemeClr val="tx1"/>
                </a:solidFill>
              </a:rPr>
              <a:t>All </a:t>
            </a:r>
            <a:r>
              <a:rPr lang="en-US" sz="4000" b="1" dirty="0">
                <a:solidFill>
                  <a:schemeClr val="tx1"/>
                </a:solidFill>
              </a:rPr>
              <a:t>day long </a:t>
            </a:r>
            <a:r>
              <a:rPr lang="en-US" sz="4000" b="1" u="sng" dirty="0">
                <a:solidFill>
                  <a:schemeClr val="tx1"/>
                </a:solidFill>
              </a:rPr>
              <a:t>I have held out my hands to an obstinate people</a:t>
            </a:r>
            <a:r>
              <a:rPr lang="en-US" sz="4000" b="1" dirty="0">
                <a:solidFill>
                  <a:schemeClr val="tx1"/>
                </a:solidFill>
              </a:rPr>
              <a:t>, </a:t>
            </a:r>
            <a:r>
              <a:rPr lang="en-US" sz="4000" b="1" u="sng" dirty="0">
                <a:solidFill>
                  <a:schemeClr val="tx1"/>
                </a:solidFill>
              </a:rPr>
              <a:t>who walk in ways not good</a:t>
            </a:r>
            <a:r>
              <a:rPr lang="en-US" sz="4000" b="1" dirty="0">
                <a:solidFill>
                  <a:schemeClr val="tx1"/>
                </a:solidFill>
              </a:rPr>
              <a:t>, pursuing their own imaginations-</a:t>
            </a:r>
            <a:r>
              <a:rPr lang="en-US" sz="4000" b="1" dirty="0" smtClean="0">
                <a:solidFill>
                  <a:schemeClr val="tx1"/>
                </a:solidFill>
              </a:rPr>
              <a:t>- a </a:t>
            </a:r>
            <a:r>
              <a:rPr lang="en-US" sz="4000" b="1" dirty="0">
                <a:solidFill>
                  <a:schemeClr val="tx1"/>
                </a:solidFill>
              </a:rPr>
              <a:t>people who continually provoke me to my very face, offering sacrifices in gardens and burning incense on altars of </a:t>
            </a:r>
            <a:r>
              <a:rPr lang="en-US" sz="4000" b="1" dirty="0" smtClean="0">
                <a:solidFill>
                  <a:schemeClr val="tx1"/>
                </a:solidFill>
              </a:rPr>
              <a:t>brick; who </a:t>
            </a:r>
            <a:r>
              <a:rPr lang="en-US" sz="4000" b="1" dirty="0">
                <a:solidFill>
                  <a:schemeClr val="tx1"/>
                </a:solidFill>
              </a:rPr>
              <a:t>sit among the graves and spend their nights keeping secret vigil; </a:t>
            </a:r>
            <a:r>
              <a:rPr lang="en-US" sz="4000" b="1" u="sng" dirty="0">
                <a:solidFill>
                  <a:schemeClr val="tx1"/>
                </a:solidFill>
              </a:rPr>
              <a:t>who eat the flesh of pigs</a:t>
            </a:r>
            <a:r>
              <a:rPr lang="en-US" sz="4000" b="1" dirty="0">
                <a:solidFill>
                  <a:schemeClr val="tx1"/>
                </a:solidFill>
              </a:rPr>
              <a:t>, and </a:t>
            </a:r>
            <a:r>
              <a:rPr lang="en-US" sz="4000" b="1" u="sng" dirty="0">
                <a:solidFill>
                  <a:schemeClr val="tx1"/>
                </a:solidFill>
              </a:rPr>
              <a:t>whose pots hold broth of unclean </a:t>
            </a:r>
            <a:r>
              <a:rPr lang="en-US" sz="4000" b="1" u="sng" dirty="0" smtClean="0">
                <a:solidFill>
                  <a:schemeClr val="tx1"/>
                </a:solidFill>
              </a:rPr>
              <a:t>meat</a:t>
            </a:r>
            <a:r>
              <a:rPr lang="en-US" sz="4000" b="1" dirty="0" smtClean="0">
                <a:solidFill>
                  <a:schemeClr val="tx1"/>
                </a:solidFill>
              </a:rPr>
              <a:t>; who </a:t>
            </a:r>
            <a:r>
              <a:rPr lang="en-US" sz="4000" b="1" dirty="0">
                <a:solidFill>
                  <a:schemeClr val="tx1"/>
                </a:solidFill>
              </a:rPr>
              <a:t>say, 'Keep away; don't come near me, for I am too set apart for you!' Such people are smoke in my nostrils, a fire that keeps burning all day</a:t>
            </a:r>
            <a:r>
              <a:rPr lang="en-US" sz="4000" b="1" dirty="0" smtClean="0">
                <a:solidFill>
                  <a:schemeClr val="tx1"/>
                </a:solidFill>
              </a:rPr>
              <a:t>. (</a:t>
            </a:r>
            <a:r>
              <a:rPr lang="en-US" sz="4000" b="1" dirty="0" smtClean="0">
                <a:solidFill>
                  <a:schemeClr val="tx1"/>
                </a:solidFill>
                <a:cs typeface="Times New Roman" pitchFamily="18" charset="0"/>
              </a:rPr>
              <a:t>Isaiah 65:2-5)</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30641132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solidFill>
                  <a:schemeClr val="tx1"/>
                </a:solidFill>
              </a:rPr>
              <a:t>How Does Yahuwah Feel About Eating Unclean?</a:t>
            </a:r>
          </a:p>
          <a:p>
            <a:pPr>
              <a:buNone/>
            </a:pPr>
            <a:r>
              <a:rPr lang="en-US" sz="4000" b="1" dirty="0" smtClean="0">
                <a:solidFill>
                  <a:schemeClr val="tx1"/>
                </a:solidFill>
              </a:rPr>
              <a:t>Again </a:t>
            </a:r>
            <a:r>
              <a:rPr lang="en-US" sz="4000" b="1" dirty="0">
                <a:solidFill>
                  <a:schemeClr val="tx1"/>
                </a:solidFill>
              </a:rPr>
              <a:t>the word of </a:t>
            </a:r>
            <a:r>
              <a:rPr lang="en-US" sz="4000" b="1" dirty="0" smtClean="0">
                <a:solidFill>
                  <a:schemeClr val="tx1"/>
                </a:solidFill>
              </a:rPr>
              <a:t>Yahuwah </a:t>
            </a:r>
            <a:r>
              <a:rPr lang="en-US" sz="4000" b="1" dirty="0">
                <a:solidFill>
                  <a:schemeClr val="tx1"/>
                </a:solidFill>
              </a:rPr>
              <a:t>came to me: "Son of man, say to the land, 'You are a land that has had no rain or showers in the day of wrath.'  There is a conspiracy of her princes within her like a roaring lion tearing its prey; they devour people, take treasures and precious things and make many widows within her. </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5317694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solidFill>
                  <a:schemeClr val="tx1"/>
                </a:solidFill>
              </a:rPr>
              <a:t>How Does Yahuwah Feel About Eating Unclean?</a:t>
            </a:r>
          </a:p>
          <a:p>
            <a:pPr>
              <a:buNone/>
            </a:pPr>
            <a:r>
              <a:rPr lang="en-US" sz="4000" b="1" u="sng" dirty="0" smtClean="0">
                <a:solidFill>
                  <a:schemeClr val="tx1"/>
                </a:solidFill>
              </a:rPr>
              <a:t>Her </a:t>
            </a:r>
            <a:r>
              <a:rPr lang="en-US" sz="4000" b="1" u="sng" dirty="0">
                <a:solidFill>
                  <a:schemeClr val="tx1"/>
                </a:solidFill>
              </a:rPr>
              <a:t>priests do violence to my Torah and profane my holy things; they do not distinguish between the holy and the common; they teach that there is no difference between the unclean and the clean</a:t>
            </a:r>
            <a:r>
              <a:rPr lang="en-US" sz="4000" b="1" dirty="0">
                <a:solidFill>
                  <a:schemeClr val="tx1"/>
                </a:solidFill>
              </a:rPr>
              <a:t>; and </a:t>
            </a:r>
            <a:r>
              <a:rPr lang="en-US" sz="4000" b="1" u="sng" dirty="0">
                <a:solidFill>
                  <a:schemeClr val="tx1"/>
                </a:solidFill>
              </a:rPr>
              <a:t>they shut their eyes to the keeping of my Sabbaths</a:t>
            </a:r>
            <a:r>
              <a:rPr lang="en-US" sz="4000" b="1" dirty="0">
                <a:solidFill>
                  <a:schemeClr val="tx1"/>
                </a:solidFill>
              </a:rPr>
              <a:t>, so that I am profaned among them. (</a:t>
            </a:r>
            <a:r>
              <a:rPr lang="en-US" sz="4000" b="1" dirty="0" err="1">
                <a:solidFill>
                  <a:schemeClr val="tx1"/>
                </a:solidFill>
              </a:rPr>
              <a:t>Yechezqel</a:t>
            </a:r>
            <a:r>
              <a:rPr lang="en-US" sz="4000" b="1" dirty="0">
                <a:solidFill>
                  <a:schemeClr val="tx1"/>
                </a:solidFill>
              </a:rPr>
              <a:t> 22:23-26)</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21771704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064" y="348344"/>
            <a:ext cx="11409217" cy="6313715"/>
          </a:xfrm>
        </p:spPr>
        <p:txBody>
          <a:bodyPr>
            <a:normAutofit/>
          </a:bodyPr>
          <a:lstStyle/>
          <a:p>
            <a:pPr algn="ctr">
              <a:buNone/>
            </a:pPr>
            <a:r>
              <a:rPr lang="en-US" sz="4400" b="1" dirty="0" smtClean="0"/>
              <a:t>Does the New Testament Teach the Distinctions Between Clean and Unclean?</a:t>
            </a:r>
          </a:p>
          <a:p>
            <a:pPr>
              <a:buNone/>
            </a:pPr>
            <a:r>
              <a:rPr lang="en-US" sz="4000" b="1" dirty="0"/>
              <a:t>Since we have these promises, dear friends, let us purify ourselves from everything that contaminates body and spirit, perfecting holiness out of reverence for Elohim. (2 Corinthians 7:1)</a:t>
            </a:r>
            <a:endParaRPr lang="en-US" sz="4000" b="1" dirty="0">
              <a:cs typeface="Times New Roman" pitchFamily="18" charset="0"/>
            </a:endParaRPr>
          </a:p>
        </p:txBody>
      </p:sp>
    </p:spTree>
    <p:extLst>
      <p:ext uri="{BB962C8B-B14F-4D97-AF65-F5344CB8AC3E}">
        <p14:creationId xmlns:p14="http://schemas.microsoft.com/office/powerpoint/2010/main" val="16512276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a:t>Since we have these promises, dear friends, let us purify ourselves from everything that contaminates body and spirit, perfecting holiness out of reverence for Elohim. (2 Corinthians 7:1)</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28003295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a:solidFill>
                  <a:schemeClr val="tx1"/>
                </a:solidFill>
              </a:rPr>
              <a:t>What agreement is there between the temple of Elohim and idols? For we are the temple of the living Elohim. As Elohim has said: "I will live with them and walk among them, and I will be their Elohim, and they will be my people.  </a:t>
            </a:r>
            <a:r>
              <a:rPr lang="en-US" sz="4000" b="1" u="sng" dirty="0">
                <a:solidFill>
                  <a:schemeClr val="tx1"/>
                </a:solidFill>
              </a:rPr>
              <a:t>Therefore come out from them and be separate</a:t>
            </a:r>
            <a:r>
              <a:rPr lang="en-US" sz="4000" b="1" dirty="0">
                <a:solidFill>
                  <a:schemeClr val="tx1"/>
                </a:solidFill>
              </a:rPr>
              <a:t>," says </a:t>
            </a:r>
            <a:r>
              <a:rPr lang="en-US" sz="4000" b="1" dirty="0" smtClean="0">
                <a:solidFill>
                  <a:schemeClr val="tx1"/>
                </a:solidFill>
              </a:rPr>
              <a:t>Yahuwah. </a:t>
            </a:r>
            <a:r>
              <a:rPr lang="en-US" sz="4000" b="1" dirty="0">
                <a:solidFill>
                  <a:schemeClr val="tx1"/>
                </a:solidFill>
              </a:rPr>
              <a:t>"</a:t>
            </a:r>
            <a:r>
              <a:rPr lang="en-US" sz="4000" b="1" u="sng" dirty="0">
                <a:solidFill>
                  <a:schemeClr val="tx1"/>
                </a:solidFill>
              </a:rPr>
              <a:t>Touch no unclean thing, and I will receive you</a:t>
            </a:r>
            <a:r>
              <a:rPr lang="en-US" sz="4000" b="1" dirty="0">
                <a:solidFill>
                  <a:schemeClr val="tx1"/>
                </a:solidFill>
              </a:rPr>
              <a:t>. </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426121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smtClean="0">
                <a:solidFill>
                  <a:schemeClr val="tx1"/>
                </a:solidFill>
              </a:rPr>
              <a:t>I </a:t>
            </a:r>
            <a:r>
              <a:rPr lang="en-US" sz="4000" b="1" dirty="0">
                <a:solidFill>
                  <a:schemeClr val="tx1"/>
                </a:solidFill>
              </a:rPr>
              <a:t>will be a Father to you, and you will be my sons and daughters," says </a:t>
            </a:r>
            <a:r>
              <a:rPr lang="en-US" sz="4000" b="1" dirty="0" smtClean="0">
                <a:solidFill>
                  <a:schemeClr val="tx1"/>
                </a:solidFill>
              </a:rPr>
              <a:t>Yahuwah </a:t>
            </a:r>
            <a:r>
              <a:rPr lang="en-US" sz="4000" b="1" dirty="0">
                <a:solidFill>
                  <a:schemeClr val="tx1"/>
                </a:solidFill>
              </a:rPr>
              <a:t>Almighty.  Since we have these promises, dear friends, </a:t>
            </a:r>
            <a:r>
              <a:rPr lang="en-US" sz="4000" b="1" u="sng" dirty="0">
                <a:solidFill>
                  <a:schemeClr val="tx1"/>
                </a:solidFill>
              </a:rPr>
              <a:t>let us purify ourselves from everything that contaminates body and spirit, perfecting holiness</a:t>
            </a:r>
            <a:r>
              <a:rPr lang="en-US" sz="4000" b="1" dirty="0">
                <a:solidFill>
                  <a:schemeClr val="tx1"/>
                </a:solidFill>
              </a:rPr>
              <a:t> out of reverence for Elohim. (2 Corinthians 6:16-7:1)</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19671901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064" y="348344"/>
            <a:ext cx="11409217" cy="6313715"/>
          </a:xfrm>
        </p:spPr>
        <p:txBody>
          <a:bodyPr>
            <a:normAutofit/>
          </a:bodyPr>
          <a:lstStyle/>
          <a:p>
            <a:pPr algn="ctr">
              <a:buNone/>
            </a:pPr>
            <a:r>
              <a:rPr lang="en-US" sz="4400" b="1" dirty="0" smtClean="0"/>
              <a:t>Did Messiah </a:t>
            </a:r>
            <a:r>
              <a:rPr lang="en-US" sz="4400" b="1" dirty="0" err="1" smtClean="0"/>
              <a:t>Yahusha</a:t>
            </a:r>
            <a:r>
              <a:rPr lang="en-US" sz="4400" b="1" dirty="0" smtClean="0"/>
              <a:t> Declare All Things Clean?</a:t>
            </a:r>
          </a:p>
          <a:p>
            <a:pPr>
              <a:buNone/>
            </a:pPr>
            <a:r>
              <a:rPr lang="en-US" sz="4000" b="1" dirty="0" smtClean="0"/>
              <a:t>Mark 7:1-24</a:t>
            </a:r>
          </a:p>
          <a:p>
            <a:pPr>
              <a:buNone/>
            </a:pPr>
            <a:r>
              <a:rPr lang="en-US" sz="4000" b="1" dirty="0" smtClean="0">
                <a:cs typeface="Times New Roman" pitchFamily="18" charset="0"/>
              </a:rPr>
              <a:t>The NIV “translation” here in verse 19 is one of the most grotesque and irresponsible demonstrations of scholarship you will find anywhere. They not only miss the point but they render the very opposite of what Messiah was saying.</a:t>
            </a:r>
            <a:endParaRPr lang="en-US" sz="4000" b="1" dirty="0">
              <a:cs typeface="Times New Roman" pitchFamily="18" charset="0"/>
            </a:endParaRPr>
          </a:p>
        </p:txBody>
      </p:sp>
    </p:spTree>
    <p:extLst>
      <p:ext uri="{BB962C8B-B14F-4D97-AF65-F5344CB8AC3E}">
        <p14:creationId xmlns:p14="http://schemas.microsoft.com/office/powerpoint/2010/main" val="15147331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064" y="348344"/>
            <a:ext cx="11409217" cy="6313715"/>
          </a:xfrm>
        </p:spPr>
        <p:txBody>
          <a:bodyPr>
            <a:normAutofit/>
          </a:bodyPr>
          <a:lstStyle/>
          <a:p>
            <a:pPr algn="ctr">
              <a:buNone/>
            </a:pPr>
            <a:r>
              <a:rPr lang="en-US" sz="4400" b="1" dirty="0" smtClean="0"/>
              <a:t>Did Messiah </a:t>
            </a:r>
            <a:r>
              <a:rPr lang="en-US" sz="4400" b="1" dirty="0" err="1" smtClean="0"/>
              <a:t>Yahusha</a:t>
            </a:r>
            <a:r>
              <a:rPr lang="en-US" sz="4400" b="1" dirty="0" smtClean="0"/>
              <a:t> Declare All Things Clean?</a:t>
            </a:r>
          </a:p>
          <a:p>
            <a:pPr>
              <a:buNone/>
            </a:pPr>
            <a:r>
              <a:rPr lang="en-US" sz="4000" b="1" dirty="0" smtClean="0"/>
              <a:t>Mark 7:19 NIV</a:t>
            </a:r>
          </a:p>
          <a:p>
            <a:endParaRPr lang="en-US" dirty="0"/>
          </a:p>
          <a:p>
            <a:pPr marL="0" indent="0">
              <a:buNone/>
            </a:pPr>
            <a:r>
              <a:rPr lang="en-US" sz="4000" b="1" baseline="30000" dirty="0" smtClean="0"/>
              <a:t>19</a:t>
            </a:r>
            <a:r>
              <a:rPr lang="en-US" sz="4000" b="1" dirty="0" smtClean="0"/>
              <a:t> </a:t>
            </a:r>
            <a:r>
              <a:rPr lang="en-US" sz="4000" b="1" dirty="0"/>
              <a:t>For it doesn't go into his heart but into his stomach, and then out of his body." (In saying this, Jesus declared all foods "clean</a:t>
            </a:r>
            <a:r>
              <a:rPr lang="en-US" sz="4000" b="1" dirty="0" smtClean="0"/>
              <a:t>.") </a:t>
            </a:r>
          </a:p>
          <a:p>
            <a:pPr marL="0" indent="0">
              <a:buNone/>
            </a:pPr>
            <a:r>
              <a:rPr lang="en-US" sz="4000" b="1" dirty="0" smtClean="0"/>
              <a:t> !!! WHAT?</a:t>
            </a:r>
            <a:endParaRPr lang="en-US" sz="5400" b="1" dirty="0" smtClean="0"/>
          </a:p>
        </p:txBody>
      </p:sp>
    </p:spTree>
    <p:extLst>
      <p:ext uri="{BB962C8B-B14F-4D97-AF65-F5344CB8AC3E}">
        <p14:creationId xmlns:p14="http://schemas.microsoft.com/office/powerpoint/2010/main" val="22770124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064" y="348344"/>
            <a:ext cx="11409217" cy="6313715"/>
          </a:xfrm>
        </p:spPr>
        <p:txBody>
          <a:bodyPr>
            <a:normAutofit/>
          </a:bodyPr>
          <a:lstStyle/>
          <a:p>
            <a:pPr algn="ctr">
              <a:buNone/>
            </a:pPr>
            <a:r>
              <a:rPr lang="en-US" sz="4400" b="1" dirty="0" smtClean="0"/>
              <a:t>Did Messiah </a:t>
            </a:r>
            <a:r>
              <a:rPr lang="en-US" sz="4400" b="1" dirty="0" err="1" smtClean="0"/>
              <a:t>Yahusha</a:t>
            </a:r>
            <a:r>
              <a:rPr lang="en-US" sz="4400" b="1" dirty="0" smtClean="0"/>
              <a:t> Declare All Things Clean?</a:t>
            </a:r>
          </a:p>
          <a:p>
            <a:pPr>
              <a:buNone/>
            </a:pPr>
            <a:r>
              <a:rPr lang="en-US" sz="4000" b="1" dirty="0" smtClean="0"/>
              <a:t>Mark 7:19 The Greek Text</a:t>
            </a:r>
          </a:p>
          <a:p>
            <a:endParaRPr lang="en-US" dirty="0"/>
          </a:p>
          <a:p>
            <a:pPr marL="0" indent="0">
              <a:buNone/>
            </a:pPr>
            <a:r>
              <a:rPr lang="en-US" sz="4000" b="1" dirty="0" smtClean="0"/>
              <a:t>Mark 7:</a:t>
            </a:r>
            <a:r>
              <a:rPr lang="en-US" sz="4000" b="1" dirty="0" smtClean="0">
                <a:latin typeface="Bwgrkn" panose="00000400000000000000" pitchFamily="2" charset="0"/>
              </a:rPr>
              <a:t>19 </a:t>
            </a:r>
            <a:r>
              <a:rPr lang="en-US" sz="4000" dirty="0" smtClean="0">
                <a:latin typeface="Bwgrkn" panose="00000400000000000000" pitchFamily="2" charset="0"/>
              </a:rPr>
              <a:t> </a:t>
            </a:r>
            <a:r>
              <a:rPr lang="en-US" sz="4000" dirty="0">
                <a:latin typeface="Bwgrkn" panose="00000400000000000000" pitchFamily="2" charset="0"/>
              </a:rPr>
              <a:t>o[</a:t>
            </a:r>
            <a:r>
              <a:rPr lang="en-US" sz="4000" dirty="0" err="1">
                <a:latin typeface="Bwgrkn" panose="00000400000000000000" pitchFamily="2" charset="0"/>
              </a:rPr>
              <a:t>ti</a:t>
            </a:r>
            <a:r>
              <a:rPr lang="en-US" sz="4000" dirty="0">
                <a:latin typeface="Bwgrkn" panose="00000400000000000000" pitchFamily="2" charset="0"/>
              </a:rPr>
              <a:t> </a:t>
            </a:r>
            <a:r>
              <a:rPr lang="en-US" sz="4000" dirty="0" err="1">
                <a:latin typeface="Bwgrkn" panose="00000400000000000000" pitchFamily="2" charset="0"/>
              </a:rPr>
              <a:t>ouvk</a:t>
            </a:r>
            <a:r>
              <a:rPr lang="en-US" sz="4000" dirty="0">
                <a:latin typeface="Bwgrkn" panose="00000400000000000000" pitchFamily="2" charset="0"/>
              </a:rPr>
              <a:t> </a:t>
            </a:r>
            <a:r>
              <a:rPr lang="en-US" sz="4000" dirty="0" err="1">
                <a:latin typeface="Bwgrkn" panose="00000400000000000000" pitchFamily="2" charset="0"/>
              </a:rPr>
              <a:t>eivsporeu,etai</a:t>
            </a:r>
            <a:r>
              <a:rPr lang="en-US" sz="4000" dirty="0">
                <a:latin typeface="Bwgrkn" panose="00000400000000000000" pitchFamily="2" charset="0"/>
              </a:rPr>
              <a:t> </a:t>
            </a:r>
            <a:r>
              <a:rPr lang="en-US" sz="4000" dirty="0" err="1">
                <a:latin typeface="Bwgrkn" panose="00000400000000000000" pitchFamily="2" charset="0"/>
              </a:rPr>
              <a:t>auvtou</a:t>
            </a:r>
            <a:r>
              <a:rPr lang="en-US" sz="4000" dirty="0">
                <a:latin typeface="Bwgrkn" panose="00000400000000000000" pitchFamily="2" charset="0"/>
              </a:rPr>
              <a:t>/ </a:t>
            </a:r>
            <a:r>
              <a:rPr lang="en-US" sz="4000" dirty="0" err="1">
                <a:latin typeface="Bwgrkn" panose="00000400000000000000" pitchFamily="2" charset="0"/>
              </a:rPr>
              <a:t>eivj</a:t>
            </a:r>
            <a:r>
              <a:rPr lang="en-US" sz="4000" dirty="0">
                <a:latin typeface="Bwgrkn" panose="00000400000000000000" pitchFamily="2" charset="0"/>
              </a:rPr>
              <a:t> </a:t>
            </a:r>
            <a:r>
              <a:rPr lang="en-US" sz="4000" dirty="0" err="1">
                <a:latin typeface="Bwgrkn" panose="00000400000000000000" pitchFamily="2" charset="0"/>
              </a:rPr>
              <a:t>th.n</a:t>
            </a:r>
            <a:r>
              <a:rPr lang="en-US" sz="4000" dirty="0">
                <a:latin typeface="Bwgrkn" panose="00000400000000000000" pitchFamily="2" charset="0"/>
              </a:rPr>
              <a:t> </a:t>
            </a:r>
            <a:r>
              <a:rPr lang="en-US" sz="4000" dirty="0" err="1">
                <a:latin typeface="Bwgrkn" panose="00000400000000000000" pitchFamily="2" charset="0"/>
              </a:rPr>
              <a:t>kardi,an</a:t>
            </a:r>
            <a:r>
              <a:rPr lang="en-US" sz="4000" dirty="0">
                <a:latin typeface="Bwgrkn" panose="00000400000000000000" pitchFamily="2" charset="0"/>
              </a:rPr>
              <a:t> </a:t>
            </a:r>
            <a:r>
              <a:rPr lang="en-US" sz="4000" dirty="0" err="1">
                <a:latin typeface="Bwgrkn" panose="00000400000000000000" pitchFamily="2" charset="0"/>
              </a:rPr>
              <a:t>avllV</a:t>
            </a:r>
            <a:r>
              <a:rPr lang="en-US" sz="4000" dirty="0">
                <a:latin typeface="Bwgrkn" panose="00000400000000000000" pitchFamily="2" charset="0"/>
              </a:rPr>
              <a:t> </a:t>
            </a:r>
            <a:r>
              <a:rPr lang="en-US" sz="4000" dirty="0" err="1">
                <a:latin typeface="Bwgrkn" panose="00000400000000000000" pitchFamily="2" charset="0"/>
              </a:rPr>
              <a:t>eivj</a:t>
            </a:r>
            <a:r>
              <a:rPr lang="en-US" sz="4000" dirty="0">
                <a:latin typeface="Bwgrkn" panose="00000400000000000000" pitchFamily="2" charset="0"/>
              </a:rPr>
              <a:t> </a:t>
            </a:r>
            <a:r>
              <a:rPr lang="en-US" sz="4000" dirty="0" err="1">
                <a:latin typeface="Bwgrkn" panose="00000400000000000000" pitchFamily="2" charset="0"/>
              </a:rPr>
              <a:t>th.n</a:t>
            </a:r>
            <a:r>
              <a:rPr lang="en-US" sz="4000" dirty="0">
                <a:latin typeface="Bwgrkn" panose="00000400000000000000" pitchFamily="2" charset="0"/>
              </a:rPr>
              <a:t> </a:t>
            </a:r>
            <a:r>
              <a:rPr lang="en-US" sz="4000" dirty="0" err="1">
                <a:latin typeface="Bwgrkn" panose="00000400000000000000" pitchFamily="2" charset="0"/>
              </a:rPr>
              <a:t>koili,an</a:t>
            </a:r>
            <a:r>
              <a:rPr lang="en-US" sz="4000" dirty="0">
                <a:latin typeface="Bwgrkn" panose="00000400000000000000" pitchFamily="2" charset="0"/>
              </a:rPr>
              <a:t>( kai. </a:t>
            </a:r>
            <a:r>
              <a:rPr lang="en-US" sz="4000" dirty="0" err="1">
                <a:latin typeface="Bwgrkn" panose="00000400000000000000" pitchFamily="2" charset="0"/>
              </a:rPr>
              <a:t>eivj</a:t>
            </a:r>
            <a:r>
              <a:rPr lang="en-US" sz="4000" dirty="0">
                <a:latin typeface="Bwgrkn" panose="00000400000000000000" pitchFamily="2" charset="0"/>
              </a:rPr>
              <a:t> </a:t>
            </a:r>
            <a:r>
              <a:rPr lang="en-US" sz="4000" dirty="0" err="1">
                <a:latin typeface="Bwgrkn" panose="00000400000000000000" pitchFamily="2" charset="0"/>
              </a:rPr>
              <a:t>to.n</a:t>
            </a:r>
            <a:r>
              <a:rPr lang="en-US" sz="4000" dirty="0">
                <a:latin typeface="Bwgrkn" panose="00000400000000000000" pitchFamily="2" charset="0"/>
              </a:rPr>
              <a:t> </a:t>
            </a:r>
            <a:r>
              <a:rPr lang="en-US" sz="4000" dirty="0" err="1">
                <a:latin typeface="Bwgrkn" panose="00000400000000000000" pitchFamily="2" charset="0"/>
              </a:rPr>
              <a:t>avfedrw</a:t>
            </a:r>
            <a:r>
              <a:rPr lang="en-US" sz="4000" dirty="0">
                <a:latin typeface="Bwgrkn" panose="00000400000000000000" pitchFamily="2" charset="0"/>
              </a:rPr>
              <a:t>/</a:t>
            </a:r>
            <a:r>
              <a:rPr lang="en-US" sz="4000" dirty="0" err="1">
                <a:latin typeface="Bwgrkn" panose="00000400000000000000" pitchFamily="2" charset="0"/>
              </a:rPr>
              <a:t>na</a:t>
            </a:r>
            <a:r>
              <a:rPr lang="en-US" sz="4000" dirty="0">
                <a:latin typeface="Bwgrkn" panose="00000400000000000000" pitchFamily="2" charset="0"/>
              </a:rPr>
              <a:t> </a:t>
            </a:r>
            <a:r>
              <a:rPr lang="en-US" sz="4000" dirty="0" err="1">
                <a:latin typeface="Bwgrkn" panose="00000400000000000000" pitchFamily="2" charset="0"/>
              </a:rPr>
              <a:t>evkporeu,etai</a:t>
            </a:r>
            <a:r>
              <a:rPr lang="en-US" sz="4000" dirty="0">
                <a:latin typeface="Bwgrkn" panose="00000400000000000000" pitchFamily="2" charset="0"/>
              </a:rPr>
              <a:t>( </a:t>
            </a:r>
            <a:r>
              <a:rPr lang="en-US" sz="4000" dirty="0" err="1">
                <a:latin typeface="Bwgrkn" panose="00000400000000000000" pitchFamily="2" charset="0"/>
              </a:rPr>
              <a:t>kaqari,zwn</a:t>
            </a:r>
            <a:r>
              <a:rPr lang="en-US" sz="4000" dirty="0">
                <a:latin typeface="Bwgrkn" panose="00000400000000000000" pitchFamily="2" charset="0"/>
              </a:rPr>
              <a:t> </a:t>
            </a:r>
            <a:r>
              <a:rPr lang="en-US" sz="4000" dirty="0" err="1" smtClean="0">
                <a:latin typeface="Bwgrkn" panose="00000400000000000000" pitchFamily="2" charset="0"/>
              </a:rPr>
              <a:t>pa,nta</a:t>
            </a:r>
            <a:r>
              <a:rPr lang="en-US" sz="4000" dirty="0" smtClean="0">
                <a:latin typeface="Bwgrkn" panose="00000400000000000000" pitchFamily="2" charset="0"/>
              </a:rPr>
              <a:t> </a:t>
            </a:r>
            <a:r>
              <a:rPr lang="en-US" sz="4000" dirty="0">
                <a:latin typeface="Bwgrkn" panose="00000400000000000000" pitchFamily="2" charset="0"/>
              </a:rPr>
              <a:t>ta. </a:t>
            </a:r>
            <a:r>
              <a:rPr lang="en-US" sz="4000" dirty="0" err="1">
                <a:latin typeface="Bwgrkn" panose="00000400000000000000" pitchFamily="2" charset="0"/>
              </a:rPr>
              <a:t>brw,mataÈ</a:t>
            </a:r>
            <a:r>
              <a:rPr lang="en-US" sz="4000" dirty="0">
                <a:latin typeface="Bwgrkn" panose="00000400000000000000" pitchFamily="2" charset="0"/>
              </a:rPr>
              <a:t> </a:t>
            </a:r>
            <a:endParaRPr lang="en-US" sz="4000" dirty="0" smtClean="0">
              <a:latin typeface="Bwgrkn" panose="00000400000000000000" pitchFamily="2" charset="0"/>
            </a:endParaRPr>
          </a:p>
          <a:p>
            <a:pPr marL="0" indent="0">
              <a:buNone/>
            </a:pPr>
            <a:r>
              <a:rPr lang="en-US" sz="4000" dirty="0"/>
              <a:t>because it does not go into his heart, but into his stomach, and is eliminated?" (</a:t>
            </a:r>
            <a:r>
              <a:rPr lang="en-US" sz="4000" i="1" dirty="0"/>
              <a:t>Thus He </a:t>
            </a:r>
            <a:r>
              <a:rPr lang="en-US" sz="4000" dirty="0"/>
              <a:t>declared all foods clean</a:t>
            </a:r>
            <a:r>
              <a:rPr lang="en-US" sz="4000" dirty="0" smtClean="0"/>
              <a:t>.) - NAS</a:t>
            </a:r>
            <a:endParaRPr lang="en-US" sz="4000" dirty="0"/>
          </a:p>
          <a:p>
            <a:pPr marL="0" indent="0">
              <a:buNone/>
            </a:pPr>
            <a:endParaRPr lang="en-US" sz="4000" b="1" dirty="0" smtClean="0"/>
          </a:p>
        </p:txBody>
      </p:sp>
    </p:spTree>
    <p:extLst>
      <p:ext uri="{BB962C8B-B14F-4D97-AF65-F5344CB8AC3E}">
        <p14:creationId xmlns:p14="http://schemas.microsoft.com/office/powerpoint/2010/main" val="11487087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064" y="348344"/>
            <a:ext cx="11409217" cy="6313715"/>
          </a:xfrm>
        </p:spPr>
        <p:txBody>
          <a:bodyPr>
            <a:normAutofit/>
          </a:bodyPr>
          <a:lstStyle/>
          <a:p>
            <a:pPr algn="ctr">
              <a:buNone/>
            </a:pPr>
            <a:r>
              <a:rPr lang="en-US" sz="4400" b="1" dirty="0" smtClean="0"/>
              <a:t>Did Messiah </a:t>
            </a:r>
            <a:r>
              <a:rPr lang="en-US" sz="4400" b="1" dirty="0" err="1" smtClean="0"/>
              <a:t>Yahusha</a:t>
            </a:r>
            <a:r>
              <a:rPr lang="en-US" sz="4400" b="1" dirty="0" smtClean="0"/>
              <a:t> Declare All Things Clean?</a:t>
            </a:r>
          </a:p>
          <a:p>
            <a:pPr>
              <a:buNone/>
            </a:pPr>
            <a:r>
              <a:rPr lang="en-US" sz="4000" b="1" dirty="0" smtClean="0"/>
              <a:t>Mark 7:19 Literal Rendering of the Greek</a:t>
            </a:r>
          </a:p>
          <a:p>
            <a:endParaRPr lang="en-US" dirty="0"/>
          </a:p>
          <a:p>
            <a:pPr marL="0" indent="0">
              <a:buNone/>
            </a:pPr>
            <a:r>
              <a:rPr lang="en-US" sz="4000" b="1" dirty="0" smtClean="0"/>
              <a:t>Mark 7:19</a:t>
            </a:r>
            <a:r>
              <a:rPr lang="en-US" sz="4000" b="1" dirty="0" smtClean="0">
                <a:latin typeface="Bwgrkn" panose="00000400000000000000" pitchFamily="2" charset="0"/>
              </a:rPr>
              <a:t> </a:t>
            </a:r>
            <a:r>
              <a:rPr lang="en-US" sz="4000" dirty="0" smtClean="0">
                <a:latin typeface="Bwgrkn" panose="00000400000000000000" pitchFamily="2" charset="0"/>
              </a:rPr>
              <a:t> </a:t>
            </a:r>
            <a:r>
              <a:rPr lang="en-US" sz="4000" dirty="0">
                <a:latin typeface="Bwgrkn" panose="00000400000000000000" pitchFamily="2" charset="0"/>
              </a:rPr>
              <a:t>o[</a:t>
            </a:r>
            <a:r>
              <a:rPr lang="en-US" sz="4000" dirty="0" err="1">
                <a:latin typeface="Bwgrkn" panose="00000400000000000000" pitchFamily="2" charset="0"/>
              </a:rPr>
              <a:t>ti</a:t>
            </a:r>
            <a:r>
              <a:rPr lang="en-US" sz="4000" dirty="0">
                <a:latin typeface="Bwgrkn" panose="00000400000000000000" pitchFamily="2" charset="0"/>
              </a:rPr>
              <a:t> </a:t>
            </a:r>
            <a:r>
              <a:rPr lang="en-US" sz="4000" dirty="0" err="1">
                <a:latin typeface="Bwgrkn" panose="00000400000000000000" pitchFamily="2" charset="0"/>
              </a:rPr>
              <a:t>ouvk</a:t>
            </a:r>
            <a:r>
              <a:rPr lang="en-US" sz="4000" dirty="0">
                <a:latin typeface="Bwgrkn" panose="00000400000000000000" pitchFamily="2" charset="0"/>
              </a:rPr>
              <a:t> </a:t>
            </a:r>
            <a:r>
              <a:rPr lang="en-US" sz="4000" dirty="0" err="1">
                <a:latin typeface="Bwgrkn" panose="00000400000000000000" pitchFamily="2" charset="0"/>
              </a:rPr>
              <a:t>eivsporeu,etai</a:t>
            </a:r>
            <a:r>
              <a:rPr lang="en-US" sz="4000" dirty="0">
                <a:latin typeface="Bwgrkn" panose="00000400000000000000" pitchFamily="2" charset="0"/>
              </a:rPr>
              <a:t> </a:t>
            </a:r>
            <a:r>
              <a:rPr lang="en-US" sz="4000" dirty="0" err="1">
                <a:latin typeface="Bwgrkn" panose="00000400000000000000" pitchFamily="2" charset="0"/>
              </a:rPr>
              <a:t>auvtou</a:t>
            </a:r>
            <a:r>
              <a:rPr lang="en-US" sz="4000" dirty="0">
                <a:latin typeface="Bwgrkn" panose="00000400000000000000" pitchFamily="2" charset="0"/>
              </a:rPr>
              <a:t>/ </a:t>
            </a:r>
            <a:r>
              <a:rPr lang="en-US" sz="4000" dirty="0" err="1">
                <a:latin typeface="Bwgrkn" panose="00000400000000000000" pitchFamily="2" charset="0"/>
              </a:rPr>
              <a:t>eivj</a:t>
            </a:r>
            <a:r>
              <a:rPr lang="en-US" sz="4000" dirty="0">
                <a:latin typeface="Bwgrkn" panose="00000400000000000000" pitchFamily="2" charset="0"/>
              </a:rPr>
              <a:t> </a:t>
            </a:r>
            <a:r>
              <a:rPr lang="en-US" sz="4000" dirty="0" err="1">
                <a:latin typeface="Bwgrkn" panose="00000400000000000000" pitchFamily="2" charset="0"/>
              </a:rPr>
              <a:t>th.n</a:t>
            </a:r>
            <a:r>
              <a:rPr lang="en-US" sz="4000" dirty="0">
                <a:latin typeface="Bwgrkn" panose="00000400000000000000" pitchFamily="2" charset="0"/>
              </a:rPr>
              <a:t> </a:t>
            </a:r>
            <a:r>
              <a:rPr lang="en-US" sz="4000" dirty="0" err="1">
                <a:latin typeface="Bwgrkn" panose="00000400000000000000" pitchFamily="2" charset="0"/>
              </a:rPr>
              <a:t>kardi,an</a:t>
            </a:r>
            <a:r>
              <a:rPr lang="en-US" sz="4000" dirty="0">
                <a:latin typeface="Bwgrkn" panose="00000400000000000000" pitchFamily="2" charset="0"/>
              </a:rPr>
              <a:t> </a:t>
            </a:r>
            <a:r>
              <a:rPr lang="en-US" sz="4000" dirty="0" err="1">
                <a:latin typeface="Bwgrkn" panose="00000400000000000000" pitchFamily="2" charset="0"/>
              </a:rPr>
              <a:t>avllV</a:t>
            </a:r>
            <a:r>
              <a:rPr lang="en-US" sz="4000" dirty="0">
                <a:latin typeface="Bwgrkn" panose="00000400000000000000" pitchFamily="2" charset="0"/>
              </a:rPr>
              <a:t> </a:t>
            </a:r>
            <a:r>
              <a:rPr lang="en-US" sz="4000" dirty="0" err="1">
                <a:latin typeface="Bwgrkn" panose="00000400000000000000" pitchFamily="2" charset="0"/>
              </a:rPr>
              <a:t>eivj</a:t>
            </a:r>
            <a:r>
              <a:rPr lang="en-US" sz="4000" dirty="0">
                <a:latin typeface="Bwgrkn" panose="00000400000000000000" pitchFamily="2" charset="0"/>
              </a:rPr>
              <a:t> </a:t>
            </a:r>
            <a:r>
              <a:rPr lang="en-US" sz="4000" dirty="0" err="1">
                <a:latin typeface="Bwgrkn" panose="00000400000000000000" pitchFamily="2" charset="0"/>
              </a:rPr>
              <a:t>th.n</a:t>
            </a:r>
            <a:r>
              <a:rPr lang="en-US" sz="4000" dirty="0">
                <a:latin typeface="Bwgrkn" panose="00000400000000000000" pitchFamily="2" charset="0"/>
              </a:rPr>
              <a:t> </a:t>
            </a:r>
            <a:r>
              <a:rPr lang="en-US" sz="4000" dirty="0" err="1">
                <a:latin typeface="Bwgrkn" panose="00000400000000000000" pitchFamily="2" charset="0"/>
              </a:rPr>
              <a:t>koili,an</a:t>
            </a:r>
            <a:r>
              <a:rPr lang="en-US" sz="4000" dirty="0">
                <a:latin typeface="Bwgrkn" panose="00000400000000000000" pitchFamily="2" charset="0"/>
              </a:rPr>
              <a:t>( kai. </a:t>
            </a:r>
            <a:r>
              <a:rPr lang="en-US" sz="4000" dirty="0" err="1">
                <a:latin typeface="Bwgrkn" panose="00000400000000000000" pitchFamily="2" charset="0"/>
              </a:rPr>
              <a:t>eivj</a:t>
            </a:r>
            <a:r>
              <a:rPr lang="en-US" sz="4000" dirty="0">
                <a:latin typeface="Bwgrkn" panose="00000400000000000000" pitchFamily="2" charset="0"/>
              </a:rPr>
              <a:t> </a:t>
            </a:r>
            <a:r>
              <a:rPr lang="en-US" sz="4000" dirty="0" err="1">
                <a:latin typeface="Bwgrkn" panose="00000400000000000000" pitchFamily="2" charset="0"/>
              </a:rPr>
              <a:t>to.n</a:t>
            </a:r>
            <a:r>
              <a:rPr lang="en-US" sz="4000" dirty="0">
                <a:latin typeface="Bwgrkn" panose="00000400000000000000" pitchFamily="2" charset="0"/>
              </a:rPr>
              <a:t> </a:t>
            </a:r>
            <a:r>
              <a:rPr lang="en-US" sz="4000" dirty="0" err="1">
                <a:latin typeface="Bwgrkn" panose="00000400000000000000" pitchFamily="2" charset="0"/>
              </a:rPr>
              <a:t>avfedrw</a:t>
            </a:r>
            <a:r>
              <a:rPr lang="en-US" sz="4000" dirty="0">
                <a:latin typeface="Bwgrkn" panose="00000400000000000000" pitchFamily="2" charset="0"/>
              </a:rPr>
              <a:t>/</a:t>
            </a:r>
            <a:r>
              <a:rPr lang="en-US" sz="4000" dirty="0" err="1">
                <a:latin typeface="Bwgrkn" panose="00000400000000000000" pitchFamily="2" charset="0"/>
              </a:rPr>
              <a:t>na</a:t>
            </a:r>
            <a:r>
              <a:rPr lang="en-US" sz="4000" dirty="0">
                <a:latin typeface="Bwgrkn" panose="00000400000000000000" pitchFamily="2" charset="0"/>
              </a:rPr>
              <a:t> </a:t>
            </a:r>
            <a:r>
              <a:rPr lang="en-US" sz="4000" dirty="0" err="1">
                <a:latin typeface="Bwgrkn" panose="00000400000000000000" pitchFamily="2" charset="0"/>
              </a:rPr>
              <a:t>evkporeu,etai</a:t>
            </a:r>
            <a:r>
              <a:rPr lang="en-US" sz="4000" dirty="0">
                <a:latin typeface="Bwgrkn" panose="00000400000000000000" pitchFamily="2" charset="0"/>
              </a:rPr>
              <a:t>( </a:t>
            </a:r>
            <a:r>
              <a:rPr lang="en-US" sz="4000" dirty="0" err="1">
                <a:latin typeface="Bwgrkn" panose="00000400000000000000" pitchFamily="2" charset="0"/>
              </a:rPr>
              <a:t>kaqari,zwn</a:t>
            </a:r>
            <a:r>
              <a:rPr lang="en-US" sz="4000" dirty="0">
                <a:latin typeface="Bwgrkn" panose="00000400000000000000" pitchFamily="2" charset="0"/>
              </a:rPr>
              <a:t> </a:t>
            </a:r>
            <a:r>
              <a:rPr lang="en-US" sz="4000" dirty="0" err="1" smtClean="0">
                <a:latin typeface="Bwgrkn" panose="00000400000000000000" pitchFamily="2" charset="0"/>
              </a:rPr>
              <a:t>pa,nta</a:t>
            </a:r>
            <a:r>
              <a:rPr lang="en-US" sz="4000" dirty="0" smtClean="0">
                <a:latin typeface="Bwgrkn" panose="00000400000000000000" pitchFamily="2" charset="0"/>
              </a:rPr>
              <a:t> </a:t>
            </a:r>
            <a:r>
              <a:rPr lang="en-US" sz="4000" dirty="0">
                <a:latin typeface="Bwgrkn" panose="00000400000000000000" pitchFamily="2" charset="0"/>
              </a:rPr>
              <a:t>ta. </a:t>
            </a:r>
            <a:r>
              <a:rPr lang="en-US" sz="4000" dirty="0" err="1">
                <a:latin typeface="Bwgrkn" panose="00000400000000000000" pitchFamily="2" charset="0"/>
              </a:rPr>
              <a:t>brw,mataÈ</a:t>
            </a:r>
            <a:r>
              <a:rPr lang="en-US" sz="4000" dirty="0">
                <a:latin typeface="Bwgrkn" panose="00000400000000000000" pitchFamily="2" charset="0"/>
              </a:rPr>
              <a:t> </a:t>
            </a:r>
            <a:endParaRPr lang="en-US" sz="4000" dirty="0" smtClean="0">
              <a:latin typeface="Bwgrkn" panose="00000400000000000000" pitchFamily="2" charset="0"/>
            </a:endParaRPr>
          </a:p>
          <a:p>
            <a:pPr marL="0" indent="0">
              <a:buNone/>
            </a:pPr>
            <a:r>
              <a:rPr lang="en-US" sz="4000" b="1" dirty="0"/>
              <a:t>because it does not go into his heart, but into his stomach, </a:t>
            </a:r>
            <a:r>
              <a:rPr lang="en-US" sz="4000" b="1" dirty="0" smtClean="0"/>
              <a:t>and it goes out into the toilet (latrine), flushing (eliminating or cleansing) all things eaten.</a:t>
            </a:r>
            <a:endParaRPr lang="en-US" sz="4000" b="1" dirty="0"/>
          </a:p>
        </p:txBody>
      </p:sp>
    </p:spTree>
    <p:extLst>
      <p:ext uri="{BB962C8B-B14F-4D97-AF65-F5344CB8AC3E}">
        <p14:creationId xmlns:p14="http://schemas.microsoft.com/office/powerpoint/2010/main" val="26414562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064" y="348344"/>
            <a:ext cx="11409217" cy="6313715"/>
          </a:xfrm>
        </p:spPr>
        <p:txBody>
          <a:bodyPr>
            <a:normAutofit/>
          </a:bodyPr>
          <a:lstStyle/>
          <a:p>
            <a:pPr algn="ctr">
              <a:buNone/>
            </a:pPr>
            <a:r>
              <a:rPr lang="en-US" sz="4400" b="1" dirty="0" smtClean="0"/>
              <a:t>Did Peter’s Vision of the Sheet Indicate that We Can Eat Anything Now?</a:t>
            </a:r>
          </a:p>
          <a:p>
            <a:pPr>
              <a:buNone/>
            </a:pPr>
            <a:r>
              <a:rPr lang="en-US" sz="4000" b="1" dirty="0" smtClean="0"/>
              <a:t>The consensus of New Testament scholarship interprets Peter’s vision of the sheet full of unclean creatures as a change in the Law.  Allegedly, God no longer prohibits believers in Jesus to abstain from that which he has declared to be unclean and unfit for human consumption.</a:t>
            </a:r>
            <a:endParaRPr lang="en-US" sz="4000" b="1" dirty="0">
              <a:cs typeface="Times New Roman" pitchFamily="18" charset="0"/>
            </a:endParaRPr>
          </a:p>
        </p:txBody>
      </p:sp>
    </p:spTree>
    <p:extLst>
      <p:ext uri="{BB962C8B-B14F-4D97-AF65-F5344CB8AC3E}">
        <p14:creationId xmlns:p14="http://schemas.microsoft.com/office/powerpoint/2010/main" val="23527460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064" y="348344"/>
            <a:ext cx="11409217" cy="6313715"/>
          </a:xfrm>
        </p:spPr>
        <p:txBody>
          <a:bodyPr>
            <a:normAutofit/>
          </a:bodyPr>
          <a:lstStyle/>
          <a:p>
            <a:pPr algn="ctr">
              <a:buNone/>
            </a:pPr>
            <a:r>
              <a:rPr lang="en-US" sz="4400" b="1" dirty="0" smtClean="0"/>
              <a:t>Did Peter’s Vision of the Sheet Indicate that We Can Eat Anything Now?</a:t>
            </a:r>
          </a:p>
          <a:p>
            <a:pPr>
              <a:buNone/>
            </a:pPr>
            <a:r>
              <a:rPr lang="en-US" sz="4000" b="1" dirty="0" smtClean="0"/>
              <a:t>Acts 10:1-11:18</a:t>
            </a:r>
            <a:endParaRPr lang="en-US" sz="4000" b="1" dirty="0">
              <a:cs typeface="Times New Roman" pitchFamily="18" charset="0"/>
            </a:endParaRPr>
          </a:p>
        </p:txBody>
      </p:sp>
    </p:spTree>
    <p:extLst>
      <p:ext uri="{BB962C8B-B14F-4D97-AF65-F5344CB8AC3E}">
        <p14:creationId xmlns:p14="http://schemas.microsoft.com/office/powerpoint/2010/main" val="28545029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4345</TotalTime>
  <Words>2460</Words>
  <Application>Microsoft Office PowerPoint</Application>
  <PresentationFormat>Widescreen</PresentationFormat>
  <Paragraphs>179</Paragraphs>
  <Slides>40</Slides>
  <Notes>40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42</cp:revision>
  <dcterms:created xsi:type="dcterms:W3CDTF">2018-11-07T08:55:54Z</dcterms:created>
  <dcterms:modified xsi:type="dcterms:W3CDTF">2019-03-09T16:42:53Z</dcterms:modified>
</cp:coreProperties>
</file>