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257" r:id="rId3"/>
    <p:sldId id="265" r:id="rId4"/>
    <p:sldId id="267" r:id="rId5"/>
    <p:sldId id="290" r:id="rId6"/>
    <p:sldId id="291" r:id="rId7"/>
    <p:sldId id="286" r:id="rId8"/>
    <p:sldId id="288" r:id="rId9"/>
    <p:sldId id="289" r:id="rId10"/>
    <p:sldId id="287" r:id="rId11"/>
    <p:sldId id="269" r:id="rId12"/>
    <p:sldId id="281" r:id="rId13"/>
    <p:sldId id="292" r:id="rId14"/>
    <p:sldId id="282" r:id="rId15"/>
    <p:sldId id="293" r:id="rId16"/>
    <p:sldId id="271" r:id="rId17"/>
    <p:sldId id="272" r:id="rId18"/>
    <p:sldId id="273" r:id="rId19"/>
    <p:sldId id="274" r:id="rId20"/>
    <p:sldId id="275" r:id="rId21"/>
    <p:sldId id="294" r:id="rId22"/>
    <p:sldId id="276" r:id="rId23"/>
    <p:sldId id="277" r:id="rId24"/>
    <p:sldId id="278" r:id="rId25"/>
    <p:sldId id="279" r:id="rId26"/>
    <p:sldId id="280" r:id="rId27"/>
    <p:sldId id="29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91" d="100"/>
          <a:sy n="91" d="100"/>
        </p:scale>
        <p:origin x="7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12/12/2018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12/12/2018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12/12/2018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fontScale="92500"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On the Ground Level</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December 15, </a:t>
            </a:r>
            <a:r>
              <a:rPr lang="en-US" sz="5333" b="1" dirty="0">
                <a:solidFill>
                  <a:schemeClr val="tx1">
                    <a:lumMod val="95000"/>
                    <a:lumOff val="5000"/>
                  </a:schemeClr>
                </a:solidFill>
                <a:latin typeface="Helvetica" pitchFamily="34" charset="0"/>
                <a:cs typeface="Helvetica" pitchFamily="34" charset="0"/>
              </a:rPr>
              <a:t>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Hem of His Garment</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A Survey of the Clothing Requirements in the Torah For the Sons of Israel</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Overview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Men’s and Women’s Clothing</a:t>
            </a:r>
          </a:p>
          <a:p>
            <a:pPr marL="0" indent="0">
              <a:buNone/>
            </a:pPr>
            <a:r>
              <a:rPr lang="en-US" sz="4000" b="1" dirty="0" smtClean="0"/>
              <a:t>Prohibition </a:t>
            </a:r>
            <a:r>
              <a:rPr lang="en-US" sz="4000" b="1" dirty="0" smtClean="0"/>
              <a:t>Against Mixed Fabrics</a:t>
            </a:r>
          </a:p>
          <a:p>
            <a:pPr marL="0" indent="0">
              <a:buNone/>
            </a:pPr>
            <a:r>
              <a:rPr lang="en-US" sz="4000" b="1" dirty="0" smtClean="0"/>
              <a:t>The Hem of the Garment (</a:t>
            </a:r>
            <a:r>
              <a:rPr lang="en-US" sz="4000" b="1" dirty="0" err="1" smtClean="0"/>
              <a:t>Tsitsit</a:t>
            </a:r>
            <a:r>
              <a:rPr lang="en-US" sz="4000" b="1" dirty="0" smtClean="0"/>
              <a:t>)</a:t>
            </a:r>
          </a:p>
          <a:p>
            <a:pPr marL="0" indent="0">
              <a:buNone/>
            </a:pPr>
            <a:r>
              <a:rPr lang="en-US" sz="4000" b="1" dirty="0" smtClean="0"/>
              <a:t>The Wings of the Garment</a:t>
            </a:r>
          </a:p>
          <a:p>
            <a:pPr marL="0" indent="0">
              <a:buNone/>
            </a:pPr>
            <a:r>
              <a:rPr lang="en-US" sz="4000" b="1" dirty="0" smtClean="0"/>
              <a:t>Healing in His Wings</a:t>
            </a:r>
          </a:p>
          <a:p>
            <a:pPr marL="0" indent="0">
              <a:buNone/>
            </a:pPr>
            <a:r>
              <a:rPr lang="en-US" sz="4000" b="1" dirty="0" smtClean="0"/>
              <a:t>The Master </a:t>
            </a:r>
            <a:r>
              <a:rPr lang="en-US" sz="4000" b="1" dirty="0" err="1" smtClean="0"/>
              <a:t>Yahusha’s</a:t>
            </a:r>
            <a:r>
              <a:rPr lang="en-US" sz="4000" b="1" dirty="0" smtClean="0"/>
              <a:t> Garments</a:t>
            </a: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Compromise in the Assemblies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Failure to speak out and stand up to the abominations of the world</a:t>
            </a:r>
          </a:p>
          <a:p>
            <a:pPr marL="0" indent="0">
              <a:buNone/>
            </a:pPr>
            <a:r>
              <a:rPr lang="en-US" sz="4000" b="1" dirty="0" smtClean="0"/>
              <a:t>Failure to call sin what is sin</a:t>
            </a:r>
          </a:p>
          <a:p>
            <a:pPr marL="0" indent="0">
              <a:buNone/>
            </a:pPr>
            <a:endParaRPr lang="en-US" sz="4000" b="1" dirty="0" smtClean="0"/>
          </a:p>
          <a:p>
            <a:pPr marL="0" indent="0">
              <a:buNone/>
            </a:pPr>
            <a:r>
              <a:rPr lang="en-US" sz="4000" b="1" dirty="0" smtClean="0"/>
              <a:t>What is sin?   Everyone </a:t>
            </a:r>
            <a:r>
              <a:rPr lang="en-US" sz="4000" b="1" dirty="0"/>
              <a:t>who sins breaks the law; in fact, sin is lawlessness</a:t>
            </a:r>
            <a:r>
              <a:rPr lang="en-US" sz="4000" b="1" dirty="0" smtClean="0"/>
              <a:t>. 1 John 3:4</a:t>
            </a:r>
            <a:endParaRPr lang="en-US" sz="5400" b="1" dirty="0" smtClean="0"/>
          </a:p>
          <a:p>
            <a:pPr marL="0" indent="0">
              <a:buNone/>
            </a:pPr>
            <a:r>
              <a:rPr lang="en-US" sz="4000" b="1" dirty="0" smtClean="0"/>
              <a:t>Lit. Everyone who practices sin also practices lawlessness; and sin is lawlessness.</a:t>
            </a:r>
            <a:endParaRPr lang="en-US" sz="4000" b="1" dirty="0"/>
          </a:p>
        </p:txBody>
      </p:sp>
    </p:spTree>
    <p:extLst>
      <p:ext uri="{BB962C8B-B14F-4D97-AF65-F5344CB8AC3E}">
        <p14:creationId xmlns:p14="http://schemas.microsoft.com/office/powerpoint/2010/main" val="30946557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a:t>
            </a:r>
            <a:r>
              <a:rPr lang="en-US" sz="4800" b="1" dirty="0" smtClean="0">
                <a:latin typeface="+mn-lt"/>
              </a:rPr>
              <a:t>Demonstration of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This </a:t>
            </a:r>
            <a:r>
              <a:rPr lang="en-US" sz="4000" b="1" dirty="0"/>
              <a:t>is how we know that we love the children of Elohim: by loving Elohim and carrying out his commands.  This is love for Elohim: to obey his commands. And his commands are not burdensome (1 </a:t>
            </a:r>
            <a:r>
              <a:rPr lang="en-US" sz="4000" b="1" dirty="0" err="1"/>
              <a:t>Yochanan</a:t>
            </a:r>
            <a:r>
              <a:rPr lang="en-US" sz="4000" b="1" dirty="0"/>
              <a:t> 5:2-3).</a:t>
            </a:r>
            <a:endParaRPr lang="en-US" sz="4000" b="1" dirty="0"/>
          </a:p>
        </p:txBody>
      </p:sp>
    </p:spTree>
    <p:extLst>
      <p:ext uri="{BB962C8B-B14F-4D97-AF65-F5344CB8AC3E}">
        <p14:creationId xmlns:p14="http://schemas.microsoft.com/office/powerpoint/2010/main" val="3776273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Least of the Commandments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Do not think that I came to abolish the Law or the Prophets; I did not come to abolish but to fulfill.  For truly I say to you, until heaven and earth pass away, not the smallest letter or stroke shall pass from the Law until all is accomplished.  Whoever then annuls </a:t>
            </a:r>
            <a:r>
              <a:rPr lang="en-US" sz="4000" b="1" u="sng" dirty="0"/>
              <a:t>one of the least of these commandments</a:t>
            </a:r>
            <a:r>
              <a:rPr lang="en-US" sz="4000" b="1" dirty="0"/>
              <a:t>, and teaches others to do the same, shall be called least in the kingdom of heaven; but </a:t>
            </a:r>
            <a:r>
              <a:rPr lang="en-US" sz="4000" b="1" u="sng" dirty="0"/>
              <a:t>whoever keeps and teaches them</a:t>
            </a:r>
            <a:r>
              <a:rPr lang="en-US" sz="4000" b="1" dirty="0"/>
              <a:t>, he shall be called great in the kingdom of heaven</a:t>
            </a:r>
            <a:r>
              <a:rPr lang="en-US" sz="4000" b="1" dirty="0" smtClean="0"/>
              <a:t>. Matthew 5:17-19</a:t>
            </a:r>
            <a:endParaRPr lang="en-US" sz="4000" b="1" dirty="0"/>
          </a:p>
        </p:txBody>
      </p:sp>
    </p:spTree>
    <p:extLst>
      <p:ext uri="{BB962C8B-B14F-4D97-AF65-F5344CB8AC3E}">
        <p14:creationId xmlns:p14="http://schemas.microsoft.com/office/powerpoint/2010/main" val="23476139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Compromise in the Assemblies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“Alternative lifestyles” accepted by Messiah’s people.</a:t>
            </a:r>
          </a:p>
          <a:p>
            <a:pPr marL="0" indent="0">
              <a:buNone/>
            </a:pPr>
            <a:r>
              <a:rPr lang="en-US" sz="4000" b="1" dirty="0" smtClean="0"/>
              <a:t>The Torah tells us that these “alternative lifestyles” are an abomination to Yahuwah.</a:t>
            </a:r>
          </a:p>
          <a:p>
            <a:pPr marL="0" indent="0">
              <a:buNone/>
            </a:pPr>
            <a:r>
              <a:rPr lang="en-US" sz="4000" b="1" dirty="0" smtClean="0"/>
              <a:t>Read </a:t>
            </a:r>
            <a:r>
              <a:rPr lang="en-US" sz="4000" b="1" dirty="0" err="1" smtClean="0"/>
              <a:t>Vayikra</a:t>
            </a:r>
            <a:r>
              <a:rPr lang="en-US" sz="4000" b="1" dirty="0" smtClean="0"/>
              <a:t> (Leviticus) 18</a:t>
            </a:r>
          </a:p>
          <a:p>
            <a:pPr marL="0" indent="0">
              <a:buNone/>
            </a:pPr>
            <a:r>
              <a:rPr lang="en-US" sz="4000" dirty="0" err="1">
                <a:latin typeface="Bwhebb" panose="00000400000000000000" pitchFamily="2" charset="0"/>
              </a:rPr>
              <a:t>hb</a:t>
            </a:r>
            <a:r>
              <a:rPr lang="en-US" sz="4000" dirty="0">
                <a:latin typeface="Bwhebb" panose="00000400000000000000" pitchFamily="2" charset="0"/>
              </a:rPr>
              <a:t>'[</a:t>
            </a:r>
            <a:r>
              <a:rPr lang="en-US" sz="4000" dirty="0" err="1">
                <a:latin typeface="Bwhebb" panose="00000400000000000000" pitchFamily="2" charset="0"/>
              </a:rPr>
              <a:t>eAT</a:t>
            </a:r>
            <a:r>
              <a:rPr lang="en-US" sz="4000" dirty="0">
                <a:latin typeface="Bwhebb" panose="00000400000000000000" pitchFamily="2" charset="0"/>
              </a:rPr>
              <a:t> </a:t>
            </a:r>
            <a:r>
              <a:rPr lang="en-US" sz="5400" b="1" dirty="0" smtClean="0">
                <a:latin typeface="Bwhebb" panose="00000400000000000000" pitchFamily="2" charset="0"/>
              </a:rPr>
              <a:t> </a:t>
            </a:r>
            <a:r>
              <a:rPr lang="en-US" sz="4000" b="1" dirty="0" smtClean="0"/>
              <a:t>(toe-</a:t>
            </a:r>
            <a:r>
              <a:rPr lang="en-US" sz="4000" b="1" dirty="0" err="1" smtClean="0"/>
              <a:t>ayvah</a:t>
            </a:r>
            <a:r>
              <a:rPr lang="en-US" sz="4000" b="1" dirty="0" smtClean="0"/>
              <a:t>) </a:t>
            </a:r>
            <a:r>
              <a:rPr lang="en-US" sz="4000" b="1" dirty="0"/>
              <a:t>abomination, </a:t>
            </a:r>
            <a:r>
              <a:rPr lang="en-US" sz="4000" b="1" dirty="0" smtClean="0"/>
              <a:t>abhorrence (v22)</a:t>
            </a:r>
          </a:p>
          <a:p>
            <a:pPr marL="0" indent="0">
              <a:buNone/>
            </a:pPr>
            <a:r>
              <a:rPr lang="en-US" sz="4000" dirty="0" err="1">
                <a:latin typeface="Bwhebb" panose="00000400000000000000" pitchFamily="2" charset="0"/>
              </a:rPr>
              <a:t>lb,T</a:t>
            </a:r>
            <a:r>
              <a:rPr lang="en-US" sz="4000" dirty="0">
                <a:latin typeface="Bwhebb" panose="00000400000000000000" pitchFamily="2" charset="0"/>
              </a:rPr>
              <a:t>, </a:t>
            </a:r>
            <a:r>
              <a:rPr lang="en-US" sz="4000" dirty="0" smtClean="0"/>
              <a:t>(</a:t>
            </a:r>
            <a:r>
              <a:rPr lang="en-US" sz="4000" dirty="0" err="1" smtClean="0"/>
              <a:t>tevel</a:t>
            </a:r>
            <a:r>
              <a:rPr lang="en-US" sz="4000" dirty="0" smtClean="0"/>
              <a:t>) </a:t>
            </a:r>
            <a:r>
              <a:rPr lang="en-US" sz="4000" b="1" dirty="0"/>
              <a:t>confusion, </a:t>
            </a:r>
            <a:r>
              <a:rPr lang="en-US" sz="4000" b="1" dirty="0" smtClean="0"/>
              <a:t>disgracefulness (v23)</a:t>
            </a:r>
            <a:endParaRPr lang="en-US" sz="5400" b="1" dirty="0" smtClean="0"/>
          </a:p>
          <a:p>
            <a:pPr marL="0" indent="0">
              <a:buNone/>
            </a:pPr>
            <a:endParaRPr lang="en-US" sz="4000" b="1" dirty="0"/>
          </a:p>
        </p:txBody>
      </p:sp>
    </p:spTree>
    <p:extLst>
      <p:ext uri="{BB962C8B-B14F-4D97-AF65-F5344CB8AC3E}">
        <p14:creationId xmlns:p14="http://schemas.microsoft.com/office/powerpoint/2010/main" val="17870058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t>Vayikra</a:t>
            </a:r>
            <a:r>
              <a:rPr lang="en-US" sz="4800" b="1" dirty="0"/>
              <a:t> (Leviticus) 18</a:t>
            </a:r>
            <a:endParaRPr lang="en-US" sz="4800" b="1" dirty="0">
              <a:latin typeface="+mn-lt"/>
            </a:endParaRPr>
          </a:p>
        </p:txBody>
      </p:sp>
      <p:sp>
        <p:nvSpPr>
          <p:cNvPr id="3" name="Content Placeholder 2"/>
          <p:cNvSpPr>
            <a:spLocks noGrp="1"/>
          </p:cNvSpPr>
          <p:nvPr>
            <p:ph idx="1"/>
          </p:nvPr>
        </p:nvSpPr>
        <p:spPr>
          <a:xfrm>
            <a:off x="609600" y="1027612"/>
            <a:ext cx="10972800" cy="5748667"/>
          </a:xfrm>
        </p:spPr>
        <p:txBody>
          <a:bodyPr>
            <a:noAutofit/>
          </a:bodyPr>
          <a:lstStyle/>
          <a:p>
            <a:pPr marL="0" indent="0">
              <a:buNone/>
            </a:pPr>
            <a:r>
              <a:rPr lang="en-US" sz="3600" b="1" baseline="30000" dirty="0"/>
              <a:t>24</a:t>
            </a:r>
            <a:r>
              <a:rPr lang="en-US" sz="3600" b="1" dirty="0"/>
              <a:t> "'Do not defile yourselves in any of these ways, because this is how the nations that I am going to drive out before you became defiled.</a:t>
            </a:r>
          </a:p>
          <a:p>
            <a:pPr marL="0" indent="0">
              <a:buNone/>
            </a:pPr>
            <a:r>
              <a:rPr lang="en-US" sz="3600" b="1" baseline="30000" dirty="0" smtClean="0"/>
              <a:t>25</a:t>
            </a:r>
            <a:r>
              <a:rPr lang="en-US" sz="3600" b="1" dirty="0" smtClean="0"/>
              <a:t> </a:t>
            </a:r>
            <a:r>
              <a:rPr lang="en-US" sz="3600" b="1" dirty="0"/>
              <a:t>Even the land was defiled; so I punished it for its sin, and the land vomited out its inhabitants.</a:t>
            </a:r>
          </a:p>
          <a:p>
            <a:pPr marL="0" indent="0">
              <a:buNone/>
            </a:pPr>
            <a:r>
              <a:rPr lang="en-US" sz="3600" b="1" baseline="30000" dirty="0" smtClean="0"/>
              <a:t>26</a:t>
            </a:r>
            <a:r>
              <a:rPr lang="en-US" sz="3600" b="1" dirty="0" smtClean="0"/>
              <a:t> </a:t>
            </a:r>
            <a:r>
              <a:rPr lang="en-US" sz="3600" b="1" dirty="0"/>
              <a:t>But you must keep my </a:t>
            </a:r>
            <a:r>
              <a:rPr lang="en-US" sz="3600" b="1" dirty="0" smtClean="0"/>
              <a:t>decrees (</a:t>
            </a:r>
            <a:r>
              <a:rPr lang="en-US" sz="3600" b="1" dirty="0" err="1" smtClean="0"/>
              <a:t>chukot</a:t>
            </a:r>
            <a:r>
              <a:rPr lang="en-US" sz="3600" b="1" dirty="0" smtClean="0"/>
              <a:t>) </a:t>
            </a:r>
            <a:r>
              <a:rPr lang="en-US" sz="3600" b="1" dirty="0"/>
              <a:t>and my </a:t>
            </a:r>
            <a:r>
              <a:rPr lang="en-US" sz="3600" b="1" dirty="0" smtClean="0"/>
              <a:t>laws (</a:t>
            </a:r>
            <a:r>
              <a:rPr lang="en-US" sz="3600" b="1" dirty="0" err="1" smtClean="0"/>
              <a:t>mishpatim</a:t>
            </a:r>
            <a:r>
              <a:rPr lang="en-US" sz="3600" b="1" dirty="0" smtClean="0"/>
              <a:t>). </a:t>
            </a:r>
            <a:r>
              <a:rPr lang="en-US" sz="3600" b="1" dirty="0"/>
              <a:t>The native-born and the aliens living among you must not do any of these detestable things,</a:t>
            </a:r>
          </a:p>
          <a:p>
            <a:pPr marL="0" indent="0">
              <a:buNone/>
            </a:pPr>
            <a:r>
              <a:rPr lang="en-US" sz="3600" b="1" baseline="30000" dirty="0" smtClean="0"/>
              <a:t>27</a:t>
            </a:r>
            <a:r>
              <a:rPr lang="en-US" sz="3600" b="1" dirty="0" smtClean="0"/>
              <a:t> </a:t>
            </a:r>
            <a:r>
              <a:rPr lang="en-US" sz="3600" b="1" dirty="0"/>
              <a:t>for all these things were done by the people who lived in the land before you, and the land became defiled</a:t>
            </a:r>
            <a:r>
              <a:rPr lang="en-US" sz="3600" b="1" dirty="0" smtClean="0"/>
              <a:t>.</a:t>
            </a:r>
            <a:endParaRPr lang="en-US" sz="3600" b="1" dirty="0"/>
          </a:p>
        </p:txBody>
      </p:sp>
    </p:spTree>
    <p:extLst>
      <p:ext uri="{BB962C8B-B14F-4D97-AF65-F5344CB8AC3E}">
        <p14:creationId xmlns:p14="http://schemas.microsoft.com/office/powerpoint/2010/main" val="2860949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t>Vayikra</a:t>
            </a:r>
            <a:r>
              <a:rPr lang="en-US" sz="4800" b="1" dirty="0"/>
              <a:t> (Leviticus) 18</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baseline="30000" dirty="0" smtClean="0"/>
              <a:t>28</a:t>
            </a:r>
            <a:r>
              <a:rPr lang="en-US" sz="4000" b="1" dirty="0" smtClean="0"/>
              <a:t> </a:t>
            </a:r>
            <a:r>
              <a:rPr lang="en-US" sz="4000" b="1" dirty="0"/>
              <a:t>And if you defile the land, it will vomit you out as it vomited out the nations that were before you.</a:t>
            </a:r>
          </a:p>
          <a:p>
            <a:pPr marL="0" indent="0">
              <a:buNone/>
            </a:pPr>
            <a:r>
              <a:rPr lang="en-US" sz="4000" b="1" baseline="30000" dirty="0" smtClean="0"/>
              <a:t>29</a:t>
            </a:r>
            <a:r>
              <a:rPr lang="en-US" sz="4000" b="1" dirty="0" smtClean="0"/>
              <a:t> </a:t>
            </a:r>
            <a:r>
              <a:rPr lang="en-US" sz="4000" b="1" dirty="0"/>
              <a:t>"'Everyone who does any of these detestable things-- such persons must be cut off from their people.</a:t>
            </a:r>
          </a:p>
          <a:p>
            <a:pPr marL="0" indent="0">
              <a:buNone/>
            </a:pPr>
            <a:r>
              <a:rPr lang="en-US" sz="4000" b="1" baseline="30000" dirty="0" smtClean="0"/>
              <a:t>30</a:t>
            </a:r>
            <a:r>
              <a:rPr lang="en-US" sz="4000" b="1" dirty="0" smtClean="0"/>
              <a:t> </a:t>
            </a:r>
            <a:r>
              <a:rPr lang="en-US" sz="4000" b="1" dirty="0"/>
              <a:t>Keep my </a:t>
            </a:r>
            <a:r>
              <a:rPr lang="en-US" sz="4000" b="1" dirty="0" smtClean="0"/>
              <a:t>requirements (</a:t>
            </a:r>
            <a:r>
              <a:rPr lang="en-US" sz="4000" b="1" dirty="0" err="1" smtClean="0"/>
              <a:t>mishmeret</a:t>
            </a:r>
            <a:r>
              <a:rPr lang="en-US" sz="4000" b="1" dirty="0" smtClean="0"/>
              <a:t>, “guardians”) </a:t>
            </a:r>
            <a:r>
              <a:rPr lang="en-US" sz="4000" b="1" dirty="0"/>
              <a:t>and do not follow any of the detestable customs that were practiced before you came and do not defile yourselves with them. I am Yahuwah your Elohim.'"</a:t>
            </a:r>
          </a:p>
        </p:txBody>
      </p:sp>
    </p:spTree>
    <p:extLst>
      <p:ext uri="{BB962C8B-B14F-4D97-AF65-F5344CB8AC3E}">
        <p14:creationId xmlns:p14="http://schemas.microsoft.com/office/powerpoint/2010/main" val="2389733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Compromise in the Assemblies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Gender identity confusion</a:t>
            </a:r>
          </a:p>
          <a:p>
            <a:pPr marL="0" indent="0">
              <a:buNone/>
            </a:pPr>
            <a:r>
              <a:rPr lang="en-US" sz="4000" b="1" dirty="0" smtClean="0"/>
              <a:t>Failure of parents to guide with righteous instruction</a:t>
            </a:r>
          </a:p>
          <a:p>
            <a:pPr marL="0" indent="0">
              <a:buNone/>
            </a:pPr>
            <a:r>
              <a:rPr lang="en-US" sz="4000" b="1" dirty="0" smtClean="0"/>
              <a:t>Know Elohim’s law, teach your children Elohim’s law</a:t>
            </a:r>
          </a:p>
          <a:p>
            <a:pPr marL="0" indent="0">
              <a:buNone/>
            </a:pPr>
            <a:r>
              <a:rPr lang="en-US" sz="4000" b="1" dirty="0" smtClean="0"/>
              <a:t>Confusion in clothing requirements…</a:t>
            </a:r>
          </a:p>
          <a:p>
            <a:pPr marL="0" indent="0">
              <a:buNone/>
            </a:pPr>
            <a:endParaRPr lang="en-US" sz="4000" b="1" dirty="0"/>
          </a:p>
        </p:txBody>
      </p:sp>
    </p:spTree>
    <p:extLst>
      <p:ext uri="{BB962C8B-B14F-4D97-AF65-F5344CB8AC3E}">
        <p14:creationId xmlns:p14="http://schemas.microsoft.com/office/powerpoint/2010/main" val="2853954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Distinction in Men’s </a:t>
            </a:r>
            <a:r>
              <a:rPr lang="en-US" sz="4800" b="1" smtClean="0">
                <a:latin typeface="+mn-lt"/>
              </a:rPr>
              <a:t>From Women’s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Devarim</a:t>
            </a:r>
            <a:r>
              <a:rPr lang="en-US" sz="4000" b="1" dirty="0" smtClean="0"/>
              <a:t> (Deuteronomy) 22:5 </a:t>
            </a:r>
            <a:r>
              <a:rPr lang="en-US" dirty="0" smtClean="0"/>
              <a:t> </a:t>
            </a:r>
            <a:r>
              <a:rPr lang="en-US" sz="4000" b="1" dirty="0"/>
              <a:t>A woman must not wear men's clothing, nor a man wear women's clothing, for </a:t>
            </a:r>
            <a:r>
              <a:rPr lang="en-US" sz="4000" b="1" dirty="0" smtClean="0"/>
              <a:t>detestable (toe-</a:t>
            </a:r>
            <a:r>
              <a:rPr lang="en-US" sz="4000" b="1" dirty="0" err="1" smtClean="0"/>
              <a:t>ayvah</a:t>
            </a:r>
            <a:r>
              <a:rPr lang="en-US" sz="4000" b="1" dirty="0" smtClean="0"/>
              <a:t>) to Yahuwah </a:t>
            </a:r>
            <a:r>
              <a:rPr lang="en-US" sz="4000" b="1" dirty="0"/>
              <a:t>your Elohim </a:t>
            </a:r>
            <a:r>
              <a:rPr lang="en-US" sz="4000" b="1" dirty="0" smtClean="0"/>
              <a:t>is </a:t>
            </a:r>
            <a:r>
              <a:rPr lang="en-US" sz="4000" b="1" dirty="0"/>
              <a:t>anyone who does this.</a:t>
            </a:r>
          </a:p>
          <a:p>
            <a:pPr marL="0" indent="0">
              <a:buNone/>
            </a:pPr>
            <a:r>
              <a:rPr lang="en-US" sz="4000" dirty="0" err="1">
                <a:latin typeface="Bwhebb" panose="00000400000000000000" pitchFamily="2" charset="0"/>
              </a:rPr>
              <a:t>yliK</a:t>
            </a:r>
            <a:r>
              <a:rPr lang="en-US" sz="4000" dirty="0">
                <a:latin typeface="Bwhebb" panose="00000400000000000000" pitchFamily="2" charset="0"/>
              </a:rPr>
              <a:t>. </a:t>
            </a:r>
            <a:r>
              <a:rPr lang="en-US" sz="4000" dirty="0" smtClean="0"/>
              <a:t>(</a:t>
            </a:r>
            <a:r>
              <a:rPr lang="en-US" sz="4000" dirty="0" err="1" smtClean="0"/>
              <a:t>celiy</a:t>
            </a:r>
            <a:r>
              <a:rPr lang="en-US" sz="4000" dirty="0" smtClean="0"/>
              <a:t>) </a:t>
            </a:r>
            <a:r>
              <a:rPr lang="en-US" sz="4000" dirty="0"/>
              <a:t>article, utensil, </a:t>
            </a:r>
            <a:r>
              <a:rPr lang="en-US" sz="4000" dirty="0" smtClean="0"/>
              <a:t>vessel</a:t>
            </a:r>
            <a:r>
              <a:rPr lang="en-US" sz="4000" i="1" dirty="0" smtClean="0"/>
              <a:t>; </a:t>
            </a:r>
            <a:r>
              <a:rPr lang="en-US" sz="4000" dirty="0"/>
              <a:t>prop. therefore anything </a:t>
            </a:r>
            <a:r>
              <a:rPr lang="en-US" sz="4000" i="1" dirty="0" smtClean="0"/>
              <a:t>finished</a:t>
            </a:r>
            <a:r>
              <a:rPr lang="en-US" sz="4000" i="1" dirty="0"/>
              <a:t>, made, </a:t>
            </a:r>
            <a:r>
              <a:rPr lang="en-US" sz="4000" i="1" dirty="0" smtClean="0"/>
              <a:t>produced</a:t>
            </a:r>
            <a:endParaRPr lang="en-US" sz="4000" i="1" dirty="0"/>
          </a:p>
          <a:p>
            <a:pPr marL="0" indent="0">
              <a:buNone/>
            </a:pPr>
            <a:r>
              <a:rPr lang="en-US" sz="4000" b="1" i="1" dirty="0" smtClean="0"/>
              <a:t>There shall not be </a:t>
            </a:r>
            <a:r>
              <a:rPr lang="en-US" sz="4000" b="1" i="1" u="sng" dirty="0" smtClean="0"/>
              <a:t>that which pertains to a man </a:t>
            </a:r>
            <a:r>
              <a:rPr lang="en-US" sz="4000" b="1" i="1" dirty="0" smtClean="0"/>
              <a:t>upon a woman…and a man shall not put on the clothing of a woman…</a:t>
            </a:r>
            <a:endParaRPr lang="en-US" sz="5400" b="1" dirty="0"/>
          </a:p>
        </p:txBody>
      </p:sp>
    </p:spTree>
    <p:extLst>
      <p:ext uri="{BB962C8B-B14F-4D97-AF65-F5344CB8AC3E}">
        <p14:creationId xmlns:p14="http://schemas.microsoft.com/office/powerpoint/2010/main" val="26732194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Mixed Fabrics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smtClean="0"/>
              <a:t>Devarim</a:t>
            </a:r>
            <a:r>
              <a:rPr lang="en-US" sz="4000" b="1" dirty="0" smtClean="0"/>
              <a:t> (Deuteronomy) 22:11   Do </a:t>
            </a:r>
            <a:r>
              <a:rPr lang="en-US" sz="4000" b="1" dirty="0"/>
              <a:t>not wear clothes of wool and linen woven together</a:t>
            </a:r>
            <a:r>
              <a:rPr lang="en-US" sz="4000" b="1" dirty="0" smtClean="0"/>
              <a:t>.</a:t>
            </a:r>
          </a:p>
          <a:p>
            <a:pPr marL="0" indent="0">
              <a:buNone/>
            </a:pPr>
            <a:r>
              <a:rPr lang="en-US" sz="4000" b="1" dirty="0" smtClean="0"/>
              <a:t>“different things mixed as one”</a:t>
            </a:r>
            <a:endParaRPr lang="en-US" sz="4000" b="1" dirty="0"/>
          </a:p>
          <a:p>
            <a:pPr marL="0" indent="0">
              <a:buNone/>
            </a:pPr>
            <a:r>
              <a:rPr lang="en-US" sz="4000" b="1" baseline="30000" dirty="0"/>
              <a:t>9</a:t>
            </a:r>
            <a:r>
              <a:rPr lang="en-US" sz="4000" b="1" dirty="0"/>
              <a:t> Do not plant two kinds of seed in your vineyard; if you do, not only the crops you plant but also the fruit of the vineyard will be defiled.</a:t>
            </a:r>
          </a:p>
          <a:p>
            <a:pPr marL="0" indent="0">
              <a:buNone/>
            </a:pPr>
            <a:r>
              <a:rPr lang="en-US" sz="4000" b="1" baseline="30000" dirty="0" smtClean="0"/>
              <a:t>10</a:t>
            </a:r>
            <a:r>
              <a:rPr lang="en-US" sz="4000" b="1" dirty="0" smtClean="0"/>
              <a:t> </a:t>
            </a:r>
            <a:r>
              <a:rPr lang="en-US" sz="4000" b="1" dirty="0"/>
              <a:t>Do not plow with an ox and a donkey yoked together.</a:t>
            </a:r>
          </a:p>
          <a:p>
            <a:pPr marL="0" indent="0">
              <a:buNone/>
            </a:pPr>
            <a:r>
              <a:rPr lang="en-US" sz="4000" b="1" baseline="30000" dirty="0" smtClean="0"/>
              <a:t>11</a:t>
            </a:r>
            <a:r>
              <a:rPr lang="en-US" sz="4000" b="1" dirty="0" smtClean="0"/>
              <a:t> </a:t>
            </a:r>
            <a:r>
              <a:rPr lang="en-US" sz="4000" b="1" dirty="0"/>
              <a:t>Do not wear clothes of wool and linen woven together.</a:t>
            </a:r>
          </a:p>
          <a:p>
            <a:pPr marL="0" indent="0">
              <a:buNone/>
            </a:pPr>
            <a:endParaRPr lang="en-US" sz="4000" b="1" dirty="0"/>
          </a:p>
        </p:txBody>
      </p:sp>
    </p:spTree>
    <p:extLst>
      <p:ext uri="{BB962C8B-B14F-4D97-AF65-F5344CB8AC3E}">
        <p14:creationId xmlns:p14="http://schemas.microsoft.com/office/powerpoint/2010/main" val="12110028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Mixed Fabrics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Vayiqra</a:t>
            </a:r>
            <a:r>
              <a:rPr lang="en-US" sz="4000" b="1" dirty="0" smtClean="0"/>
              <a:t> (Leviticus) 19:19   Keep </a:t>
            </a:r>
            <a:r>
              <a:rPr lang="en-US" sz="4000" b="1" dirty="0"/>
              <a:t>my decrees. </a:t>
            </a:r>
            <a:r>
              <a:rPr lang="en-US" sz="4000" b="1" dirty="0" smtClean="0"/>
              <a:t>Do </a:t>
            </a:r>
            <a:r>
              <a:rPr lang="en-US" sz="4000" b="1" dirty="0"/>
              <a:t>not mate different kinds of animals. </a:t>
            </a:r>
            <a:r>
              <a:rPr lang="en-US" sz="4000" b="1" dirty="0" smtClean="0"/>
              <a:t>Do </a:t>
            </a:r>
            <a:r>
              <a:rPr lang="en-US" sz="4000" b="1" dirty="0"/>
              <a:t>not plant your field with two kinds of seed. </a:t>
            </a:r>
            <a:r>
              <a:rPr lang="en-US" sz="4000" b="1" dirty="0" smtClean="0"/>
              <a:t>Do </a:t>
            </a:r>
            <a:r>
              <a:rPr lang="en-US" sz="4000" b="1" dirty="0"/>
              <a:t>not wear clothing woven of two kinds of material</a:t>
            </a:r>
            <a:r>
              <a:rPr lang="en-US" sz="4000" b="1" dirty="0" smtClean="0"/>
              <a:t>.</a:t>
            </a:r>
          </a:p>
          <a:p>
            <a:pPr marL="0" indent="0">
              <a:buNone/>
            </a:pPr>
            <a:r>
              <a:rPr lang="en-US" sz="4000" b="1" dirty="0" smtClean="0"/>
              <a:t>Lit. a garment of two kinds mixed you shall not take up upon yourself</a:t>
            </a:r>
            <a:endParaRPr lang="en-US" sz="4000" b="1" dirty="0"/>
          </a:p>
          <a:p>
            <a:pPr marL="0" indent="0">
              <a:buNone/>
            </a:pPr>
            <a:endParaRPr lang="en-US" sz="4000" b="1" dirty="0"/>
          </a:p>
        </p:txBody>
      </p:sp>
    </p:spTree>
    <p:extLst>
      <p:ext uri="{BB962C8B-B14F-4D97-AF65-F5344CB8AC3E}">
        <p14:creationId xmlns:p14="http://schemas.microsoft.com/office/powerpoint/2010/main" val="26109081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Defiant Sinning</a:t>
            </a:r>
            <a:endParaRPr lang="en-US" sz="4800" b="1" dirty="0">
              <a:latin typeface="+mn-lt"/>
            </a:endParaRPr>
          </a:p>
        </p:txBody>
      </p:sp>
      <p:sp>
        <p:nvSpPr>
          <p:cNvPr id="3" name="Content Placeholder 2"/>
          <p:cNvSpPr>
            <a:spLocks noGrp="1"/>
          </p:cNvSpPr>
          <p:nvPr>
            <p:ph idx="1"/>
          </p:nvPr>
        </p:nvSpPr>
        <p:spPr>
          <a:xfrm>
            <a:off x="609600" y="893380"/>
            <a:ext cx="10972800" cy="5882900"/>
          </a:xfrm>
        </p:spPr>
        <p:txBody>
          <a:bodyPr>
            <a:noAutofit/>
          </a:bodyPr>
          <a:lstStyle/>
          <a:p>
            <a:pPr marL="0" indent="0">
              <a:buNone/>
            </a:pPr>
            <a:r>
              <a:rPr lang="en-US" sz="4000" b="1" dirty="0"/>
              <a:t>(</a:t>
            </a:r>
            <a:r>
              <a:rPr lang="en-US" sz="4000" b="1" dirty="0" err="1"/>
              <a:t>Bamidbar</a:t>
            </a:r>
            <a:r>
              <a:rPr lang="en-US" sz="4000" b="1" dirty="0"/>
              <a:t> [Numbers] </a:t>
            </a:r>
            <a:r>
              <a:rPr lang="en-US" sz="4000" b="1" dirty="0" smtClean="0"/>
              <a:t>15:29-31)</a:t>
            </a:r>
            <a:endParaRPr lang="en-US" sz="4000" b="1" dirty="0"/>
          </a:p>
          <a:p>
            <a:pPr marL="0" indent="0">
              <a:buNone/>
            </a:pPr>
            <a:r>
              <a:rPr lang="en-US" sz="4000" b="1" baseline="30000" dirty="0" smtClean="0"/>
              <a:t>29</a:t>
            </a:r>
            <a:r>
              <a:rPr lang="en-US" sz="4000" b="1" dirty="0" smtClean="0"/>
              <a:t> </a:t>
            </a:r>
            <a:r>
              <a:rPr lang="en-US" sz="4000" b="1" dirty="0"/>
              <a:t>One and the same law applies to everyone who sins unintentionally, whether he is a native-born </a:t>
            </a:r>
            <a:r>
              <a:rPr lang="en-US" sz="4000" b="1" dirty="0" err="1"/>
              <a:t>Yisraelite</a:t>
            </a:r>
            <a:r>
              <a:rPr lang="en-US" sz="4000" b="1" dirty="0"/>
              <a:t> or an alien.</a:t>
            </a:r>
          </a:p>
          <a:p>
            <a:pPr marL="0" indent="0">
              <a:buNone/>
            </a:pPr>
            <a:r>
              <a:rPr lang="en-US" sz="4000" b="1" baseline="30000" dirty="0" smtClean="0"/>
              <a:t>30</a:t>
            </a:r>
            <a:r>
              <a:rPr lang="en-US" sz="4000" b="1" dirty="0" smtClean="0"/>
              <a:t> </a:t>
            </a:r>
            <a:r>
              <a:rPr lang="en-US" sz="4000" b="1" dirty="0"/>
              <a:t>"'But anyone who sins defiantly, whether native-born or alien, blasphemes Yahuwah, and that person must be cut off from his people.</a:t>
            </a:r>
          </a:p>
          <a:p>
            <a:pPr marL="0" indent="0">
              <a:buNone/>
            </a:pPr>
            <a:r>
              <a:rPr lang="en-US" sz="4000" b="1" baseline="30000" dirty="0" smtClean="0"/>
              <a:t>31</a:t>
            </a:r>
            <a:r>
              <a:rPr lang="en-US" sz="4000" b="1" dirty="0" smtClean="0"/>
              <a:t> </a:t>
            </a:r>
            <a:r>
              <a:rPr lang="en-US" sz="4000" b="1" dirty="0"/>
              <a:t>Because he has despised Yahuwah's word and broken his commands, that </a:t>
            </a:r>
            <a:r>
              <a:rPr lang="en-US" sz="4000" b="1" dirty="0" smtClean="0"/>
              <a:t>person </a:t>
            </a:r>
            <a:r>
              <a:rPr lang="en-US" sz="4000" b="1" dirty="0"/>
              <a:t>must surely be cut off; his guilt remains on him</a:t>
            </a:r>
            <a:r>
              <a:rPr lang="en-US" sz="4000" b="1" dirty="0" smtClean="0"/>
              <a:t>.'“</a:t>
            </a:r>
          </a:p>
        </p:txBody>
      </p:sp>
    </p:spTree>
    <p:extLst>
      <p:ext uri="{BB962C8B-B14F-4D97-AF65-F5344CB8AC3E}">
        <p14:creationId xmlns:p14="http://schemas.microsoft.com/office/powerpoint/2010/main" val="28984920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Stoning of a Sabbath Breaker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600" b="1" baseline="30000" dirty="0" smtClean="0"/>
              <a:t>32</a:t>
            </a:r>
            <a:r>
              <a:rPr lang="en-US" sz="3600" b="1" dirty="0" smtClean="0"/>
              <a:t> </a:t>
            </a:r>
            <a:r>
              <a:rPr lang="en-US" sz="3600" b="1" dirty="0"/>
              <a:t>While the sons of </a:t>
            </a:r>
            <a:r>
              <a:rPr lang="en-US" sz="3600" b="1" dirty="0" err="1"/>
              <a:t>Yisrael</a:t>
            </a:r>
            <a:r>
              <a:rPr lang="en-US" sz="3600" b="1" dirty="0"/>
              <a:t> were in the desert, a man was found gathering wood on the Sabbath day.</a:t>
            </a:r>
          </a:p>
          <a:p>
            <a:pPr marL="0" indent="0">
              <a:buNone/>
            </a:pPr>
            <a:r>
              <a:rPr lang="en-US" sz="3600" b="1" baseline="30000" dirty="0" smtClean="0"/>
              <a:t>33</a:t>
            </a:r>
            <a:r>
              <a:rPr lang="en-US" sz="3600" b="1" dirty="0" smtClean="0"/>
              <a:t> </a:t>
            </a:r>
            <a:r>
              <a:rPr lang="en-US" sz="3600" b="1" dirty="0"/>
              <a:t>Those who found him gathering wood brought him to </a:t>
            </a:r>
            <a:r>
              <a:rPr lang="en-US" sz="3600" b="1" dirty="0" err="1"/>
              <a:t>Mosheh</a:t>
            </a:r>
            <a:r>
              <a:rPr lang="en-US" sz="3600" b="1" dirty="0"/>
              <a:t> and </a:t>
            </a:r>
            <a:r>
              <a:rPr lang="en-US" sz="3600" b="1" dirty="0" err="1"/>
              <a:t>Aharon</a:t>
            </a:r>
            <a:r>
              <a:rPr lang="en-US" sz="3600" b="1" dirty="0"/>
              <a:t> and the whole assembly,</a:t>
            </a:r>
          </a:p>
          <a:p>
            <a:pPr marL="0" indent="0">
              <a:buNone/>
            </a:pPr>
            <a:r>
              <a:rPr lang="en-US" sz="3600" b="1" baseline="30000" dirty="0" smtClean="0"/>
              <a:t>34</a:t>
            </a:r>
            <a:r>
              <a:rPr lang="en-US" sz="3600" b="1" dirty="0" smtClean="0"/>
              <a:t> </a:t>
            </a:r>
            <a:r>
              <a:rPr lang="en-US" sz="3600" b="1" dirty="0"/>
              <a:t>and they kept him in custody, because it was not clear what should be done to him.</a:t>
            </a:r>
          </a:p>
          <a:p>
            <a:pPr marL="0" indent="0">
              <a:buNone/>
            </a:pPr>
            <a:r>
              <a:rPr lang="en-US" sz="3600" b="1" baseline="30000" dirty="0" smtClean="0"/>
              <a:t>35</a:t>
            </a:r>
            <a:r>
              <a:rPr lang="en-US" sz="3600" b="1" dirty="0" smtClean="0"/>
              <a:t> </a:t>
            </a:r>
            <a:r>
              <a:rPr lang="en-US" sz="3600" b="1" dirty="0"/>
              <a:t>Then Yahuwah said to </a:t>
            </a:r>
            <a:r>
              <a:rPr lang="en-US" sz="3600" b="1" dirty="0" err="1"/>
              <a:t>Mosheh</a:t>
            </a:r>
            <a:r>
              <a:rPr lang="en-US" sz="3600" b="1" dirty="0"/>
              <a:t>, "The man must die. The whole assembly must stone him outside the camp."</a:t>
            </a:r>
          </a:p>
          <a:p>
            <a:pPr marL="0" indent="0">
              <a:buNone/>
            </a:pPr>
            <a:r>
              <a:rPr lang="en-US" sz="3600" b="1" baseline="30000" dirty="0" smtClean="0"/>
              <a:t>36</a:t>
            </a:r>
            <a:r>
              <a:rPr lang="en-US" sz="3600" b="1" dirty="0" smtClean="0"/>
              <a:t> </a:t>
            </a:r>
            <a:r>
              <a:rPr lang="en-US" sz="3600" b="1" dirty="0"/>
              <a:t>So the assembly took him outside the camp and stoned him to death, as Yahuwah commanded </a:t>
            </a:r>
            <a:r>
              <a:rPr lang="en-US" sz="3600" b="1" dirty="0" err="1"/>
              <a:t>Mosheh</a:t>
            </a:r>
            <a:r>
              <a:rPr lang="en-US" sz="3600" b="1" dirty="0"/>
              <a:t>.</a:t>
            </a:r>
            <a:endParaRPr lang="en-US" sz="4800" b="1" dirty="0"/>
          </a:p>
        </p:txBody>
      </p:sp>
    </p:spTree>
    <p:extLst>
      <p:ext uri="{BB962C8B-B14F-4D97-AF65-F5344CB8AC3E}">
        <p14:creationId xmlns:p14="http://schemas.microsoft.com/office/powerpoint/2010/main" val="35312709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t>The </a:t>
            </a:r>
            <a:r>
              <a:rPr lang="en-US" sz="4800" b="1" dirty="0"/>
              <a:t>Hem of Your Garment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smtClean="0"/>
              <a:t>Yahuwah </a:t>
            </a:r>
            <a:r>
              <a:rPr lang="en-US" sz="4000" b="1" dirty="0"/>
              <a:t>also spoke to </a:t>
            </a:r>
            <a:r>
              <a:rPr lang="en-US" sz="4000" b="1" dirty="0" err="1"/>
              <a:t>Mosheh</a:t>
            </a:r>
            <a:r>
              <a:rPr lang="en-US" sz="4000" b="1" dirty="0"/>
              <a:t>, saying, "Speak to the sons of </a:t>
            </a:r>
            <a:r>
              <a:rPr lang="en-US" sz="4000" b="1" dirty="0" err="1"/>
              <a:t>Yisrael</a:t>
            </a:r>
            <a:r>
              <a:rPr lang="en-US" sz="4000" b="1" dirty="0"/>
              <a:t>, and tell them that they shall make for themselves tassels (Hebrew </a:t>
            </a:r>
            <a:r>
              <a:rPr lang="en-US" sz="4000" b="1" i="1" dirty="0" err="1"/>
              <a:t>tzitzit</a:t>
            </a:r>
            <a:r>
              <a:rPr lang="en-US" sz="4000" b="1" dirty="0"/>
              <a:t>) on the corners of their garments throughout their generations, and that they shall put on the tassel of each corner a cord of blue.  It shall be a tassel for you to look at and remember all the commandments of Yahuwah, so as to do them and not follow after your own heart and your own eyes, after which you played the harlot,  so that you may remember to do all My commandments and be holy to your Elohim.  I am Yahuwah your Elohim who brought you out from the land of </a:t>
            </a:r>
            <a:r>
              <a:rPr lang="en-US" sz="4000" b="1" dirty="0" err="1"/>
              <a:t>Mitzrayim</a:t>
            </a:r>
            <a:r>
              <a:rPr lang="en-US" sz="4000" b="1" dirty="0"/>
              <a:t> to be your Elohim; I am Yahuwah your Elohim." (</a:t>
            </a:r>
            <a:r>
              <a:rPr lang="en-US" sz="4000" b="1" dirty="0" err="1"/>
              <a:t>Bamidbar</a:t>
            </a:r>
            <a:r>
              <a:rPr lang="en-US" sz="4000" b="1" dirty="0"/>
              <a:t> [Numbers] </a:t>
            </a:r>
            <a:r>
              <a:rPr lang="en-US" sz="4000" b="1" dirty="0" smtClean="0"/>
              <a:t>15:37-41)</a:t>
            </a:r>
            <a:endParaRPr lang="en-US" sz="4000" b="1" dirty="0"/>
          </a:p>
        </p:txBody>
      </p:sp>
    </p:spTree>
    <p:extLst>
      <p:ext uri="{BB962C8B-B14F-4D97-AF65-F5344CB8AC3E}">
        <p14:creationId xmlns:p14="http://schemas.microsoft.com/office/powerpoint/2010/main" val="35513740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Tassle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latin typeface="Bwhebb" panose="00000400000000000000" pitchFamily="2" charset="0"/>
              </a:rPr>
              <a:t>tciyci</a:t>
            </a:r>
            <a:r>
              <a:rPr lang="en-US" sz="4000" b="1" dirty="0">
                <a:latin typeface="Bwhebb" panose="00000400000000000000" pitchFamily="2" charset="0"/>
              </a:rPr>
              <a:t>: </a:t>
            </a:r>
            <a:r>
              <a:rPr lang="en-US" sz="4000" b="1" dirty="0"/>
              <a:t>I </a:t>
            </a:r>
            <a:r>
              <a:rPr lang="en-US" sz="4000" b="1" dirty="0">
                <a:latin typeface="Bwhebb" panose="00000400000000000000" pitchFamily="2" charset="0"/>
              </a:rPr>
              <a:t>#</a:t>
            </a:r>
            <a:r>
              <a:rPr lang="en-US" sz="4000" b="1" dirty="0" err="1">
                <a:latin typeface="Bwhebb" panose="00000400000000000000" pitchFamily="2" charset="0"/>
              </a:rPr>
              <a:t>yci</a:t>
            </a:r>
            <a:r>
              <a:rPr lang="en-US" sz="4000" b="1" dirty="0"/>
              <a:t>, </a:t>
            </a:r>
            <a:r>
              <a:rPr lang="en-US" sz="4000" b="1" dirty="0" smtClean="0"/>
              <a:t>pl</a:t>
            </a:r>
            <a:r>
              <a:rPr lang="en-US" sz="4000" b="1" dirty="0"/>
              <a:t>. </a:t>
            </a:r>
            <a:r>
              <a:rPr lang="en-US" sz="4000" b="1" dirty="0" err="1" smtClean="0"/>
              <a:t>t</a:t>
            </a:r>
            <a:r>
              <a:rPr lang="en-US" sz="4000" b="1" i="1" dirty="0" err="1" smtClean="0"/>
              <a:t>sitsiyyot</a:t>
            </a:r>
            <a:r>
              <a:rPr lang="en-US" sz="4000" b="1" dirty="0" smtClean="0"/>
              <a:t>; </a:t>
            </a:r>
            <a:r>
              <a:rPr lang="en-US" sz="4000" b="1" u="sng" dirty="0"/>
              <a:t>lock of hair, ringlet, thread or tassel displayed at the edge of a garment</a:t>
            </a:r>
            <a:r>
              <a:rPr lang="en-US" sz="4000" b="1" dirty="0"/>
              <a:t>; </a:t>
            </a:r>
            <a:r>
              <a:rPr lang="en-US" sz="4000" b="1" dirty="0" err="1"/>
              <a:t>Akk</a:t>
            </a:r>
            <a:r>
              <a:rPr lang="en-US" sz="4000" b="1" dirty="0"/>
              <a:t>. </a:t>
            </a:r>
            <a:r>
              <a:rPr lang="en-US" sz="4000" b="1" dirty="0" smtClean="0"/>
              <a:t>a </a:t>
            </a:r>
            <a:r>
              <a:rPr lang="en-US" sz="4000" b="1" dirty="0"/>
              <a:t>movable part of the </a:t>
            </a:r>
            <a:r>
              <a:rPr lang="en-US" sz="4000" b="1" dirty="0" smtClean="0"/>
              <a:t>loom; </a:t>
            </a:r>
            <a:r>
              <a:rPr lang="en-US" sz="4000" b="1" dirty="0"/>
              <a:t>Syr. </a:t>
            </a:r>
            <a:r>
              <a:rPr lang="en-US" sz="4000" b="1" dirty="0" smtClean="0"/>
              <a:t>tassel</a:t>
            </a:r>
            <a:r>
              <a:rPr lang="en-US" sz="4000" b="1" dirty="0"/>
              <a:t>, strand, ringlet; </a:t>
            </a:r>
            <a:r>
              <a:rPr lang="en-US" sz="4000" b="1" dirty="0" err="1"/>
              <a:t>Mnd</a:t>
            </a:r>
            <a:r>
              <a:rPr lang="en-US" sz="4000" b="1" dirty="0"/>
              <a:t>. </a:t>
            </a:r>
            <a:r>
              <a:rPr lang="en-US" sz="4000" b="1" dirty="0" smtClean="0"/>
              <a:t>plaiting</a:t>
            </a:r>
            <a:r>
              <a:rPr lang="en-US" sz="4000" b="1" dirty="0"/>
              <a:t>; Arb. </a:t>
            </a:r>
            <a:r>
              <a:rPr lang="en-US" sz="4000" b="1" dirty="0" smtClean="0"/>
              <a:t>a </a:t>
            </a:r>
            <a:r>
              <a:rPr lang="en-US" sz="4000" b="1" dirty="0"/>
              <a:t>tool used in weaving to make the warp and woof even (Lane </a:t>
            </a:r>
            <a:r>
              <a:rPr lang="en-US" sz="4000" b="1" i="1" dirty="0"/>
              <a:t>Lex. </a:t>
            </a:r>
            <a:r>
              <a:rPr lang="en-US" sz="4000" b="1" dirty="0"/>
              <a:t>1755b: refers to the spur of a cock, the horn of a bull or cow, and also a peg for picking out dates, as well as the weavers’ tool</a:t>
            </a:r>
            <a:r>
              <a:rPr lang="en-US" sz="4000" b="1" dirty="0" smtClean="0"/>
              <a:t>) (HALOT)</a:t>
            </a:r>
            <a:endParaRPr lang="en-US" sz="4000" b="1" dirty="0"/>
          </a:p>
          <a:p>
            <a:pPr marL="0" indent="0">
              <a:buNone/>
            </a:pPr>
            <a:endParaRPr lang="en-US" sz="4000" b="1" dirty="0"/>
          </a:p>
        </p:txBody>
      </p:sp>
    </p:spTree>
    <p:extLst>
      <p:ext uri="{BB962C8B-B14F-4D97-AF65-F5344CB8AC3E}">
        <p14:creationId xmlns:p14="http://schemas.microsoft.com/office/powerpoint/2010/main" val="4238822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Tsitsit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smtClean="0"/>
              <a:t>It </a:t>
            </a:r>
            <a:r>
              <a:rPr lang="en-US" sz="4000" b="1" dirty="0"/>
              <a:t>is debated whether </a:t>
            </a:r>
            <a:r>
              <a:rPr lang="en-US" sz="4000" b="1" dirty="0" err="1"/>
              <a:t>tzitzit</a:t>
            </a:r>
            <a:r>
              <a:rPr lang="en-US" sz="4000" b="1" dirty="0"/>
              <a:t> indicates the fringe around the edges of a garment or a tassel at each corner; </a:t>
            </a:r>
            <a:r>
              <a:rPr lang="en-US" sz="4000" b="1" dirty="0" err="1"/>
              <a:t>Snaith</a:t>
            </a:r>
            <a:r>
              <a:rPr lang="en-US" sz="4000" b="1" dirty="0"/>
              <a:t> suggests the threads were twisted in groups to form "a fringe of tassels." A cord of blue was to be placed on each tassel. Traditionally they were woven out of eight threads tied into five knots. These tassels served to remind the people to keep Yahweh's commandments and not to follow their own desires (</a:t>
            </a:r>
            <a:r>
              <a:rPr lang="en-US" sz="4000" b="1" dirty="0" err="1"/>
              <a:t>Num</a:t>
            </a:r>
            <a:r>
              <a:rPr lang="en-US" sz="4000" b="1" dirty="0"/>
              <a:t> 15:38ff; </a:t>
            </a:r>
            <a:r>
              <a:rPr lang="en-US" sz="4000" b="1" dirty="0" err="1"/>
              <a:t>cf</a:t>
            </a:r>
            <a:r>
              <a:rPr lang="en-US" sz="4000" b="1" dirty="0"/>
              <a:t>, </a:t>
            </a:r>
            <a:r>
              <a:rPr lang="en-US" sz="4000" b="1" dirty="0" err="1"/>
              <a:t>Deut</a:t>
            </a:r>
            <a:r>
              <a:rPr lang="en-US" sz="4000" b="1" dirty="0"/>
              <a:t> 22:12; Mt 9:20; Mt 14:36; Mt 23:5). For a faith based on a saving history and a law, memory is crucial to preserving its integrity. It also means "a lock"; in a vision the Spirit transported Ezekiel by a lock of hair to Jerusalem (</a:t>
            </a:r>
            <a:r>
              <a:rPr lang="en-US" sz="4000" b="1" dirty="0" err="1"/>
              <a:t>Ezek</a:t>
            </a:r>
            <a:r>
              <a:rPr lang="en-US" sz="4000" b="1" dirty="0"/>
              <a:t> 8:3</a:t>
            </a:r>
            <a:r>
              <a:rPr lang="en-US" sz="4000" b="1" dirty="0" smtClean="0"/>
              <a:t>). (TWOT)</a:t>
            </a:r>
            <a:endParaRPr lang="en-US" sz="4000" b="1" dirty="0"/>
          </a:p>
        </p:txBody>
      </p:sp>
    </p:spTree>
    <p:extLst>
      <p:ext uri="{BB962C8B-B14F-4D97-AF65-F5344CB8AC3E}">
        <p14:creationId xmlns:p14="http://schemas.microsoft.com/office/powerpoint/2010/main" val="14745698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Do We Need to be Reminded?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Yahuwah's people need such a physical reminder.  Many times throughout the Torah and the rest of the Scriptures, exhortations are given to remember Elohim and to do his commandments, and conversely, not to forget Elohim or forget to do his commandments.  We need to be constantly reminded to do the right thing.  The </a:t>
            </a:r>
            <a:r>
              <a:rPr lang="en-US" sz="4000" b="1" dirty="0" err="1"/>
              <a:t>tzitzit</a:t>
            </a:r>
            <a:r>
              <a:rPr lang="en-US" sz="4000" b="1" dirty="0"/>
              <a:t> serves us in this way.  We carry on our clothing a perpetual reminder to please Elohim in everything we do.</a:t>
            </a:r>
            <a:endParaRPr lang="en-US" sz="4000" b="1" dirty="0"/>
          </a:p>
        </p:txBody>
      </p:sp>
    </p:spTree>
    <p:extLst>
      <p:ext uri="{BB962C8B-B14F-4D97-AF65-F5344CB8AC3E}">
        <p14:creationId xmlns:p14="http://schemas.microsoft.com/office/powerpoint/2010/main" val="13370454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Four Corners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You </a:t>
            </a:r>
            <a:r>
              <a:rPr lang="en-US" sz="4000" b="1" dirty="0"/>
              <a:t>shall make yourself </a:t>
            </a:r>
            <a:r>
              <a:rPr lang="en-US" sz="4000" b="1" u="sng" dirty="0"/>
              <a:t>tassels</a:t>
            </a:r>
            <a:r>
              <a:rPr lang="en-US" sz="4000" b="1" dirty="0"/>
              <a:t> on the four </a:t>
            </a:r>
            <a:r>
              <a:rPr lang="en-US" sz="4000" b="1" u="sng" dirty="0"/>
              <a:t>corners</a:t>
            </a:r>
            <a:r>
              <a:rPr lang="en-US" sz="4000" b="1" dirty="0"/>
              <a:t> of your garment with which you cover yourself. (</a:t>
            </a:r>
            <a:r>
              <a:rPr lang="en-US" sz="4000" b="1" dirty="0" err="1" smtClean="0"/>
              <a:t>Devarim</a:t>
            </a:r>
            <a:r>
              <a:rPr lang="en-US" sz="4000" b="1" dirty="0" smtClean="0"/>
              <a:t> </a:t>
            </a:r>
            <a:r>
              <a:rPr lang="en-US" sz="4000" b="1" dirty="0"/>
              <a:t>[Deuteronomy] 22:12</a:t>
            </a:r>
            <a:r>
              <a:rPr lang="en-US" sz="4000" b="1" dirty="0" smtClean="0"/>
              <a:t>)</a:t>
            </a:r>
          </a:p>
          <a:p>
            <a:pPr marL="0" indent="0">
              <a:buNone/>
            </a:pPr>
            <a:r>
              <a:rPr lang="en-US" b="1" dirty="0"/>
              <a:t> </a:t>
            </a:r>
            <a:r>
              <a:rPr lang="en-US" sz="4000" b="1" dirty="0">
                <a:latin typeface="Bwhebb" panose="00000400000000000000" pitchFamily="2" charset="0"/>
              </a:rPr>
              <a:t>~</a:t>
            </a:r>
            <a:r>
              <a:rPr lang="en-US" sz="4000" b="1" dirty="0" err="1">
                <a:latin typeface="Bwhebb" panose="00000400000000000000" pitchFamily="2" charset="0"/>
              </a:rPr>
              <a:t>ylidIG</a:t>
            </a:r>
            <a:r>
              <a:rPr lang="en-US" sz="4000" b="1" dirty="0">
                <a:latin typeface="Bwhebb" panose="00000400000000000000" pitchFamily="2" charset="0"/>
              </a:rPr>
              <a:t>&gt; </a:t>
            </a:r>
            <a:r>
              <a:rPr lang="en-US" sz="4000" b="1" dirty="0"/>
              <a:t>(</a:t>
            </a:r>
            <a:r>
              <a:rPr lang="en-US" sz="4000" b="1" dirty="0" err="1" smtClean="0"/>
              <a:t>gedilîm</a:t>
            </a:r>
            <a:r>
              <a:rPr lang="en-US" sz="4000" b="1" dirty="0"/>
              <a:t>) twisted </a:t>
            </a:r>
            <a:r>
              <a:rPr lang="en-US" sz="4000" b="1" dirty="0" smtClean="0"/>
              <a:t>threads, (</a:t>
            </a:r>
            <a:r>
              <a:rPr lang="en-US" sz="4000" b="1" dirty="0" err="1" smtClean="0"/>
              <a:t>tassles</a:t>
            </a:r>
            <a:r>
              <a:rPr lang="en-US" sz="4000" b="1" dirty="0" smtClean="0"/>
              <a:t>)</a:t>
            </a:r>
          </a:p>
          <a:p>
            <a:pPr marL="0" indent="0">
              <a:buNone/>
            </a:pPr>
            <a:r>
              <a:rPr lang="en-US" sz="4000" b="1" dirty="0">
                <a:latin typeface="Bwhebb" panose="00000400000000000000" pitchFamily="2" charset="0"/>
              </a:rPr>
              <a:t>@</a:t>
            </a:r>
            <a:r>
              <a:rPr lang="en-US" sz="4000" b="1" dirty="0" err="1">
                <a:latin typeface="Bwhebb" panose="00000400000000000000" pitchFamily="2" charset="0"/>
              </a:rPr>
              <a:t>n"K</a:t>
            </a:r>
            <a:r>
              <a:rPr lang="en-US" sz="4000" b="1" dirty="0">
                <a:latin typeface="Bwhebb" panose="00000400000000000000" pitchFamily="2" charset="0"/>
              </a:rPr>
              <a:t> </a:t>
            </a:r>
            <a:r>
              <a:rPr lang="en-US" sz="4000" b="1" dirty="0"/>
              <a:t>(</a:t>
            </a:r>
            <a:r>
              <a:rPr lang="en-US" sz="4000" b="1" dirty="0" err="1"/>
              <a:t>canaf</a:t>
            </a:r>
            <a:r>
              <a:rPr lang="en-US" sz="4000" b="1" dirty="0"/>
              <a:t>) wing, extremity; </a:t>
            </a:r>
            <a:r>
              <a:rPr lang="en-US" sz="4000" b="1" dirty="0" err="1"/>
              <a:t>Ug</a:t>
            </a:r>
            <a:r>
              <a:rPr lang="en-US" sz="4000" b="1" dirty="0"/>
              <a:t>. skirt of garment, </a:t>
            </a:r>
            <a:r>
              <a:rPr lang="en-US" sz="4000" b="1" dirty="0" smtClean="0"/>
              <a:t>hem, (corners)</a:t>
            </a:r>
            <a:endParaRPr lang="en-US" sz="5400" b="1" dirty="0"/>
          </a:p>
          <a:p>
            <a:pPr marL="0" indent="0">
              <a:buNone/>
            </a:pPr>
            <a:endParaRPr lang="en-US" sz="4000" dirty="0"/>
          </a:p>
          <a:p>
            <a:pPr marL="0" indent="0">
              <a:buNone/>
            </a:pPr>
            <a:endParaRPr lang="en-US" sz="4000" b="1" dirty="0"/>
          </a:p>
        </p:txBody>
      </p:sp>
    </p:spTree>
    <p:extLst>
      <p:ext uri="{BB962C8B-B14F-4D97-AF65-F5344CB8AC3E}">
        <p14:creationId xmlns:p14="http://schemas.microsoft.com/office/powerpoint/2010/main" val="36755445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Wings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Bwhebb" panose="00000400000000000000" pitchFamily="2" charset="0"/>
              </a:rPr>
              <a:t>@</a:t>
            </a:r>
            <a:r>
              <a:rPr lang="en-US" sz="4000" b="1" dirty="0" err="1">
                <a:latin typeface="Bwhebb" panose="00000400000000000000" pitchFamily="2" charset="0"/>
              </a:rPr>
              <a:t>n"K</a:t>
            </a:r>
            <a:r>
              <a:rPr lang="en-US" sz="4000" b="1" dirty="0">
                <a:latin typeface="Bwhebb" panose="00000400000000000000" pitchFamily="2" charset="0"/>
              </a:rPr>
              <a:t> </a:t>
            </a:r>
            <a:r>
              <a:rPr lang="en-US" sz="4000" b="1" dirty="0" smtClean="0"/>
              <a:t>(</a:t>
            </a:r>
            <a:r>
              <a:rPr lang="en-US" sz="4000" b="1" dirty="0" err="1" smtClean="0"/>
              <a:t>canaf</a:t>
            </a:r>
            <a:r>
              <a:rPr lang="en-US" sz="4000" b="1" dirty="0" smtClean="0"/>
              <a:t>) </a:t>
            </a:r>
            <a:r>
              <a:rPr lang="en-US" sz="4000" b="1" dirty="0"/>
              <a:t>wing, extremity; </a:t>
            </a:r>
            <a:r>
              <a:rPr lang="en-US" sz="4000" b="1" dirty="0" err="1"/>
              <a:t>Ug</a:t>
            </a:r>
            <a:r>
              <a:rPr lang="en-US" sz="4000" b="1" dirty="0" smtClean="0"/>
              <a:t>. </a:t>
            </a:r>
            <a:r>
              <a:rPr lang="en-US" sz="4000" b="1" dirty="0"/>
              <a:t>skirt of </a:t>
            </a:r>
            <a:r>
              <a:rPr lang="en-US" sz="4000" b="1" dirty="0" smtClean="0"/>
              <a:t>garment, hem</a:t>
            </a:r>
            <a:endParaRPr lang="en-US" sz="5400" b="1" dirty="0"/>
          </a:p>
          <a:p>
            <a:pPr marL="0" indent="0">
              <a:buNone/>
            </a:pPr>
            <a:r>
              <a:rPr lang="en-US" sz="4000" b="1" dirty="0" smtClean="0"/>
              <a:t>Haggai 2:12  If </a:t>
            </a:r>
            <a:r>
              <a:rPr lang="en-US" sz="4000" b="1" dirty="0"/>
              <a:t>a man carries holy meat in </a:t>
            </a:r>
            <a:r>
              <a:rPr lang="en-US" sz="4000" b="1" u="sng" dirty="0"/>
              <a:t>the fold </a:t>
            </a:r>
            <a:r>
              <a:rPr lang="en-US" sz="4000" b="1" dirty="0"/>
              <a:t>of his garment, and touches bread with this </a:t>
            </a:r>
            <a:r>
              <a:rPr lang="en-US" sz="4000" b="1" u="sng" dirty="0"/>
              <a:t>fold</a:t>
            </a:r>
            <a:r>
              <a:rPr lang="en-US" sz="4000" b="1" dirty="0"/>
              <a:t>, or cooked food, wine, oil, or any </a:t>
            </a:r>
            <a:r>
              <a:rPr lang="en-US" sz="4000" b="1" i="1" dirty="0"/>
              <a:t>other </a:t>
            </a:r>
            <a:r>
              <a:rPr lang="en-US" sz="4000" b="1" dirty="0"/>
              <a:t>food, will it become holy?'" And the priests answered, "No."</a:t>
            </a:r>
          </a:p>
          <a:p>
            <a:pPr marL="0" indent="0">
              <a:buNone/>
            </a:pPr>
            <a:endParaRPr lang="en-US" sz="4000" b="1" dirty="0" smtClean="0"/>
          </a:p>
        </p:txBody>
      </p:sp>
    </p:spTree>
    <p:extLst>
      <p:ext uri="{BB962C8B-B14F-4D97-AF65-F5344CB8AC3E}">
        <p14:creationId xmlns:p14="http://schemas.microsoft.com/office/powerpoint/2010/main" val="42596585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Healing in the </a:t>
            </a:r>
            <a:r>
              <a:rPr lang="en-US" sz="4800" b="1" dirty="0" smtClean="0">
                <a:latin typeface="+mn-lt"/>
              </a:rPr>
              <a:t>Wings</a:t>
            </a:r>
            <a:r>
              <a:rPr lang="en-US" sz="4800" b="1" dirty="0" smtClean="0">
                <a:latin typeface="+mn-lt"/>
              </a:rPr>
              <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Malachi 4:2:</a:t>
            </a:r>
          </a:p>
          <a:p>
            <a:pPr marL="0" indent="0">
              <a:buNone/>
            </a:pPr>
            <a:r>
              <a:rPr lang="en-US" sz="4000" b="1" dirty="0"/>
              <a:t>But for you who revere my name, the sun of righteousness will rise with healing in its wings. And you will go out and leap like calves released from the stall.</a:t>
            </a:r>
          </a:p>
          <a:p>
            <a:pPr marL="0" indent="0">
              <a:buNone/>
            </a:pPr>
            <a:endParaRPr lang="en-US" dirty="0"/>
          </a:p>
        </p:txBody>
      </p:sp>
    </p:spTree>
    <p:extLst>
      <p:ext uri="{BB962C8B-B14F-4D97-AF65-F5344CB8AC3E}">
        <p14:creationId xmlns:p14="http://schemas.microsoft.com/office/powerpoint/2010/main" val="30191924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Healing in the </a:t>
            </a:r>
            <a:r>
              <a:rPr lang="en-US" sz="4800" b="1" dirty="0" smtClean="0">
                <a:latin typeface="+mn-lt"/>
              </a:rPr>
              <a:t>Hem of His Garment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But a woman who had been suffering from a hemorrhage for twelve years came up behind him and touched the edge of his cloak.  For she kept saying to herself, "If only I touch his cloak, I will be healed."  But when </a:t>
            </a:r>
            <a:r>
              <a:rPr lang="en-US" sz="4000" b="1" dirty="0" err="1"/>
              <a:t>Yahusha</a:t>
            </a:r>
            <a:r>
              <a:rPr lang="en-US" sz="4000" b="1" dirty="0"/>
              <a:t> turned and saw her he said, "Have courage, daughter! Your faith has made you well." And the woman was healed from that hour (</a:t>
            </a:r>
            <a:r>
              <a:rPr lang="en-US" sz="4000" b="1" dirty="0" err="1"/>
              <a:t>Mattityahu</a:t>
            </a:r>
            <a:r>
              <a:rPr lang="en-US" sz="4000" b="1" dirty="0"/>
              <a:t> 9:20-22, my translation)</a:t>
            </a:r>
            <a:endParaRPr lang="en-US" b="1" dirty="0"/>
          </a:p>
        </p:txBody>
      </p:sp>
    </p:spTree>
    <p:extLst>
      <p:ext uri="{BB962C8B-B14F-4D97-AF65-F5344CB8AC3E}">
        <p14:creationId xmlns:p14="http://schemas.microsoft.com/office/powerpoint/2010/main" val="22904451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Healing in the </a:t>
            </a:r>
            <a:r>
              <a:rPr lang="en-US" sz="4800" b="1" dirty="0" err="1" smtClean="0">
                <a:latin typeface="+mn-lt"/>
              </a:rPr>
              <a:t>Tassles</a:t>
            </a:r>
            <a:r>
              <a:rPr lang="en-US" sz="4800" b="1" dirty="0" smtClean="0">
                <a:latin typeface="+mn-lt"/>
              </a:rPr>
              <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After they had crossed over, they came to land at </a:t>
            </a:r>
            <a:r>
              <a:rPr lang="en-US" sz="4000" b="1" dirty="0" err="1"/>
              <a:t>Gennesaret</a:t>
            </a:r>
            <a:r>
              <a:rPr lang="en-US" sz="4000" b="1" dirty="0"/>
              <a:t>.  When the people there recognized him, they sent word into all the surrounding area, and they brought all their sick to him.  They begged him if they could only touch the edge of his cloak, and all who touched it were healed (</a:t>
            </a:r>
            <a:r>
              <a:rPr lang="en-US" sz="4000" b="1" dirty="0" err="1"/>
              <a:t>Mattityahu</a:t>
            </a:r>
            <a:r>
              <a:rPr lang="en-US" sz="4000" b="1" dirty="0"/>
              <a:t> 14:34-36).</a:t>
            </a:r>
            <a:endParaRPr lang="en-US" sz="4000" b="1" dirty="0"/>
          </a:p>
        </p:txBody>
      </p:sp>
    </p:spTree>
    <p:extLst>
      <p:ext uri="{BB962C8B-B14F-4D97-AF65-F5344CB8AC3E}">
        <p14:creationId xmlns:p14="http://schemas.microsoft.com/office/powerpoint/2010/main" val="6652021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Healing in the </a:t>
            </a:r>
            <a:r>
              <a:rPr lang="en-US" sz="4800" b="1" dirty="0" err="1" smtClean="0">
                <a:latin typeface="+mn-lt"/>
              </a:rPr>
              <a:t>Tassles</a:t>
            </a:r>
            <a:r>
              <a:rPr lang="en-US" sz="4800" b="1" dirty="0" smtClean="0">
                <a:latin typeface="+mn-lt"/>
              </a:rPr>
              <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After they had crossed over, they came to land at </a:t>
            </a:r>
            <a:r>
              <a:rPr lang="en-US" sz="4000" b="1" dirty="0" err="1"/>
              <a:t>Gennesaret</a:t>
            </a:r>
            <a:r>
              <a:rPr lang="en-US" sz="4000" b="1" dirty="0"/>
              <a:t> and anchored there.  As they got out of the boat, people immediately recognized </a:t>
            </a:r>
            <a:r>
              <a:rPr lang="en-US" sz="4000" b="1" dirty="0" err="1"/>
              <a:t>Yahusha</a:t>
            </a:r>
            <a:r>
              <a:rPr lang="en-US" sz="4000" b="1" dirty="0"/>
              <a:t>.  They ran through that whole region and began to bring the sick on mats to wherever he was rumored to be.  And wherever he would go--into villages, towns, or countryside--they would place the sick in the marketplaces, and would ask him if they could just touch the edge of his cloak, and all who touched it were healed (Mark 6:53-56).</a:t>
            </a:r>
            <a:endParaRPr lang="en-US" sz="4000" b="1" dirty="0"/>
          </a:p>
        </p:txBody>
      </p:sp>
    </p:spTree>
    <p:extLst>
      <p:ext uri="{BB962C8B-B14F-4D97-AF65-F5344CB8AC3E}">
        <p14:creationId xmlns:p14="http://schemas.microsoft.com/office/powerpoint/2010/main" val="36868153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Not to Wear the </a:t>
            </a:r>
            <a:r>
              <a:rPr lang="en-US" sz="4800" b="1" dirty="0" err="1" smtClean="0">
                <a:latin typeface="+mn-lt"/>
              </a:rPr>
              <a:t>Tassles</a:t>
            </a:r>
            <a:r>
              <a:rPr lang="en-US" sz="4800" b="1" dirty="0" smtClean="0">
                <a:latin typeface="+mn-lt"/>
              </a:rPr>
              <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Don’t be like the Pharisees!</a:t>
            </a:r>
          </a:p>
          <a:p>
            <a:pPr marL="0" indent="0">
              <a:buNone/>
            </a:pPr>
            <a:r>
              <a:rPr lang="en-US" sz="4000" b="1" dirty="0" smtClean="0"/>
              <a:t>Everything </a:t>
            </a:r>
            <a:r>
              <a:rPr lang="en-US" sz="4000" b="1" dirty="0"/>
              <a:t>they do is done for men to see: They make their phylacteries wide and </a:t>
            </a:r>
            <a:r>
              <a:rPr lang="en-US" sz="4000" b="1" u="sng" dirty="0"/>
              <a:t>the tassels on their garments </a:t>
            </a:r>
            <a:r>
              <a:rPr lang="en-US" sz="4000" b="1" u="sng" dirty="0" smtClean="0"/>
              <a:t>long (enlarged, extended)</a:t>
            </a:r>
            <a:r>
              <a:rPr lang="en-US" sz="4000" b="1" dirty="0" smtClean="0"/>
              <a:t>; </a:t>
            </a:r>
            <a:r>
              <a:rPr lang="en-US" sz="4000" b="1" dirty="0"/>
              <a:t>they love the place of honor at banquets and the most important seats in the synagogues (</a:t>
            </a:r>
            <a:r>
              <a:rPr lang="en-US" sz="4000" b="1" dirty="0" err="1"/>
              <a:t>Mattityahu</a:t>
            </a:r>
            <a:r>
              <a:rPr lang="en-US" sz="4000" b="1" dirty="0"/>
              <a:t> 23:5-6).</a:t>
            </a:r>
            <a:endParaRPr lang="en-US" sz="4000" b="1" dirty="0"/>
          </a:p>
        </p:txBody>
      </p:sp>
    </p:spTree>
    <p:extLst>
      <p:ext uri="{BB962C8B-B14F-4D97-AF65-F5344CB8AC3E}">
        <p14:creationId xmlns:p14="http://schemas.microsoft.com/office/powerpoint/2010/main" val="31957926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Summary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Clothing may seem to be minor or unimportant.</a:t>
            </a:r>
          </a:p>
          <a:p>
            <a:pPr marL="0" indent="0">
              <a:buNone/>
            </a:pPr>
            <a:r>
              <a:rPr lang="en-US" sz="4000" b="1" dirty="0" smtClean="0"/>
              <a:t>What you wear is an expression of who you are.</a:t>
            </a:r>
          </a:p>
          <a:p>
            <a:pPr marL="0" indent="0">
              <a:buNone/>
            </a:pPr>
            <a:r>
              <a:rPr lang="en-US" sz="4000" b="1" dirty="0" smtClean="0"/>
              <a:t>Father wants his people to be clear about his ways.</a:t>
            </a:r>
          </a:p>
          <a:p>
            <a:pPr marL="0" indent="0">
              <a:buNone/>
            </a:pPr>
            <a:r>
              <a:rPr lang="en-US" sz="4000" b="1" dirty="0" smtClean="0"/>
              <a:t>Clothing tells a story of whose you are.</a:t>
            </a:r>
          </a:p>
          <a:p>
            <a:pPr marL="0" indent="0">
              <a:buNone/>
            </a:pPr>
            <a:r>
              <a:rPr lang="en-US" sz="4000" b="1" dirty="0" smtClean="0"/>
              <a:t>Don’t wear mixed or compromised clothing.</a:t>
            </a:r>
          </a:p>
          <a:p>
            <a:pPr marL="0" indent="0">
              <a:buNone/>
            </a:pPr>
            <a:r>
              <a:rPr lang="en-US" sz="4000" b="1" dirty="0" smtClean="0"/>
              <a:t>Wear the reminder Yah has given to obey all his commands.</a:t>
            </a:r>
            <a:endParaRPr lang="en-US" sz="4000" b="1" dirty="0"/>
          </a:p>
        </p:txBody>
      </p:sp>
    </p:spTree>
    <p:extLst>
      <p:ext uri="{BB962C8B-B14F-4D97-AF65-F5344CB8AC3E}">
        <p14:creationId xmlns:p14="http://schemas.microsoft.com/office/powerpoint/2010/main" val="2703554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3360</TotalTime>
  <Words>1586</Words>
  <Application>Microsoft Office PowerPoint</Application>
  <PresentationFormat>Widescreen</PresentationFormat>
  <Paragraphs>110</Paragraphs>
  <Slides>27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Bwhebb</vt:lpstr>
      <vt:lpstr>Calibri</vt:lpstr>
      <vt:lpstr>Calibri Light</vt:lpstr>
      <vt:lpstr>Helvetica</vt:lpstr>
      <vt:lpstr>Office Theme</vt:lpstr>
      <vt:lpstr>PowerPoint Presentation</vt:lpstr>
      <vt:lpstr>PowerPoint Presentation</vt:lpstr>
      <vt:lpstr>Overview</vt:lpstr>
      <vt:lpstr>Compromise in the Assemblies</vt:lpstr>
      <vt:lpstr>A Demonstration of Love</vt:lpstr>
      <vt:lpstr>The Least of the Commandments</vt:lpstr>
      <vt:lpstr>Compromise in the Assemblies</vt:lpstr>
      <vt:lpstr>Vayikra (Leviticus) 18</vt:lpstr>
      <vt:lpstr>Vayikra (Leviticus) 18</vt:lpstr>
      <vt:lpstr>Compromise in the Assemblies</vt:lpstr>
      <vt:lpstr>A Distinction in Men’s From Women’s</vt:lpstr>
      <vt:lpstr>Mixed Fabrics</vt:lpstr>
      <vt:lpstr>Mixed Fabrics</vt:lpstr>
      <vt:lpstr>Defiant Sinning</vt:lpstr>
      <vt:lpstr>The Stoning of a Sabbath Breaker</vt:lpstr>
      <vt:lpstr>The Hem of Your Garment</vt:lpstr>
      <vt:lpstr>Tassle</vt:lpstr>
      <vt:lpstr>Tsitsit</vt:lpstr>
      <vt:lpstr>Do We Need to be Reminded?</vt:lpstr>
      <vt:lpstr>Four Corners</vt:lpstr>
      <vt:lpstr>Wings</vt:lpstr>
      <vt:lpstr>Healing in the Wings?</vt:lpstr>
      <vt:lpstr>Healing in the Hem of His Garment</vt:lpstr>
      <vt:lpstr>Healing in the Tassles?</vt:lpstr>
      <vt:lpstr>Healing in the Tassles?</vt:lpstr>
      <vt:lpstr>How Not to Wear the Tassles?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38</cp:revision>
  <dcterms:created xsi:type="dcterms:W3CDTF">2018-11-07T08:55:54Z</dcterms:created>
  <dcterms:modified xsi:type="dcterms:W3CDTF">2018-12-15T10:28:59Z</dcterms:modified>
</cp:coreProperties>
</file>