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4" r:id="rId2"/>
    <p:sldId id="1183" r:id="rId3"/>
    <p:sldId id="1349" r:id="rId4"/>
    <p:sldId id="1375" r:id="rId5"/>
    <p:sldId id="1364" r:id="rId6"/>
    <p:sldId id="1365" r:id="rId7"/>
    <p:sldId id="1366" r:id="rId8"/>
    <p:sldId id="1376" r:id="rId9"/>
    <p:sldId id="1367" r:id="rId10"/>
    <p:sldId id="1377" r:id="rId11"/>
    <p:sldId id="1368" r:id="rId12"/>
    <p:sldId id="1369" r:id="rId13"/>
    <p:sldId id="1370" r:id="rId14"/>
    <p:sldId id="1378" r:id="rId15"/>
    <p:sldId id="1379" r:id="rId16"/>
    <p:sldId id="1371" r:id="rId17"/>
    <p:sldId id="1372" r:id="rId18"/>
    <p:sldId id="1380" r:id="rId19"/>
    <p:sldId id="1373" r:id="rId20"/>
    <p:sldId id="1374" r:id="rId21"/>
    <p:sldId id="1381" r:id="rId22"/>
    <p:sldId id="1321" r:id="rId23"/>
    <p:sldId id="77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5805" autoAdjust="0"/>
  </p:normalViewPr>
  <p:slideViewPr>
    <p:cSldViewPr snapToGrid="0">
      <p:cViewPr varScale="1">
        <p:scale>
          <a:sx n="76" d="100"/>
          <a:sy n="76" d="100"/>
        </p:scale>
        <p:origin x="54" y="504"/>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1/19/2021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914742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2732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244437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41934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601904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100338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867762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707663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828611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676279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283430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14268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816968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752620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157606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857925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9593871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1407904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148931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05237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1/19/2021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1/19/2021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January </a:t>
            </a:r>
            <a:r>
              <a:rPr lang="en-US" sz="5333" b="1" dirty="0" smtClean="0">
                <a:solidFill>
                  <a:schemeClr val="tx1">
                    <a:lumMod val="95000"/>
                    <a:lumOff val="5000"/>
                  </a:schemeClr>
                </a:solidFill>
                <a:latin typeface="Helvetica" pitchFamily="34" charset="0"/>
                <a:cs typeface="Helvetica" pitchFamily="34" charset="0"/>
              </a:rPr>
              <a:t>23</a:t>
            </a:r>
            <a:r>
              <a:rPr lang="en-US" sz="5333" b="1" dirty="0" smtClean="0">
                <a:solidFill>
                  <a:schemeClr val="tx1">
                    <a:lumMod val="95000"/>
                    <a:lumOff val="5000"/>
                  </a:schemeClr>
                </a:solidFill>
                <a:latin typeface="Helvetica" pitchFamily="34" charset="0"/>
                <a:cs typeface="Helvetica" pitchFamily="34" charset="0"/>
              </a:rPr>
              <a:t>, </a:t>
            </a:r>
            <a:r>
              <a:rPr lang="en-US" sz="5333" b="1" dirty="0" smtClean="0">
                <a:solidFill>
                  <a:schemeClr val="tx1">
                    <a:lumMod val="95000"/>
                    <a:lumOff val="5000"/>
                  </a:schemeClr>
                </a:solidFill>
                <a:latin typeface="Helvetica" pitchFamily="34" charset="0"/>
                <a:cs typeface="Helvetica" pitchFamily="34" charset="0"/>
              </a:rPr>
              <a:t>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Hebrews </a:t>
            </a:r>
            <a:r>
              <a:rPr lang="en-US" sz="8000" b="1" dirty="0" smtClean="0">
                <a:solidFill>
                  <a:schemeClr val="accent2">
                    <a:lumMod val="50000"/>
                  </a:schemeClr>
                </a:solidFill>
                <a:cs typeface="Helvetica" pitchFamily="34" charset="0"/>
              </a:rPr>
              <a:t>9</a:t>
            </a:r>
            <a:endParaRPr lang="en-US" sz="7200"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The </a:t>
            </a:r>
            <a:r>
              <a:rPr lang="en-US" sz="5333" b="1" dirty="0" smtClean="0">
                <a:solidFill>
                  <a:schemeClr val="tx1">
                    <a:lumMod val="95000"/>
                    <a:lumOff val="5000"/>
                  </a:schemeClr>
                </a:solidFill>
                <a:cs typeface="Helvetica" pitchFamily="34" charset="0"/>
              </a:rPr>
              <a:t>Sanctuaries and Covenants</a:t>
            </a: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Earthly Sanctuary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9:1-2</a:t>
            </a:r>
            <a:endParaRPr lang="en-US" sz="4000" b="1" dirty="0" smtClean="0"/>
          </a:p>
          <a:p>
            <a:pPr marL="0" indent="0">
              <a:buNone/>
            </a:pPr>
            <a:r>
              <a:rPr lang="en-US" sz="4000" b="1" dirty="0"/>
              <a:t>Now even the first [covenant] had </a:t>
            </a:r>
            <a:r>
              <a:rPr lang="en-US" sz="4000" b="1" dirty="0" smtClean="0"/>
              <a:t>righteous regulations of service and </a:t>
            </a:r>
            <a:r>
              <a:rPr lang="en-US" sz="4000" b="1" dirty="0"/>
              <a:t>the earthly sanctuary</a:t>
            </a:r>
            <a:r>
              <a:rPr lang="en-US" sz="4000" b="1" dirty="0" smtClean="0"/>
              <a:t>. </a:t>
            </a:r>
            <a:r>
              <a:rPr lang="en-US" sz="4000" b="1" dirty="0"/>
              <a:t>For there was a tabernacle prepared, the outer one, in which [were] the lampstand and the table and the sacred bread; this is called the holy place</a:t>
            </a:r>
            <a:r>
              <a:rPr lang="en-US" sz="4000" b="1" dirty="0" smtClean="0"/>
              <a:t>.</a:t>
            </a:r>
          </a:p>
          <a:p>
            <a:pPr>
              <a:buFontTx/>
              <a:buChar char="-"/>
            </a:pPr>
            <a:r>
              <a:rPr lang="en-US" sz="4000" b="1" dirty="0" smtClean="0"/>
              <a:t>Exodus 26 describes the details of the tent – the boards, curtains, supporting ropes and poles, etc.</a:t>
            </a:r>
          </a:p>
          <a:p>
            <a:pPr>
              <a:buFontTx/>
              <a:buChar char="-"/>
            </a:pPr>
            <a:r>
              <a:rPr lang="en-US" sz="4000" b="1" dirty="0" smtClean="0"/>
              <a:t>Exodus 25 describes the furniture in the holy places</a:t>
            </a:r>
            <a:endParaRPr lang="en-US" sz="4000" b="1" dirty="0"/>
          </a:p>
        </p:txBody>
      </p:sp>
    </p:spTree>
    <p:extLst>
      <p:ext uri="{BB962C8B-B14F-4D97-AF65-F5344CB8AC3E}">
        <p14:creationId xmlns:p14="http://schemas.microsoft.com/office/powerpoint/2010/main" val="26856537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910" y="1885044"/>
            <a:ext cx="11063515" cy="6313715"/>
          </a:xfrm>
        </p:spPr>
        <p:txBody>
          <a:bodyPr>
            <a:normAutofit/>
          </a:bodyPr>
          <a:lstStyle/>
          <a:p>
            <a:pPr marL="0" indent="0" algn="ctr">
              <a:buNone/>
            </a:pPr>
            <a:r>
              <a:rPr lang="en-US" sz="4400" b="1" dirty="0" smtClean="0"/>
              <a:t>Outline of Hebrews </a:t>
            </a:r>
            <a:r>
              <a:rPr lang="en-US" sz="4400" b="1" dirty="0" smtClean="0"/>
              <a:t>9</a:t>
            </a:r>
            <a:endParaRPr lang="en-US" sz="4400" b="1" dirty="0"/>
          </a:p>
        </p:txBody>
      </p:sp>
      <p:pic>
        <p:nvPicPr>
          <p:cNvPr id="1026"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4188"/>
            <a:ext cx="12192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17234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Earthly Sanctuary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9:3-5</a:t>
            </a:r>
            <a:endParaRPr lang="en-US" sz="4000" b="1" dirty="0" smtClean="0"/>
          </a:p>
          <a:p>
            <a:pPr marL="0" indent="0">
              <a:buNone/>
            </a:pPr>
            <a:r>
              <a:rPr lang="en-US" sz="4000" b="1" dirty="0" smtClean="0"/>
              <a:t>Behind </a:t>
            </a:r>
            <a:r>
              <a:rPr lang="en-US" sz="4000" b="1" dirty="0"/>
              <a:t>the second veil there was a tabernacle which is called the Holy of Holies</a:t>
            </a:r>
            <a:r>
              <a:rPr lang="en-US" sz="4000" b="1" dirty="0" smtClean="0"/>
              <a:t>, </a:t>
            </a:r>
            <a:r>
              <a:rPr lang="en-US" sz="4000" b="1" dirty="0"/>
              <a:t>having </a:t>
            </a:r>
            <a:r>
              <a:rPr lang="en-US" sz="4000" b="1" u="sng" dirty="0"/>
              <a:t>a golden altar of incense</a:t>
            </a:r>
            <a:r>
              <a:rPr lang="en-US" sz="4000" b="1" dirty="0"/>
              <a:t> and the ark of the covenant covered on all sides with gold, in which was a golden jar holding the manna, and </a:t>
            </a:r>
            <a:r>
              <a:rPr lang="en-US" sz="4000" b="1" dirty="0" err="1"/>
              <a:t>Aharon's</a:t>
            </a:r>
            <a:r>
              <a:rPr lang="en-US" sz="4000" b="1" dirty="0"/>
              <a:t> rod which budded, and the tables of the </a:t>
            </a:r>
            <a:r>
              <a:rPr lang="en-US" sz="4000" b="1" dirty="0" smtClean="0"/>
              <a:t>covenant; </a:t>
            </a:r>
            <a:r>
              <a:rPr lang="en-US" sz="4000" b="1" dirty="0"/>
              <a:t>and above it [were] the cherubim of glory overshadowing the mercy seat; but of these things we cannot now speak in detail</a:t>
            </a:r>
            <a:r>
              <a:rPr lang="en-US" sz="4000" b="1" dirty="0" smtClean="0"/>
              <a:t>.</a:t>
            </a:r>
            <a:endParaRPr lang="en-US" sz="4000" b="1" dirty="0"/>
          </a:p>
        </p:txBody>
      </p:sp>
    </p:spTree>
    <p:extLst>
      <p:ext uri="{BB962C8B-B14F-4D97-AF65-F5344CB8AC3E}">
        <p14:creationId xmlns:p14="http://schemas.microsoft.com/office/powerpoint/2010/main" val="30043222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Sanctuary Service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9:6-7</a:t>
            </a:r>
            <a:endParaRPr lang="en-US" sz="4000" b="1" dirty="0" smtClean="0"/>
          </a:p>
          <a:p>
            <a:pPr marL="0" indent="0">
              <a:buNone/>
            </a:pPr>
            <a:r>
              <a:rPr lang="en-US" sz="4000" b="1" dirty="0" smtClean="0"/>
              <a:t>Now </a:t>
            </a:r>
            <a:r>
              <a:rPr lang="en-US" sz="4000" b="1" dirty="0"/>
              <a:t>when these things have been so prepared, the priests are continually entering the outer tabernacle performing the divine worship</a:t>
            </a:r>
            <a:r>
              <a:rPr lang="en-US" sz="4000" b="1" dirty="0" smtClean="0"/>
              <a:t>, </a:t>
            </a:r>
            <a:r>
              <a:rPr lang="en-US" sz="4000" b="1" dirty="0"/>
              <a:t>but into the second, only the high priest [enters] once a year, not without [taking] blood, which he offers for himself and for the sins of the people committed in ignorance</a:t>
            </a:r>
            <a:r>
              <a:rPr lang="en-US" sz="4000" b="1" dirty="0" smtClean="0"/>
              <a:t>.</a:t>
            </a:r>
          </a:p>
          <a:p>
            <a:pPr marL="0" indent="0">
              <a:buNone/>
            </a:pPr>
            <a:r>
              <a:rPr lang="en-US" sz="4000" b="1" dirty="0" smtClean="0"/>
              <a:t>- Leviticus 16 Day of the Atonements</a:t>
            </a:r>
            <a:endParaRPr lang="en-US" sz="4000" b="1" dirty="0"/>
          </a:p>
        </p:txBody>
      </p:sp>
    </p:spTree>
    <p:extLst>
      <p:ext uri="{BB962C8B-B14F-4D97-AF65-F5344CB8AC3E}">
        <p14:creationId xmlns:p14="http://schemas.microsoft.com/office/powerpoint/2010/main" val="9561894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Sanctuary As a Symbol</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9:8-9a</a:t>
            </a:r>
            <a:endParaRPr lang="en-US" sz="4000" b="1" dirty="0" smtClean="0"/>
          </a:p>
          <a:p>
            <a:pPr marL="0" indent="0">
              <a:buNone/>
            </a:pPr>
            <a:r>
              <a:rPr lang="en-US" sz="4000" b="1" dirty="0" smtClean="0"/>
              <a:t>The </a:t>
            </a:r>
            <a:r>
              <a:rPr lang="en-US" sz="4000" b="1" dirty="0"/>
              <a:t>Holy Spirit [is] signifying this, that the way </a:t>
            </a:r>
            <a:r>
              <a:rPr lang="en-US" sz="4000" b="1" dirty="0" smtClean="0"/>
              <a:t>into (the way of…) </a:t>
            </a:r>
            <a:r>
              <a:rPr lang="en-US" sz="4000" b="1" dirty="0"/>
              <a:t>the holy place has not yet been disclosed while the </a:t>
            </a:r>
            <a:r>
              <a:rPr lang="en-US" sz="4000" b="1" dirty="0" smtClean="0"/>
              <a:t>first </a:t>
            </a:r>
            <a:r>
              <a:rPr lang="en-US" sz="4000" b="1" dirty="0"/>
              <a:t>tabernacle is still standing</a:t>
            </a:r>
            <a:r>
              <a:rPr lang="en-US" sz="4000" b="1" dirty="0" smtClean="0"/>
              <a:t>, </a:t>
            </a:r>
            <a:r>
              <a:rPr lang="en-US" sz="4000" b="1" dirty="0"/>
              <a:t>which [is] a </a:t>
            </a:r>
            <a:r>
              <a:rPr lang="en-US" sz="4000" b="1" u="sng" dirty="0"/>
              <a:t>symbol</a:t>
            </a:r>
            <a:r>
              <a:rPr lang="en-US" sz="4000" b="1" dirty="0"/>
              <a:t> for the present time. </a:t>
            </a:r>
            <a:endParaRPr lang="en-US" sz="4000" b="1" dirty="0" smtClean="0"/>
          </a:p>
          <a:p>
            <a:pPr marL="0" indent="0">
              <a:buNone/>
            </a:pPr>
            <a:r>
              <a:rPr lang="en-US" sz="4000" b="1" dirty="0" smtClean="0"/>
              <a:t>- </a:t>
            </a:r>
            <a:r>
              <a:rPr lang="en-US" sz="4000" b="1" dirty="0" err="1" smtClean="0"/>
              <a:t>Parabole</a:t>
            </a:r>
            <a:r>
              <a:rPr lang="en-US" sz="4000" b="1" dirty="0" smtClean="0"/>
              <a:t> - </a:t>
            </a:r>
            <a:r>
              <a:rPr lang="en-US" sz="4000" dirty="0" err="1"/>
              <a:t>someth</a:t>
            </a:r>
            <a:r>
              <a:rPr lang="en-US" sz="4000" dirty="0"/>
              <a:t>. that serves as a model or example pointing beyond itself for later realization, </a:t>
            </a:r>
            <a:r>
              <a:rPr lang="en-US" sz="4000" i="1" dirty="0"/>
              <a:t>type, figure </a:t>
            </a:r>
            <a:endParaRPr lang="en-US" sz="5400" dirty="0"/>
          </a:p>
        </p:txBody>
      </p:sp>
    </p:spTree>
    <p:extLst>
      <p:ext uri="{BB962C8B-B14F-4D97-AF65-F5344CB8AC3E}">
        <p14:creationId xmlns:p14="http://schemas.microsoft.com/office/powerpoint/2010/main" val="22040475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Sanctuary Symbol</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9:9b-10</a:t>
            </a:r>
            <a:endParaRPr lang="en-US" sz="4000" b="1" dirty="0" smtClean="0"/>
          </a:p>
          <a:p>
            <a:pPr marL="0" indent="0">
              <a:buNone/>
            </a:pPr>
            <a:r>
              <a:rPr lang="en-US" sz="4000" b="1" dirty="0" smtClean="0"/>
              <a:t>Accordingly </a:t>
            </a:r>
            <a:r>
              <a:rPr lang="en-US" sz="4000" b="1" dirty="0"/>
              <a:t>both gifts and sacrifices are offered which cannot make the worshiper perfect in </a:t>
            </a:r>
            <a:r>
              <a:rPr lang="en-US" sz="4000" b="1" dirty="0" smtClean="0"/>
              <a:t>conscience, </a:t>
            </a:r>
            <a:r>
              <a:rPr lang="en-US" sz="4000" b="1" dirty="0"/>
              <a:t>since they [relate] only to </a:t>
            </a:r>
            <a:r>
              <a:rPr lang="en-US" sz="4000" b="1" dirty="0" smtClean="0"/>
              <a:t>food (Lev 11) </a:t>
            </a:r>
            <a:r>
              <a:rPr lang="en-US" sz="4000" b="1" dirty="0"/>
              <a:t>and drink and various washings, regulations for the body imposed until a time of </a:t>
            </a:r>
            <a:r>
              <a:rPr lang="en-US" sz="4000" b="1" u="sng" dirty="0"/>
              <a:t>reformation</a:t>
            </a:r>
            <a:r>
              <a:rPr lang="en-US" sz="4000" b="1" dirty="0" smtClean="0"/>
              <a:t>.</a:t>
            </a:r>
          </a:p>
          <a:p>
            <a:pPr marL="0" indent="0">
              <a:buNone/>
            </a:pPr>
            <a:r>
              <a:rPr lang="en-US" sz="4000" dirty="0" smtClean="0"/>
              <a:t>- </a:t>
            </a:r>
            <a:r>
              <a:rPr lang="en-US" sz="4000" dirty="0" err="1">
                <a:latin typeface="Bwgrkn" panose="00000400000000000000" pitchFamily="2" charset="0"/>
              </a:rPr>
              <a:t>dio,rqwsij</a:t>
            </a:r>
            <a:r>
              <a:rPr lang="en-US" sz="4000" dirty="0"/>
              <a:t> </a:t>
            </a:r>
            <a:r>
              <a:rPr lang="en-US" sz="4000" dirty="0" smtClean="0"/>
              <a:t>(di-or-</a:t>
            </a:r>
            <a:r>
              <a:rPr lang="en-US" sz="4000" dirty="0" err="1" smtClean="0"/>
              <a:t>thosis</a:t>
            </a:r>
            <a:r>
              <a:rPr lang="en-US" sz="4000" dirty="0" smtClean="0"/>
              <a:t>) - a </a:t>
            </a:r>
            <a:r>
              <a:rPr lang="en-US" sz="4000" dirty="0"/>
              <a:t>process leading to a new order viewed as something yet to be realized, </a:t>
            </a:r>
            <a:r>
              <a:rPr lang="en-US" sz="4000" i="1" u="sng" dirty="0"/>
              <a:t>improvement</a:t>
            </a:r>
            <a:r>
              <a:rPr lang="en-US" sz="4000" i="1" dirty="0"/>
              <a:t>, reformation, new order </a:t>
            </a:r>
            <a:endParaRPr lang="en-US" sz="4000" dirty="0"/>
          </a:p>
        </p:txBody>
      </p:sp>
    </p:spTree>
    <p:extLst>
      <p:ext uri="{BB962C8B-B14F-4D97-AF65-F5344CB8AC3E}">
        <p14:creationId xmlns:p14="http://schemas.microsoft.com/office/powerpoint/2010/main" val="11968764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Greater Sanctuary Service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9:11-12</a:t>
            </a:r>
            <a:endParaRPr lang="en-US" sz="4000" b="1" dirty="0" smtClean="0"/>
          </a:p>
          <a:p>
            <a:pPr marL="0" indent="0">
              <a:buNone/>
            </a:pPr>
            <a:r>
              <a:rPr lang="en-US" sz="4000" b="1" dirty="0" smtClean="0"/>
              <a:t>But </a:t>
            </a:r>
            <a:r>
              <a:rPr lang="en-US" sz="4000" b="1" dirty="0"/>
              <a:t>when Messiah appeared [as] a high priest of the good things </a:t>
            </a:r>
            <a:r>
              <a:rPr lang="en-US" sz="4000" b="1" dirty="0" smtClean="0"/>
              <a:t>that were to </a:t>
            </a:r>
            <a:r>
              <a:rPr lang="en-US" sz="4000" b="1" dirty="0"/>
              <a:t>come, [He entered] through the greater and more perfect tabernacle, not made with hands, that is to say, not of this creation</a:t>
            </a:r>
            <a:r>
              <a:rPr lang="en-US" sz="4000" b="1" dirty="0" smtClean="0"/>
              <a:t>; </a:t>
            </a:r>
            <a:r>
              <a:rPr lang="en-US" sz="4000" b="1" dirty="0"/>
              <a:t>and not through the blood of goats and calves, but through His own blood, He entered the holy place once for all, having obtained eternal redemption</a:t>
            </a:r>
            <a:r>
              <a:rPr lang="en-US" sz="4000" b="1" dirty="0" smtClean="0"/>
              <a:t>.</a:t>
            </a:r>
            <a:endParaRPr lang="en-US" sz="4000" b="1" dirty="0"/>
          </a:p>
        </p:txBody>
      </p:sp>
    </p:spTree>
    <p:extLst>
      <p:ext uri="{BB962C8B-B14F-4D97-AF65-F5344CB8AC3E}">
        <p14:creationId xmlns:p14="http://schemas.microsoft.com/office/powerpoint/2010/main" val="13481029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Made Without Hands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Mark 14:57-59</a:t>
            </a:r>
          </a:p>
          <a:p>
            <a:pPr marL="0" indent="0">
              <a:buNone/>
            </a:pPr>
            <a:r>
              <a:rPr lang="en-US" sz="4000" b="1" dirty="0" smtClean="0"/>
              <a:t>Some </a:t>
            </a:r>
            <a:r>
              <a:rPr lang="en-US" sz="4000" b="1" dirty="0"/>
              <a:t>stood up and [began] to give false testimony against Him, saying</a:t>
            </a:r>
            <a:r>
              <a:rPr lang="en-US" sz="4000" b="1" dirty="0" smtClean="0"/>
              <a:t>, </a:t>
            </a:r>
            <a:r>
              <a:rPr lang="en-US" sz="4000" b="1" dirty="0"/>
              <a:t>"We heard Him say, 'I will destroy this temple made with hands, and in three days I will build another made without hands</a:t>
            </a:r>
            <a:r>
              <a:rPr lang="en-US" sz="4000" b="1" dirty="0" smtClean="0"/>
              <a:t>.'" </a:t>
            </a:r>
            <a:r>
              <a:rPr lang="en-US" sz="4000" b="1" dirty="0"/>
              <a:t>Not even in this respect was their testimony consistent</a:t>
            </a:r>
            <a:r>
              <a:rPr lang="en-US" sz="4000" b="1" dirty="0" smtClean="0"/>
              <a:t>.</a:t>
            </a:r>
          </a:p>
          <a:p>
            <a:pPr>
              <a:buFontTx/>
              <a:buChar char="-"/>
            </a:pPr>
            <a:r>
              <a:rPr lang="en-US" sz="4000" b="1" dirty="0" smtClean="0"/>
              <a:t>4</a:t>
            </a:r>
            <a:r>
              <a:rPr lang="en-US" sz="4000" b="1" baseline="30000" dirty="0" smtClean="0"/>
              <a:t>th</a:t>
            </a:r>
            <a:r>
              <a:rPr lang="en-US" sz="4000" b="1" dirty="0" smtClean="0"/>
              <a:t> Gospel points out that he was speaking of his body</a:t>
            </a:r>
          </a:p>
          <a:p>
            <a:pPr>
              <a:buFontTx/>
              <a:buChar char="-"/>
            </a:pPr>
            <a:r>
              <a:rPr lang="en-US" sz="4000" b="1" dirty="0" smtClean="0"/>
              <a:t>Steven said no structure could hold Elohim</a:t>
            </a:r>
            <a:endParaRPr lang="en-US" sz="4000" b="1" dirty="0"/>
          </a:p>
          <a:p>
            <a:pPr marL="0" indent="0">
              <a:buNone/>
            </a:pPr>
            <a:endParaRPr lang="en-US" sz="4000" b="1" dirty="0"/>
          </a:p>
        </p:txBody>
      </p:sp>
    </p:spTree>
    <p:extLst>
      <p:ext uri="{BB962C8B-B14F-4D97-AF65-F5344CB8AC3E}">
        <p14:creationId xmlns:p14="http://schemas.microsoft.com/office/powerpoint/2010/main" val="3589342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Cleansings Compared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9:13-14</a:t>
            </a:r>
            <a:endParaRPr lang="en-US" sz="4000" b="1" dirty="0" smtClean="0"/>
          </a:p>
          <a:p>
            <a:pPr marL="0" indent="0">
              <a:buNone/>
            </a:pPr>
            <a:r>
              <a:rPr lang="en-US" sz="4000" b="1" dirty="0" smtClean="0"/>
              <a:t>For </a:t>
            </a:r>
            <a:r>
              <a:rPr lang="en-US" sz="4000" b="1" dirty="0"/>
              <a:t>if the blood of goats and bulls and the ashes of a heifer sprinkling those who have been defiled </a:t>
            </a:r>
            <a:r>
              <a:rPr lang="en-US" sz="4000" b="1" u="sng" dirty="0"/>
              <a:t>sanctify for the cleansing of the flesh</a:t>
            </a:r>
            <a:r>
              <a:rPr lang="en-US" sz="4000" b="1" dirty="0" smtClean="0"/>
              <a:t>, </a:t>
            </a:r>
            <a:r>
              <a:rPr lang="en-US" sz="4000" b="1" dirty="0"/>
              <a:t>how much more will the blood of Messiah, who through the eternal Spirit offered Himself without blemish to Elohim, cleanse </a:t>
            </a:r>
            <a:r>
              <a:rPr lang="en-US" sz="4000" b="1" u="sng" dirty="0"/>
              <a:t>your conscience</a:t>
            </a:r>
            <a:r>
              <a:rPr lang="en-US" sz="4000" b="1" dirty="0"/>
              <a:t> from dead works to serve the living Elohim</a:t>
            </a:r>
            <a:r>
              <a:rPr lang="en-US" sz="4000" b="1" dirty="0" smtClean="0"/>
              <a:t>?</a:t>
            </a:r>
          </a:p>
          <a:p>
            <a:pPr marL="0" indent="0">
              <a:buNone/>
            </a:pPr>
            <a:r>
              <a:rPr lang="en-US" sz="4000" b="1" dirty="0" smtClean="0"/>
              <a:t>- 6:1 “repentance from dead works”</a:t>
            </a:r>
            <a:endParaRPr lang="en-US" sz="4000" b="1" dirty="0"/>
          </a:p>
        </p:txBody>
      </p:sp>
    </p:spTree>
    <p:extLst>
      <p:ext uri="{BB962C8B-B14F-4D97-AF65-F5344CB8AC3E}">
        <p14:creationId xmlns:p14="http://schemas.microsoft.com/office/powerpoint/2010/main" val="8712249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Cleansing of Sin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9:15</a:t>
            </a:r>
            <a:endParaRPr lang="en-US" sz="4000" b="1" dirty="0" smtClean="0"/>
          </a:p>
          <a:p>
            <a:pPr marL="0" indent="0">
              <a:buNone/>
            </a:pPr>
            <a:r>
              <a:rPr lang="en-US" sz="4000" b="1" dirty="0" smtClean="0"/>
              <a:t>For </a:t>
            </a:r>
            <a:r>
              <a:rPr lang="en-US" sz="4000" b="1" dirty="0"/>
              <a:t>this reason He is the mediator of a new covenant, so that, since a death has taken place for the redemption of the transgressions that were [committed] under the first covenant, those who have been called may receive the promise of the eternal inheritance</a:t>
            </a:r>
            <a:r>
              <a:rPr lang="en-US" sz="4000" b="1" dirty="0" smtClean="0"/>
              <a:t>.</a:t>
            </a:r>
            <a:endParaRPr lang="en-US" sz="4000" b="1" dirty="0"/>
          </a:p>
        </p:txBody>
      </p:sp>
    </p:spTree>
    <p:extLst>
      <p:ext uri="{BB962C8B-B14F-4D97-AF65-F5344CB8AC3E}">
        <p14:creationId xmlns:p14="http://schemas.microsoft.com/office/powerpoint/2010/main" val="9243794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Death of the Covenant Maker?</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9:16-18</a:t>
            </a:r>
            <a:endParaRPr lang="en-US" sz="4000" b="1" dirty="0" smtClean="0"/>
          </a:p>
          <a:p>
            <a:pPr marL="0" indent="0">
              <a:buNone/>
            </a:pPr>
            <a:r>
              <a:rPr lang="en-US" sz="4000" b="1" dirty="0" smtClean="0"/>
              <a:t>For </a:t>
            </a:r>
            <a:r>
              <a:rPr lang="en-US" sz="4000" b="1" dirty="0"/>
              <a:t>where a covenant is, there must of necessity be the death of the one who made it</a:t>
            </a:r>
            <a:r>
              <a:rPr lang="en-US" sz="4000" b="1" dirty="0" smtClean="0"/>
              <a:t>. </a:t>
            </a:r>
            <a:r>
              <a:rPr lang="en-US" sz="4000" b="1" dirty="0"/>
              <a:t>For a covenant is valid [only] when men are dead, for it is never in force while the one who made it </a:t>
            </a:r>
            <a:r>
              <a:rPr lang="en-US" sz="4000" b="1" dirty="0" smtClean="0"/>
              <a:t>lives. </a:t>
            </a:r>
            <a:r>
              <a:rPr lang="en-US" sz="4000" b="1" dirty="0"/>
              <a:t>Therefore even the first [covenant] was not inaugurated without blood</a:t>
            </a:r>
            <a:r>
              <a:rPr lang="en-US" sz="4000" b="1" dirty="0" smtClean="0"/>
              <a:t>.</a:t>
            </a:r>
          </a:p>
        </p:txBody>
      </p:sp>
    </p:spTree>
    <p:extLst>
      <p:ext uri="{BB962C8B-B14F-4D97-AF65-F5344CB8AC3E}">
        <p14:creationId xmlns:p14="http://schemas.microsoft.com/office/powerpoint/2010/main" val="30611448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Formal Arrangement of the Covenant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dirty="0" err="1" smtClean="0">
                <a:latin typeface="Bwgrkn" panose="00000400000000000000" pitchFamily="2" charset="0"/>
              </a:rPr>
              <a:t>diati,qhmi</a:t>
            </a:r>
            <a:r>
              <a:rPr lang="en-US" sz="4000" dirty="0" smtClean="0">
                <a:latin typeface="Bwgrkn" panose="00000400000000000000" pitchFamily="2" charset="0"/>
              </a:rPr>
              <a:t> </a:t>
            </a:r>
            <a:r>
              <a:rPr lang="en-US" sz="4000" dirty="0" smtClean="0"/>
              <a:t>(</a:t>
            </a:r>
            <a:r>
              <a:rPr lang="en-US" sz="4000" dirty="0" err="1" smtClean="0"/>
              <a:t>dia-tith-emee</a:t>
            </a:r>
            <a:r>
              <a:rPr lang="en-US" sz="4000" dirty="0" smtClean="0"/>
              <a:t>)</a:t>
            </a:r>
            <a:endParaRPr lang="en-US" sz="4000" dirty="0" smtClean="0"/>
          </a:p>
          <a:p>
            <a:pPr>
              <a:buFontTx/>
              <a:buChar char="-"/>
            </a:pPr>
            <a:r>
              <a:rPr lang="en-US" sz="4000" dirty="0" smtClean="0"/>
              <a:t>to </a:t>
            </a:r>
            <a:r>
              <a:rPr lang="en-US" sz="4000" dirty="0"/>
              <a:t>make formal arrangements for </a:t>
            </a:r>
            <a:r>
              <a:rPr lang="en-US" sz="4000" dirty="0" err="1"/>
              <a:t>someth</a:t>
            </a:r>
            <a:r>
              <a:rPr lang="en-US" sz="4000" dirty="0"/>
              <a:t>. to be done or brought about, </a:t>
            </a:r>
            <a:r>
              <a:rPr lang="en-US" sz="4000" i="1" dirty="0"/>
              <a:t>decree, ordain </a:t>
            </a:r>
            <a:endParaRPr lang="en-US" sz="4000" i="1" dirty="0" smtClean="0"/>
          </a:p>
          <a:p>
            <a:pPr>
              <a:buFontTx/>
              <a:buChar char="-"/>
            </a:pPr>
            <a:r>
              <a:rPr lang="en-US" sz="4000" i="1" dirty="0" smtClean="0"/>
              <a:t>In verses 16 and 17</a:t>
            </a:r>
            <a:endParaRPr lang="en-US" sz="4000" dirty="0"/>
          </a:p>
        </p:txBody>
      </p:sp>
    </p:spTree>
    <p:extLst>
      <p:ext uri="{BB962C8B-B14F-4D97-AF65-F5344CB8AC3E}">
        <p14:creationId xmlns:p14="http://schemas.microsoft.com/office/powerpoint/2010/main" val="2745407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 Better Translation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9:16-18</a:t>
            </a:r>
            <a:endParaRPr lang="en-US" sz="4000" b="1" dirty="0" smtClean="0"/>
          </a:p>
          <a:p>
            <a:pPr marL="0" indent="0">
              <a:buNone/>
            </a:pPr>
            <a:r>
              <a:rPr lang="en-US" sz="4000" b="1" dirty="0" smtClean="0"/>
              <a:t>For </a:t>
            </a:r>
            <a:r>
              <a:rPr lang="en-US" sz="4000" b="1" dirty="0"/>
              <a:t>where a covenant is, there must of necessity </a:t>
            </a:r>
            <a:r>
              <a:rPr lang="en-US" sz="4000" b="1" dirty="0" smtClean="0"/>
              <a:t>be a </a:t>
            </a:r>
            <a:r>
              <a:rPr lang="en-US" sz="4000" b="1" dirty="0"/>
              <a:t>death </a:t>
            </a:r>
            <a:r>
              <a:rPr lang="en-US" sz="4000" b="1" dirty="0" smtClean="0"/>
              <a:t>according to its (the covenant’s) arrangement. </a:t>
            </a:r>
            <a:r>
              <a:rPr lang="en-US" sz="4000" b="1" dirty="0"/>
              <a:t>For a covenant is </a:t>
            </a:r>
            <a:r>
              <a:rPr lang="en-US" sz="4000" b="1" dirty="0" smtClean="0"/>
              <a:t>confirmed by reason of the dead ones, since </a:t>
            </a:r>
            <a:r>
              <a:rPr lang="en-US" sz="4000" b="1" dirty="0"/>
              <a:t>it is never in force while the </a:t>
            </a:r>
            <a:r>
              <a:rPr lang="en-US" sz="4000" b="1" dirty="0" smtClean="0"/>
              <a:t>confirming one (i.e. the sacrifice) lives. </a:t>
            </a:r>
            <a:r>
              <a:rPr lang="en-US" sz="4000" b="1" dirty="0"/>
              <a:t>Therefore even the first [covenant] was not inaugurated without blood</a:t>
            </a:r>
            <a:r>
              <a:rPr lang="en-US" sz="4000" b="1" dirty="0" smtClean="0"/>
              <a:t>.</a:t>
            </a:r>
          </a:p>
          <a:p>
            <a:pPr marL="0" indent="0">
              <a:buNone/>
            </a:pPr>
            <a:r>
              <a:rPr lang="en-US" sz="4000" b="1" dirty="0" smtClean="0"/>
              <a:t>- Any covenant must be accompanied by a blood sacrifice.  It is not confirmed until the sacrifice dies.</a:t>
            </a:r>
          </a:p>
        </p:txBody>
      </p:sp>
    </p:spTree>
    <p:extLst>
      <p:ext uri="{BB962C8B-B14F-4D97-AF65-F5344CB8AC3E}">
        <p14:creationId xmlns:p14="http://schemas.microsoft.com/office/powerpoint/2010/main" val="22392710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An Example of the Required Death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9:19-20</a:t>
            </a:r>
            <a:endParaRPr lang="en-US" sz="4000" b="1" dirty="0" smtClean="0"/>
          </a:p>
          <a:p>
            <a:pPr marL="0" indent="0">
              <a:buNone/>
            </a:pPr>
            <a:r>
              <a:rPr lang="en-US" sz="4000" b="1" dirty="0" smtClean="0"/>
              <a:t>For </a:t>
            </a:r>
            <a:r>
              <a:rPr lang="en-US" sz="4000" b="1" dirty="0"/>
              <a:t>when every commandment had been spoken by Mosheh to all the people according to the Law, he took the blood of the calves and the goats, with water and scarlet wool and hyssop, and sprinkled both the book itself and all the people</a:t>
            </a:r>
            <a:r>
              <a:rPr lang="en-US" sz="4000" b="1" dirty="0" smtClean="0"/>
              <a:t>, </a:t>
            </a:r>
            <a:r>
              <a:rPr lang="en-US" sz="4000" b="1" dirty="0"/>
              <a:t>saying, "THIS IS THE BLOOD OF THE COVENANT WHICH </a:t>
            </a:r>
            <a:r>
              <a:rPr lang="en-US" sz="4000" b="1" dirty="0" smtClean="0"/>
              <a:t>ELOHIM </a:t>
            </a:r>
            <a:r>
              <a:rPr lang="en-US" sz="4000" b="1" dirty="0"/>
              <a:t>COMMANDED YOU</a:t>
            </a:r>
            <a:r>
              <a:rPr lang="en-US" sz="4000" b="1" dirty="0" smtClean="0"/>
              <a:t>."</a:t>
            </a:r>
            <a:endParaRPr lang="en-US" sz="4000" b="1" dirty="0"/>
          </a:p>
        </p:txBody>
      </p:sp>
    </p:spTree>
    <p:extLst>
      <p:ext uri="{BB962C8B-B14F-4D97-AF65-F5344CB8AC3E}">
        <p14:creationId xmlns:p14="http://schemas.microsoft.com/office/powerpoint/2010/main" val="9745523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Cleansing Blood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9:21-22</a:t>
            </a:r>
            <a:endParaRPr lang="en-US" sz="4000" b="1" dirty="0" smtClean="0"/>
          </a:p>
          <a:p>
            <a:pPr marL="0" indent="0">
              <a:buNone/>
            </a:pPr>
            <a:r>
              <a:rPr lang="en-US" sz="4000" b="1" dirty="0" smtClean="0"/>
              <a:t>And </a:t>
            </a:r>
            <a:r>
              <a:rPr lang="en-US" sz="4000" b="1" dirty="0"/>
              <a:t>in the same way he sprinkled both the tabernacle and all the vessels of the ministry with the blood</a:t>
            </a:r>
            <a:r>
              <a:rPr lang="en-US" sz="4000" b="1" dirty="0" smtClean="0"/>
              <a:t>. </a:t>
            </a:r>
            <a:r>
              <a:rPr lang="en-US" sz="4000" b="1" dirty="0"/>
              <a:t>And according to the Law, [one may] almost [say], all things are cleansed with blood, and without shedding of blood there is no </a:t>
            </a:r>
            <a:r>
              <a:rPr lang="en-US" sz="4000" b="1" u="sng" dirty="0" smtClean="0"/>
              <a:t>forgiveness</a:t>
            </a:r>
            <a:r>
              <a:rPr lang="en-US" sz="4000" b="1" dirty="0" smtClean="0"/>
              <a:t>. </a:t>
            </a:r>
          </a:p>
          <a:p>
            <a:pPr>
              <a:buFontTx/>
              <a:buChar char="-"/>
            </a:pPr>
            <a:r>
              <a:rPr lang="en-US" sz="3600" dirty="0" smtClean="0"/>
              <a:t>1</a:t>
            </a:r>
            <a:r>
              <a:rPr lang="en-US" sz="3600" dirty="0"/>
              <a:t>. the act of freeing and liberating from </a:t>
            </a:r>
            <a:r>
              <a:rPr lang="en-US" sz="3600" dirty="0" err="1"/>
              <a:t>someth</a:t>
            </a:r>
            <a:r>
              <a:rPr lang="en-US" sz="3600" dirty="0"/>
              <a:t>. that confines, </a:t>
            </a:r>
            <a:r>
              <a:rPr lang="en-US" sz="3600" i="1" dirty="0"/>
              <a:t>release </a:t>
            </a:r>
            <a:endParaRPr lang="en-US" sz="3600" i="1" dirty="0" smtClean="0"/>
          </a:p>
          <a:p>
            <a:pPr marL="0" indent="0">
              <a:buNone/>
            </a:pPr>
            <a:r>
              <a:rPr lang="en-US" sz="3600" dirty="0" smtClean="0"/>
              <a:t>2</a:t>
            </a:r>
            <a:r>
              <a:rPr lang="en-US" sz="3600" dirty="0"/>
              <a:t>. the act of freeing from an obligation, guilt, or punishment, </a:t>
            </a:r>
            <a:r>
              <a:rPr lang="en-US" sz="3600" i="1" dirty="0"/>
              <a:t>pardon, cancellation </a:t>
            </a:r>
            <a:endParaRPr lang="en-US" sz="3600" dirty="0"/>
          </a:p>
        </p:txBody>
      </p:sp>
    </p:spTree>
    <p:extLst>
      <p:ext uri="{BB962C8B-B14F-4D97-AF65-F5344CB8AC3E}">
        <p14:creationId xmlns:p14="http://schemas.microsoft.com/office/powerpoint/2010/main" val="30200689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Messiah’s Cleansing</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9:23</a:t>
            </a:r>
            <a:endParaRPr lang="en-US" sz="4000" b="1" dirty="0" smtClean="0"/>
          </a:p>
          <a:p>
            <a:pPr marL="0" indent="0">
              <a:buNone/>
            </a:pPr>
            <a:r>
              <a:rPr lang="en-US" sz="4000" b="1" dirty="0" smtClean="0"/>
              <a:t>Therefore </a:t>
            </a:r>
            <a:r>
              <a:rPr lang="en-US" sz="4000" b="1" dirty="0"/>
              <a:t>it was necessary for the copies of the things in the heavens to be cleansed with these, but the heavenly things themselves with better sacrifices than these</a:t>
            </a:r>
            <a:r>
              <a:rPr lang="en-US" sz="4000" b="1" dirty="0" smtClean="0"/>
              <a:t>.</a:t>
            </a:r>
          </a:p>
          <a:p>
            <a:pPr marL="0" indent="0">
              <a:buNone/>
            </a:pPr>
            <a:r>
              <a:rPr lang="en-US" sz="4000" b="1" dirty="0" smtClean="0"/>
              <a:t>- Messiah’s sacrifice is a Better Sacrifice</a:t>
            </a:r>
            <a:endParaRPr lang="en-US" sz="4000" b="1" dirty="0"/>
          </a:p>
        </p:txBody>
      </p:sp>
    </p:spTree>
    <p:extLst>
      <p:ext uri="{BB962C8B-B14F-4D97-AF65-F5344CB8AC3E}">
        <p14:creationId xmlns:p14="http://schemas.microsoft.com/office/powerpoint/2010/main" val="18479094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a:bodyPr>
          <a:lstStyle/>
          <a:p>
            <a:pPr marL="0" indent="0" algn="ctr">
              <a:buNone/>
            </a:pPr>
            <a:r>
              <a:rPr lang="en-US" sz="4400" b="1" dirty="0" smtClean="0">
                <a:latin typeface="Times New Roman" panose="02020603050405020304" pitchFamily="18" charset="0"/>
                <a:cs typeface="Times New Roman" panose="02020603050405020304" pitchFamily="18" charset="0"/>
              </a:rPr>
              <a:t>The Cleansing of the Heavenly Sanctuary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9:24-26</a:t>
            </a:r>
            <a:endParaRPr lang="en-US" sz="4000" b="1" dirty="0" smtClean="0"/>
          </a:p>
          <a:p>
            <a:pPr marL="0" indent="0">
              <a:buNone/>
            </a:pPr>
            <a:r>
              <a:rPr lang="en-US" sz="4000" b="1" dirty="0" smtClean="0"/>
              <a:t>For </a:t>
            </a:r>
            <a:r>
              <a:rPr lang="en-US" sz="4000" b="1" dirty="0"/>
              <a:t>Messiah did not enter a holy place made with hands, a [mere] copy of the true one, but into heaven itself, now to appear in the presence of Elohim for us</a:t>
            </a:r>
            <a:r>
              <a:rPr lang="en-US" sz="4000" b="1" dirty="0" smtClean="0"/>
              <a:t>; </a:t>
            </a:r>
            <a:r>
              <a:rPr lang="en-US" sz="4000" b="1" dirty="0"/>
              <a:t>nor was it that He would offer Himself often, as the high priest enters the holy place year by year with blood that is not his </a:t>
            </a:r>
            <a:r>
              <a:rPr lang="en-US" sz="4000" b="1" dirty="0" smtClean="0"/>
              <a:t>own. </a:t>
            </a:r>
            <a:r>
              <a:rPr lang="en-US" sz="4000" b="1" dirty="0"/>
              <a:t>Otherwise, He would have needed to suffer often since the foundation of the world; but now once at the consummation of the ages He has been manifested to put away sin by the sacrifice of Himself</a:t>
            </a:r>
            <a:r>
              <a:rPr lang="en-US" sz="4000" b="1" dirty="0" smtClean="0"/>
              <a:t>.</a:t>
            </a:r>
            <a:endParaRPr lang="en-US" sz="4000" b="1" dirty="0"/>
          </a:p>
        </p:txBody>
      </p:sp>
    </p:spTree>
    <p:extLst>
      <p:ext uri="{BB962C8B-B14F-4D97-AF65-F5344CB8AC3E}">
        <p14:creationId xmlns:p14="http://schemas.microsoft.com/office/powerpoint/2010/main" val="30181977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Cleansing Blood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9:27-28</a:t>
            </a:r>
            <a:endParaRPr lang="en-US" sz="4000" b="1" dirty="0" smtClean="0"/>
          </a:p>
          <a:p>
            <a:pPr marL="0" indent="0">
              <a:buNone/>
            </a:pPr>
            <a:r>
              <a:rPr lang="en-US" sz="4000" b="1" dirty="0" smtClean="0"/>
              <a:t>And </a:t>
            </a:r>
            <a:r>
              <a:rPr lang="en-US" sz="4000" b="1" dirty="0"/>
              <a:t>inasmuch as it is appointed for men to die once and after this [comes] judgment</a:t>
            </a:r>
            <a:r>
              <a:rPr lang="en-US" sz="4000" b="1" dirty="0" smtClean="0"/>
              <a:t>, </a:t>
            </a:r>
            <a:r>
              <a:rPr lang="en-US" sz="4000" b="1" dirty="0"/>
              <a:t>so Messiah also, having been offered once to bear the sins of many, will appear a second time for salvation without [reference to] sin, to those who eagerly await Him</a:t>
            </a:r>
            <a:r>
              <a:rPr lang="en-US" sz="4000" b="1" dirty="0" smtClean="0"/>
              <a:t>.</a:t>
            </a:r>
            <a:endParaRPr lang="en-US" sz="4000" b="1" dirty="0"/>
          </a:p>
        </p:txBody>
      </p:sp>
    </p:spTree>
    <p:extLst>
      <p:ext uri="{BB962C8B-B14F-4D97-AF65-F5344CB8AC3E}">
        <p14:creationId xmlns:p14="http://schemas.microsoft.com/office/powerpoint/2010/main" val="36011269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Messiah Bears Our Sin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Isaiah 53:12</a:t>
            </a:r>
            <a:endParaRPr lang="en-US" sz="4000" b="1" dirty="0" smtClean="0"/>
          </a:p>
          <a:p>
            <a:pPr marL="0" indent="0">
              <a:buNone/>
            </a:pPr>
            <a:r>
              <a:rPr lang="en-US" sz="4000" b="1" dirty="0"/>
              <a:t>Therefore, I will allot Him a portion with the great, And He will divide the booty with the strong; Because He poured out Himself to death, And was numbered with the transgressors; Yet He Himself bore the sin of many, And interceded for the transgressors.</a:t>
            </a:r>
          </a:p>
        </p:txBody>
      </p:sp>
    </p:spTree>
    <p:extLst>
      <p:ext uri="{BB962C8B-B14F-4D97-AF65-F5344CB8AC3E}">
        <p14:creationId xmlns:p14="http://schemas.microsoft.com/office/powerpoint/2010/main" val="29435736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t>Summary </a:t>
            </a:r>
            <a:r>
              <a:rPr lang="en-US" sz="4400" b="1" dirty="0" smtClean="0"/>
              <a:t>of Hebrews </a:t>
            </a:r>
            <a:r>
              <a:rPr lang="en-US" sz="4400" b="1" dirty="0" smtClean="0"/>
              <a:t>9</a:t>
            </a:r>
            <a:endParaRPr lang="en-US" sz="4400" b="1" dirty="0"/>
          </a:p>
          <a:p>
            <a:pPr marL="0" indent="0">
              <a:buNone/>
            </a:pPr>
            <a:r>
              <a:rPr lang="en-US" sz="4000" dirty="0" smtClean="0"/>
              <a:t>The earthly sanctuary was only temporary</a:t>
            </a:r>
          </a:p>
          <a:p>
            <a:pPr marL="0" indent="0">
              <a:buNone/>
            </a:pPr>
            <a:r>
              <a:rPr lang="en-US" sz="4000" dirty="0" smtClean="0"/>
              <a:t>Messiah entered the heavenly sanctuary</a:t>
            </a:r>
          </a:p>
          <a:p>
            <a:pPr marL="0" indent="0">
              <a:buNone/>
            </a:pPr>
            <a:r>
              <a:rPr lang="en-US" sz="4000" dirty="0" smtClean="0"/>
              <a:t>Messiah’s death was a one time sacrifice</a:t>
            </a:r>
          </a:p>
          <a:p>
            <a:pPr marL="0" indent="0">
              <a:buNone/>
            </a:pPr>
            <a:r>
              <a:rPr lang="en-US" sz="4000" dirty="0" smtClean="0"/>
              <a:t>Messiah’s Sacrifice is a better sacrifice</a:t>
            </a:r>
            <a:endParaRPr lang="en-US" sz="4000" dirty="0"/>
          </a:p>
        </p:txBody>
      </p:sp>
    </p:spTree>
    <p:extLst>
      <p:ext uri="{BB962C8B-B14F-4D97-AF65-F5344CB8AC3E}">
        <p14:creationId xmlns:p14="http://schemas.microsoft.com/office/powerpoint/2010/main" val="19849909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169445</TotalTime>
  <Words>1422</Words>
  <Application>Microsoft Office PowerPoint</Application>
  <PresentationFormat>Widescreen</PresentationFormat>
  <Paragraphs>127</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Bwgrkn</vt:lpstr>
      <vt:lpstr>Calibri</vt:lpstr>
      <vt:lpstr>Calibri Light</vt:lpstr>
      <vt:lpstr>Helvetica</vt:lpstr>
      <vt:lpstr>Times New Roman</vt:lpstr>
      <vt:lpstr>Office Theme</vt:lpstr>
      <vt:lpstr>PowerPoint Presentation</vt:lpstr>
      <vt:lpstr>PowerPoint Presentation</vt:lpstr>
      <vt:lpstr>        </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1590</cp:revision>
  <dcterms:created xsi:type="dcterms:W3CDTF">2018-11-07T08:55:54Z</dcterms:created>
  <dcterms:modified xsi:type="dcterms:W3CDTF">2021-01-23T16:16:32Z</dcterms:modified>
</cp:coreProperties>
</file>