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64" r:id="rId2"/>
    <p:sldId id="1183" r:id="rId3"/>
    <p:sldId id="1363" r:id="rId4"/>
    <p:sldId id="1349" r:id="rId5"/>
    <p:sldId id="1373" r:id="rId6"/>
    <p:sldId id="1371" r:id="rId7"/>
    <p:sldId id="1374" r:id="rId8"/>
    <p:sldId id="1364" r:id="rId9"/>
    <p:sldId id="1375" r:id="rId10"/>
    <p:sldId id="1376" r:id="rId11"/>
    <p:sldId id="1372" r:id="rId12"/>
    <p:sldId id="1365" r:id="rId13"/>
    <p:sldId id="1378" r:id="rId14"/>
    <p:sldId id="1379" r:id="rId15"/>
    <p:sldId id="1380" r:id="rId16"/>
    <p:sldId id="1381" r:id="rId17"/>
    <p:sldId id="1382" r:id="rId18"/>
    <p:sldId id="1383" r:id="rId19"/>
    <p:sldId id="1384" r:id="rId20"/>
    <p:sldId id="1366" r:id="rId21"/>
    <p:sldId id="1367" r:id="rId22"/>
    <p:sldId id="1368" r:id="rId23"/>
    <p:sldId id="1369" r:id="rId24"/>
    <p:sldId id="1386" r:id="rId25"/>
    <p:sldId id="1387" r:id="rId26"/>
    <p:sldId id="1385" r:id="rId27"/>
    <p:sldId id="1370" r:id="rId28"/>
    <p:sldId id="1321" r:id="rId29"/>
    <p:sldId id="774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6" autoAdjust="0"/>
    <p:restoredTop sz="95805" autoAdjust="0"/>
  </p:normalViewPr>
  <p:slideViewPr>
    <p:cSldViewPr snapToGrid="0">
      <p:cViewPr varScale="1">
        <p:scale>
          <a:sx n="76" d="100"/>
          <a:sy n="76" d="100"/>
        </p:scale>
        <p:origin x="114" y="504"/>
      </p:cViewPr>
      <p:guideLst/>
    </p:cSldViewPr>
  </p:slideViewPr>
  <p:outlineViewPr>
    <p:cViewPr>
      <p:scale>
        <a:sx n="33" d="100"/>
        <a:sy n="33" d="100"/>
      </p:scale>
      <p:origin x="0" y="-2058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DFE066-076E-4FCB-A0D9-5A2CC649E639}" type="datetimeFigureOut">
              <a:rPr lang="en-US" smtClean="0"/>
              <a:t>1/14/2021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257C46-5D63-4036-B9A6-820866EDF7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453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E03013-8287-D549-A06B-B0A86AFD76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5648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Colossae is located in</a:t>
            </a:r>
            <a:r>
              <a:rPr lang="en-US" baseline="0" dirty="0" smtClean="0"/>
              <a:t> Phrygia near Ephesus and Laodicea.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8187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E03013-8287-D549-A06B-B0A86AFD76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42308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Summary, crux</a:t>
            </a:r>
            <a:r>
              <a:rPr lang="en-US" baseline="0" dirty="0" smtClean="0"/>
              <a:t> of the matter.  </a:t>
            </a:r>
            <a:r>
              <a:rPr lang="en-US" dirty="0" smtClean="0"/>
              <a:t>The details are important, but don’t lose</a:t>
            </a:r>
            <a:r>
              <a:rPr lang="en-US" baseline="0" dirty="0" smtClean="0"/>
              <a:t> sight of the forest from the trees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47429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details are important, but don’t lose</a:t>
            </a:r>
            <a:r>
              <a:rPr lang="en-US" baseline="0" dirty="0" smtClean="0"/>
              <a:t> sight of the forest from the trees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60031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3423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5350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1410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5064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6747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3358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6761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93549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07625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64113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45474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0271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6911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2284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20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7208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43855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22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53144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23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00003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24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90463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25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00663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26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86416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27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80097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E03013-8287-D549-A06B-B0A86AFD76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05237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29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90739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1/14/2021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307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1/14/2021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4405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1/14/2021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7715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1/14/2021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10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1/14/2021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9519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1/14/2021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655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1/14/2021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4904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1/14/2021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220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1/14/2021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5719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1/14/2021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49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1/14/2021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856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F47777-84D7-4CF1-B56F-347CA25596FD}" type="datetimeFigureOut">
              <a:rPr lang="en-US" smtClean="0"/>
              <a:t>1/14/2021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1B01FA-5DD9-417B-ABB8-22AA979D9A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992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4557" y="598715"/>
            <a:ext cx="11489633" cy="603068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5200" b="1" dirty="0" smtClean="0">
                <a:solidFill>
                  <a:schemeClr val="accent1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rPr>
              <a:t>Shabbat Shalom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algn="ctr">
              <a:spcAft>
                <a:spcPts val="1200"/>
              </a:spcAft>
              <a:buNone/>
            </a:pPr>
            <a:r>
              <a:rPr lang="en-US" sz="3733" b="1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Helvetica" pitchFamily="34" charset="0"/>
              </a:rPr>
              <a:t>Welcome to</a:t>
            </a:r>
            <a:endParaRPr lang="en-US" sz="3733" b="1" i="1" dirty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10400" b="1" i="1" dirty="0">
                <a:solidFill>
                  <a:srgbClr val="C00000"/>
                </a:solidFill>
                <a:latin typeface="Helvetica" pitchFamily="34" charset="0"/>
                <a:cs typeface="Helvetica" pitchFamily="34" charset="0"/>
              </a:rPr>
              <a:t>The </a:t>
            </a:r>
            <a:r>
              <a:rPr lang="en-US" sz="10400" b="1" i="1" dirty="0" err="1">
                <a:solidFill>
                  <a:srgbClr val="C00000"/>
                </a:solidFill>
                <a:latin typeface="Helvetica" pitchFamily="34" charset="0"/>
                <a:cs typeface="Helvetica" pitchFamily="34" charset="0"/>
              </a:rPr>
              <a:t>Miqra</a:t>
            </a:r>
            <a:endParaRPr lang="en-US" sz="10400" b="1" i="1" dirty="0">
              <a:solidFill>
                <a:srgbClr val="C00000"/>
              </a:solidFill>
              <a:latin typeface="Helvetica" pitchFamily="34" charset="0"/>
              <a:cs typeface="Helvetica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en-US" sz="5333" dirty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5333" b="1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Helvetica" pitchFamily="34" charset="0"/>
              </a:rPr>
              <a:t>Proclaiming the Ancient Paths of Our Biblical Roots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5333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Helvetica" pitchFamily="34" charset="0"/>
              </a:rPr>
              <a:t>January 16, 2021</a:t>
            </a:r>
            <a:endParaRPr lang="en-US" sz="5333" b="1" dirty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algn="ctr">
              <a:buNone/>
            </a:pPr>
            <a:endParaRPr lang="en-US" sz="3733" dirty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363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338" y="598715"/>
            <a:ext cx="11948159" cy="603068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5333" dirty="0">
                <a:solidFill>
                  <a:schemeClr val="bg1"/>
                </a:solidFill>
                <a:latin typeface="Helvetica" pitchFamily="34" charset="0"/>
                <a:cs typeface="Helvetica" pitchFamily="34" charset="0"/>
              </a:rPr>
              <a:t> 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8000" b="1" dirty="0" smtClean="0">
                <a:solidFill>
                  <a:schemeClr val="accent2">
                    <a:lumMod val="50000"/>
                  </a:schemeClr>
                </a:solidFill>
                <a:cs typeface="Helvetica" pitchFamily="34" charset="0"/>
              </a:rPr>
              <a:t>Hebrews 8</a:t>
            </a:r>
            <a:endParaRPr lang="en-US" sz="7200" b="1" dirty="0">
              <a:solidFill>
                <a:schemeClr val="tx1">
                  <a:lumMod val="95000"/>
                  <a:lumOff val="5000"/>
                </a:schemeClr>
              </a:solidFill>
              <a:cs typeface="Helvetica" pitchFamily="34" charset="0"/>
            </a:endParaRPr>
          </a:p>
          <a:p>
            <a:pPr marL="0" indent="0" algn="ctr">
              <a:buNone/>
            </a:pPr>
            <a:endParaRPr lang="en-US" sz="5333" b="1" dirty="0" smtClean="0">
              <a:solidFill>
                <a:schemeClr val="tx1">
                  <a:lumMod val="95000"/>
                  <a:lumOff val="5000"/>
                </a:schemeClr>
              </a:solidFill>
              <a:cs typeface="Helvetica" pitchFamily="34" charset="0"/>
            </a:endParaRPr>
          </a:p>
          <a:p>
            <a:pPr marL="0" indent="0" algn="ctr">
              <a:buNone/>
            </a:pPr>
            <a:r>
              <a:rPr lang="en-US" sz="5333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Helvetica" pitchFamily="34" charset="0"/>
              </a:rPr>
              <a:t>The </a:t>
            </a:r>
            <a:r>
              <a:rPr lang="en-US" sz="5333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Helvetica" pitchFamily="34" charset="0"/>
              </a:rPr>
              <a:t>New and Better </a:t>
            </a:r>
            <a:r>
              <a:rPr lang="en-US" sz="5333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Helvetica" pitchFamily="34" charset="0"/>
              </a:rPr>
              <a:t>Covenant</a:t>
            </a:r>
            <a:endParaRPr lang="en-US" sz="5333" b="1" dirty="0">
              <a:solidFill>
                <a:schemeClr val="tx1">
                  <a:lumMod val="95000"/>
                  <a:lumOff val="5000"/>
                </a:schemeClr>
              </a:solidFill>
              <a:cs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8432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485" y="348344"/>
            <a:ext cx="11063515" cy="63137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/>
              <a:t>Outline of Hebrews 8</a:t>
            </a:r>
            <a:endParaRPr lang="en-US" sz="4400" b="1" dirty="0"/>
          </a:p>
          <a:p>
            <a:pPr marL="0" indent="0">
              <a:buNone/>
            </a:pPr>
            <a:r>
              <a:rPr lang="en-US" sz="4000" dirty="0" smtClean="0"/>
              <a:t>Yahusha is the High Priest of Israel</a:t>
            </a:r>
          </a:p>
          <a:p>
            <a:pPr marL="0" indent="0">
              <a:buNone/>
            </a:pPr>
            <a:r>
              <a:rPr lang="en-US" sz="4000" dirty="0" smtClean="0"/>
              <a:t>His priesthood is in the true tabernacle in heaven</a:t>
            </a:r>
          </a:p>
          <a:p>
            <a:pPr marL="0" indent="0">
              <a:buNone/>
            </a:pPr>
            <a:r>
              <a:rPr lang="en-US" sz="4000" dirty="0" smtClean="0"/>
              <a:t>The old covenant was inadequate!</a:t>
            </a:r>
          </a:p>
          <a:p>
            <a:pPr marL="0" indent="0">
              <a:buNone/>
            </a:pPr>
            <a:r>
              <a:rPr lang="en-US" sz="4000" dirty="0" smtClean="0"/>
              <a:t>The new covenant is better</a:t>
            </a:r>
          </a:p>
          <a:p>
            <a:pPr marL="0" indent="0">
              <a:buNone/>
            </a:pPr>
            <a:r>
              <a:rPr lang="en-US" sz="4000" dirty="0" smtClean="0"/>
              <a:t>The old covenant was replaced with the new</a:t>
            </a:r>
          </a:p>
          <a:p>
            <a:pPr marL="0" indent="0">
              <a:buNone/>
            </a:pPr>
            <a:r>
              <a:rPr lang="en-US" sz="4000" dirty="0" smtClean="0"/>
              <a:t>The old covenant has become obsolete</a:t>
            </a:r>
            <a:r>
              <a:rPr lang="en-US" sz="4000" dirty="0" smtClean="0"/>
              <a:t> </a:t>
            </a:r>
            <a:endParaRPr lang="en-US" sz="4000" b="0" dirty="0" smtClean="0"/>
          </a:p>
        </p:txBody>
      </p:sp>
    </p:spTree>
    <p:extLst>
      <p:ext uri="{BB962C8B-B14F-4D97-AF65-F5344CB8AC3E}">
        <p14:creationId xmlns:p14="http://schemas.microsoft.com/office/powerpoint/2010/main" val="3466750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Our High Priest</a:t>
            </a:r>
          </a:p>
          <a:p>
            <a:pPr marL="0" indent="0">
              <a:buNone/>
            </a:pPr>
            <a:r>
              <a:rPr lang="en-US" sz="4000" b="1" dirty="0" smtClean="0"/>
              <a:t>Hebrews 8:1-2</a:t>
            </a:r>
          </a:p>
          <a:p>
            <a:pPr marL="0" indent="0">
              <a:buNone/>
            </a:pPr>
            <a:r>
              <a:rPr lang="en-US" sz="4000" b="1" dirty="0"/>
              <a:t>Now the </a:t>
            </a:r>
            <a:r>
              <a:rPr lang="en-US" sz="4000" b="1" u="sng" dirty="0"/>
              <a:t>main point</a:t>
            </a:r>
            <a:r>
              <a:rPr lang="en-US" sz="4000" b="1" dirty="0"/>
              <a:t> in what has been said [is this]: we have </a:t>
            </a:r>
            <a:r>
              <a:rPr lang="en-US" sz="4000" b="1" u="sng" dirty="0"/>
              <a:t>such</a:t>
            </a:r>
            <a:r>
              <a:rPr lang="en-US" sz="4000" b="1" dirty="0"/>
              <a:t> a high priest, who has taken His seat at the right hand of the throne of the Majesty in the heavens</a:t>
            </a:r>
            <a:r>
              <a:rPr lang="en-US" sz="4000" b="1" dirty="0" smtClean="0"/>
              <a:t>, </a:t>
            </a:r>
            <a:r>
              <a:rPr lang="en-US" sz="4000" b="1" dirty="0"/>
              <a:t>a minister in the </a:t>
            </a:r>
            <a:r>
              <a:rPr lang="en-US" sz="4000" b="1" dirty="0" smtClean="0"/>
              <a:t>sanctuary and </a:t>
            </a:r>
            <a:r>
              <a:rPr lang="en-US" sz="4000" b="1" dirty="0"/>
              <a:t>in the true tabernacle, which the Lord pitched, not man</a:t>
            </a:r>
            <a:r>
              <a:rPr lang="en-US" sz="4000" b="1" dirty="0" smtClean="0"/>
              <a:t>.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685653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Such a </a:t>
            </a: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High Priest</a:t>
            </a:r>
          </a:p>
          <a:p>
            <a:pPr marL="0" indent="0">
              <a:buNone/>
            </a:pPr>
            <a:r>
              <a:rPr lang="en-US" sz="4000" b="1" dirty="0" smtClean="0"/>
              <a:t>Hebrews </a:t>
            </a:r>
            <a:r>
              <a:rPr lang="en-US" sz="4000" b="1" dirty="0" smtClean="0"/>
              <a:t>8:1</a:t>
            </a:r>
            <a:endParaRPr lang="en-US" sz="4000" b="1" dirty="0" smtClean="0"/>
          </a:p>
          <a:p>
            <a:pPr marL="0" indent="0">
              <a:buNone/>
            </a:pPr>
            <a:r>
              <a:rPr lang="en-US" sz="4000" b="1" dirty="0" smtClean="0"/>
              <a:t>we </a:t>
            </a:r>
            <a:r>
              <a:rPr lang="en-US" sz="4000" b="1" dirty="0"/>
              <a:t>have </a:t>
            </a:r>
            <a:r>
              <a:rPr lang="en-US" sz="4000" b="1" u="sng" dirty="0"/>
              <a:t>such</a:t>
            </a:r>
            <a:r>
              <a:rPr lang="en-US" sz="4000" b="1" dirty="0"/>
              <a:t> a high priest, </a:t>
            </a:r>
            <a:endParaRPr lang="en-US" sz="4000" b="1" dirty="0" smtClean="0"/>
          </a:p>
          <a:p>
            <a:pPr>
              <a:buFontTx/>
              <a:buChar char="-"/>
            </a:pPr>
            <a:r>
              <a:rPr lang="en-US" sz="4000" b="1" dirty="0" smtClean="0"/>
              <a:t>Refers to what he had just written:</a:t>
            </a:r>
          </a:p>
          <a:p>
            <a:pPr>
              <a:buFontTx/>
              <a:buChar char="-"/>
            </a:pPr>
            <a:r>
              <a:rPr lang="en-US" sz="4000" b="1" dirty="0" smtClean="0"/>
              <a:t>His priesthood is forever</a:t>
            </a:r>
          </a:p>
          <a:p>
            <a:pPr>
              <a:buFontTx/>
              <a:buChar char="-"/>
            </a:pPr>
            <a:r>
              <a:rPr lang="en-US" sz="4000" b="1" dirty="0" smtClean="0"/>
              <a:t>He lives to make intercession for us</a:t>
            </a:r>
          </a:p>
          <a:p>
            <a:pPr>
              <a:buFontTx/>
              <a:buChar char="-"/>
            </a:pPr>
            <a:r>
              <a:rPr lang="en-US" sz="4000" b="1" dirty="0" smtClean="0"/>
              <a:t>He is holy, innocent (without evil), undefiled (blameless), separated, exalted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474093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 Sat</a:t>
            </a:r>
            <a:endParaRPr lang="en-US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4000" b="1" dirty="0" smtClean="0"/>
              <a:t>Psalm 110:1</a:t>
            </a:r>
            <a:endParaRPr lang="en-US" sz="4000" b="1" dirty="0" smtClean="0"/>
          </a:p>
          <a:p>
            <a:pPr marL="0" indent="0">
              <a:buNone/>
            </a:pPr>
            <a:r>
              <a:rPr lang="en-US" sz="4000" b="1" dirty="0"/>
              <a:t>A Psalm of David. Yahuwah says to my Lord: "Sit at My right hand Until I make Your enemies a footstool for Your feet</a:t>
            </a:r>
            <a:r>
              <a:rPr lang="en-US" sz="4000" b="1" dirty="0" smtClean="0"/>
              <a:t>.“</a:t>
            </a:r>
          </a:p>
          <a:p>
            <a:pPr marL="0" indent="0">
              <a:buNone/>
            </a:pPr>
            <a:r>
              <a:rPr lang="en-US" sz="4000" b="1" dirty="0" smtClean="0"/>
              <a:t>- Right hand is the place of honor and authority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778737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True Tabernacles</a:t>
            </a:r>
            <a:endParaRPr lang="en-US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4000" b="1" dirty="0" smtClean="0"/>
              <a:t>Which the Lord pitched</a:t>
            </a:r>
          </a:p>
          <a:p>
            <a:pPr marL="0" indent="0">
              <a:buNone/>
            </a:pPr>
            <a:r>
              <a:rPr lang="en-US" sz="4000" b="1" dirty="0" smtClean="0"/>
              <a:t>A picture reminder to the Tent of Meeting which was located in the midst of the camp of Israel</a:t>
            </a:r>
          </a:p>
          <a:p>
            <a:pPr marL="0" indent="0">
              <a:buNone/>
            </a:pPr>
            <a:r>
              <a:rPr lang="en-US" sz="4000" b="1" dirty="0" smtClean="0"/>
              <a:t>That tabernacle was pitched (erected) by the Levites</a:t>
            </a:r>
          </a:p>
          <a:p>
            <a:pPr marL="0" indent="0">
              <a:buNone/>
            </a:pPr>
            <a:r>
              <a:rPr lang="en-US" sz="4000" b="1" dirty="0" smtClean="0"/>
              <a:t>The true tabernacle was pitched in heaven by Elohim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744047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High Priest on Earth</a:t>
            </a:r>
          </a:p>
          <a:p>
            <a:pPr marL="0" indent="0">
              <a:buNone/>
            </a:pPr>
            <a:r>
              <a:rPr lang="en-US" sz="4000" b="1" dirty="0" smtClean="0"/>
              <a:t>Hebrews 8:3-5</a:t>
            </a:r>
          </a:p>
          <a:p>
            <a:pPr marL="0" indent="0">
              <a:buNone/>
            </a:pPr>
            <a:r>
              <a:rPr lang="en-US" sz="4000" b="1" dirty="0"/>
              <a:t>For every high priest is appointed to offer both gifts and sacrifices; so it is necessary that this [high priest] also have something to offer</a:t>
            </a:r>
            <a:r>
              <a:rPr lang="en-US" sz="4000" b="1" dirty="0" smtClean="0"/>
              <a:t>. </a:t>
            </a:r>
            <a:r>
              <a:rPr lang="en-US" sz="4000" b="1" dirty="0"/>
              <a:t>Now if He were on earth, He would not be a priest at all, since there are those who offer the gifts according to the </a:t>
            </a:r>
            <a:r>
              <a:rPr lang="en-US" sz="4000" b="1" dirty="0" smtClean="0"/>
              <a:t>Law; </a:t>
            </a:r>
            <a:r>
              <a:rPr lang="en-US" sz="4000" b="1" dirty="0"/>
              <a:t>who serve a copy and shadow of the heavenly things, just as Mosheh was warned [by Elohim] when he was about to erect the tabernacle; for, "SEE," He says, "THAT YOU MAKE all things ACCORDING TO THE PATTERN WHICH WAS SHOWN YOU ON THE MOUNTAIN</a:t>
            </a:r>
            <a:r>
              <a:rPr lang="en-US" sz="4000" b="1" dirty="0" smtClean="0"/>
              <a:t>."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532446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High Priest on Earth</a:t>
            </a:r>
          </a:p>
          <a:p>
            <a:pPr marL="0" indent="0">
              <a:buNone/>
            </a:pPr>
            <a:r>
              <a:rPr lang="en-US" sz="4000" b="1" dirty="0" smtClean="0"/>
              <a:t>The essential work of the High Priest is to offer gifts and sacrifices for the people</a:t>
            </a:r>
          </a:p>
          <a:p>
            <a:pPr marL="0" indent="0">
              <a:buNone/>
            </a:pPr>
            <a:r>
              <a:rPr lang="en-US" sz="4000" b="1" dirty="0" smtClean="0"/>
              <a:t>Also, to intercede for the people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084328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4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Lewites</a:t>
            </a: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Service</a:t>
            </a:r>
            <a:endParaRPr lang="en-US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4000" b="1" dirty="0" smtClean="0"/>
              <a:t>The </a:t>
            </a:r>
            <a:r>
              <a:rPr lang="en-US" sz="4000" b="1" dirty="0" err="1" smtClean="0"/>
              <a:t>Lewites</a:t>
            </a:r>
            <a:r>
              <a:rPr lang="en-US" sz="4000" b="1" dirty="0" smtClean="0"/>
              <a:t> do what is written in the Torah – they are in charge of the handling of every part of the tabernacle</a:t>
            </a:r>
          </a:p>
          <a:p>
            <a:pPr marL="0" indent="0">
              <a:buNone/>
            </a:pPr>
            <a:r>
              <a:rPr lang="en-US" sz="4000" b="1" dirty="0" smtClean="0"/>
              <a:t>They “</a:t>
            </a:r>
            <a:r>
              <a:rPr lang="en-US" sz="4000" b="1" dirty="0"/>
              <a:t>who serve a copy and shadow of the heavenly </a:t>
            </a:r>
            <a:r>
              <a:rPr lang="en-US" sz="4000" b="1" dirty="0" smtClean="0"/>
              <a:t>things”</a:t>
            </a:r>
          </a:p>
          <a:p>
            <a:pPr marL="0" indent="0">
              <a:buNone/>
            </a:pPr>
            <a:r>
              <a:rPr lang="en-US" sz="4000" b="1" dirty="0" smtClean="0"/>
              <a:t>The tabernacle on earth was just a copy!</a:t>
            </a:r>
          </a:p>
          <a:p>
            <a:pPr marL="0" indent="0">
              <a:buNone/>
            </a:pPr>
            <a:r>
              <a:rPr lang="en-US" sz="4000" dirty="0" smtClean="0"/>
              <a:t>- </a:t>
            </a:r>
            <a:r>
              <a:rPr lang="en-US" sz="4000" dirty="0"/>
              <a:t>an example of behavior used for purposes of moral instruction, </a:t>
            </a:r>
            <a:r>
              <a:rPr lang="en-US" sz="4000" i="1" dirty="0"/>
              <a:t>example, model, pattern </a:t>
            </a:r>
            <a:r>
              <a:rPr lang="en-US" sz="4000" dirty="0"/>
              <a:t>2. an indication of </a:t>
            </a:r>
            <a:r>
              <a:rPr lang="en-US" sz="4000" dirty="0" err="1"/>
              <a:t>someth</a:t>
            </a:r>
            <a:r>
              <a:rPr lang="en-US" sz="4000" dirty="0"/>
              <a:t>. that appears at a subsequent time, </a:t>
            </a:r>
            <a:r>
              <a:rPr lang="en-US" sz="4000" i="1" dirty="0"/>
              <a:t>outline, sketch, symbol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958798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See To It…</a:t>
            </a:r>
            <a:endParaRPr lang="en-US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4000" b="1" dirty="0" smtClean="0"/>
              <a:t>Exodus 25:37-40</a:t>
            </a:r>
            <a:endParaRPr lang="en-US" sz="4000" b="1" dirty="0" smtClean="0"/>
          </a:p>
          <a:p>
            <a:pPr marL="0" indent="0">
              <a:buNone/>
            </a:pPr>
            <a:r>
              <a:rPr lang="en-US" sz="4000" b="1" dirty="0"/>
              <a:t>Then you shall make its lamps seven [in number]; and they shall mount its lamps so as to shed light on the space in front of it</a:t>
            </a:r>
            <a:r>
              <a:rPr lang="en-US" sz="4000" b="1" dirty="0" smtClean="0"/>
              <a:t>. </a:t>
            </a:r>
            <a:r>
              <a:rPr lang="en-US" sz="4000" b="1" dirty="0"/>
              <a:t>"Its snuffers and their trays [shall be] of pure </a:t>
            </a:r>
            <a:r>
              <a:rPr lang="en-US" sz="4000" b="1" dirty="0" smtClean="0"/>
              <a:t>gold. </a:t>
            </a:r>
            <a:r>
              <a:rPr lang="en-US" sz="4000" b="1" dirty="0"/>
              <a:t>"It shall be made from a talent of pure gold, with all these </a:t>
            </a:r>
            <a:r>
              <a:rPr lang="en-US" sz="4000" b="1" dirty="0" smtClean="0"/>
              <a:t>utensils. </a:t>
            </a:r>
            <a:r>
              <a:rPr lang="en-US" sz="4000" b="1" dirty="0"/>
              <a:t>"See that you make [them] after the pattern for them, which was shown to you on the mountain.</a:t>
            </a:r>
          </a:p>
          <a:p>
            <a:pPr marL="0" indent="0">
              <a:buNone/>
            </a:pP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644325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Better Covenant</a:t>
            </a:r>
          </a:p>
          <a:p>
            <a:pPr marL="0" indent="0">
              <a:buNone/>
            </a:pPr>
            <a:r>
              <a:rPr lang="en-US" sz="4000" b="1" dirty="0" smtClean="0"/>
              <a:t>Hebrews 8:6-7</a:t>
            </a:r>
          </a:p>
          <a:p>
            <a:pPr marL="0" indent="0">
              <a:buNone/>
            </a:pPr>
            <a:r>
              <a:rPr lang="en-US" sz="4000" b="1" dirty="0"/>
              <a:t>But now He has obtained a more excellent ministry, by as much as He is also the mediator of a better covenant, which has been enacted on better promises</a:t>
            </a:r>
            <a:r>
              <a:rPr lang="en-US" sz="4000" b="1" dirty="0" smtClean="0"/>
              <a:t>. </a:t>
            </a:r>
            <a:r>
              <a:rPr lang="en-US" sz="4000" b="1" dirty="0"/>
              <a:t>For if that first [covenant] had been faultless, there would have been no occasion sought for a second</a:t>
            </a:r>
            <a:r>
              <a:rPr lang="en-US" sz="4000" b="1" dirty="0" smtClean="0"/>
              <a:t>.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049201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7573" y="876303"/>
            <a:ext cx="10299095" cy="5143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dirty="0"/>
              <a:t>Definition of “Covenant”</a:t>
            </a:r>
          </a:p>
          <a:p>
            <a:pPr marL="0" indent="0">
              <a:buNone/>
            </a:pPr>
            <a:r>
              <a:rPr lang="en-US" sz="4000" dirty="0" err="1" smtClean="0">
                <a:latin typeface="Bwhebb" panose="00000400000000000000" pitchFamily="2" charset="0"/>
              </a:rPr>
              <a:t>tyrIB</a:t>
            </a:r>
            <a:r>
              <a:rPr lang="en-US" sz="4000" dirty="0" smtClean="0">
                <a:latin typeface="Bwhebb" panose="00000400000000000000" pitchFamily="2" charset="0"/>
              </a:rPr>
              <a:t>. </a:t>
            </a:r>
            <a:r>
              <a:rPr lang="en-US" sz="4000" dirty="0" smtClean="0"/>
              <a:t>(</a:t>
            </a:r>
            <a:r>
              <a:rPr lang="en-US" sz="4000" dirty="0" err="1" smtClean="0"/>
              <a:t>berith</a:t>
            </a:r>
            <a:r>
              <a:rPr lang="en-US" sz="4000" dirty="0" smtClean="0"/>
              <a:t>) - </a:t>
            </a:r>
            <a:r>
              <a:rPr lang="en-US" sz="4000" b="1" dirty="0"/>
              <a:t>agreement</a:t>
            </a:r>
            <a:r>
              <a:rPr lang="en-US" sz="4000" dirty="0"/>
              <a:t>, </a:t>
            </a:r>
            <a:r>
              <a:rPr lang="en-US" sz="4000" b="1" dirty="0" smtClean="0"/>
              <a:t>covenant</a:t>
            </a:r>
            <a:r>
              <a:rPr lang="en-US" sz="4000" dirty="0" smtClean="0"/>
              <a:t>, to come to an agreement, </a:t>
            </a:r>
            <a:r>
              <a:rPr lang="en-US" sz="4000" dirty="0"/>
              <a:t>to accept someone into a formal </a:t>
            </a:r>
            <a:r>
              <a:rPr lang="en-US" sz="4000" dirty="0" smtClean="0"/>
              <a:t>arrangement, </a:t>
            </a:r>
            <a:r>
              <a:rPr lang="en-US" sz="4000" i="1" dirty="0"/>
              <a:t>pact, compact, </a:t>
            </a:r>
            <a:r>
              <a:rPr lang="en-US" sz="4000" i="1" dirty="0" smtClean="0"/>
              <a:t>alliance, treaty, contract, a formal and legally binding agreement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372625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7573" y="876303"/>
            <a:ext cx="10299095" cy="5143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dirty="0"/>
              <a:t>Understanding the Difference Between Covenant, Promise and Law</a:t>
            </a:r>
          </a:p>
          <a:p>
            <a:pPr marL="0" indent="0">
              <a:buNone/>
            </a:pPr>
            <a:r>
              <a:rPr lang="en-US" sz="4000" dirty="0" smtClean="0"/>
              <a:t>Covenant – an agreement between 2 parties</a:t>
            </a:r>
          </a:p>
          <a:p>
            <a:pPr marL="0" indent="0">
              <a:buNone/>
            </a:pPr>
            <a:r>
              <a:rPr lang="en-US" sz="4000" dirty="0" smtClean="0"/>
              <a:t>Promise – something guaranteed either conditionally or unconditionally</a:t>
            </a:r>
          </a:p>
          <a:p>
            <a:pPr marL="0" indent="0">
              <a:buNone/>
            </a:pPr>
            <a:r>
              <a:rPr lang="en-US" sz="4000" dirty="0" smtClean="0"/>
              <a:t>Law – a standard of rule concerning behavior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110815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7573" y="876303"/>
            <a:ext cx="10299095" cy="5143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dirty="0"/>
              <a:t>Purposes for Covenants</a:t>
            </a:r>
          </a:p>
          <a:p>
            <a:pPr marL="0" indent="0">
              <a:buNone/>
            </a:pPr>
            <a:r>
              <a:rPr lang="en-US" sz="4000" dirty="0" smtClean="0"/>
              <a:t>Establish conditions and expectations for business or personal relationship</a:t>
            </a:r>
          </a:p>
          <a:p>
            <a:pPr marL="0" indent="0">
              <a:buNone/>
            </a:pPr>
            <a:r>
              <a:rPr lang="en-US" sz="4000" dirty="0" smtClean="0"/>
              <a:t>Biblical - Reveal details on how Yah will bring about the fulfillment of his promises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205826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7573" y="876303"/>
            <a:ext cx="10299095" cy="5143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8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4000" dirty="0" smtClean="0"/>
              <a:t>The Covenants Yahuwah makes with his people are designed to establish relationship between Him and them based upon proper respect for who He is.</a:t>
            </a:r>
          </a:p>
          <a:p>
            <a:pPr marL="0" indent="0">
              <a:buNone/>
            </a:pPr>
            <a:r>
              <a:rPr lang="en-US" sz="4000" dirty="0" smtClean="0"/>
              <a:t>These agreements are the legal basis for determining the rights of each party.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179199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Better Covenant</a:t>
            </a:r>
          </a:p>
          <a:p>
            <a:pPr marL="0" indent="0">
              <a:buNone/>
            </a:pPr>
            <a:r>
              <a:rPr lang="en-US" sz="4000" b="1" dirty="0" smtClean="0"/>
              <a:t>Hebrews 8:6-7</a:t>
            </a:r>
          </a:p>
          <a:p>
            <a:pPr marL="0" indent="0">
              <a:buNone/>
            </a:pPr>
            <a:r>
              <a:rPr lang="en-US" sz="4000" b="1" dirty="0"/>
              <a:t>But now He has obtained a more excellent ministry, by as much as He is also the mediator of a better covenant, which has been </a:t>
            </a:r>
            <a:r>
              <a:rPr lang="en-US" sz="4000" b="1" dirty="0" smtClean="0"/>
              <a:t>enacted (made law) </a:t>
            </a:r>
            <a:r>
              <a:rPr lang="en-US" sz="4000" b="1" dirty="0"/>
              <a:t>on better promises</a:t>
            </a:r>
            <a:r>
              <a:rPr lang="en-US" sz="4000" b="1" dirty="0" smtClean="0"/>
              <a:t>. </a:t>
            </a:r>
            <a:r>
              <a:rPr lang="en-US" sz="4000" b="1" dirty="0"/>
              <a:t>For if that first [covenant] had been faultless, there would have been no occasion sought for a second</a:t>
            </a:r>
            <a:r>
              <a:rPr lang="en-US" sz="4000" b="1" dirty="0" smtClean="0"/>
              <a:t>. (7:11-12)</a:t>
            </a:r>
          </a:p>
          <a:p>
            <a:pPr marL="0" indent="0">
              <a:buNone/>
            </a:pPr>
            <a:r>
              <a:rPr lang="en-US" sz="4000" b="1" dirty="0" smtClean="0"/>
              <a:t>- A better covenant – based on a better blood sacrifice, resulting in better promises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976949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Was Wrong With the Old Covenant?</a:t>
            </a:r>
            <a:endParaRPr lang="en-US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4000" b="1" dirty="0" smtClean="0"/>
              <a:t>Jeremiah 7:22-24</a:t>
            </a:r>
          </a:p>
          <a:p>
            <a:pPr marL="0" indent="0">
              <a:buNone/>
            </a:pPr>
            <a:r>
              <a:rPr lang="en-US" sz="4000" b="1" dirty="0"/>
              <a:t>For I did not speak to your fathers, or command them in the day that I brought them out of the land of </a:t>
            </a:r>
            <a:r>
              <a:rPr lang="en-US" sz="4000" b="1" dirty="0" err="1"/>
              <a:t>Mitzrayim</a:t>
            </a:r>
            <a:r>
              <a:rPr lang="en-US" sz="4000" b="1" dirty="0"/>
              <a:t>, concerning burnt offerings and sacrifices</a:t>
            </a:r>
            <a:r>
              <a:rPr lang="en-US" sz="4000" b="1" dirty="0" smtClean="0"/>
              <a:t>. But </a:t>
            </a:r>
            <a:r>
              <a:rPr lang="en-US" sz="4000" b="1" dirty="0"/>
              <a:t>this is what I commanded them, saying, 'Obey My voice, and I will be your Elohim, and you will be My people; and you will walk in all the way which I command you, that it may be well with you</a:t>
            </a:r>
            <a:r>
              <a:rPr lang="en-US" sz="4000" b="1" dirty="0" smtClean="0"/>
              <a:t>.' </a:t>
            </a:r>
            <a:r>
              <a:rPr lang="en-US" sz="4000" b="1" u="sng" dirty="0" smtClean="0"/>
              <a:t>Yet </a:t>
            </a:r>
            <a:r>
              <a:rPr lang="en-US" sz="4000" b="1" u="sng" dirty="0"/>
              <a:t>they did not obey or incline their ear</a:t>
            </a:r>
            <a:r>
              <a:rPr lang="en-US" sz="4000" b="1" dirty="0"/>
              <a:t>, but walked in [their own] counsels [and] in the stubbornness of their evil heart, and went backward and not forward</a:t>
            </a:r>
            <a:r>
              <a:rPr lang="en-US" sz="4000" b="1" dirty="0" smtClean="0"/>
              <a:t>.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82729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Was Wrong With the Old Covenant?</a:t>
            </a:r>
            <a:endParaRPr lang="en-US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4000" b="1" dirty="0" smtClean="0"/>
              <a:t>Based on animal sacrifice, it was unable to atone for all sins</a:t>
            </a:r>
          </a:p>
          <a:p>
            <a:pPr marL="0" indent="0">
              <a:buNone/>
            </a:pPr>
            <a:r>
              <a:rPr lang="en-US" sz="4000" b="1" dirty="0"/>
              <a:t>It was unable to compel people to obey</a:t>
            </a:r>
          </a:p>
          <a:p>
            <a:pPr marL="0" indent="0">
              <a:buNone/>
            </a:pPr>
            <a:r>
              <a:rPr lang="en-US" sz="4000" b="1" dirty="0" smtClean="0"/>
              <a:t>The people were at fault because they broke the covenant</a:t>
            </a:r>
          </a:p>
          <a:p>
            <a:pPr marL="0" indent="0">
              <a:buNone/>
            </a:pPr>
            <a:r>
              <a:rPr lang="en-US" sz="4000" b="1" dirty="0" smtClean="0"/>
              <a:t>The terms of the Covenant were written on stone</a:t>
            </a:r>
          </a:p>
          <a:p>
            <a:pPr marL="0" indent="0">
              <a:buNone/>
            </a:pP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619368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Need For a New Covenant</a:t>
            </a:r>
          </a:p>
          <a:p>
            <a:pPr marL="0" indent="0">
              <a:buNone/>
            </a:pPr>
            <a:r>
              <a:rPr lang="en-US" sz="4000" b="1" dirty="0" smtClean="0"/>
              <a:t>Hebrews 8:8</a:t>
            </a:r>
          </a:p>
          <a:p>
            <a:pPr marL="0" indent="0">
              <a:buNone/>
            </a:pPr>
            <a:r>
              <a:rPr lang="en-US" sz="4000" b="1" dirty="0"/>
              <a:t>For finding fault with them, He says, "BEHOLD, DAYS ARE COMING, SAYS YAHUWAH, WHEN I WILL </a:t>
            </a:r>
            <a:r>
              <a:rPr lang="en-US" sz="4000" b="1" u="sng" dirty="0"/>
              <a:t>EFFECT</a:t>
            </a:r>
            <a:r>
              <a:rPr lang="en-US" sz="4000" b="1" dirty="0"/>
              <a:t> A NEW COVENANT WITH THE HOUSE OF ISRAEL AND WITH THE HOUSE OF JUDAH</a:t>
            </a:r>
            <a:r>
              <a:rPr lang="en-US" sz="4000" b="1" dirty="0" smtClean="0"/>
              <a:t>;</a:t>
            </a:r>
          </a:p>
          <a:p>
            <a:pPr marL="0" indent="0">
              <a:buNone/>
            </a:pPr>
            <a:r>
              <a:rPr lang="en-US" sz="4000" dirty="0" smtClean="0"/>
              <a:t>- </a:t>
            </a:r>
            <a:r>
              <a:rPr lang="en-US" sz="4000" dirty="0"/>
              <a:t>to carry out or bring into being </a:t>
            </a:r>
            <a:r>
              <a:rPr lang="en-US" sz="4000" dirty="0" err="1"/>
              <a:t>someth</a:t>
            </a:r>
            <a:r>
              <a:rPr lang="en-US" sz="4000" dirty="0"/>
              <a:t>. that has been promised or expected, </a:t>
            </a:r>
            <a:r>
              <a:rPr lang="en-US" sz="4000" i="1" dirty="0"/>
              <a:t>carry out, fulfill, accomplish </a:t>
            </a:r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2769156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Broken Covenant</a:t>
            </a:r>
          </a:p>
          <a:p>
            <a:pPr marL="0" indent="0">
              <a:buNone/>
            </a:pPr>
            <a:r>
              <a:rPr lang="en-US" sz="4000" b="1" dirty="0" smtClean="0"/>
              <a:t>Hebrews 8:9</a:t>
            </a:r>
          </a:p>
          <a:p>
            <a:pPr marL="0" indent="0">
              <a:buNone/>
            </a:pPr>
            <a:r>
              <a:rPr lang="en-US" sz="4000" b="1" dirty="0"/>
              <a:t>NOT LIKE THE COVENANT WHICH I MADE WITH THEIR FATHERS ON THE DAY WHEN I TOOK THEM BY THE HAND TO LEAD THEM OUT OF THE LAND OF EGYPT; FOR </a:t>
            </a:r>
            <a:r>
              <a:rPr lang="en-US" sz="4000" b="1" u="sng" dirty="0"/>
              <a:t>THEY DID NOT CONTINUE IN MY COVENANT</a:t>
            </a:r>
            <a:r>
              <a:rPr lang="en-US" sz="4000" b="1" dirty="0"/>
              <a:t>, AND I DID NOT CARE </a:t>
            </a:r>
            <a:r>
              <a:rPr lang="en-US" sz="4000" b="1" dirty="0" smtClean="0"/>
              <a:t>FOR (i.e. rejected) </a:t>
            </a:r>
            <a:r>
              <a:rPr lang="en-US" sz="4000" b="1" dirty="0"/>
              <a:t>THEM, SAYS YAHUWAH</a:t>
            </a:r>
            <a:r>
              <a:rPr lang="en-US" sz="4000" b="1" dirty="0" smtClean="0"/>
              <a:t>.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391160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New Covenant</a:t>
            </a:r>
          </a:p>
          <a:p>
            <a:pPr marL="0" indent="0">
              <a:buNone/>
            </a:pPr>
            <a:r>
              <a:rPr lang="en-US" sz="4000" b="1" dirty="0" smtClean="0"/>
              <a:t>Hebrews 8:10</a:t>
            </a:r>
          </a:p>
          <a:p>
            <a:pPr marL="0" indent="0">
              <a:buNone/>
            </a:pPr>
            <a:r>
              <a:rPr lang="en-US" sz="4000" b="1" dirty="0"/>
              <a:t>"FOR THIS IS THE COVENANT THAT I WILL MAKE WITH THE HOUSE OF ISRAEL AFTER THOSE DAYS, SAYS YAHUWAH: I WILL PUT MY LAWS INTO THEIR MINDS, AND I WILL WRITE THEM ON THEIR HEARTS. AND I WILL BE THEIR GOD, AND THEY SHALL BE MY PEOPLE</a:t>
            </a:r>
            <a:r>
              <a:rPr lang="en-US" sz="4000" b="1" dirty="0" smtClean="0"/>
              <a:t>.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361746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New Covenant</a:t>
            </a:r>
          </a:p>
          <a:p>
            <a:pPr marL="0" indent="0">
              <a:buNone/>
            </a:pPr>
            <a:r>
              <a:rPr lang="en-US" sz="4000" b="1" dirty="0" smtClean="0"/>
              <a:t>Hebrews 8:11-12</a:t>
            </a:r>
          </a:p>
          <a:p>
            <a:pPr marL="0" indent="0">
              <a:buNone/>
            </a:pPr>
            <a:r>
              <a:rPr lang="en-US" sz="4000" b="1" dirty="0"/>
              <a:t>AND THEY SHALL NOT TEACH EVERYONE HIS FELLOW CITIZEN, AND EVERYONE HIS BROTHER, SAYING, 'KNOW YAHUWAH,' FOR ALL WILL KNOW ME, FROM THE LEAST TO THE GREATEST OF THEM</a:t>
            </a:r>
            <a:r>
              <a:rPr lang="en-US" sz="4000" b="1" dirty="0" smtClean="0"/>
              <a:t>. FOR </a:t>
            </a:r>
            <a:r>
              <a:rPr lang="en-US" sz="4000" b="1" dirty="0"/>
              <a:t>I WILL BE MERCIFUL TO THEIR INIQUITIES, AND I WILL REMEMBER THEIR SINS NO MORE</a:t>
            </a:r>
            <a:r>
              <a:rPr lang="en-US" sz="4000" b="1" dirty="0" smtClean="0"/>
              <a:t>.“</a:t>
            </a:r>
          </a:p>
          <a:p>
            <a:pPr marL="0" indent="0">
              <a:buNone/>
            </a:pPr>
            <a:r>
              <a:rPr lang="en-US" sz="4000" b="1" dirty="0" smtClean="0"/>
              <a:t>- </a:t>
            </a:r>
            <a:r>
              <a:rPr lang="en-US" sz="4000" b="1" dirty="0"/>
              <a:t>Jeremiah 31:31-34</a:t>
            </a:r>
          </a:p>
          <a:p>
            <a:pPr marL="0" indent="0">
              <a:buNone/>
            </a:pP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253749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Holy Spirit in Their Midst</a:t>
            </a:r>
          </a:p>
          <a:p>
            <a:pPr marL="0" indent="0">
              <a:buNone/>
            </a:pPr>
            <a:r>
              <a:rPr lang="en-US" sz="4000" b="1" dirty="0" smtClean="0"/>
              <a:t>Jeremiah 31:33</a:t>
            </a:r>
          </a:p>
          <a:p>
            <a:pPr marL="0" indent="0">
              <a:buNone/>
            </a:pPr>
            <a:r>
              <a:rPr lang="en-US" sz="4000" b="1" dirty="0" smtClean="0"/>
              <a:t>But </a:t>
            </a:r>
            <a:r>
              <a:rPr lang="en-US" sz="4000" b="1" dirty="0"/>
              <a:t>this is the covenant which I will make with the house of Israel after those days," declares Yahuwah, "I will put </a:t>
            </a:r>
            <a:r>
              <a:rPr lang="en-US" sz="4000" b="1" u="sng" dirty="0"/>
              <a:t>My law within them</a:t>
            </a:r>
            <a:r>
              <a:rPr lang="en-US" sz="4000" b="1" dirty="0"/>
              <a:t> and on their heart I will write it; and I will be their Elohim, and they shall be My people</a:t>
            </a:r>
            <a:r>
              <a:rPr lang="en-US" sz="4000" b="1" dirty="0" smtClean="0"/>
              <a:t>.</a:t>
            </a:r>
            <a:endParaRPr lang="en-US" sz="4000" b="1" dirty="0"/>
          </a:p>
          <a:p>
            <a:pPr marL="0" indent="0">
              <a:buNone/>
            </a:pP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113199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Holy Spirit in Their Midst</a:t>
            </a:r>
          </a:p>
          <a:p>
            <a:pPr marL="0" indent="0">
              <a:buNone/>
            </a:pPr>
            <a:r>
              <a:rPr lang="en-US" sz="4000" b="1" dirty="0" smtClean="0"/>
              <a:t>Ezekiel 36:26-27</a:t>
            </a:r>
          </a:p>
          <a:p>
            <a:pPr marL="0" indent="0">
              <a:buNone/>
            </a:pPr>
            <a:r>
              <a:rPr lang="en-US" sz="4000" b="1" dirty="0" smtClean="0"/>
              <a:t>Moreover</a:t>
            </a:r>
            <a:r>
              <a:rPr lang="en-US" sz="4000" b="1" dirty="0"/>
              <a:t>, I will give you a new heart and put a new spirit within you; and I will remove the heart of stone from your flesh and give you a heart of flesh</a:t>
            </a:r>
            <a:r>
              <a:rPr lang="en-US" sz="4000" b="1" dirty="0" smtClean="0"/>
              <a:t>. I </a:t>
            </a:r>
            <a:r>
              <a:rPr lang="en-US" sz="4000" b="1" dirty="0"/>
              <a:t>will put My Spirit within you and cause you to walk in My statutes, and you will be careful to observe My ordinances</a:t>
            </a:r>
            <a:r>
              <a:rPr lang="en-US" sz="4000" b="1" dirty="0" smtClean="0"/>
              <a:t>.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046866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How is The </a:t>
            </a: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Covenant Better?</a:t>
            </a:r>
            <a:endParaRPr lang="en-US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4000" b="1" dirty="0" smtClean="0"/>
              <a:t>Terms of the Covenant written on people's hearts in the person of the Holy Spirit</a:t>
            </a:r>
          </a:p>
          <a:p>
            <a:pPr marL="0" indent="0">
              <a:buNone/>
            </a:pPr>
            <a:r>
              <a:rPr lang="en-US" sz="4000" b="1" dirty="0" smtClean="0"/>
              <a:t>One time sacrifice for sin</a:t>
            </a:r>
          </a:p>
          <a:p>
            <a:pPr marL="0" indent="0">
              <a:buNone/>
            </a:pPr>
            <a:r>
              <a:rPr lang="en-US" sz="4000" b="1" dirty="0" smtClean="0"/>
              <a:t>The love demonstrated at the cross compels people to obey</a:t>
            </a:r>
          </a:p>
          <a:p>
            <a:pPr marL="0" indent="0">
              <a:buNone/>
            </a:pP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950774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Old Covenant to Disappear!</a:t>
            </a:r>
          </a:p>
          <a:p>
            <a:pPr marL="0" indent="0">
              <a:buNone/>
            </a:pPr>
            <a:r>
              <a:rPr lang="en-US" sz="4000" b="1" dirty="0" smtClean="0"/>
              <a:t>Hebrews 8:13</a:t>
            </a:r>
          </a:p>
          <a:p>
            <a:pPr marL="0" indent="0">
              <a:buNone/>
            </a:pPr>
            <a:r>
              <a:rPr lang="en-US" sz="4000" b="1" dirty="0"/>
              <a:t>When He said, "A new [covenant]," He has made the first </a:t>
            </a:r>
            <a:r>
              <a:rPr lang="en-US" sz="4000" b="1" u="sng" dirty="0"/>
              <a:t>obsolete</a:t>
            </a:r>
            <a:r>
              <a:rPr lang="en-US" sz="4000" b="1" dirty="0"/>
              <a:t>. But whatever is becoming obsolete and growing old is ready to disappear</a:t>
            </a:r>
            <a:r>
              <a:rPr lang="en-US" sz="4000" b="1" dirty="0" smtClean="0"/>
              <a:t>.</a:t>
            </a:r>
          </a:p>
          <a:p>
            <a:pPr marL="0" indent="0">
              <a:buNone/>
            </a:pPr>
            <a:r>
              <a:rPr lang="en-US" sz="4000" b="1" dirty="0" smtClean="0"/>
              <a:t>- </a:t>
            </a:r>
            <a:r>
              <a:rPr lang="en-US" sz="4000" b="1" dirty="0" err="1">
                <a:latin typeface="Bwgrkn" panose="00000400000000000000" pitchFamily="2" charset="0"/>
              </a:rPr>
              <a:t>palaio,w</a:t>
            </a:r>
            <a:r>
              <a:rPr lang="en-US" sz="4000" b="1" dirty="0">
                <a:latin typeface="Bwgrkn" panose="00000400000000000000" pitchFamily="2" charset="0"/>
              </a:rPr>
              <a:t> </a:t>
            </a:r>
            <a:r>
              <a:rPr lang="en-US" sz="4000" b="1" dirty="0" smtClean="0"/>
              <a:t>(paleo) </a:t>
            </a:r>
            <a:r>
              <a:rPr lang="en-US" sz="4000" dirty="0"/>
              <a:t>make old, declare/treat as obsolete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413842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485" y="348344"/>
            <a:ext cx="10853057" cy="63137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/>
              <a:t>Summary </a:t>
            </a:r>
            <a:r>
              <a:rPr lang="en-US" sz="4400" b="1" dirty="0" smtClean="0"/>
              <a:t>of Hebrews 8</a:t>
            </a:r>
            <a:endParaRPr lang="en-US" sz="4400" b="1" dirty="0"/>
          </a:p>
          <a:p>
            <a:pPr marL="0" indent="0">
              <a:buNone/>
            </a:pPr>
            <a:r>
              <a:rPr lang="en-US" sz="4000" dirty="0"/>
              <a:t>Yahusha is the High Priest of Israel</a:t>
            </a:r>
          </a:p>
          <a:p>
            <a:pPr marL="0" indent="0">
              <a:buNone/>
            </a:pPr>
            <a:r>
              <a:rPr lang="en-US" sz="4000" dirty="0"/>
              <a:t>His priesthood is in the true tabernacle in heaven</a:t>
            </a:r>
          </a:p>
          <a:p>
            <a:pPr marL="0" indent="0">
              <a:buNone/>
            </a:pPr>
            <a:r>
              <a:rPr lang="en-US" sz="4000" dirty="0"/>
              <a:t>The old covenant was inadequate!</a:t>
            </a:r>
          </a:p>
          <a:p>
            <a:pPr marL="0" indent="0">
              <a:buNone/>
            </a:pPr>
            <a:r>
              <a:rPr lang="en-US" sz="4000" dirty="0"/>
              <a:t>The new covenant is better</a:t>
            </a:r>
          </a:p>
          <a:p>
            <a:pPr marL="0" indent="0">
              <a:buNone/>
            </a:pPr>
            <a:r>
              <a:rPr lang="en-US" sz="4000" dirty="0"/>
              <a:t>The old covenant was replaced with the new</a:t>
            </a:r>
          </a:p>
          <a:p>
            <a:pPr marL="0" indent="0">
              <a:buNone/>
            </a:pPr>
            <a:r>
              <a:rPr lang="en-US" sz="4000"/>
              <a:t>The old covenant has </a:t>
            </a:r>
            <a:r>
              <a:rPr lang="en-US" sz="4000"/>
              <a:t>become </a:t>
            </a:r>
            <a:r>
              <a:rPr lang="en-US" sz="4000" smtClean="0"/>
              <a:t>obsolete</a:t>
            </a:r>
            <a:endParaRPr lang="en-US" sz="4000"/>
          </a:p>
        </p:txBody>
      </p:sp>
    </p:spTree>
    <p:extLst>
      <p:ext uri="{BB962C8B-B14F-4D97-AF65-F5344CB8AC3E}">
        <p14:creationId xmlns:p14="http://schemas.microsoft.com/office/powerpoint/2010/main" val="1984990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86" y="876303"/>
            <a:ext cx="10462381" cy="51435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>
                <a:solidFill>
                  <a:schemeClr val="tx1"/>
                </a:solidFill>
                <a:latin typeface="+mn-lt"/>
              </a:rPr>
              <a:t>You Can Get More Information About Many Other Bible Study Topics From a Hebraic </a:t>
            </a:r>
            <a:r>
              <a:rPr lang="en-US" sz="4000" b="1" dirty="0" smtClean="0">
                <a:solidFill>
                  <a:schemeClr val="tx1"/>
                </a:solidFill>
                <a:latin typeface="+mn-lt"/>
              </a:rPr>
              <a:t>Perspective At </a:t>
            </a:r>
            <a:r>
              <a:rPr lang="en-US" sz="4000" b="1" dirty="0">
                <a:solidFill>
                  <a:schemeClr val="tx1"/>
                </a:solidFill>
                <a:latin typeface="+mn-lt"/>
              </a:rPr>
              <a:t>My Website:</a:t>
            </a:r>
          </a:p>
          <a:p>
            <a:pPr algn="ctr">
              <a:buNone/>
            </a:pPr>
            <a:r>
              <a:rPr lang="en-US" sz="6000" b="1" dirty="0">
                <a:solidFill>
                  <a:schemeClr val="tx1"/>
                </a:solidFill>
                <a:latin typeface="+mn-lt"/>
              </a:rPr>
              <a:t>www.BibleTruth.cc</a:t>
            </a:r>
          </a:p>
        </p:txBody>
      </p:sp>
    </p:spTree>
    <p:extLst>
      <p:ext uri="{BB962C8B-B14F-4D97-AF65-F5344CB8AC3E}">
        <p14:creationId xmlns:p14="http://schemas.microsoft.com/office/powerpoint/2010/main" val="911917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163908</TotalTime>
  <Words>1656</Words>
  <Application>Microsoft Office PowerPoint</Application>
  <PresentationFormat>Widescreen</PresentationFormat>
  <Paragraphs>166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7" baseType="lpstr">
      <vt:lpstr>Arial</vt:lpstr>
      <vt:lpstr>Bwgrkn</vt:lpstr>
      <vt:lpstr>Bwhebb</vt:lpstr>
      <vt:lpstr>Calibri</vt:lpstr>
      <vt:lpstr>Calibri Light</vt:lpstr>
      <vt:lpstr>Helvetica</vt:lpstr>
      <vt:lpstr>Times New Roman</vt:lpstr>
      <vt:lpstr>Office Theme</vt:lpstr>
      <vt:lpstr>PowerPoint Presentation</vt:lpstr>
      <vt:lpstr>PowerPoint Presentation</vt:lpstr>
      <vt:lpstr>PowerPoint Presentation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PowerPoint Presentation</vt:lpstr>
      <vt:lpstr>PowerPoint Presentation</vt:lpstr>
      <vt:lpstr>PowerPoint Presentation</vt:lpstr>
      <vt:lpstr>PowerPoint Presentation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M Rogers</dc:creator>
  <cp:lastModifiedBy>David M Rogers</cp:lastModifiedBy>
  <cp:revision>1567</cp:revision>
  <dcterms:created xsi:type="dcterms:W3CDTF">2018-11-07T08:55:54Z</dcterms:created>
  <dcterms:modified xsi:type="dcterms:W3CDTF">2021-01-16T16:42:32Z</dcterms:modified>
</cp:coreProperties>
</file>