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4" r:id="rId2"/>
    <p:sldId id="1183" r:id="rId3"/>
    <p:sldId id="1348" r:id="rId4"/>
    <p:sldId id="1363" r:id="rId5"/>
    <p:sldId id="1360" r:id="rId6"/>
    <p:sldId id="1349" r:id="rId7"/>
    <p:sldId id="1350" r:id="rId8"/>
    <p:sldId id="1362" r:id="rId9"/>
    <p:sldId id="1351" r:id="rId10"/>
    <p:sldId id="1361" r:id="rId11"/>
    <p:sldId id="1352" r:id="rId12"/>
    <p:sldId id="1353" r:id="rId13"/>
    <p:sldId id="1354" r:id="rId14"/>
    <p:sldId id="1355" r:id="rId15"/>
    <p:sldId id="1356" r:id="rId16"/>
    <p:sldId id="1357" r:id="rId17"/>
    <p:sldId id="1358" r:id="rId18"/>
    <p:sldId id="1359" r:id="rId19"/>
    <p:sldId id="1364" r:id="rId20"/>
    <p:sldId id="1321" r:id="rId21"/>
    <p:sldId id="7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smtClean="0"/>
              <a:t>Colossae is located in</a:t>
            </a:r>
            <a:r>
              <a:rPr lang="en-US" baseline="0" dirty="0" smtClean="0"/>
              <a:t> Phrygia near Ephesus and Laodicea.  </a:t>
            </a:r>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96773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4230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6797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14742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18767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92082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2448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8069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99460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3511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84699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69625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82366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44237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40581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20811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82804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523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January </a:t>
            </a:r>
            <a:r>
              <a:rPr lang="en-US" sz="5333" b="1" dirty="0" smtClean="0">
                <a:solidFill>
                  <a:schemeClr val="tx1">
                    <a:lumMod val="95000"/>
                    <a:lumOff val="5000"/>
                  </a:schemeClr>
                </a:solidFill>
                <a:latin typeface="Helvetica" pitchFamily="34" charset="0"/>
                <a:cs typeface="Helvetica" pitchFamily="34" charset="0"/>
              </a:rPr>
              <a:t>9, </a:t>
            </a:r>
            <a:r>
              <a:rPr lang="en-US" sz="5333" b="1" dirty="0" smtClean="0">
                <a:solidFill>
                  <a:schemeClr val="tx1">
                    <a:lumMod val="95000"/>
                    <a:lumOff val="5000"/>
                  </a:schemeClr>
                </a:solidFill>
                <a:latin typeface="Helvetica" pitchFamily="34" charset="0"/>
                <a:cs typeface="Helvetica" pitchFamily="34" charset="0"/>
              </a:rPr>
              <a:t>2021</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smtClean="0">
                <a:solidFill>
                  <a:schemeClr val="accent2">
                    <a:lumMod val="50000"/>
                  </a:schemeClr>
                </a:solidFill>
                <a:cs typeface="Helvetica" pitchFamily="34" charset="0"/>
              </a:rPr>
              <a:t>Hebrews </a:t>
            </a:r>
            <a:r>
              <a:rPr lang="en-US" sz="8000" b="1" dirty="0" smtClean="0">
                <a:solidFill>
                  <a:schemeClr val="accent2">
                    <a:lumMod val="50000"/>
                  </a:schemeClr>
                </a:solidFill>
                <a:cs typeface="Helvetica" pitchFamily="34" charset="0"/>
              </a:rPr>
              <a:t>7</a:t>
            </a:r>
            <a:endParaRPr lang="en-US" sz="7200" b="1" dirty="0">
              <a:solidFill>
                <a:schemeClr val="tx1">
                  <a:lumMod val="95000"/>
                  <a:lumOff val="5000"/>
                </a:schemeClr>
              </a:solidFill>
              <a:cs typeface="Helvetica" pitchFamily="34" charset="0"/>
            </a:endParaRPr>
          </a:p>
          <a:p>
            <a:pPr marL="0" indent="0" algn="ctr">
              <a:buNone/>
            </a:pPr>
            <a:endParaRPr lang="en-US" sz="5333" b="1" dirty="0" smtClean="0">
              <a:solidFill>
                <a:schemeClr val="tx1">
                  <a:lumMod val="95000"/>
                  <a:lumOff val="5000"/>
                </a:schemeClr>
              </a:solidFill>
              <a:cs typeface="Helvetica" pitchFamily="34" charset="0"/>
            </a:endParaRPr>
          </a:p>
          <a:p>
            <a:pPr marL="0" indent="0" algn="ctr">
              <a:buNone/>
            </a:pPr>
            <a:r>
              <a:rPr lang="en-US" sz="5333" b="1" dirty="0" smtClean="0">
                <a:solidFill>
                  <a:schemeClr val="tx1">
                    <a:lumMod val="95000"/>
                    <a:lumOff val="5000"/>
                  </a:schemeClr>
                </a:solidFill>
                <a:cs typeface="Helvetica" pitchFamily="34" charset="0"/>
              </a:rPr>
              <a:t>The </a:t>
            </a:r>
            <a:r>
              <a:rPr lang="en-US" sz="5333" b="1" dirty="0" err="1" smtClean="0">
                <a:solidFill>
                  <a:schemeClr val="tx1">
                    <a:lumMod val="95000"/>
                    <a:lumOff val="5000"/>
                  </a:schemeClr>
                </a:solidFill>
                <a:cs typeface="Helvetica" pitchFamily="34" charset="0"/>
              </a:rPr>
              <a:t>Melchi</a:t>
            </a:r>
            <a:r>
              <a:rPr lang="en-US" sz="5333" b="1" dirty="0" smtClean="0">
                <a:solidFill>
                  <a:schemeClr val="tx1">
                    <a:lumMod val="95000"/>
                    <a:lumOff val="5000"/>
                  </a:schemeClr>
                </a:solidFill>
                <a:cs typeface="Helvetica" pitchFamily="34" charset="0"/>
              </a:rPr>
              <a:t> Way</a:t>
            </a:r>
          </a:p>
          <a:p>
            <a:pPr marL="0" indent="0" algn="ctr">
              <a:buNone/>
            </a:pPr>
            <a:r>
              <a:rPr lang="en-US" sz="5333" b="1" dirty="0" smtClean="0">
                <a:solidFill>
                  <a:schemeClr val="tx1">
                    <a:lumMod val="95000"/>
                    <a:lumOff val="5000"/>
                  </a:schemeClr>
                </a:solidFill>
                <a:cs typeface="Helvetica" pitchFamily="34" charset="0"/>
              </a:rPr>
              <a:t>The Priesthood of Melchizedek</a:t>
            </a:r>
            <a:endParaRPr lang="en-US" sz="5333" b="1" dirty="0">
              <a:solidFill>
                <a:schemeClr val="tx1">
                  <a:lumMod val="95000"/>
                  <a:lumOff val="5000"/>
                </a:schemeClr>
              </a:solidFill>
              <a:cs typeface="Helvetica" pitchFamily="34" charset="0"/>
            </a:endParaRPr>
          </a:p>
        </p:txBody>
      </p:sp>
    </p:spTree>
    <p:extLst>
      <p:ext uri="{BB962C8B-B14F-4D97-AF65-F5344CB8AC3E}">
        <p14:creationId xmlns:p14="http://schemas.microsoft.com/office/powerpoint/2010/main" val="1458432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Our Steadfast Hope</a:t>
            </a:r>
          </a:p>
          <a:p>
            <a:pPr marL="0" indent="0">
              <a:buNone/>
            </a:pPr>
            <a:r>
              <a:rPr lang="en-US" sz="4000" b="1" dirty="0" smtClean="0"/>
              <a:t>Hebrews 6:19-20</a:t>
            </a:r>
          </a:p>
          <a:p>
            <a:pPr marL="0" indent="0">
              <a:buNone/>
            </a:pPr>
            <a:r>
              <a:rPr lang="en-US" sz="4000" b="1" dirty="0" smtClean="0"/>
              <a:t>This </a:t>
            </a:r>
            <a:r>
              <a:rPr lang="en-US" sz="4000" b="1" dirty="0"/>
              <a:t>hope we have as an anchor of the soul, a [hope] both sure and steadfast and one which enters within the veil</a:t>
            </a:r>
            <a:r>
              <a:rPr lang="en-US" sz="4000" b="1" dirty="0" smtClean="0"/>
              <a:t>, </a:t>
            </a:r>
            <a:r>
              <a:rPr lang="en-US" sz="4000" b="1" dirty="0"/>
              <a:t>where Yahusha has entered as a forerunner for us, having become a high priest forever according to the order of Melchizedek</a:t>
            </a:r>
            <a:r>
              <a:rPr lang="en-US" sz="4000" b="1" dirty="0" smtClean="0"/>
              <a:t>.</a:t>
            </a:r>
            <a:endParaRPr lang="en-US" sz="4000" b="1" dirty="0" smtClean="0"/>
          </a:p>
        </p:txBody>
      </p:sp>
    </p:spTree>
    <p:extLst>
      <p:ext uri="{BB962C8B-B14F-4D97-AF65-F5344CB8AC3E}">
        <p14:creationId xmlns:p14="http://schemas.microsoft.com/office/powerpoint/2010/main" val="3689352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1063515" cy="6313715"/>
          </a:xfrm>
        </p:spPr>
        <p:txBody>
          <a:bodyPr>
            <a:normAutofit/>
          </a:bodyPr>
          <a:lstStyle/>
          <a:p>
            <a:pPr marL="0" indent="0" algn="ctr">
              <a:buNone/>
            </a:pPr>
            <a:r>
              <a:rPr lang="en-US" sz="4400" b="1" dirty="0" smtClean="0"/>
              <a:t>Outline of </a:t>
            </a:r>
            <a:r>
              <a:rPr lang="en-US" sz="4400" b="1" dirty="0" smtClean="0"/>
              <a:t>Hebrews </a:t>
            </a:r>
            <a:r>
              <a:rPr lang="en-US" sz="4400" b="1" dirty="0" smtClean="0"/>
              <a:t>7</a:t>
            </a:r>
            <a:endParaRPr lang="en-US" sz="4400" b="1" dirty="0"/>
          </a:p>
          <a:p>
            <a:pPr marL="0" indent="0">
              <a:buNone/>
            </a:pPr>
            <a:r>
              <a:rPr lang="en-US" sz="4000" dirty="0" smtClean="0"/>
              <a:t>Melchizedek – Priest and King  1-3</a:t>
            </a:r>
          </a:p>
          <a:p>
            <a:pPr marL="0" indent="0">
              <a:buNone/>
            </a:pPr>
            <a:r>
              <a:rPr lang="en-US" sz="4000" b="0" dirty="0" smtClean="0"/>
              <a:t>The Greatness of Melchizedek  4-10</a:t>
            </a:r>
          </a:p>
          <a:p>
            <a:pPr marL="0" indent="0">
              <a:buNone/>
            </a:pPr>
            <a:r>
              <a:rPr lang="en-US" sz="4000" dirty="0" smtClean="0"/>
              <a:t>The Imperfection of the Aaronic Priesthood  11-14</a:t>
            </a:r>
          </a:p>
          <a:p>
            <a:pPr marL="0" indent="0">
              <a:buNone/>
            </a:pPr>
            <a:r>
              <a:rPr lang="en-US" sz="4000" b="0" dirty="0" smtClean="0"/>
              <a:t>The Superiority of the Melchizedek Priesthood 15-19</a:t>
            </a:r>
          </a:p>
          <a:p>
            <a:pPr marL="0" indent="0">
              <a:buNone/>
            </a:pPr>
            <a:r>
              <a:rPr lang="en-US" sz="4000" dirty="0"/>
              <a:t>	</a:t>
            </a:r>
            <a:r>
              <a:rPr lang="en-US" sz="4000" dirty="0" smtClean="0"/>
              <a:t>The Devine Oath 20-22</a:t>
            </a:r>
          </a:p>
          <a:p>
            <a:pPr marL="0" indent="0">
              <a:buNone/>
            </a:pPr>
            <a:r>
              <a:rPr lang="en-US" sz="4000" b="0" dirty="0"/>
              <a:t>	</a:t>
            </a:r>
            <a:r>
              <a:rPr lang="en-US" sz="4000" b="0" dirty="0" smtClean="0"/>
              <a:t>Its Permanence 23-25</a:t>
            </a:r>
          </a:p>
          <a:p>
            <a:pPr marL="0" indent="0">
              <a:buNone/>
            </a:pPr>
            <a:r>
              <a:rPr lang="en-US" sz="4000" dirty="0"/>
              <a:t>	</a:t>
            </a:r>
            <a:r>
              <a:rPr lang="en-US" sz="4000" dirty="0" smtClean="0"/>
              <a:t>The Character of Yahusha 26-28</a:t>
            </a:r>
            <a:endParaRPr lang="en-US" sz="4000" b="0" dirty="0" smtClean="0"/>
          </a:p>
          <a:p>
            <a:pPr marL="0" indent="0">
              <a:buNone/>
            </a:pPr>
            <a:endParaRPr lang="en-US" sz="4000" b="0" dirty="0" smtClean="0"/>
          </a:p>
        </p:txBody>
      </p:sp>
    </p:spTree>
    <p:extLst>
      <p:ext uri="{BB962C8B-B14F-4D97-AF65-F5344CB8AC3E}">
        <p14:creationId xmlns:p14="http://schemas.microsoft.com/office/powerpoint/2010/main" val="3466750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Who Was Melchizedek?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Genesis 14:17-20  </a:t>
            </a:r>
            <a:r>
              <a:rPr lang="en-US" sz="4000" b="1" dirty="0" smtClean="0"/>
              <a:t>Then </a:t>
            </a:r>
            <a:r>
              <a:rPr lang="en-US" sz="4000" b="1" dirty="0"/>
              <a:t>after </a:t>
            </a:r>
            <a:r>
              <a:rPr lang="en-US" sz="4000" b="1" dirty="0" smtClean="0"/>
              <a:t>his (Abram’s) </a:t>
            </a:r>
            <a:r>
              <a:rPr lang="en-US" sz="4000" b="1" dirty="0"/>
              <a:t>return from the defeat of </a:t>
            </a:r>
            <a:r>
              <a:rPr lang="en-US" sz="4000" b="1" dirty="0" err="1"/>
              <a:t>Chedorlaomer</a:t>
            </a:r>
            <a:r>
              <a:rPr lang="en-US" sz="4000" b="1" dirty="0"/>
              <a:t> and the kings who were with him, the king of Sodom went out to meet him at the valley of </a:t>
            </a:r>
            <a:r>
              <a:rPr lang="en-US" sz="4000" b="1" dirty="0" err="1"/>
              <a:t>Shaveh</a:t>
            </a:r>
            <a:r>
              <a:rPr lang="en-US" sz="4000" b="1" dirty="0"/>
              <a:t> (that is, the King's Valley</a:t>
            </a:r>
            <a:r>
              <a:rPr lang="en-US" sz="4000" b="1" dirty="0" smtClean="0"/>
              <a:t>). </a:t>
            </a:r>
            <a:r>
              <a:rPr lang="en-US" sz="4000" b="1" dirty="0"/>
              <a:t>And Melchizedek king of Salem brought out bread and wine; now he was a priest of Elohim Most </a:t>
            </a:r>
            <a:r>
              <a:rPr lang="en-US" sz="4000" b="1" dirty="0" smtClean="0"/>
              <a:t>High. </a:t>
            </a:r>
            <a:r>
              <a:rPr lang="en-US" sz="4000" b="1" dirty="0"/>
              <a:t>He blessed him and said, "Blessed be Abram of Elohim Most High, Possessor of heaven and </a:t>
            </a:r>
            <a:r>
              <a:rPr lang="en-US" sz="4000" b="1" dirty="0" smtClean="0"/>
              <a:t>earth; </a:t>
            </a:r>
            <a:r>
              <a:rPr lang="en-US" sz="4000" b="1" dirty="0"/>
              <a:t>And blessed be Elohim Most High, Who has delivered your enemies into your hand." He gave him a tenth of all</a:t>
            </a:r>
            <a:r>
              <a:rPr lang="en-US" sz="4000" b="1" dirty="0" smtClean="0"/>
              <a:t>.</a:t>
            </a:r>
            <a:endParaRPr lang="en-US" sz="4000" b="1" dirty="0"/>
          </a:p>
        </p:txBody>
      </p:sp>
    </p:spTree>
    <p:extLst>
      <p:ext uri="{BB962C8B-B14F-4D97-AF65-F5344CB8AC3E}">
        <p14:creationId xmlns:p14="http://schemas.microsoft.com/office/powerpoint/2010/main" val="3500728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Who Was Melchizedek?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7:1-2</a:t>
            </a:r>
            <a:endParaRPr lang="en-US" sz="4000" b="1" dirty="0" smtClean="0"/>
          </a:p>
          <a:p>
            <a:pPr marL="0" indent="0">
              <a:buNone/>
            </a:pPr>
            <a:r>
              <a:rPr lang="en-US" sz="4000" b="1" dirty="0"/>
              <a:t>For this Melchizedek, king of Salem, priest of the Most High Elohim, who met Abraham as he was returning from the slaughter of the kings and blessed him</a:t>
            </a:r>
            <a:r>
              <a:rPr lang="en-US" sz="4000" b="1" dirty="0" smtClean="0"/>
              <a:t>, </a:t>
            </a:r>
            <a:r>
              <a:rPr lang="en-US" sz="4000" b="1" dirty="0"/>
              <a:t>to whom also Abraham apportioned a tenth part of all [the spoils], was first of all, by the translation [of his name], king of righteousness, and then also king of Salem, which is king of peace</a:t>
            </a:r>
            <a:r>
              <a:rPr lang="en-US" sz="4000" b="1" dirty="0" smtClean="0"/>
              <a:t>.</a:t>
            </a:r>
            <a:endParaRPr lang="en-US" sz="4000" b="1" dirty="0"/>
          </a:p>
        </p:txBody>
      </p:sp>
    </p:spTree>
    <p:extLst>
      <p:ext uri="{BB962C8B-B14F-4D97-AF65-F5344CB8AC3E}">
        <p14:creationId xmlns:p14="http://schemas.microsoft.com/office/powerpoint/2010/main" val="26856537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Melchizedek</a:t>
            </a:r>
            <a:r>
              <a:rPr lang="en-US" sz="4400" b="1" dirty="0" smtClean="0">
                <a:latin typeface="Times New Roman" panose="02020603050405020304" pitchFamily="18" charset="0"/>
                <a:cs typeface="Times New Roman" panose="02020603050405020304" pitchFamily="18" charset="0"/>
              </a:rPr>
              <a:t>’s Genealogy</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7:3</a:t>
            </a:r>
            <a:endParaRPr lang="en-US" sz="4000" b="1" dirty="0" smtClean="0"/>
          </a:p>
          <a:p>
            <a:pPr marL="0" indent="0">
              <a:buNone/>
            </a:pPr>
            <a:r>
              <a:rPr lang="en-US" sz="4000" b="1" dirty="0"/>
              <a:t>Without father, without mother, without genealogy, having neither beginning of days nor end of life, but made like the Son of Elohim, he remains a priest </a:t>
            </a:r>
            <a:r>
              <a:rPr lang="en-US" sz="4000" b="1" u="sng" dirty="0"/>
              <a:t>perpetually</a:t>
            </a:r>
            <a:r>
              <a:rPr lang="en-US" sz="4000" b="1" dirty="0" smtClean="0"/>
              <a:t>.</a:t>
            </a:r>
          </a:p>
          <a:p>
            <a:pPr marL="0" indent="0">
              <a:buNone/>
            </a:pPr>
            <a:r>
              <a:rPr lang="en-US" sz="4000" b="1" dirty="0" smtClean="0"/>
              <a:t>Psalm 110:4  </a:t>
            </a:r>
            <a:r>
              <a:rPr lang="en-US" sz="4000" b="1" dirty="0"/>
              <a:t>Yahuwah has sworn and will not change His mind, "You are a priest </a:t>
            </a:r>
            <a:r>
              <a:rPr lang="en-US" sz="4000" b="1" u="sng" dirty="0"/>
              <a:t>forever</a:t>
            </a:r>
            <a:r>
              <a:rPr lang="en-US" sz="4000" b="1" dirty="0"/>
              <a:t> </a:t>
            </a:r>
            <a:r>
              <a:rPr lang="en-US" sz="4000" b="1" dirty="0" smtClean="0"/>
              <a:t>according </a:t>
            </a:r>
            <a:r>
              <a:rPr lang="en-US" sz="4000" b="1" dirty="0"/>
              <a:t>to the order of Melchizedek</a:t>
            </a:r>
            <a:r>
              <a:rPr lang="en-US" sz="4000" b="1" dirty="0" smtClean="0"/>
              <a:t>."</a:t>
            </a:r>
            <a:endParaRPr lang="en-US" sz="4000" b="1" dirty="0"/>
          </a:p>
        </p:txBody>
      </p:sp>
    </p:spTree>
    <p:extLst>
      <p:ext uri="{BB962C8B-B14F-4D97-AF65-F5344CB8AC3E}">
        <p14:creationId xmlns:p14="http://schemas.microsoft.com/office/powerpoint/2010/main" val="653672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Order of </a:t>
            </a:r>
            <a:r>
              <a:rPr lang="en-US" sz="4400" b="1" dirty="0" smtClean="0">
                <a:latin typeface="Times New Roman" panose="02020603050405020304" pitchFamily="18" charset="0"/>
                <a:cs typeface="Times New Roman" panose="02020603050405020304" pitchFamily="18" charset="0"/>
              </a:rPr>
              <a:t>Melchizedek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Psalm 110:4  </a:t>
            </a:r>
            <a:r>
              <a:rPr lang="en-US" sz="4000" b="1" dirty="0"/>
              <a:t>Yahuwah has sworn and will not change His mind, "You are a priest forever </a:t>
            </a:r>
            <a:r>
              <a:rPr lang="en-US" sz="4000" b="1" dirty="0" smtClean="0"/>
              <a:t>according </a:t>
            </a:r>
            <a:r>
              <a:rPr lang="en-US" sz="4000" b="1" dirty="0"/>
              <a:t>to the </a:t>
            </a:r>
            <a:r>
              <a:rPr lang="en-US" sz="4000" b="1" u="sng" dirty="0"/>
              <a:t>order</a:t>
            </a:r>
            <a:r>
              <a:rPr lang="en-US" sz="4000" b="1" dirty="0"/>
              <a:t> of Melchizedek</a:t>
            </a:r>
            <a:r>
              <a:rPr lang="en-US" sz="4000" b="1" dirty="0" smtClean="0"/>
              <a:t>.“</a:t>
            </a:r>
          </a:p>
          <a:p>
            <a:pPr marL="0" indent="0">
              <a:buNone/>
            </a:pPr>
            <a:r>
              <a:rPr lang="en-US" b="1" dirty="0"/>
              <a:t> </a:t>
            </a:r>
            <a:r>
              <a:rPr lang="en-US" sz="4000" dirty="0" err="1">
                <a:latin typeface="Bwhebb" panose="00000400000000000000" pitchFamily="2" charset="0"/>
              </a:rPr>
              <a:t>hr'b.DI</a:t>
            </a:r>
            <a:r>
              <a:rPr lang="en-US" sz="4000" dirty="0"/>
              <a:t> (</a:t>
            </a:r>
            <a:r>
              <a:rPr lang="en-US" sz="4000" dirty="0" err="1"/>
              <a:t>dibrâ</a:t>
            </a:r>
            <a:r>
              <a:rPr lang="en-US" sz="4000" dirty="0"/>
              <a:t>) cause, reason, manner.</a:t>
            </a:r>
            <a:endParaRPr lang="en-US" sz="4000" dirty="0"/>
          </a:p>
          <a:p>
            <a:pPr marL="0" indent="0">
              <a:buNone/>
            </a:pPr>
            <a:r>
              <a:rPr lang="en-US" sz="4000" b="1" dirty="0" err="1">
                <a:latin typeface="Bwgrkn" panose="00000400000000000000" pitchFamily="2" charset="0"/>
              </a:rPr>
              <a:t>ta,xij</a:t>
            </a:r>
            <a:r>
              <a:rPr lang="en-US" sz="4000" dirty="0">
                <a:latin typeface="Bwgrkn" panose="00000400000000000000" pitchFamily="2" charset="0"/>
              </a:rPr>
              <a:t>,</a:t>
            </a:r>
            <a:r>
              <a:rPr lang="en-US" sz="4000" dirty="0"/>
              <a:t> </a:t>
            </a:r>
            <a:r>
              <a:rPr lang="en-US" sz="4000" dirty="0" smtClean="0"/>
              <a:t> </a:t>
            </a:r>
            <a:r>
              <a:rPr lang="en-US" sz="4000" dirty="0"/>
              <a:t>(</a:t>
            </a:r>
            <a:r>
              <a:rPr lang="en-US" sz="4000" dirty="0" smtClean="0"/>
              <a:t>1) </a:t>
            </a:r>
            <a:r>
              <a:rPr lang="en-US" sz="4000" dirty="0"/>
              <a:t>as an arrangement for temple service </a:t>
            </a:r>
            <a:r>
              <a:rPr lang="en-US" sz="4000" i="1" dirty="0"/>
              <a:t>sequence, fixed succession, </a:t>
            </a:r>
            <a:r>
              <a:rPr lang="en-US" sz="4000" i="1" dirty="0" smtClean="0"/>
              <a:t>order</a:t>
            </a:r>
            <a:r>
              <a:rPr lang="en-US" sz="4000" dirty="0" smtClean="0"/>
              <a:t>; </a:t>
            </a:r>
            <a:r>
              <a:rPr lang="en-US" sz="4000" dirty="0"/>
              <a:t>(2) as a distinctive class characterized by fixed appointment and position </a:t>
            </a:r>
            <a:r>
              <a:rPr lang="en-US" sz="4000" i="1" dirty="0"/>
              <a:t>kind, type, order </a:t>
            </a:r>
            <a:endParaRPr lang="en-US" sz="5400" b="1" dirty="0"/>
          </a:p>
        </p:txBody>
      </p:sp>
    </p:spTree>
    <p:extLst>
      <p:ext uri="{BB962C8B-B14F-4D97-AF65-F5344CB8AC3E}">
        <p14:creationId xmlns:p14="http://schemas.microsoft.com/office/powerpoint/2010/main" val="708366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The </a:t>
            </a:r>
            <a:r>
              <a:rPr lang="en-US" sz="4400" b="1" dirty="0" smtClean="0">
                <a:latin typeface="Times New Roman" panose="02020603050405020304" pitchFamily="18" charset="0"/>
                <a:cs typeface="Times New Roman" panose="02020603050405020304" pitchFamily="18" charset="0"/>
              </a:rPr>
              <a:t>Great </a:t>
            </a:r>
            <a:r>
              <a:rPr lang="en-US" sz="4400" b="1" dirty="0" smtClean="0">
                <a:latin typeface="Times New Roman" panose="02020603050405020304" pitchFamily="18" charset="0"/>
                <a:cs typeface="Times New Roman" panose="02020603050405020304" pitchFamily="18" charset="0"/>
              </a:rPr>
              <a:t>Melchizedek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7:4-6</a:t>
            </a:r>
            <a:endParaRPr lang="en-US" sz="4000" b="1" dirty="0" smtClean="0"/>
          </a:p>
          <a:p>
            <a:pPr marL="0" indent="0">
              <a:buNone/>
            </a:pPr>
            <a:r>
              <a:rPr lang="en-US" sz="4000" b="1" dirty="0"/>
              <a:t>Now observe how great this man was to whom Abraham, the patriarch, gave a tenth of the choicest </a:t>
            </a:r>
            <a:r>
              <a:rPr lang="en-US" sz="4000" b="1" dirty="0" smtClean="0"/>
              <a:t>spoils. </a:t>
            </a:r>
            <a:r>
              <a:rPr lang="en-US" sz="4000" b="1" dirty="0"/>
              <a:t>And those indeed of the sons of Levi who receive the priest's office have commandment in the Law to collect a tenth from the people, that is, from their brethren, although these are descended from </a:t>
            </a:r>
            <a:r>
              <a:rPr lang="en-US" sz="4000" b="1" dirty="0" smtClean="0"/>
              <a:t>Abraham. </a:t>
            </a:r>
            <a:r>
              <a:rPr lang="en-US" sz="4000" b="1" dirty="0"/>
              <a:t>But the one whose genealogy is not traced from them collected a tenth from Abraham and blessed the one who had the </a:t>
            </a:r>
            <a:r>
              <a:rPr lang="en-US" sz="4000" b="1" dirty="0" smtClean="0"/>
              <a:t>promises.</a:t>
            </a:r>
            <a:endParaRPr lang="en-US" sz="5400" b="1" dirty="0"/>
          </a:p>
        </p:txBody>
      </p:sp>
    </p:spTree>
    <p:extLst>
      <p:ext uri="{BB962C8B-B14F-4D97-AF65-F5344CB8AC3E}">
        <p14:creationId xmlns:p14="http://schemas.microsoft.com/office/powerpoint/2010/main" val="1402053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Command to Collect Tithes</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Numbers 18:21</a:t>
            </a:r>
          </a:p>
          <a:p>
            <a:pPr marL="0" indent="0">
              <a:buNone/>
            </a:pPr>
            <a:r>
              <a:rPr lang="en-US" sz="4000" b="1" dirty="0"/>
              <a:t>To the sons of Levi, behold, I have given all the tithe in Israel for an inheritance, in return for their service which they perform, the service of the tent of meeting</a:t>
            </a:r>
            <a:r>
              <a:rPr lang="en-US" sz="4000" b="1" dirty="0" smtClean="0"/>
              <a:t>.</a:t>
            </a:r>
            <a:endParaRPr lang="en-US" sz="4000" b="1" dirty="0"/>
          </a:p>
        </p:txBody>
      </p:sp>
    </p:spTree>
    <p:extLst>
      <p:ext uri="{BB962C8B-B14F-4D97-AF65-F5344CB8AC3E}">
        <p14:creationId xmlns:p14="http://schemas.microsoft.com/office/powerpoint/2010/main" val="1188648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Levi Paid Tithe to</a:t>
            </a:r>
            <a:r>
              <a:rPr lang="en-US" sz="4400" b="1" dirty="0" smtClean="0">
                <a:latin typeface="Times New Roman" panose="02020603050405020304" pitchFamily="18" charset="0"/>
                <a:cs typeface="Times New Roman" panose="02020603050405020304" pitchFamily="18" charset="0"/>
              </a:rPr>
              <a:t> </a:t>
            </a:r>
            <a:r>
              <a:rPr lang="en-US" sz="4400" b="1" dirty="0" smtClean="0">
                <a:latin typeface="Times New Roman" panose="02020603050405020304" pitchFamily="18" charset="0"/>
                <a:cs typeface="Times New Roman" panose="02020603050405020304" pitchFamily="18" charset="0"/>
              </a:rPr>
              <a:t>Melchizedek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7:7-10</a:t>
            </a:r>
            <a:endParaRPr lang="en-US" sz="4000" b="1" dirty="0" smtClean="0"/>
          </a:p>
          <a:p>
            <a:pPr marL="0" indent="0">
              <a:buNone/>
            </a:pPr>
            <a:r>
              <a:rPr lang="en-US" sz="4000" b="1" dirty="0" smtClean="0"/>
              <a:t>But </a:t>
            </a:r>
            <a:r>
              <a:rPr lang="en-US" sz="4000" b="1" dirty="0"/>
              <a:t>without any dispute the lesser is blessed by the </a:t>
            </a:r>
            <a:r>
              <a:rPr lang="en-US" sz="4000" b="1" dirty="0" smtClean="0"/>
              <a:t>greater.  In </a:t>
            </a:r>
            <a:r>
              <a:rPr lang="en-US" sz="4000" b="1" dirty="0"/>
              <a:t>this case mortal men receive tithes, but in that case one [receives them], of whom it is witnessed that he lives </a:t>
            </a:r>
            <a:r>
              <a:rPr lang="en-US" sz="4000" b="1" dirty="0" smtClean="0"/>
              <a:t>on. </a:t>
            </a:r>
            <a:r>
              <a:rPr lang="en-US" sz="4000" b="1" dirty="0"/>
              <a:t>And, so to speak, through Abraham even Levi, who received tithes, paid </a:t>
            </a:r>
            <a:r>
              <a:rPr lang="en-US" sz="4000" b="1" dirty="0" smtClean="0"/>
              <a:t>tithes, </a:t>
            </a:r>
            <a:r>
              <a:rPr lang="en-US" sz="4000" b="1" dirty="0"/>
              <a:t>for he was still in the loins of his father when Melchizedek met him</a:t>
            </a:r>
            <a:r>
              <a:rPr lang="en-US" sz="4000" b="1" dirty="0" smtClean="0"/>
              <a:t>.</a:t>
            </a:r>
            <a:endParaRPr lang="en-US" sz="4000" b="1" dirty="0"/>
          </a:p>
        </p:txBody>
      </p:sp>
    </p:spTree>
    <p:extLst>
      <p:ext uri="{BB962C8B-B14F-4D97-AF65-F5344CB8AC3E}">
        <p14:creationId xmlns:p14="http://schemas.microsoft.com/office/powerpoint/2010/main" val="3121576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A Change in the Law</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7:11-12</a:t>
            </a:r>
            <a:endParaRPr lang="en-US" sz="4000" b="1" dirty="0" smtClean="0"/>
          </a:p>
          <a:p>
            <a:pPr marL="0" indent="0">
              <a:buNone/>
            </a:pPr>
            <a:r>
              <a:rPr lang="en-US" sz="4000" b="1" dirty="0"/>
              <a:t>Now if perfection was through the Levitical priesthood (for on the basis of it the people received the Law), what further need [was there] for another priest to arise according to the order of Melchizedek, and not be designated according to the order of </a:t>
            </a:r>
            <a:r>
              <a:rPr lang="en-US" sz="4000" b="1" dirty="0" err="1"/>
              <a:t>Aharon</a:t>
            </a:r>
            <a:r>
              <a:rPr lang="en-US" sz="4000" b="1" dirty="0" smtClean="0"/>
              <a:t>? </a:t>
            </a:r>
            <a:r>
              <a:rPr lang="en-US" sz="4000" b="1" dirty="0"/>
              <a:t>For when the priesthood is changed, of necessity there takes place a change of law also</a:t>
            </a:r>
            <a:r>
              <a:rPr lang="en-US" sz="4000" b="1" dirty="0" smtClean="0"/>
              <a:t>.</a:t>
            </a:r>
          </a:p>
          <a:p>
            <a:pPr marL="0" indent="0">
              <a:buNone/>
            </a:pPr>
            <a:r>
              <a:rPr lang="en-US" sz="4000" b="1" dirty="0" smtClean="0"/>
              <a:t>- Galatians 3:19 the law was added…until </a:t>
            </a:r>
            <a:r>
              <a:rPr lang="en-US" sz="4000" b="1" dirty="0"/>
              <a:t>the seed would come to whom the promise had been made.</a:t>
            </a:r>
            <a:endParaRPr lang="en-US" b="1" dirty="0"/>
          </a:p>
          <a:p>
            <a:pPr marL="0" indent="0">
              <a:buNone/>
            </a:pPr>
            <a:endParaRPr lang="en-US" sz="4000" b="1" dirty="0"/>
          </a:p>
        </p:txBody>
      </p:sp>
    </p:spTree>
    <p:extLst>
      <p:ext uri="{BB962C8B-B14F-4D97-AF65-F5344CB8AC3E}">
        <p14:creationId xmlns:p14="http://schemas.microsoft.com/office/powerpoint/2010/main" val="18754563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Priest From David’s Line?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7:13-14</a:t>
            </a:r>
            <a:endParaRPr lang="en-US" sz="4000" b="1" dirty="0" smtClean="0"/>
          </a:p>
          <a:p>
            <a:pPr marL="0" indent="0">
              <a:buNone/>
            </a:pPr>
            <a:r>
              <a:rPr lang="en-US" sz="4000" b="1" dirty="0" smtClean="0"/>
              <a:t>For </a:t>
            </a:r>
            <a:r>
              <a:rPr lang="en-US" sz="4000" b="1" dirty="0"/>
              <a:t>the one concerning whom these things are spoken belongs to another tribe, from which no one has officiated at the altar</a:t>
            </a:r>
            <a:r>
              <a:rPr lang="en-US" sz="4000" b="1" dirty="0" smtClean="0"/>
              <a:t>. </a:t>
            </a:r>
            <a:r>
              <a:rPr lang="en-US" sz="4000" b="1" dirty="0"/>
              <a:t>For it is evident that our Lord was descended from </a:t>
            </a:r>
            <a:r>
              <a:rPr lang="en-US" sz="4000" b="1" dirty="0" err="1"/>
              <a:t>Yehudah</a:t>
            </a:r>
            <a:r>
              <a:rPr lang="en-US" sz="4000" b="1" dirty="0"/>
              <a:t>, a tribe with reference to which Mosheh spoke nothing concerning priests</a:t>
            </a:r>
            <a:r>
              <a:rPr lang="en-US" sz="4000" b="1" dirty="0" smtClean="0"/>
              <a:t>.</a:t>
            </a:r>
          </a:p>
          <a:p>
            <a:pPr marL="0" indent="0">
              <a:buNone/>
            </a:pPr>
            <a:r>
              <a:rPr lang="en-US" sz="4000" b="1" dirty="0" smtClean="0"/>
              <a:t>- David and Solomon (and others) offered sacrifices on the alter</a:t>
            </a:r>
            <a:endParaRPr lang="en-US" sz="4000" b="1" dirty="0"/>
          </a:p>
          <a:p>
            <a:pPr marL="0" indent="0">
              <a:buNone/>
            </a:pPr>
            <a:endParaRPr lang="en-US" sz="4000" b="1" dirty="0"/>
          </a:p>
        </p:txBody>
      </p:sp>
    </p:spTree>
    <p:extLst>
      <p:ext uri="{BB962C8B-B14F-4D97-AF65-F5344CB8AC3E}">
        <p14:creationId xmlns:p14="http://schemas.microsoft.com/office/powerpoint/2010/main" val="4059825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Priest on the Basis of an Indestructible Life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7:15-17</a:t>
            </a:r>
            <a:endParaRPr lang="en-US" sz="4000" b="1" dirty="0" smtClean="0"/>
          </a:p>
          <a:p>
            <a:pPr marL="0" indent="0">
              <a:buNone/>
            </a:pPr>
            <a:r>
              <a:rPr lang="en-US" sz="4000" b="1" dirty="0" smtClean="0"/>
              <a:t>And </a:t>
            </a:r>
            <a:r>
              <a:rPr lang="en-US" sz="4000" b="1" dirty="0"/>
              <a:t>this is clearer still, if another priest arises according to the likeness of Melchizedek</a:t>
            </a:r>
            <a:r>
              <a:rPr lang="en-US" sz="4000" b="1" dirty="0" smtClean="0"/>
              <a:t>, </a:t>
            </a:r>
            <a:r>
              <a:rPr lang="en-US" sz="4000" b="1" dirty="0"/>
              <a:t>who has become [such] not on the basis of a law of physical requirement, but according to the power of an indestructible </a:t>
            </a:r>
            <a:r>
              <a:rPr lang="en-US" sz="4000" b="1" dirty="0" smtClean="0"/>
              <a:t>life. </a:t>
            </a:r>
            <a:r>
              <a:rPr lang="en-US" sz="4000" b="1" dirty="0"/>
              <a:t>For it is attested [of Him], "YOU ARE A PRIEST FOREVER ACCORDING TO THE ORDER OF MELCHIZEDEK</a:t>
            </a:r>
            <a:r>
              <a:rPr lang="en-US" sz="4000" b="1" dirty="0" smtClean="0"/>
              <a:t>."</a:t>
            </a:r>
            <a:endParaRPr lang="en-US" sz="4000" b="1" dirty="0"/>
          </a:p>
        </p:txBody>
      </p:sp>
    </p:spTree>
    <p:extLst>
      <p:ext uri="{BB962C8B-B14F-4D97-AF65-F5344CB8AC3E}">
        <p14:creationId xmlns:p14="http://schemas.microsoft.com/office/powerpoint/2010/main" val="2929987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Setting Aside</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7:18-19</a:t>
            </a:r>
            <a:endParaRPr lang="en-US" sz="4000" b="1" dirty="0" smtClean="0"/>
          </a:p>
          <a:p>
            <a:pPr marL="0" indent="0">
              <a:buNone/>
            </a:pPr>
            <a:r>
              <a:rPr lang="en-US" sz="4000" b="1" dirty="0" smtClean="0"/>
              <a:t>For</a:t>
            </a:r>
            <a:r>
              <a:rPr lang="en-US" sz="4000" b="1" dirty="0"/>
              <a:t>, on the one hand, there is a setting aside </a:t>
            </a:r>
            <a:r>
              <a:rPr lang="en-US" sz="4000" b="1" dirty="0" smtClean="0"/>
              <a:t>(nullification) of </a:t>
            </a:r>
            <a:r>
              <a:rPr lang="en-US" sz="4000" b="1" dirty="0"/>
              <a:t>a former </a:t>
            </a:r>
            <a:r>
              <a:rPr lang="en-US" sz="4000" b="1" dirty="0" smtClean="0"/>
              <a:t>commandment (set of instructions) </a:t>
            </a:r>
            <a:r>
              <a:rPr lang="en-US" sz="4000" b="1" dirty="0"/>
              <a:t>because of its weakness and </a:t>
            </a:r>
            <a:r>
              <a:rPr lang="en-US" sz="4000" b="1" dirty="0" smtClean="0"/>
              <a:t>uselessness </a:t>
            </a:r>
            <a:r>
              <a:rPr lang="en-US" sz="4000" b="1" dirty="0"/>
              <a:t>(for the Law made nothing perfect), and on the other hand there is a bringing in of a better hope, through which we draw near to Elohim</a:t>
            </a:r>
            <a:r>
              <a:rPr lang="en-US" sz="4000" b="1" dirty="0" smtClean="0"/>
              <a:t>.</a:t>
            </a:r>
            <a:endParaRPr lang="en-US" sz="4000" b="1" dirty="0"/>
          </a:p>
        </p:txBody>
      </p:sp>
    </p:spTree>
    <p:extLst>
      <p:ext uri="{BB962C8B-B14F-4D97-AF65-F5344CB8AC3E}">
        <p14:creationId xmlns:p14="http://schemas.microsoft.com/office/powerpoint/2010/main" val="127038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A Better Covenant</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7:20-22</a:t>
            </a:r>
            <a:endParaRPr lang="en-US" sz="4000" b="1" dirty="0" smtClean="0"/>
          </a:p>
          <a:p>
            <a:pPr marL="0" indent="0">
              <a:buNone/>
            </a:pPr>
            <a:r>
              <a:rPr lang="en-US" sz="4000" b="1" dirty="0"/>
              <a:t>And inasmuch as [it was] not without an </a:t>
            </a:r>
            <a:r>
              <a:rPr lang="en-US" sz="4000" b="1" dirty="0" smtClean="0"/>
              <a:t>oath </a:t>
            </a:r>
            <a:r>
              <a:rPr lang="en-US" sz="4000" b="1" dirty="0"/>
              <a:t>(for they indeed became priests without an oath, but He with an oath through the One who said to Him, "YAHUWAH HAS SWORN AND WILL NOT CHANGE HIS MIND, 'YOU ARE A PRIEST FOREVER </a:t>
            </a:r>
            <a:r>
              <a:rPr lang="en-US" sz="4000" b="1" dirty="0" smtClean="0"/>
              <a:t>'"); </a:t>
            </a:r>
            <a:r>
              <a:rPr lang="en-US" sz="4000" b="1" dirty="0"/>
              <a:t>so much the more also Yahusha has become the guarantee of a better covenant</a:t>
            </a:r>
            <a:r>
              <a:rPr lang="en-US" sz="4000" b="1" dirty="0" smtClean="0"/>
              <a:t>.</a:t>
            </a:r>
          </a:p>
          <a:p>
            <a:pPr marL="0" indent="0">
              <a:buNone/>
            </a:pPr>
            <a:r>
              <a:rPr lang="en-US" sz="4000" b="1" dirty="0" smtClean="0"/>
              <a:t>- The work of the priest is forever, and thus the covenant is better</a:t>
            </a:r>
            <a:endParaRPr lang="en-US" sz="4000" b="1" dirty="0"/>
          </a:p>
        </p:txBody>
      </p:sp>
    </p:spTree>
    <p:extLst>
      <p:ext uri="{BB962C8B-B14F-4D97-AF65-F5344CB8AC3E}">
        <p14:creationId xmlns:p14="http://schemas.microsoft.com/office/powerpoint/2010/main" val="18613920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A Permanent Priesthood</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7:23-25</a:t>
            </a:r>
            <a:endParaRPr lang="en-US" sz="4000" b="1" dirty="0" smtClean="0"/>
          </a:p>
          <a:p>
            <a:pPr marL="0" indent="0">
              <a:buNone/>
            </a:pPr>
            <a:r>
              <a:rPr lang="en-US" sz="4000" b="1" dirty="0" smtClean="0"/>
              <a:t>The </a:t>
            </a:r>
            <a:r>
              <a:rPr lang="en-US" sz="4000" b="1" dirty="0"/>
              <a:t>[former] priests, on the one hand, existed in greater numbers because they were prevented by death from continuing</a:t>
            </a:r>
            <a:r>
              <a:rPr lang="en-US" sz="4000" b="1" dirty="0" smtClean="0"/>
              <a:t>, </a:t>
            </a:r>
            <a:r>
              <a:rPr lang="en-US" sz="4000" b="1" dirty="0"/>
              <a:t>but Yahusha, on the other hand, because He continues forever, holds His priesthood </a:t>
            </a:r>
            <a:r>
              <a:rPr lang="en-US" sz="4000" b="1" dirty="0" smtClean="0"/>
              <a:t>permanently. </a:t>
            </a:r>
            <a:r>
              <a:rPr lang="en-US" sz="4000" b="1" dirty="0"/>
              <a:t>Therefore He is able also to save forever those who draw near to Elohim through Him, since He always lives to make intercession for them</a:t>
            </a:r>
            <a:r>
              <a:rPr lang="en-US" sz="4000" b="1" dirty="0" smtClean="0"/>
              <a:t>.</a:t>
            </a:r>
            <a:endParaRPr lang="en-US" sz="4000" b="1" dirty="0"/>
          </a:p>
        </p:txBody>
      </p:sp>
    </p:spTree>
    <p:extLst>
      <p:ext uri="{BB962C8B-B14F-4D97-AF65-F5344CB8AC3E}">
        <p14:creationId xmlns:p14="http://schemas.microsoft.com/office/powerpoint/2010/main" val="2410786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lnSpcReduction="10000"/>
          </a:bodyPr>
          <a:lstStyle/>
          <a:p>
            <a:pPr marL="0" indent="0" algn="ctr">
              <a:buNone/>
            </a:pPr>
            <a:r>
              <a:rPr lang="en-US" sz="4400" b="1" dirty="0" smtClean="0">
                <a:latin typeface="Times New Roman" panose="02020603050405020304" pitchFamily="18" charset="0"/>
                <a:cs typeface="Times New Roman" panose="02020603050405020304" pitchFamily="18" charset="0"/>
              </a:rPr>
              <a:t>How is it </a:t>
            </a:r>
            <a:r>
              <a:rPr lang="en-US" sz="4400" b="1" dirty="0" smtClean="0">
                <a:latin typeface="Times New Roman" panose="02020603050405020304" pitchFamily="18" charset="0"/>
                <a:cs typeface="Times New Roman" panose="02020603050405020304" pitchFamily="18" charset="0"/>
              </a:rPr>
              <a:t>Better?</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Hebrews </a:t>
            </a:r>
            <a:r>
              <a:rPr lang="en-US" sz="4000" b="1" dirty="0" smtClean="0"/>
              <a:t>7:26-28</a:t>
            </a:r>
            <a:endParaRPr lang="en-US" sz="4000" b="1" dirty="0" smtClean="0"/>
          </a:p>
          <a:p>
            <a:pPr marL="0" indent="0">
              <a:buNone/>
            </a:pPr>
            <a:r>
              <a:rPr lang="en-US" sz="4000" b="1" dirty="0" smtClean="0"/>
              <a:t>For </a:t>
            </a:r>
            <a:r>
              <a:rPr lang="en-US" sz="4000" b="1" dirty="0"/>
              <a:t>it was fitting for us to have such a high priest, holy, innocent, undefiled, separated from sinners and exalted above the heavens</a:t>
            </a:r>
            <a:r>
              <a:rPr lang="en-US" sz="4000" b="1" dirty="0" smtClean="0"/>
              <a:t>; </a:t>
            </a:r>
            <a:r>
              <a:rPr lang="en-US" sz="4000" b="1" dirty="0"/>
              <a:t>who does not need daily, like those high priests, to offer up sacrifices, first for His own sins and then for the [sins] of the people, because this He did once for all when He offered up </a:t>
            </a:r>
            <a:r>
              <a:rPr lang="en-US" sz="4000" b="1" dirty="0" smtClean="0"/>
              <a:t>Himself. </a:t>
            </a:r>
            <a:r>
              <a:rPr lang="en-US" sz="4000" b="1" dirty="0"/>
              <a:t>For the Law appoints men as high priests who are weak, but the word of the oath, which came after the Law, [appoints] a Son, made perfect forever</a:t>
            </a:r>
            <a:r>
              <a:rPr lang="en-US" sz="4000" b="1" dirty="0" smtClean="0"/>
              <a:t>.</a:t>
            </a:r>
            <a:endParaRPr lang="en-US" sz="4000" b="1" dirty="0"/>
          </a:p>
        </p:txBody>
      </p:sp>
    </p:spTree>
    <p:extLst>
      <p:ext uri="{BB962C8B-B14F-4D97-AF65-F5344CB8AC3E}">
        <p14:creationId xmlns:p14="http://schemas.microsoft.com/office/powerpoint/2010/main" val="19873906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87828" y="292103"/>
            <a:ext cx="10972800" cy="850900"/>
          </a:xfrm>
        </p:spPr>
        <p:txBody>
          <a:bodyPr>
            <a:normAutofit fontScale="90000"/>
          </a:bodyPr>
          <a:lstStyle/>
          <a:p>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r>
              <a:rPr lang="en-US" sz="4000" b="0" i="1" dirty="0"/>
              <a:t/>
            </a:r>
            <a:br>
              <a:rPr lang="en-US" sz="4000" b="0" i="1" dirty="0"/>
            </a:br>
            <a:endParaRPr lang="en-US" sz="4000" b="0" dirty="0"/>
          </a:p>
        </p:txBody>
      </p:sp>
      <p:sp>
        <p:nvSpPr>
          <p:cNvPr id="3" name="Subtitle 2"/>
          <p:cNvSpPr>
            <a:spLocks noGrp="1"/>
          </p:cNvSpPr>
          <p:nvPr>
            <p:ph idx="1"/>
          </p:nvPr>
        </p:nvSpPr>
        <p:spPr>
          <a:xfrm>
            <a:off x="355600" y="419100"/>
            <a:ext cx="11836400" cy="6159500"/>
          </a:xfrm>
        </p:spPr>
        <p:txBody>
          <a:bodyPr>
            <a:normAutofit/>
          </a:bodyPr>
          <a:lstStyle/>
          <a:p>
            <a:pPr marL="0" indent="0" algn="ctr">
              <a:buNone/>
            </a:pPr>
            <a:r>
              <a:rPr lang="en-US" sz="4400" b="1" dirty="0" smtClean="0">
                <a:latin typeface="Times New Roman" panose="02020603050405020304" pitchFamily="18" charset="0"/>
                <a:cs typeface="Times New Roman" panose="02020603050405020304" pitchFamily="18" charset="0"/>
              </a:rPr>
              <a:t>The Superiority of Melchizedek</a:t>
            </a:r>
            <a:endParaRPr lang="en-US" sz="4400" b="1" dirty="0" smtClean="0">
              <a:latin typeface="Times New Roman" panose="02020603050405020304" pitchFamily="18" charset="0"/>
              <a:cs typeface="Times New Roman" panose="02020603050405020304" pitchFamily="18" charset="0"/>
            </a:endParaRPr>
          </a:p>
          <a:p>
            <a:pPr marL="0" indent="0">
              <a:buNone/>
            </a:pPr>
            <a:r>
              <a:rPr lang="en-US" sz="4000" b="1" dirty="0" smtClean="0"/>
              <a:t>Melchizedek blessed Abram</a:t>
            </a:r>
          </a:p>
          <a:p>
            <a:pPr marL="0" indent="0">
              <a:buNone/>
            </a:pPr>
            <a:r>
              <a:rPr lang="en-US" sz="4000" b="1" dirty="0" smtClean="0"/>
              <a:t>Abram paid tithe to Melchizedek</a:t>
            </a:r>
          </a:p>
          <a:p>
            <a:pPr marL="0" indent="0">
              <a:buNone/>
            </a:pPr>
            <a:r>
              <a:rPr lang="en-US" sz="4000" b="1" dirty="0" smtClean="0"/>
              <a:t>Melchizedek did not lose his priesthood at death</a:t>
            </a:r>
          </a:p>
          <a:p>
            <a:pPr marL="0" indent="0">
              <a:buNone/>
            </a:pPr>
            <a:r>
              <a:rPr lang="en-US" sz="4000" b="1" dirty="0" smtClean="0"/>
              <a:t>Melchizedek received his priesthood by a divine oath</a:t>
            </a:r>
          </a:p>
          <a:p>
            <a:pPr marL="0" indent="0">
              <a:buNone/>
            </a:pPr>
            <a:r>
              <a:rPr lang="en-US" sz="4000" b="1" dirty="0" smtClean="0"/>
              <a:t>Yahusha the Priest did not have to atone for his own sins</a:t>
            </a:r>
            <a:endParaRPr lang="en-US" sz="4000" b="1" dirty="0"/>
          </a:p>
        </p:txBody>
      </p:sp>
    </p:spTree>
    <p:extLst>
      <p:ext uri="{BB962C8B-B14F-4D97-AF65-F5344CB8AC3E}">
        <p14:creationId xmlns:p14="http://schemas.microsoft.com/office/powerpoint/2010/main" val="3746042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400" b="1" dirty="0"/>
              <a:t>Summary </a:t>
            </a:r>
            <a:r>
              <a:rPr lang="en-US" sz="4400" b="1" dirty="0" smtClean="0"/>
              <a:t>of Hebrews </a:t>
            </a:r>
            <a:r>
              <a:rPr lang="en-US" sz="4400" b="1" dirty="0" smtClean="0"/>
              <a:t>7</a:t>
            </a:r>
            <a:endParaRPr lang="en-US" sz="4400" b="1" dirty="0"/>
          </a:p>
          <a:p>
            <a:pPr marL="0" indent="0">
              <a:buNone/>
            </a:pPr>
            <a:r>
              <a:rPr lang="en-US" sz="4000" b="0" dirty="0" smtClean="0"/>
              <a:t>The Melchizedek priesthood is greater than the Aaronic priesthood</a:t>
            </a:r>
          </a:p>
          <a:p>
            <a:pPr marL="0" indent="0">
              <a:buNone/>
            </a:pPr>
            <a:r>
              <a:rPr lang="en-US" sz="4000" dirty="0" smtClean="0"/>
              <a:t>The One who received the promises tithed to the Melchizedek priest</a:t>
            </a:r>
          </a:p>
          <a:p>
            <a:pPr marL="0" indent="0">
              <a:buNone/>
            </a:pPr>
            <a:r>
              <a:rPr lang="en-US" sz="4000" b="0" dirty="0" err="1" smtClean="0"/>
              <a:t>Yahusha’s</a:t>
            </a:r>
            <a:r>
              <a:rPr lang="en-US" sz="4000" b="0" dirty="0" smtClean="0"/>
              <a:t> Covenant is superior than the former covenant which is based on Aaronic priesthood</a:t>
            </a:r>
            <a:endParaRPr lang="en-US" sz="4000" b="0" dirty="0" smtClean="0"/>
          </a:p>
          <a:p>
            <a:pPr marL="0" indent="0">
              <a:buNone/>
            </a:pPr>
            <a:endParaRPr lang="en-US" sz="4000" b="0" dirty="0" smtClean="0"/>
          </a:p>
        </p:txBody>
      </p:sp>
    </p:spTree>
    <p:extLst>
      <p:ext uri="{BB962C8B-B14F-4D97-AF65-F5344CB8AC3E}">
        <p14:creationId xmlns:p14="http://schemas.microsoft.com/office/powerpoint/2010/main" val="1984990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161334</TotalTime>
  <Words>1370</Words>
  <Application>Microsoft Office PowerPoint</Application>
  <PresentationFormat>Widescreen</PresentationFormat>
  <Paragraphs>118</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Bwgrkn</vt:lpstr>
      <vt:lpstr>Bwhebb</vt:lpstr>
      <vt:lpstr>Calibri</vt:lpstr>
      <vt:lpstr>Calibri Light</vt:lpstr>
      <vt:lpstr>Helvetica</vt:lpstr>
      <vt:lpstr>Times New Roman</vt:lpstr>
      <vt:lpstr>Office Theme</vt:lpstr>
      <vt:lpstr>PowerPoint Presentation</vt:lpstr>
      <vt:lpstr>PowerPoint Presentation</vt:lpstr>
      <vt:lpstr>        </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1545</cp:revision>
  <dcterms:created xsi:type="dcterms:W3CDTF">2018-11-07T08:55:54Z</dcterms:created>
  <dcterms:modified xsi:type="dcterms:W3CDTF">2021-01-09T16:39:32Z</dcterms:modified>
</cp:coreProperties>
</file>