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64" r:id="rId2"/>
    <p:sldId id="1183" r:id="rId3"/>
    <p:sldId id="1327" r:id="rId4"/>
    <p:sldId id="1349" r:id="rId5"/>
    <p:sldId id="1328" r:id="rId6"/>
    <p:sldId id="1351" r:id="rId7"/>
    <p:sldId id="1350" r:id="rId8"/>
    <p:sldId id="1340" r:id="rId9"/>
    <p:sldId id="1341" r:id="rId10"/>
    <p:sldId id="1352" r:id="rId11"/>
    <p:sldId id="1353" r:id="rId12"/>
    <p:sldId id="1354" r:id="rId13"/>
    <p:sldId id="1355" r:id="rId14"/>
    <p:sldId id="1356" r:id="rId15"/>
    <p:sldId id="1357" r:id="rId16"/>
    <p:sldId id="1358" r:id="rId17"/>
    <p:sldId id="1342" r:id="rId18"/>
    <p:sldId id="1359" r:id="rId19"/>
    <p:sldId id="1360" r:id="rId20"/>
    <p:sldId id="1361" r:id="rId21"/>
    <p:sldId id="1343" r:id="rId22"/>
    <p:sldId id="1344" r:id="rId23"/>
    <p:sldId id="1345" r:id="rId24"/>
    <p:sldId id="1346" r:id="rId25"/>
    <p:sldId id="1362" r:id="rId26"/>
    <p:sldId id="1363" r:id="rId27"/>
    <p:sldId id="1347" r:id="rId28"/>
    <p:sldId id="1348" r:id="rId29"/>
    <p:sldId id="1321" r:id="rId30"/>
    <p:sldId id="774"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6" autoAdjust="0"/>
    <p:restoredTop sz="95805" autoAdjust="0"/>
  </p:normalViewPr>
  <p:slideViewPr>
    <p:cSldViewPr snapToGrid="0">
      <p:cViewPr varScale="1">
        <p:scale>
          <a:sx n="76" d="100"/>
          <a:sy n="76" d="100"/>
        </p:scale>
        <p:origin x="114" y="504"/>
      </p:cViewPr>
      <p:guideLst/>
    </p:cSldViewPr>
  </p:slideViewPr>
  <p:outlineViewPr>
    <p:cViewPr>
      <p:scale>
        <a:sx n="33" d="100"/>
        <a:sy n="33" d="100"/>
      </p:scale>
      <p:origin x="0" y="-2058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1/1/2021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dirty="0"/>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smtClean="0"/>
              <a:t>Colossae is located in</a:t>
            </a:r>
            <a:r>
              <a:rPr lang="en-US" baseline="0" dirty="0" smtClean="0"/>
              <a:t> Phrygia near Ephesus and Laodicea.  </a:t>
            </a:r>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a:t>
            </a:fld>
            <a:endParaRPr lang="en-US" dirty="0">
              <a:solidFill>
                <a:prstClr val="black"/>
              </a:solidFill>
            </a:endParaRPr>
          </a:p>
        </p:txBody>
      </p:sp>
    </p:spTree>
    <p:extLst>
      <p:ext uri="{BB962C8B-B14F-4D97-AF65-F5344CB8AC3E}">
        <p14:creationId xmlns:p14="http://schemas.microsoft.com/office/powerpoint/2010/main" val="11958187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294593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4</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9250720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5</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2676609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6</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3514884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7</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295473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8</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8136311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9</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4166928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10</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318369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11</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6249843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12</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3292706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13</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4786378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14</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0419762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15</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8641347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16</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8580146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17</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7254993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18</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8788699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19</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9214290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20</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9183550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21</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40498079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22</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9164109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23</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41896038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24</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3518007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25</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01261987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26</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42709841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27</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8966948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28</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19677378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605237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30</a:t>
            </a:fld>
            <a:endParaRPr lang="en-US" dirty="0">
              <a:solidFill>
                <a:prstClr val="black"/>
              </a:solidFill>
            </a:endParaRPr>
          </a:p>
        </p:txBody>
      </p:sp>
    </p:spTree>
    <p:extLst>
      <p:ext uri="{BB962C8B-B14F-4D97-AF65-F5344CB8AC3E}">
        <p14:creationId xmlns:p14="http://schemas.microsoft.com/office/powerpoint/2010/main" val="1049073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F47777-84D7-4CF1-B56F-347CA25596FD}" type="datetimeFigureOut">
              <a:rPr lang="en-US" smtClean="0"/>
              <a:t>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F47777-84D7-4CF1-B56F-347CA25596FD}" type="datetimeFigureOut">
              <a:rPr lang="en-US" smtClean="0"/>
              <a:t>1/1/2021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F47777-84D7-4CF1-B56F-347CA25596FD}" type="datetimeFigureOut">
              <a:rPr lang="en-US" smtClean="0"/>
              <a:t>1/1/2021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F47777-84D7-4CF1-B56F-347CA25596FD}" type="datetimeFigureOut">
              <a:rPr lang="en-US" smtClean="0"/>
              <a:t>1/1/2021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1/1/2021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1/1/2021</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dirty="0"/>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4557" y="598715"/>
            <a:ext cx="11489633" cy="6030684"/>
          </a:xfrm>
        </p:spPr>
        <p:txBody>
          <a:bodyPr>
            <a:normAutofit/>
          </a:bodyPr>
          <a:lstStyle/>
          <a:p>
            <a:pPr algn="ctr">
              <a:buNone/>
            </a:pPr>
            <a:r>
              <a:rPr lang="en-US" sz="5200" b="1" dirty="0" smtClean="0">
                <a:solidFill>
                  <a:schemeClr val="accent1">
                    <a:lumMod val="50000"/>
                  </a:schemeClr>
                </a:solidFill>
                <a:latin typeface="Helvetica" pitchFamily="34" charset="0"/>
                <a:cs typeface="Helvetica" pitchFamily="34" charset="0"/>
              </a:rPr>
              <a:t>Shabbat Shalom</a:t>
            </a:r>
            <a:endParaRPr lang="en-US" sz="2400" dirty="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Proclaiming the Ancient Paths of Our Biblical Roots</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January 2, 2021</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algn="ctr">
              <a:buNone/>
            </a:pPr>
            <a:r>
              <a:rPr lang="en-US" sz="5333" dirty="0">
                <a:solidFill>
                  <a:schemeClr val="bg1"/>
                </a:solidFill>
                <a:latin typeface="Helvetica" pitchFamily="34" charset="0"/>
                <a:cs typeface="Helvetica" pitchFamily="34" charset="0"/>
              </a:rPr>
              <a:t>  </a:t>
            </a:r>
          </a:p>
          <a:p>
            <a:pPr marL="0" indent="0" algn="ctr">
              <a:spcBef>
                <a:spcPts val="0"/>
              </a:spcBef>
              <a:buNone/>
            </a:pPr>
            <a:r>
              <a:rPr lang="en-US" sz="8000" b="1" dirty="0" smtClean="0">
                <a:solidFill>
                  <a:schemeClr val="accent2">
                    <a:lumMod val="50000"/>
                  </a:schemeClr>
                </a:solidFill>
                <a:cs typeface="Helvetica" pitchFamily="34" charset="0"/>
              </a:rPr>
              <a:t>Hebrews </a:t>
            </a:r>
            <a:r>
              <a:rPr lang="en-US" sz="8000" b="1" dirty="0" smtClean="0">
                <a:solidFill>
                  <a:schemeClr val="accent2">
                    <a:lumMod val="50000"/>
                  </a:schemeClr>
                </a:solidFill>
                <a:cs typeface="Helvetica" pitchFamily="34" charset="0"/>
              </a:rPr>
              <a:t>6</a:t>
            </a:r>
            <a:endParaRPr lang="en-US" sz="7200" b="1" dirty="0">
              <a:solidFill>
                <a:schemeClr val="tx1">
                  <a:lumMod val="95000"/>
                  <a:lumOff val="5000"/>
                </a:schemeClr>
              </a:solidFill>
              <a:cs typeface="Helvetica" pitchFamily="34" charset="0"/>
            </a:endParaRPr>
          </a:p>
          <a:p>
            <a:pPr marL="0" indent="0" algn="ctr">
              <a:buNone/>
            </a:pPr>
            <a:endParaRPr lang="en-US" sz="5333" b="1" dirty="0" smtClean="0">
              <a:solidFill>
                <a:schemeClr val="tx1">
                  <a:lumMod val="95000"/>
                  <a:lumOff val="5000"/>
                </a:schemeClr>
              </a:solidFill>
              <a:cs typeface="Helvetica" pitchFamily="34" charset="0"/>
            </a:endParaRPr>
          </a:p>
          <a:p>
            <a:pPr marL="0" indent="0" algn="ctr">
              <a:buNone/>
            </a:pPr>
            <a:r>
              <a:rPr lang="en-US" sz="5333" b="1" dirty="0" smtClean="0">
                <a:solidFill>
                  <a:schemeClr val="tx1">
                    <a:lumMod val="95000"/>
                    <a:lumOff val="5000"/>
                  </a:schemeClr>
                </a:solidFill>
                <a:cs typeface="Helvetica" pitchFamily="34" charset="0"/>
              </a:rPr>
              <a:t>Moving Forward in Our Faith Walk</a:t>
            </a:r>
            <a:endParaRPr lang="en-US" sz="5333" b="1" dirty="0">
              <a:solidFill>
                <a:schemeClr val="tx1">
                  <a:lumMod val="95000"/>
                  <a:lumOff val="5000"/>
                </a:schemeClr>
              </a:solidFill>
              <a:cs typeface="Helvetica" pitchFamily="34" charset="0"/>
            </a:endParaRPr>
          </a:p>
        </p:txBody>
      </p:sp>
    </p:spTree>
    <p:extLst>
      <p:ext uri="{BB962C8B-B14F-4D97-AF65-F5344CB8AC3E}">
        <p14:creationId xmlns:p14="http://schemas.microsoft.com/office/powerpoint/2010/main" val="14584320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0" y="419100"/>
            <a:ext cx="121920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Are You Ready to Hear About the Deeper Things?</a:t>
            </a:r>
          </a:p>
          <a:p>
            <a:pPr marL="0" indent="0">
              <a:buNone/>
            </a:pPr>
            <a:r>
              <a:rPr lang="en-US" sz="4000" b="1" dirty="0" smtClean="0"/>
              <a:t>Hebrews 5:11-12</a:t>
            </a:r>
          </a:p>
          <a:p>
            <a:pPr marL="0" indent="0">
              <a:buNone/>
            </a:pPr>
            <a:r>
              <a:rPr lang="en-US" sz="4000" b="1" dirty="0"/>
              <a:t>Concerning him </a:t>
            </a:r>
            <a:r>
              <a:rPr lang="en-US" sz="4000" b="1" dirty="0" smtClean="0"/>
              <a:t>there is much </a:t>
            </a:r>
            <a:r>
              <a:rPr lang="en-US" sz="4000" b="1" dirty="0"/>
              <a:t>to say, and [it is] hard to explain, since you have become </a:t>
            </a:r>
            <a:r>
              <a:rPr lang="en-US" sz="4000" b="1" dirty="0" smtClean="0"/>
              <a:t>dull (lazy, sluggish, hard…) </a:t>
            </a:r>
            <a:r>
              <a:rPr lang="en-US" sz="4000" b="1" dirty="0"/>
              <a:t>of hearing</a:t>
            </a:r>
            <a:r>
              <a:rPr lang="en-US" sz="4000" b="1" dirty="0" smtClean="0"/>
              <a:t>. </a:t>
            </a:r>
            <a:r>
              <a:rPr lang="en-US" sz="4000" b="1" dirty="0"/>
              <a:t>For though by this time you ought to be teachers, you have need again for someone to teach you the elementary principles of the oracles of Elohim, and you have come to need milk and not solid food</a:t>
            </a:r>
            <a:r>
              <a:rPr lang="en-US" sz="4000" b="1" dirty="0" smtClean="0"/>
              <a:t>.</a:t>
            </a:r>
            <a:endParaRPr lang="en-US" sz="4000" b="1" dirty="0"/>
          </a:p>
        </p:txBody>
      </p:sp>
    </p:spTree>
    <p:extLst>
      <p:ext uri="{BB962C8B-B14F-4D97-AF65-F5344CB8AC3E}">
        <p14:creationId xmlns:p14="http://schemas.microsoft.com/office/powerpoint/2010/main" val="29203294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0" y="419100"/>
            <a:ext cx="12192000" cy="6159500"/>
          </a:xfrm>
        </p:spPr>
        <p:txBody>
          <a:bodyPr>
            <a:normAutofit lnSpcReduction="10000"/>
          </a:bodyPr>
          <a:lstStyle/>
          <a:p>
            <a:pPr marL="0" indent="0" algn="ctr">
              <a:buNone/>
            </a:pPr>
            <a:r>
              <a:rPr lang="en-US" sz="4400" b="1" dirty="0" smtClean="0">
                <a:latin typeface="Times New Roman" panose="02020603050405020304" pitchFamily="18" charset="0"/>
                <a:cs typeface="Times New Roman" panose="02020603050405020304" pitchFamily="18" charset="0"/>
              </a:rPr>
              <a:t>The Basic Principles</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err="1" smtClean="0">
                <a:latin typeface="Bwgrkn" panose="00000400000000000000" pitchFamily="2" charset="0"/>
              </a:rPr>
              <a:t>stoicei</a:t>
            </a:r>
            <a:r>
              <a:rPr lang="en-US" sz="4000" b="1" dirty="0" smtClean="0">
                <a:latin typeface="Bwgrkn" panose="00000400000000000000" pitchFamily="2" charset="0"/>
              </a:rPr>
              <a:t>/on</a:t>
            </a:r>
            <a:r>
              <a:rPr lang="en-US" sz="4000" dirty="0" smtClean="0">
                <a:latin typeface="Bwgrkn" panose="00000400000000000000" pitchFamily="2" charset="0"/>
              </a:rPr>
              <a:t> </a:t>
            </a:r>
            <a:r>
              <a:rPr lang="en-US" sz="4000" dirty="0" smtClean="0"/>
              <a:t>(</a:t>
            </a:r>
            <a:r>
              <a:rPr lang="en-US" sz="4000" dirty="0" err="1" smtClean="0"/>
              <a:t>stoi</a:t>
            </a:r>
            <a:r>
              <a:rPr lang="en-US" sz="4000" dirty="0" smtClean="0"/>
              <a:t>-chi-on) - strictly </a:t>
            </a:r>
            <a:r>
              <a:rPr lang="en-US" sz="4000" i="1" dirty="0"/>
              <a:t>small upright post</a:t>
            </a:r>
            <a:r>
              <a:rPr lang="en-US" sz="4000" dirty="0"/>
              <a:t>; hence </a:t>
            </a:r>
            <a:r>
              <a:rPr lang="en-US" sz="4000" i="1" dirty="0"/>
              <a:t>first beginning, element </a:t>
            </a:r>
            <a:r>
              <a:rPr lang="en-US" sz="4000" dirty="0"/>
              <a:t>or </a:t>
            </a:r>
            <a:r>
              <a:rPr lang="en-US" sz="4000" i="1" dirty="0"/>
              <a:t>principle</a:t>
            </a:r>
            <a:r>
              <a:rPr lang="en-US" sz="4000" dirty="0"/>
              <a:t>; only plural in the NT; (1) generally, the </a:t>
            </a:r>
            <a:r>
              <a:rPr lang="en-US" sz="4000" i="1" dirty="0"/>
              <a:t>rudimentary elements </a:t>
            </a:r>
            <a:r>
              <a:rPr lang="en-US" sz="4000" dirty="0"/>
              <a:t>of anything, what belongs to a basic series in any field of knowledge; in grammar, the ABCs; in speech, basic sounds; in physics, the four basic elements (earth, air, fire, water); in geometry, the axioms; in philosophy, the givens; (2) as used in the NT; (a) as a religious technical term </a:t>
            </a:r>
            <a:r>
              <a:rPr lang="en-US" sz="4000" i="1" dirty="0"/>
              <a:t>elementary doctrines, fundamental teachings, basic principles </a:t>
            </a:r>
            <a:endParaRPr lang="en-US" sz="7200" b="1" dirty="0"/>
          </a:p>
        </p:txBody>
      </p:sp>
    </p:spTree>
    <p:extLst>
      <p:ext uri="{BB962C8B-B14F-4D97-AF65-F5344CB8AC3E}">
        <p14:creationId xmlns:p14="http://schemas.microsoft.com/office/powerpoint/2010/main" val="8184172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lnSpcReduction="10000"/>
          </a:bodyPr>
          <a:lstStyle/>
          <a:p>
            <a:pPr marL="0" indent="0" algn="ctr">
              <a:buNone/>
            </a:pPr>
            <a:r>
              <a:rPr lang="en-US" sz="4400" b="1" dirty="0" smtClean="0">
                <a:latin typeface="Times New Roman" panose="02020603050405020304" pitchFamily="18" charset="0"/>
                <a:cs typeface="Times New Roman" panose="02020603050405020304" pitchFamily="18" charset="0"/>
              </a:rPr>
              <a:t>The Elementary Principles of the Word</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Galatians 4</a:t>
            </a:r>
            <a:endParaRPr lang="en-US" sz="4000" b="1" dirty="0" smtClean="0"/>
          </a:p>
          <a:p>
            <a:pPr marL="0" indent="0">
              <a:buNone/>
            </a:pPr>
            <a:r>
              <a:rPr lang="en-US" dirty="0" smtClean="0"/>
              <a:t>3 </a:t>
            </a:r>
            <a:r>
              <a:rPr lang="en-US" b="1" dirty="0" smtClean="0"/>
              <a:t>So </a:t>
            </a:r>
            <a:r>
              <a:rPr lang="en-US" b="1" dirty="0"/>
              <a:t>also we, while we were children, </a:t>
            </a:r>
            <a:r>
              <a:rPr lang="en-US" b="1" u="sng" dirty="0"/>
              <a:t>were held in bondage under the elemental things of the world.</a:t>
            </a:r>
          </a:p>
          <a:p>
            <a:pPr marL="0" indent="0">
              <a:buNone/>
            </a:pPr>
            <a:r>
              <a:rPr lang="en-US" b="1" dirty="0"/>
              <a:t> </a:t>
            </a:r>
            <a:r>
              <a:rPr lang="en-US" b="1" baseline="30000" dirty="0"/>
              <a:t>4</a:t>
            </a:r>
            <a:r>
              <a:rPr lang="en-US" b="1" dirty="0"/>
              <a:t> But when the fullness of the time came, Elohim sent forth His Son, born of </a:t>
            </a:r>
            <a:r>
              <a:rPr lang="en-US" b="1" dirty="0" smtClean="0"/>
              <a:t>a woman</a:t>
            </a:r>
            <a:r>
              <a:rPr lang="en-US" b="1" dirty="0"/>
              <a:t>, born under the Law,</a:t>
            </a:r>
          </a:p>
          <a:p>
            <a:pPr marL="0" indent="0">
              <a:buNone/>
            </a:pPr>
            <a:r>
              <a:rPr lang="en-US" b="1" dirty="0"/>
              <a:t> </a:t>
            </a:r>
            <a:r>
              <a:rPr lang="en-US" b="1" baseline="30000" dirty="0"/>
              <a:t>5</a:t>
            </a:r>
            <a:r>
              <a:rPr lang="en-US" b="1" dirty="0"/>
              <a:t> so that He might redeem those who were under the Law, that we might receive the adoption as sons.</a:t>
            </a:r>
          </a:p>
          <a:p>
            <a:pPr marL="0" indent="0">
              <a:buNone/>
            </a:pPr>
            <a:r>
              <a:rPr lang="en-US" b="1" baseline="30000" dirty="0" smtClean="0"/>
              <a:t>8</a:t>
            </a:r>
            <a:r>
              <a:rPr lang="en-US" b="1" dirty="0" smtClean="0"/>
              <a:t> </a:t>
            </a:r>
            <a:r>
              <a:rPr lang="en-US" b="1" dirty="0"/>
              <a:t>However at that time, when you did not know Elohim, you were slaves to those which by nature are no gods.</a:t>
            </a:r>
          </a:p>
          <a:p>
            <a:pPr marL="0" indent="0">
              <a:buNone/>
            </a:pPr>
            <a:r>
              <a:rPr lang="en-US" b="1" dirty="0"/>
              <a:t> </a:t>
            </a:r>
            <a:r>
              <a:rPr lang="en-US" b="1" baseline="30000" dirty="0"/>
              <a:t>9</a:t>
            </a:r>
            <a:r>
              <a:rPr lang="en-US" b="1" dirty="0"/>
              <a:t> But now that you have come to know Elohim, or rather to be known by Elohim, </a:t>
            </a:r>
            <a:r>
              <a:rPr lang="en-US" b="1" u="sng" dirty="0"/>
              <a:t>how is it that you turn back again to the weak and worthless elemental things</a:t>
            </a:r>
            <a:r>
              <a:rPr lang="en-US" b="1" dirty="0"/>
              <a:t>, to which you desire to be enslaved all over again?</a:t>
            </a:r>
          </a:p>
        </p:txBody>
      </p:sp>
    </p:spTree>
    <p:extLst>
      <p:ext uri="{BB962C8B-B14F-4D97-AF65-F5344CB8AC3E}">
        <p14:creationId xmlns:p14="http://schemas.microsoft.com/office/powerpoint/2010/main" val="77074281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The Elementary Principles of the Word</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Colossians 2:8</a:t>
            </a:r>
            <a:endParaRPr lang="en-US" sz="4000" b="1" dirty="0" smtClean="0"/>
          </a:p>
          <a:p>
            <a:pPr marL="0" indent="0">
              <a:buNone/>
            </a:pPr>
            <a:r>
              <a:rPr lang="en-US" sz="4000" b="1" dirty="0"/>
              <a:t>See to it that no one takes you captive through philosophy and empty deception, according to the tradition of men, according to the elementary principles of the world, rather than according to Messiah.</a:t>
            </a:r>
          </a:p>
          <a:p>
            <a:pPr marL="0" indent="0">
              <a:buNone/>
            </a:pPr>
            <a:endParaRPr lang="en-US" dirty="0"/>
          </a:p>
        </p:txBody>
      </p:sp>
    </p:spTree>
    <p:extLst>
      <p:ext uri="{BB962C8B-B14F-4D97-AF65-F5344CB8AC3E}">
        <p14:creationId xmlns:p14="http://schemas.microsoft.com/office/powerpoint/2010/main" val="41066044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The Milk of the Word</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1 Corinthians 3:1-3</a:t>
            </a:r>
          </a:p>
          <a:p>
            <a:pPr marL="0" indent="0">
              <a:buNone/>
            </a:pPr>
            <a:r>
              <a:rPr lang="en-US" sz="4000" b="1" dirty="0" smtClean="0"/>
              <a:t>And </a:t>
            </a:r>
            <a:r>
              <a:rPr lang="en-US" sz="4000" b="1" dirty="0"/>
              <a:t>I, brethren, could not speak to you as to spiritual men, but as to men of flesh, as to infants in Messiah</a:t>
            </a:r>
            <a:r>
              <a:rPr lang="en-US" sz="4000" b="1" dirty="0" smtClean="0"/>
              <a:t>. </a:t>
            </a:r>
            <a:r>
              <a:rPr lang="en-US" sz="4000" b="1" dirty="0"/>
              <a:t>I gave you milk to drink, not solid food; for you were not yet able [to receive it]. Indeed, even now you are not yet </a:t>
            </a:r>
            <a:r>
              <a:rPr lang="en-US" sz="4000" b="1" dirty="0" smtClean="0"/>
              <a:t>able, </a:t>
            </a:r>
            <a:r>
              <a:rPr lang="en-US" sz="4000" b="1" dirty="0"/>
              <a:t>for you are still fleshly. For since there is jealousy and strife among you, are you not fleshly, and are you not walking like mere men</a:t>
            </a:r>
            <a:r>
              <a:rPr lang="en-US" sz="4000" b="1" dirty="0" smtClean="0"/>
              <a:t>?</a:t>
            </a:r>
            <a:endParaRPr lang="en-US" b="1" dirty="0"/>
          </a:p>
        </p:txBody>
      </p:sp>
    </p:spTree>
    <p:extLst>
      <p:ext uri="{BB962C8B-B14F-4D97-AF65-F5344CB8AC3E}">
        <p14:creationId xmlns:p14="http://schemas.microsoft.com/office/powerpoint/2010/main" val="400555954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The </a:t>
            </a:r>
            <a:r>
              <a:rPr lang="en-US" sz="4400" b="1" dirty="0" smtClean="0">
                <a:latin typeface="Times New Roman" panose="02020603050405020304" pitchFamily="18" charset="0"/>
                <a:cs typeface="Times New Roman" panose="02020603050405020304" pitchFamily="18" charset="0"/>
              </a:rPr>
              <a:t>Word of Righteousness</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5:13-14</a:t>
            </a:r>
          </a:p>
          <a:p>
            <a:pPr marL="0" indent="0">
              <a:buNone/>
            </a:pPr>
            <a:r>
              <a:rPr lang="en-US" sz="4000" b="1" dirty="0" smtClean="0"/>
              <a:t>For </a:t>
            </a:r>
            <a:r>
              <a:rPr lang="en-US" sz="4000" b="1" dirty="0"/>
              <a:t>everyone who partakes </a:t>
            </a:r>
            <a:r>
              <a:rPr lang="en-US" sz="4000" b="1" dirty="0" smtClean="0"/>
              <a:t>of </a:t>
            </a:r>
            <a:r>
              <a:rPr lang="en-US" sz="4000" b="1" dirty="0"/>
              <a:t>milk is not </a:t>
            </a:r>
            <a:r>
              <a:rPr lang="en-US" sz="4000" b="1" dirty="0" smtClean="0"/>
              <a:t>accustomed to (inexperienced in) </a:t>
            </a:r>
            <a:r>
              <a:rPr lang="en-US" sz="4000" b="1" dirty="0"/>
              <a:t>the word of righteousness, for he is an infant</a:t>
            </a:r>
            <a:r>
              <a:rPr lang="en-US" sz="4000" b="1" dirty="0" smtClean="0"/>
              <a:t>. </a:t>
            </a:r>
            <a:r>
              <a:rPr lang="en-US" sz="4000" b="1" dirty="0"/>
              <a:t>But solid food is for the mature, who because of practice have their senses trained to discern good and evil</a:t>
            </a:r>
            <a:r>
              <a:rPr lang="en-US" sz="4000" b="1" dirty="0" smtClean="0"/>
              <a:t>.</a:t>
            </a:r>
          </a:p>
          <a:p>
            <a:pPr marL="0" indent="0">
              <a:buNone/>
            </a:pPr>
            <a:r>
              <a:rPr lang="en-US" sz="4000" b="1" dirty="0" smtClean="0"/>
              <a:t>- Understanding and walking in righteousness is </a:t>
            </a:r>
            <a:r>
              <a:rPr lang="en-US" sz="4000" b="1" u="sng" dirty="0" smtClean="0"/>
              <a:t>solid food</a:t>
            </a:r>
            <a:r>
              <a:rPr lang="en-US" sz="4000" b="1" dirty="0" smtClean="0"/>
              <a:t> for the mature</a:t>
            </a:r>
            <a:endParaRPr lang="en-US" sz="4000" b="1" dirty="0" smtClean="0"/>
          </a:p>
        </p:txBody>
      </p:sp>
    </p:spTree>
    <p:extLst>
      <p:ext uri="{BB962C8B-B14F-4D97-AF65-F5344CB8AC3E}">
        <p14:creationId xmlns:p14="http://schemas.microsoft.com/office/powerpoint/2010/main" val="29686931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The </a:t>
            </a:r>
            <a:r>
              <a:rPr lang="en-US" sz="4400" b="1" dirty="0" smtClean="0">
                <a:latin typeface="Times New Roman" panose="02020603050405020304" pitchFamily="18" charset="0"/>
                <a:cs typeface="Times New Roman" panose="02020603050405020304" pitchFamily="18" charset="0"/>
              </a:rPr>
              <a:t>Elementary Teachings of Our Faith</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a:t>
            </a:r>
            <a:r>
              <a:rPr lang="en-US" sz="4000" b="1" dirty="0" smtClean="0"/>
              <a:t>6:1-3</a:t>
            </a:r>
            <a:endParaRPr lang="en-US" sz="4000" b="1" dirty="0" smtClean="0"/>
          </a:p>
          <a:p>
            <a:pPr marL="0" indent="0">
              <a:buNone/>
            </a:pPr>
            <a:r>
              <a:rPr lang="en-US" sz="4000" b="1" dirty="0" smtClean="0"/>
              <a:t>Therefore </a:t>
            </a:r>
            <a:r>
              <a:rPr lang="en-US" sz="4000" b="1" dirty="0"/>
              <a:t>leaving the </a:t>
            </a:r>
            <a:r>
              <a:rPr lang="en-US" sz="4000" b="1" dirty="0" smtClean="0"/>
              <a:t>elementary (“first”) </a:t>
            </a:r>
            <a:r>
              <a:rPr lang="en-US" sz="4000" b="1" dirty="0"/>
              <a:t>teaching about the Messiah, let us press on to maturity, not laying again a foundation of repentance from dead works and of faith toward Elohim</a:t>
            </a:r>
            <a:r>
              <a:rPr lang="en-US" sz="4000" b="1" dirty="0" smtClean="0"/>
              <a:t>, </a:t>
            </a:r>
            <a:r>
              <a:rPr lang="en-US" sz="4000" b="1" dirty="0"/>
              <a:t>of instruction about washings and laying on of hands, and the resurrection of the dead and eternal </a:t>
            </a:r>
            <a:r>
              <a:rPr lang="en-US" sz="4000" b="1" dirty="0" smtClean="0"/>
              <a:t>judgment. </a:t>
            </a:r>
            <a:r>
              <a:rPr lang="en-US" sz="4000" b="1" dirty="0"/>
              <a:t>And this we will do, if Elohim permits</a:t>
            </a:r>
            <a:r>
              <a:rPr lang="en-US" sz="4000" b="1" dirty="0" smtClean="0"/>
              <a:t>.</a:t>
            </a:r>
            <a:endParaRPr lang="en-US" sz="4000" b="1" dirty="0"/>
          </a:p>
        </p:txBody>
      </p:sp>
    </p:spTree>
    <p:extLst>
      <p:ext uri="{BB962C8B-B14F-4D97-AF65-F5344CB8AC3E}">
        <p14:creationId xmlns:p14="http://schemas.microsoft.com/office/powerpoint/2010/main" val="81481745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Milk: Repentance From Dead Works</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dirty="0" smtClean="0"/>
              <a:t>These are works that result in death</a:t>
            </a:r>
          </a:p>
          <a:p>
            <a:pPr marL="0" indent="0">
              <a:buNone/>
            </a:pPr>
            <a:r>
              <a:rPr lang="en-US" sz="4000" dirty="0" smtClean="0"/>
              <a:t>The ways of the world, which we used to walk in</a:t>
            </a:r>
          </a:p>
          <a:p>
            <a:pPr marL="0" indent="0">
              <a:buNone/>
            </a:pPr>
            <a:r>
              <a:rPr lang="en-US" sz="4000" b="1" dirty="0" smtClean="0"/>
              <a:t>Matthew 15:18-20  But </a:t>
            </a:r>
            <a:r>
              <a:rPr lang="en-US" sz="4000" b="1" dirty="0"/>
              <a:t>the things that proceed out of the mouth come from the heart, and those defile the </a:t>
            </a:r>
            <a:r>
              <a:rPr lang="en-US" sz="4000" b="1" dirty="0" smtClean="0"/>
              <a:t>man. For </a:t>
            </a:r>
            <a:r>
              <a:rPr lang="en-US" sz="4000" b="1" dirty="0"/>
              <a:t>out of the heart come evil thoughts, murders, adulteries, fornications, thefts, false witness, slanders</a:t>
            </a:r>
            <a:r>
              <a:rPr lang="en-US" sz="4000" b="1" dirty="0" smtClean="0"/>
              <a:t>. These </a:t>
            </a:r>
            <a:r>
              <a:rPr lang="en-US" sz="4000" b="1" dirty="0"/>
              <a:t>are the things which defile the man; but to eat with unwashed hands does not defile the man."</a:t>
            </a:r>
          </a:p>
          <a:p>
            <a:pPr marL="0" indent="0">
              <a:buNone/>
            </a:pPr>
            <a:endParaRPr lang="en-US" sz="4000" b="1" dirty="0"/>
          </a:p>
        </p:txBody>
      </p:sp>
    </p:spTree>
    <p:extLst>
      <p:ext uri="{BB962C8B-B14F-4D97-AF65-F5344CB8AC3E}">
        <p14:creationId xmlns:p14="http://schemas.microsoft.com/office/powerpoint/2010/main" val="113321778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Milk: </a:t>
            </a:r>
            <a:r>
              <a:rPr lang="en-US" sz="4400" b="1" dirty="0" smtClean="0">
                <a:latin typeface="Times New Roman" panose="02020603050405020304" pitchFamily="18" charset="0"/>
                <a:cs typeface="Times New Roman" panose="02020603050405020304" pitchFamily="18" charset="0"/>
              </a:rPr>
              <a:t>Faith Toward Elohim</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dirty="0" smtClean="0"/>
              <a:t>Repentance and Faith go together</a:t>
            </a:r>
          </a:p>
          <a:p>
            <a:pPr marL="0" indent="0">
              <a:buNone/>
            </a:pPr>
            <a:r>
              <a:rPr lang="en-US" sz="4000" b="1" dirty="0" smtClean="0"/>
              <a:t>Turn from the old life towards faithfulness to Elohim’s ways</a:t>
            </a:r>
          </a:p>
          <a:p>
            <a:pPr marL="0" indent="0">
              <a:buNone/>
            </a:pPr>
            <a:r>
              <a:rPr lang="en-US" sz="4000" b="1" dirty="0" smtClean="0"/>
              <a:t>Habakkuk 2:4 the righteous will live by his faithfulness</a:t>
            </a:r>
            <a:endParaRPr lang="en-US" sz="4000" b="1" dirty="0"/>
          </a:p>
        </p:txBody>
      </p:sp>
    </p:spTree>
    <p:extLst>
      <p:ext uri="{BB962C8B-B14F-4D97-AF65-F5344CB8AC3E}">
        <p14:creationId xmlns:p14="http://schemas.microsoft.com/office/powerpoint/2010/main" val="229520169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Milk: </a:t>
            </a:r>
            <a:r>
              <a:rPr lang="en-US" sz="4400" b="1" dirty="0" smtClean="0">
                <a:latin typeface="Times New Roman" panose="02020603050405020304" pitchFamily="18" charset="0"/>
                <a:cs typeface="Times New Roman" panose="02020603050405020304" pitchFamily="18" charset="0"/>
              </a:rPr>
              <a:t>Teachings About Baptisms</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dirty="0" smtClean="0"/>
              <a:t>Cleansing ablutions, washing from uncleanness</a:t>
            </a:r>
          </a:p>
          <a:p>
            <a:pPr marL="0" indent="0">
              <a:buNone/>
            </a:pPr>
            <a:r>
              <a:rPr lang="en-US" sz="4000" dirty="0" smtClean="0"/>
              <a:t>Priests washed to prepare for ordination</a:t>
            </a:r>
          </a:p>
          <a:p>
            <a:pPr marL="0" indent="0">
              <a:buNone/>
            </a:pPr>
            <a:r>
              <a:rPr lang="en-US" sz="4000" dirty="0" smtClean="0"/>
              <a:t>Numbers 19 – the ashes of the red heifer</a:t>
            </a:r>
          </a:p>
          <a:p>
            <a:pPr marL="0" indent="0">
              <a:buNone/>
            </a:pPr>
            <a:r>
              <a:rPr lang="en-US" sz="4000" b="1" dirty="0" smtClean="0"/>
              <a:t>Ezekiel 36:24-25  </a:t>
            </a:r>
            <a:r>
              <a:rPr lang="en-US" sz="4000" b="1" dirty="0"/>
              <a:t>For I will take you from the nations, gather you from all the lands and bring you into your own land</a:t>
            </a:r>
            <a:r>
              <a:rPr lang="en-US" sz="4000" b="1" dirty="0" smtClean="0"/>
              <a:t>.  Then </a:t>
            </a:r>
            <a:r>
              <a:rPr lang="en-US" sz="4000" b="1" dirty="0"/>
              <a:t>I will sprinkle clean water on you, and you will be clean; I will cleanse you from all your filthiness and from all your idols</a:t>
            </a:r>
            <a:r>
              <a:rPr lang="en-US" sz="4000" b="1" dirty="0" smtClean="0"/>
              <a:t>.</a:t>
            </a:r>
            <a:endParaRPr lang="en-US" sz="4000" b="1" dirty="0"/>
          </a:p>
        </p:txBody>
      </p:sp>
    </p:spTree>
    <p:extLst>
      <p:ext uri="{BB962C8B-B14F-4D97-AF65-F5344CB8AC3E}">
        <p14:creationId xmlns:p14="http://schemas.microsoft.com/office/powerpoint/2010/main" val="304873528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Milk: </a:t>
            </a:r>
            <a:r>
              <a:rPr lang="en-US" sz="4400" b="1" dirty="0" smtClean="0">
                <a:latin typeface="Times New Roman" panose="02020603050405020304" pitchFamily="18" charset="0"/>
                <a:cs typeface="Times New Roman" panose="02020603050405020304" pitchFamily="18" charset="0"/>
              </a:rPr>
              <a:t>Laying on of Hands</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dirty="0" smtClean="0"/>
              <a:t>For impartation of Holy Spirit, ordination</a:t>
            </a:r>
          </a:p>
          <a:p>
            <a:pPr marL="0" indent="0">
              <a:buNone/>
            </a:pPr>
            <a:r>
              <a:rPr lang="en-US" sz="4000" b="1" dirty="0" err="1" smtClean="0"/>
              <a:t>Deuternomy</a:t>
            </a:r>
            <a:r>
              <a:rPr lang="en-US" sz="4000" b="1" dirty="0" smtClean="0"/>
              <a:t> 34:9  Now </a:t>
            </a:r>
            <a:r>
              <a:rPr lang="en-US" sz="4000" b="1" dirty="0" err="1"/>
              <a:t>Yehoshua</a:t>
            </a:r>
            <a:r>
              <a:rPr lang="en-US" sz="4000" b="1" dirty="0"/>
              <a:t> the son of Nun was filled with the spirit of wisdom, for Mosheh had laid his hands on him; and the sons of Israel listened to him and did as Yahuwah had commanded Mosheh</a:t>
            </a:r>
            <a:r>
              <a:rPr lang="en-US" sz="4000" b="1" dirty="0" smtClean="0"/>
              <a:t>.</a:t>
            </a:r>
            <a:endParaRPr lang="en-US" sz="4000" b="1" dirty="0"/>
          </a:p>
        </p:txBody>
      </p:sp>
    </p:spTree>
    <p:extLst>
      <p:ext uri="{BB962C8B-B14F-4D97-AF65-F5344CB8AC3E}">
        <p14:creationId xmlns:p14="http://schemas.microsoft.com/office/powerpoint/2010/main" val="165075093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fontScale="92500" lnSpcReduction="10000"/>
          </a:bodyPr>
          <a:lstStyle/>
          <a:p>
            <a:pPr marL="0" indent="0" algn="ctr">
              <a:buNone/>
            </a:pPr>
            <a:r>
              <a:rPr lang="en-US" sz="4400" b="1" dirty="0" smtClean="0">
                <a:latin typeface="Times New Roman" panose="02020603050405020304" pitchFamily="18" charset="0"/>
                <a:cs typeface="Times New Roman" panose="02020603050405020304" pitchFamily="18" charset="0"/>
              </a:rPr>
              <a:t>Milk: </a:t>
            </a:r>
            <a:r>
              <a:rPr lang="en-US" sz="4400" b="1" dirty="0" smtClean="0">
                <a:latin typeface="Times New Roman" panose="02020603050405020304" pitchFamily="18" charset="0"/>
                <a:cs typeface="Times New Roman" panose="02020603050405020304" pitchFamily="18" charset="0"/>
              </a:rPr>
              <a:t>Laying on of Hands</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dirty="0" smtClean="0"/>
              <a:t>For impartation of Holy Spirit, ordination</a:t>
            </a:r>
          </a:p>
          <a:p>
            <a:pPr marL="0" indent="0">
              <a:buNone/>
            </a:pPr>
            <a:r>
              <a:rPr lang="en-US" sz="4000" b="1" dirty="0" smtClean="0"/>
              <a:t>Acts 6:3-6 </a:t>
            </a:r>
            <a:r>
              <a:rPr lang="en-US" sz="4000" b="1" dirty="0"/>
              <a:t>Therefore, brethren, select from among you seven men of good reputation, full of the Spirit and of wisdom, whom we may put in charge of this task</a:t>
            </a:r>
            <a:r>
              <a:rPr lang="en-US" sz="4000" b="1" dirty="0" smtClean="0"/>
              <a:t>. </a:t>
            </a:r>
            <a:r>
              <a:rPr lang="en-US" sz="4000" b="1" dirty="0"/>
              <a:t>"But we will devote ourselves to prayer and to the ministry of the word</a:t>
            </a:r>
            <a:r>
              <a:rPr lang="en-US" sz="4000" b="1" dirty="0" smtClean="0"/>
              <a:t>." </a:t>
            </a:r>
            <a:r>
              <a:rPr lang="en-US" sz="4000" b="1" dirty="0"/>
              <a:t>The statement found approval with the whole congregation; and they chose Stephen, a man full of faith and of the Holy Spirit, and Philip, </a:t>
            </a:r>
            <a:r>
              <a:rPr lang="en-US" sz="4000" b="1" dirty="0" err="1"/>
              <a:t>Prochorus</a:t>
            </a:r>
            <a:r>
              <a:rPr lang="en-US" sz="4000" b="1" dirty="0"/>
              <a:t>, </a:t>
            </a:r>
            <a:r>
              <a:rPr lang="en-US" sz="4000" b="1" dirty="0" err="1"/>
              <a:t>Nicanor</a:t>
            </a:r>
            <a:r>
              <a:rPr lang="en-US" sz="4000" b="1" dirty="0"/>
              <a:t>, </a:t>
            </a:r>
            <a:r>
              <a:rPr lang="en-US" sz="4000" b="1" dirty="0" err="1"/>
              <a:t>Timon</a:t>
            </a:r>
            <a:r>
              <a:rPr lang="en-US" sz="4000" b="1" dirty="0"/>
              <a:t>, </a:t>
            </a:r>
            <a:r>
              <a:rPr lang="en-US" sz="4000" b="1" dirty="0" err="1"/>
              <a:t>Parmenas</a:t>
            </a:r>
            <a:r>
              <a:rPr lang="en-US" sz="4000" b="1" dirty="0"/>
              <a:t> and Nicolas, a proselyte from </a:t>
            </a:r>
            <a:r>
              <a:rPr lang="en-US" sz="4000" b="1" dirty="0" smtClean="0"/>
              <a:t>Antioch. </a:t>
            </a:r>
            <a:r>
              <a:rPr lang="en-US" sz="4000" b="1" dirty="0"/>
              <a:t>And these they brought before the apostles; and after praying, they laid their hands on them.</a:t>
            </a:r>
          </a:p>
          <a:p>
            <a:pPr marL="0" indent="0">
              <a:buNone/>
            </a:pPr>
            <a:endParaRPr lang="en-US" sz="4000" b="1" dirty="0"/>
          </a:p>
        </p:txBody>
      </p:sp>
    </p:spTree>
    <p:extLst>
      <p:ext uri="{BB962C8B-B14F-4D97-AF65-F5344CB8AC3E}">
        <p14:creationId xmlns:p14="http://schemas.microsoft.com/office/powerpoint/2010/main" val="107513569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Milk: </a:t>
            </a:r>
            <a:r>
              <a:rPr lang="en-US" sz="4400" b="1" dirty="0" smtClean="0">
                <a:latin typeface="Times New Roman" panose="02020603050405020304" pitchFamily="18" charset="0"/>
                <a:cs typeface="Times New Roman" panose="02020603050405020304" pitchFamily="18" charset="0"/>
              </a:rPr>
              <a:t>Resurrection From the Dead</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dirty="0" smtClean="0"/>
              <a:t>Daniel 12:2  </a:t>
            </a:r>
            <a:r>
              <a:rPr lang="en-US" sz="4000" b="1" dirty="0"/>
              <a:t>Many of those who sleep in the dust of the ground will awake, these to everlasting life, but the others to disgrace [and] everlasting contempt</a:t>
            </a:r>
            <a:r>
              <a:rPr lang="en-US" sz="4000" b="1" dirty="0" smtClean="0"/>
              <a:t>.</a:t>
            </a:r>
            <a:endParaRPr lang="en-US" sz="4000" b="1" dirty="0"/>
          </a:p>
        </p:txBody>
      </p:sp>
    </p:spTree>
    <p:extLst>
      <p:ext uri="{BB962C8B-B14F-4D97-AF65-F5344CB8AC3E}">
        <p14:creationId xmlns:p14="http://schemas.microsoft.com/office/powerpoint/2010/main" val="187599104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Milk: </a:t>
            </a:r>
            <a:r>
              <a:rPr lang="en-US" sz="4400" b="1" dirty="0" smtClean="0">
                <a:latin typeface="Times New Roman" panose="02020603050405020304" pitchFamily="18" charset="0"/>
                <a:cs typeface="Times New Roman" panose="02020603050405020304" pitchFamily="18" charset="0"/>
              </a:rPr>
              <a:t>Eternal Judgment</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dirty="0" smtClean="0"/>
              <a:t>Daniel 12:2  </a:t>
            </a:r>
            <a:r>
              <a:rPr lang="en-US" sz="4000" b="1" dirty="0"/>
              <a:t>Many of those who sleep in the dust of the ground will awake, these to everlasting life, but the others to disgrace [and] everlasting contempt</a:t>
            </a:r>
            <a:r>
              <a:rPr lang="en-US" sz="4000" b="1" dirty="0" smtClean="0"/>
              <a:t>.</a:t>
            </a:r>
            <a:endParaRPr lang="en-US" sz="4000" b="1" dirty="0"/>
          </a:p>
        </p:txBody>
      </p:sp>
    </p:spTree>
    <p:extLst>
      <p:ext uri="{BB962C8B-B14F-4D97-AF65-F5344CB8AC3E}">
        <p14:creationId xmlns:p14="http://schemas.microsoft.com/office/powerpoint/2010/main" val="33371222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The </a:t>
            </a:r>
            <a:r>
              <a:rPr lang="en-US" sz="4400" b="1" dirty="0" smtClean="0">
                <a:latin typeface="Times New Roman" panose="02020603050405020304" pitchFamily="18" charset="0"/>
                <a:cs typeface="Times New Roman" panose="02020603050405020304" pitchFamily="18" charset="0"/>
              </a:rPr>
              <a:t>Danger of Falling Away</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a:t>
            </a:r>
            <a:r>
              <a:rPr lang="en-US" sz="4000" b="1" dirty="0" smtClean="0"/>
              <a:t>6:4-6</a:t>
            </a:r>
            <a:endParaRPr lang="en-US" sz="4000" b="1" dirty="0" smtClean="0"/>
          </a:p>
          <a:p>
            <a:pPr marL="0" indent="0">
              <a:buNone/>
            </a:pPr>
            <a:r>
              <a:rPr lang="en-US" sz="4000" b="1" dirty="0" smtClean="0"/>
              <a:t>It is impossible for those </a:t>
            </a:r>
            <a:r>
              <a:rPr lang="en-US" sz="4000" b="1" dirty="0"/>
              <a:t>who have once been enlightened and have tasted of the heavenly gift and have been made partakers of the Holy Spirit</a:t>
            </a:r>
            <a:r>
              <a:rPr lang="en-US" sz="4000" b="1" dirty="0" smtClean="0"/>
              <a:t>, </a:t>
            </a:r>
            <a:r>
              <a:rPr lang="en-US" sz="4000" b="1" dirty="0"/>
              <a:t>and have tasted the good word of Elohim and the powers of the age to </a:t>
            </a:r>
            <a:r>
              <a:rPr lang="en-US" sz="4000" b="1" dirty="0" smtClean="0"/>
              <a:t>come, </a:t>
            </a:r>
            <a:r>
              <a:rPr lang="en-US" sz="4000" b="1" dirty="0"/>
              <a:t>and [then] have fallen away, </a:t>
            </a:r>
            <a:r>
              <a:rPr lang="en-US" sz="4000" b="1" dirty="0" smtClean="0"/>
              <a:t>to </a:t>
            </a:r>
            <a:r>
              <a:rPr lang="en-US" sz="4000" b="1" dirty="0"/>
              <a:t>renew them again to repentance, since they again crucify to themselves the Son of Elohim and put Him to open shame</a:t>
            </a:r>
            <a:r>
              <a:rPr lang="en-US" sz="4000" b="1" dirty="0" smtClean="0"/>
              <a:t>.</a:t>
            </a:r>
            <a:endParaRPr lang="en-US" sz="4000" b="1" dirty="0"/>
          </a:p>
        </p:txBody>
      </p:sp>
    </p:spTree>
    <p:extLst>
      <p:ext uri="{BB962C8B-B14F-4D97-AF65-F5344CB8AC3E}">
        <p14:creationId xmlns:p14="http://schemas.microsoft.com/office/powerpoint/2010/main" val="27717487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Impossible?</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err="1">
                <a:latin typeface="Bwgrkn" panose="00000400000000000000" pitchFamily="2" charset="0"/>
              </a:rPr>
              <a:t>avdu,natoj</a:t>
            </a:r>
            <a:r>
              <a:rPr lang="en-US" sz="4000" b="1" dirty="0"/>
              <a:t> </a:t>
            </a:r>
            <a:r>
              <a:rPr lang="en-US" sz="4000" b="1" dirty="0" smtClean="0"/>
              <a:t> (</a:t>
            </a:r>
            <a:r>
              <a:rPr lang="en-US" sz="4000" b="1" dirty="0" err="1" smtClean="0"/>
              <a:t>adunatos</a:t>
            </a:r>
            <a:r>
              <a:rPr lang="en-US" sz="4000" b="1" dirty="0" smtClean="0"/>
              <a:t>) </a:t>
            </a:r>
            <a:r>
              <a:rPr lang="en-US" sz="4000" dirty="0" smtClean="0"/>
              <a:t>(1</a:t>
            </a:r>
            <a:r>
              <a:rPr lang="en-US" sz="4000" dirty="0"/>
              <a:t>) active, of one with no ability </a:t>
            </a:r>
            <a:r>
              <a:rPr lang="en-US" sz="4000" i="1" dirty="0"/>
              <a:t>powerless, </a:t>
            </a:r>
            <a:r>
              <a:rPr lang="en-US" sz="4000" i="1" dirty="0" smtClean="0"/>
              <a:t>incapable</a:t>
            </a:r>
            <a:r>
              <a:rPr lang="en-US" sz="4000" dirty="0" smtClean="0"/>
              <a:t>; </a:t>
            </a:r>
            <a:r>
              <a:rPr lang="en-US" sz="4000" dirty="0"/>
              <a:t>(2) </a:t>
            </a:r>
            <a:r>
              <a:rPr lang="en-US" sz="4000" dirty="0" smtClean="0"/>
              <a:t>passive, </a:t>
            </a:r>
            <a:r>
              <a:rPr lang="en-US" sz="4000" i="1" dirty="0"/>
              <a:t>impossible</a:t>
            </a:r>
            <a:r>
              <a:rPr lang="en-US" sz="4000" dirty="0"/>
              <a:t>; impersonally </a:t>
            </a:r>
            <a:r>
              <a:rPr lang="en-US" sz="4000" i="1" dirty="0"/>
              <a:t>(it is) </a:t>
            </a:r>
            <a:r>
              <a:rPr lang="en-US" sz="4000" i="1" dirty="0" smtClean="0"/>
              <a:t>impossible</a:t>
            </a:r>
          </a:p>
          <a:p>
            <a:pPr marL="0" indent="0">
              <a:buNone/>
            </a:pPr>
            <a:r>
              <a:rPr lang="en-US" sz="4000" i="1" dirty="0" smtClean="0"/>
              <a:t>Unable, weak</a:t>
            </a:r>
          </a:p>
          <a:p>
            <a:pPr marL="0" indent="0">
              <a:buNone/>
            </a:pPr>
            <a:r>
              <a:rPr lang="en-US" sz="4000" b="1" dirty="0" smtClean="0"/>
              <a:t> </a:t>
            </a:r>
            <a:endParaRPr lang="en-US" sz="5400" b="1" dirty="0" smtClean="0"/>
          </a:p>
        </p:txBody>
      </p:sp>
    </p:spTree>
    <p:extLst>
      <p:ext uri="{BB962C8B-B14F-4D97-AF65-F5344CB8AC3E}">
        <p14:creationId xmlns:p14="http://schemas.microsoft.com/office/powerpoint/2010/main" val="36454427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lnSpcReduction="10000"/>
          </a:bodyPr>
          <a:lstStyle/>
          <a:p>
            <a:pPr marL="0" indent="0" algn="ctr">
              <a:buNone/>
            </a:pPr>
            <a:r>
              <a:rPr lang="en-US" sz="4400" b="1" dirty="0" smtClean="0">
                <a:latin typeface="Times New Roman" panose="02020603050405020304" pitchFamily="18" charset="0"/>
                <a:cs typeface="Times New Roman" panose="02020603050405020304" pitchFamily="18" charset="0"/>
              </a:rPr>
              <a:t>Falling Away</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dirty="0"/>
              <a:t> literally </a:t>
            </a:r>
            <a:r>
              <a:rPr lang="en-US" sz="4000" i="1" dirty="0"/>
              <a:t>fall beside </a:t>
            </a:r>
            <a:r>
              <a:rPr lang="en-US" sz="4000" dirty="0"/>
              <a:t>or </a:t>
            </a:r>
            <a:r>
              <a:rPr lang="en-US" sz="4000" i="1" dirty="0"/>
              <a:t>aside, go astray, become lost</a:t>
            </a:r>
            <a:r>
              <a:rPr lang="en-US" sz="4000" dirty="0"/>
              <a:t>; figuratively in the NT of abandoning a former relationship </a:t>
            </a:r>
            <a:r>
              <a:rPr lang="en-US" sz="4000" i="1" dirty="0"/>
              <a:t>turn away, commit </a:t>
            </a:r>
            <a:r>
              <a:rPr lang="en-US" sz="4000" i="1" dirty="0" smtClean="0"/>
              <a:t>apostasy</a:t>
            </a:r>
          </a:p>
          <a:p>
            <a:pPr>
              <a:buFontTx/>
              <a:buChar char="-"/>
            </a:pPr>
            <a:r>
              <a:rPr lang="en-US" sz="4000" dirty="0" smtClean="0"/>
              <a:t>This is a different word than we saw before – Gr. </a:t>
            </a:r>
            <a:r>
              <a:rPr lang="en-US" sz="4000" i="1" dirty="0" err="1" smtClean="0"/>
              <a:t>apostasia</a:t>
            </a:r>
            <a:r>
              <a:rPr lang="en-US" sz="4000" i="1" dirty="0" smtClean="0"/>
              <a:t> – to abandon Moses in Acts 21:20-21 </a:t>
            </a:r>
            <a:r>
              <a:rPr lang="en-US" sz="3600" b="1" dirty="0" smtClean="0"/>
              <a:t>You </a:t>
            </a:r>
            <a:r>
              <a:rPr lang="en-US" sz="3600" b="1" dirty="0"/>
              <a:t>see, brother, how many thousands there are among the </a:t>
            </a:r>
            <a:r>
              <a:rPr lang="en-US" sz="3600" b="1" dirty="0" err="1"/>
              <a:t>Yehudim</a:t>
            </a:r>
            <a:r>
              <a:rPr lang="en-US" sz="3600" b="1" dirty="0"/>
              <a:t> of those who have believed, and they are all zealous for the Law</a:t>
            </a:r>
            <a:r>
              <a:rPr lang="en-US" sz="3600" b="1" dirty="0" smtClean="0"/>
              <a:t>; </a:t>
            </a:r>
            <a:r>
              <a:rPr lang="en-US" sz="3600" b="1" dirty="0"/>
              <a:t>and they have been told about you, that you are teaching all the </a:t>
            </a:r>
            <a:r>
              <a:rPr lang="en-US" sz="3600" b="1" dirty="0" err="1"/>
              <a:t>Yehudim</a:t>
            </a:r>
            <a:r>
              <a:rPr lang="en-US" sz="3600" b="1" dirty="0"/>
              <a:t> who are among the Gentiles </a:t>
            </a:r>
            <a:r>
              <a:rPr lang="en-US" sz="3600" b="1" u="sng" dirty="0"/>
              <a:t>to forsake</a:t>
            </a:r>
            <a:r>
              <a:rPr lang="en-US" sz="3600" b="1" dirty="0"/>
              <a:t> Mosheh, telling them not to circumcise their children nor to walk according to the customs</a:t>
            </a:r>
            <a:r>
              <a:rPr lang="en-US" sz="3600" b="1" dirty="0" smtClean="0"/>
              <a:t>.</a:t>
            </a:r>
            <a:endParaRPr lang="en-US" sz="3600" b="1" dirty="0"/>
          </a:p>
        </p:txBody>
      </p:sp>
    </p:spTree>
    <p:extLst>
      <p:ext uri="{BB962C8B-B14F-4D97-AF65-F5344CB8AC3E}">
        <p14:creationId xmlns:p14="http://schemas.microsoft.com/office/powerpoint/2010/main" val="328595034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Why is it Impossible?</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a:t>they again crucify to themselves the Son of Elohim and put Him to open shame</a:t>
            </a:r>
            <a:r>
              <a:rPr lang="en-US" sz="4000" b="1" dirty="0" smtClean="0"/>
              <a:t>.</a:t>
            </a:r>
          </a:p>
          <a:p>
            <a:pPr marL="0" indent="0">
              <a:buNone/>
            </a:pPr>
            <a:r>
              <a:rPr lang="en-US" sz="4000" b="1" dirty="0" smtClean="0"/>
              <a:t>- People can arrive at a point of resisting and hardening their heart, they cannot bring themselves to repent, the Holy Spirit will leave such a person, who then does not have the power of the Spirit to change (repent)</a:t>
            </a:r>
            <a:endParaRPr lang="en-US" sz="4000" b="1" dirty="0"/>
          </a:p>
        </p:txBody>
      </p:sp>
    </p:spTree>
    <p:extLst>
      <p:ext uri="{BB962C8B-B14F-4D97-AF65-F5344CB8AC3E}">
        <p14:creationId xmlns:p14="http://schemas.microsoft.com/office/powerpoint/2010/main" val="378858860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A Practical Illustration From Agriculture</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a:t>
            </a:r>
            <a:r>
              <a:rPr lang="en-US" sz="4000" b="1" dirty="0" smtClean="0"/>
              <a:t>6:7-8</a:t>
            </a:r>
            <a:endParaRPr lang="en-US" sz="4000" b="1" dirty="0" smtClean="0"/>
          </a:p>
          <a:p>
            <a:pPr marL="0" indent="0">
              <a:buNone/>
            </a:pPr>
            <a:r>
              <a:rPr lang="en-US" sz="4000" b="1" dirty="0" smtClean="0"/>
              <a:t>For </a:t>
            </a:r>
            <a:r>
              <a:rPr lang="en-US" sz="4000" b="1" dirty="0"/>
              <a:t>ground that drinks the rain which often falls on it and brings forth vegetation useful to those for whose sake it is also tilled, receives a blessing from Elohim</a:t>
            </a:r>
            <a:r>
              <a:rPr lang="en-US" sz="4000" b="1" dirty="0" smtClean="0"/>
              <a:t>; </a:t>
            </a:r>
            <a:r>
              <a:rPr lang="en-US" sz="4000" b="1" dirty="0"/>
              <a:t>but if it yields thorns and thistles, it is worthless and close to being cursed, and it ends up being burned</a:t>
            </a:r>
            <a:r>
              <a:rPr lang="en-US" sz="4000" b="1" dirty="0" smtClean="0"/>
              <a:t>.</a:t>
            </a:r>
          </a:p>
          <a:p>
            <a:pPr>
              <a:buFontTx/>
              <a:buChar char="-"/>
            </a:pPr>
            <a:r>
              <a:rPr lang="en-US" sz="4000" b="1" dirty="0" smtClean="0"/>
              <a:t>The fruit you bring forth is consistent with what is in your heart</a:t>
            </a:r>
          </a:p>
          <a:p>
            <a:pPr>
              <a:buFontTx/>
              <a:buChar char="-"/>
            </a:pPr>
            <a:r>
              <a:rPr lang="en-US" sz="4000" b="1" dirty="0" smtClean="0"/>
              <a:t>The fruit of repentance is a changed life, good deeds</a:t>
            </a:r>
            <a:endParaRPr lang="en-US" sz="4000" b="1" dirty="0"/>
          </a:p>
        </p:txBody>
      </p:sp>
    </p:spTree>
    <p:extLst>
      <p:ext uri="{BB962C8B-B14F-4D97-AF65-F5344CB8AC3E}">
        <p14:creationId xmlns:p14="http://schemas.microsoft.com/office/powerpoint/2010/main" val="45968727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a:latin typeface="Times New Roman" panose="02020603050405020304" pitchFamily="18" charset="0"/>
                <a:cs typeface="Times New Roman" panose="02020603050405020304" pitchFamily="18" charset="0"/>
              </a:rPr>
              <a:t>T</a:t>
            </a:r>
            <a:r>
              <a:rPr lang="en-US" sz="4400" b="1" dirty="0" smtClean="0">
                <a:latin typeface="Times New Roman" panose="02020603050405020304" pitchFamily="18" charset="0"/>
                <a:cs typeface="Times New Roman" panose="02020603050405020304" pitchFamily="18" charset="0"/>
              </a:rPr>
              <a:t>he Expectation of Better Things For You</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a:t>
            </a:r>
            <a:r>
              <a:rPr lang="en-US" sz="4000" b="1" dirty="0" smtClean="0"/>
              <a:t>6:9-10</a:t>
            </a:r>
            <a:endParaRPr lang="en-US" sz="4000" b="1" dirty="0" smtClean="0"/>
          </a:p>
          <a:p>
            <a:pPr marL="0" indent="0">
              <a:buNone/>
            </a:pPr>
            <a:r>
              <a:rPr lang="en-US" sz="4000" b="1" dirty="0" smtClean="0"/>
              <a:t>But</a:t>
            </a:r>
            <a:r>
              <a:rPr lang="en-US" sz="4000" b="1" dirty="0"/>
              <a:t>, beloved, we are convinced of better things concerning you, and things that accompany salvation, though we are speaking in this way</a:t>
            </a:r>
            <a:r>
              <a:rPr lang="en-US" sz="4000" b="1" dirty="0" smtClean="0"/>
              <a:t>. </a:t>
            </a:r>
            <a:r>
              <a:rPr lang="en-US" sz="4000" b="1" dirty="0"/>
              <a:t>For Elohim is not unjust so as to forget your work and the love which you have shown toward His name, in having ministered and in still ministering to the saints</a:t>
            </a:r>
            <a:r>
              <a:rPr lang="en-US" sz="4000" b="1" dirty="0" smtClean="0"/>
              <a:t>.</a:t>
            </a:r>
          </a:p>
          <a:p>
            <a:pPr marL="0" indent="0">
              <a:buNone/>
            </a:pPr>
            <a:r>
              <a:rPr lang="en-US" sz="4000" b="1" dirty="0" smtClean="0"/>
              <a:t>- Our works are indicative of our relationship with El</a:t>
            </a:r>
            <a:endParaRPr lang="en-US" sz="4000" b="1" dirty="0"/>
          </a:p>
        </p:txBody>
      </p:sp>
    </p:spTree>
    <p:extLst>
      <p:ext uri="{BB962C8B-B14F-4D97-AF65-F5344CB8AC3E}">
        <p14:creationId xmlns:p14="http://schemas.microsoft.com/office/powerpoint/2010/main" val="164575347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Diligence As A Way Forward</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a:t>
            </a:r>
            <a:r>
              <a:rPr lang="en-US" sz="4000" b="1" dirty="0" smtClean="0"/>
              <a:t>6:11-12</a:t>
            </a:r>
            <a:endParaRPr lang="en-US" sz="4000" b="1" dirty="0" smtClean="0"/>
          </a:p>
          <a:p>
            <a:pPr marL="0" indent="0">
              <a:buNone/>
            </a:pPr>
            <a:r>
              <a:rPr lang="en-US" sz="4000" b="1" dirty="0" smtClean="0"/>
              <a:t>And </a:t>
            </a:r>
            <a:r>
              <a:rPr lang="en-US" sz="4000" b="1" dirty="0"/>
              <a:t>we desire that each one of you </a:t>
            </a:r>
            <a:r>
              <a:rPr lang="en-US" sz="4000" b="1" u="sng" dirty="0"/>
              <a:t>show the same diligence</a:t>
            </a:r>
            <a:r>
              <a:rPr lang="en-US" sz="4000" b="1" dirty="0"/>
              <a:t> so as to realize the full assurance of hope </a:t>
            </a:r>
            <a:r>
              <a:rPr lang="en-US" sz="4000" b="1" u="sng" dirty="0"/>
              <a:t>until the end</a:t>
            </a:r>
            <a:r>
              <a:rPr lang="en-US" sz="4000" b="1" dirty="0" smtClean="0"/>
              <a:t>, </a:t>
            </a:r>
            <a:r>
              <a:rPr lang="en-US" sz="4000" b="1" dirty="0"/>
              <a:t>so that you will not be sluggish, but imitators of those who through faith and patience inherit the promises</a:t>
            </a:r>
            <a:r>
              <a:rPr lang="en-US" sz="4000" b="1" dirty="0" smtClean="0"/>
              <a:t>.</a:t>
            </a:r>
            <a:endParaRPr lang="en-US" sz="4000" b="1" dirty="0"/>
          </a:p>
        </p:txBody>
      </p:sp>
    </p:spTree>
    <p:extLst>
      <p:ext uri="{BB962C8B-B14F-4D97-AF65-F5344CB8AC3E}">
        <p14:creationId xmlns:p14="http://schemas.microsoft.com/office/powerpoint/2010/main" val="342679065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lnSpcReduction="10000"/>
          </a:bodyPr>
          <a:lstStyle/>
          <a:p>
            <a:pPr marL="0" indent="0" algn="ctr">
              <a:buNone/>
            </a:pPr>
            <a:r>
              <a:rPr lang="en-US" sz="4400" b="1" dirty="0" smtClean="0">
                <a:latin typeface="Times New Roman" panose="02020603050405020304" pitchFamily="18" charset="0"/>
                <a:cs typeface="Times New Roman" panose="02020603050405020304" pitchFamily="18" charset="0"/>
              </a:rPr>
              <a:t>Abraham’s Patience: An Encouragement</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a:t>
            </a:r>
            <a:r>
              <a:rPr lang="en-US" sz="4000" b="1" dirty="0" smtClean="0"/>
              <a:t>6:13-14</a:t>
            </a:r>
            <a:endParaRPr lang="en-US" sz="4000" b="1" dirty="0" smtClean="0"/>
          </a:p>
          <a:p>
            <a:pPr marL="0" indent="0">
              <a:buNone/>
            </a:pPr>
            <a:r>
              <a:rPr lang="en-US" sz="4000" b="1" dirty="0" smtClean="0"/>
              <a:t>For </a:t>
            </a:r>
            <a:r>
              <a:rPr lang="en-US" sz="4000" b="1" dirty="0"/>
              <a:t>when Elohim made the promise to Abraham, since He could swear by no one greater, He swore by Himself</a:t>
            </a:r>
            <a:r>
              <a:rPr lang="en-US" sz="4000" b="1" dirty="0" smtClean="0"/>
              <a:t>, </a:t>
            </a:r>
            <a:r>
              <a:rPr lang="en-US" sz="4000" b="1" dirty="0"/>
              <a:t>saying, "I WILL SURELY BLESS YOU AND I WILL SURELY MULTIPLY YOU</a:t>
            </a:r>
            <a:r>
              <a:rPr lang="en-US" sz="4000" b="1" dirty="0" smtClean="0"/>
              <a:t>."</a:t>
            </a:r>
          </a:p>
          <a:p>
            <a:pPr>
              <a:buFontTx/>
              <a:buChar char="-"/>
            </a:pPr>
            <a:r>
              <a:rPr lang="en-US" sz="4000" b="1" dirty="0" err="1" smtClean="0"/>
              <a:t>Heb</a:t>
            </a:r>
            <a:r>
              <a:rPr lang="en-US" sz="4000" b="1" dirty="0" smtClean="0"/>
              <a:t> 11:13 </a:t>
            </a:r>
            <a:r>
              <a:rPr lang="en-US" sz="3500" b="1" dirty="0"/>
              <a:t>All these died in faith, </a:t>
            </a:r>
            <a:r>
              <a:rPr lang="en-US" sz="3500" b="1" u="sng" dirty="0"/>
              <a:t>without receiving the promises</a:t>
            </a:r>
            <a:r>
              <a:rPr lang="en-US" sz="3500" b="1" dirty="0"/>
              <a:t>, but having seen them and having welcomed them from a distance, and having confessed that they were strangers and exiles on the earth</a:t>
            </a:r>
            <a:r>
              <a:rPr lang="en-US" sz="3500" b="1" dirty="0" smtClean="0"/>
              <a:t>.</a:t>
            </a:r>
          </a:p>
          <a:p>
            <a:pPr>
              <a:buFontTx/>
              <a:buChar char="-"/>
            </a:pPr>
            <a:r>
              <a:rPr lang="en-US" sz="3600" b="1" dirty="0"/>
              <a:t>What promise did Abraham obtain at that time</a:t>
            </a:r>
            <a:r>
              <a:rPr lang="en-US" sz="3600" b="1" dirty="0" smtClean="0"/>
              <a:t>?</a:t>
            </a:r>
            <a:endParaRPr lang="en-US" sz="3600" b="1" dirty="0"/>
          </a:p>
        </p:txBody>
      </p:sp>
    </p:spTree>
    <p:extLst>
      <p:ext uri="{BB962C8B-B14F-4D97-AF65-F5344CB8AC3E}">
        <p14:creationId xmlns:p14="http://schemas.microsoft.com/office/powerpoint/2010/main" val="36630343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lnSpcReduction="10000"/>
          </a:bodyPr>
          <a:lstStyle/>
          <a:p>
            <a:pPr marL="0" indent="0" algn="ctr">
              <a:buNone/>
            </a:pPr>
            <a:r>
              <a:rPr lang="en-US" sz="4400" b="1" dirty="0" smtClean="0">
                <a:latin typeface="Times New Roman" panose="02020603050405020304" pitchFamily="18" charset="0"/>
                <a:cs typeface="Times New Roman" panose="02020603050405020304" pitchFamily="18" charset="0"/>
              </a:rPr>
              <a:t>Elohim Swears By Himself</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Genesis 22:15-18</a:t>
            </a:r>
            <a:r>
              <a:rPr lang="en-US" dirty="0" smtClean="0"/>
              <a:t>  </a:t>
            </a:r>
            <a:r>
              <a:rPr lang="en-US" sz="4000" b="1" dirty="0" smtClean="0"/>
              <a:t>Then </a:t>
            </a:r>
            <a:r>
              <a:rPr lang="en-US" sz="4000" b="1" dirty="0"/>
              <a:t>the angel of Yahuwah called to Abraham a second time from </a:t>
            </a:r>
            <a:r>
              <a:rPr lang="en-US" sz="4000" b="1" dirty="0" smtClean="0"/>
              <a:t>heaven, </a:t>
            </a:r>
            <a:r>
              <a:rPr lang="en-US" sz="4000" b="1" dirty="0"/>
              <a:t>and said, "</a:t>
            </a:r>
            <a:r>
              <a:rPr lang="en-US" sz="4000" b="1" u="sng" dirty="0"/>
              <a:t>By Myself I have sworn</a:t>
            </a:r>
            <a:r>
              <a:rPr lang="en-US" sz="4000" b="1" dirty="0"/>
              <a:t>, declares Yahuwah, because you have done this thing and have not withheld your son, your only </a:t>
            </a:r>
            <a:r>
              <a:rPr lang="en-US" sz="4000" b="1" dirty="0" smtClean="0"/>
              <a:t>son, </a:t>
            </a:r>
            <a:r>
              <a:rPr lang="en-US" sz="4000" b="1" u="sng" dirty="0"/>
              <a:t>indeed I will greatly bless you, and I will greatly multiply your seed</a:t>
            </a:r>
            <a:r>
              <a:rPr lang="en-US" sz="4000" b="1" dirty="0"/>
              <a:t> as the stars of the heavens and as the sand which is on the seashore; and your seed shall possess the gate of their </a:t>
            </a:r>
            <a:r>
              <a:rPr lang="en-US" sz="4000" b="1" dirty="0" smtClean="0"/>
              <a:t>enemies. In </a:t>
            </a:r>
            <a:r>
              <a:rPr lang="en-US" sz="4000" b="1" dirty="0"/>
              <a:t>your seed all the nations of the earth shall be blessed, because you have obeyed My voice</a:t>
            </a:r>
            <a:r>
              <a:rPr lang="en-US" sz="4000" b="1" dirty="0" smtClean="0"/>
              <a:t>."</a:t>
            </a:r>
            <a:endParaRPr lang="en-US" sz="4000" b="1" dirty="0"/>
          </a:p>
        </p:txBody>
      </p:sp>
    </p:spTree>
    <p:extLst>
      <p:ext uri="{BB962C8B-B14F-4D97-AF65-F5344CB8AC3E}">
        <p14:creationId xmlns:p14="http://schemas.microsoft.com/office/powerpoint/2010/main" val="112460222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Abraham’s Patience: An Encouragement</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a:t>
            </a:r>
            <a:r>
              <a:rPr lang="en-US" sz="4000" b="1" dirty="0" smtClean="0"/>
              <a:t>6:15</a:t>
            </a:r>
            <a:endParaRPr lang="en-US" sz="4000" b="1" dirty="0" smtClean="0"/>
          </a:p>
          <a:p>
            <a:pPr marL="0" indent="0">
              <a:buNone/>
            </a:pPr>
            <a:r>
              <a:rPr lang="en-US" sz="4000" b="1" dirty="0" smtClean="0"/>
              <a:t>And </a:t>
            </a:r>
            <a:r>
              <a:rPr lang="en-US" sz="4000" b="1" dirty="0"/>
              <a:t>so, having patiently waited, he obtained the promise</a:t>
            </a:r>
            <a:r>
              <a:rPr lang="en-US" sz="4000" b="1" dirty="0" smtClean="0"/>
              <a:t>.</a:t>
            </a:r>
          </a:p>
          <a:p>
            <a:pPr>
              <a:buFontTx/>
              <a:buChar char="-"/>
            </a:pPr>
            <a:r>
              <a:rPr lang="en-US" sz="4000" b="1" dirty="0" err="1" smtClean="0"/>
              <a:t>Heb</a:t>
            </a:r>
            <a:r>
              <a:rPr lang="en-US" sz="4000" b="1" dirty="0" smtClean="0"/>
              <a:t> 11:13 </a:t>
            </a:r>
            <a:r>
              <a:rPr lang="en-US" sz="3500" b="1" dirty="0"/>
              <a:t>All these died in faith, </a:t>
            </a:r>
            <a:r>
              <a:rPr lang="en-US" sz="3500" b="1" u="sng" dirty="0"/>
              <a:t>without receiving the promises</a:t>
            </a:r>
            <a:r>
              <a:rPr lang="en-US" sz="3500" b="1" dirty="0"/>
              <a:t>, but having seen them and having welcomed them from a distance, and having confessed that they were strangers and exiles on the earth</a:t>
            </a:r>
            <a:r>
              <a:rPr lang="en-US" sz="3500" b="1" dirty="0" smtClean="0"/>
              <a:t>.</a:t>
            </a:r>
          </a:p>
          <a:p>
            <a:pPr>
              <a:buFontTx/>
              <a:buChar char="-"/>
            </a:pPr>
            <a:r>
              <a:rPr lang="en-US" sz="3600" b="1" dirty="0"/>
              <a:t>What promise did Abraham obtain at that time</a:t>
            </a:r>
            <a:r>
              <a:rPr lang="en-US" sz="3600" b="1" dirty="0" smtClean="0"/>
              <a:t>?</a:t>
            </a:r>
            <a:endParaRPr lang="en-US" sz="3600" b="1" dirty="0"/>
          </a:p>
        </p:txBody>
      </p:sp>
    </p:spTree>
    <p:extLst>
      <p:ext uri="{BB962C8B-B14F-4D97-AF65-F5344CB8AC3E}">
        <p14:creationId xmlns:p14="http://schemas.microsoft.com/office/powerpoint/2010/main" val="133309039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lnSpcReduction="10000"/>
          </a:bodyPr>
          <a:lstStyle/>
          <a:p>
            <a:pPr marL="0" indent="0" algn="ctr">
              <a:buNone/>
            </a:pPr>
            <a:r>
              <a:rPr lang="en-US" sz="4400" b="1" dirty="0" smtClean="0">
                <a:latin typeface="Times New Roman" panose="02020603050405020304" pitchFamily="18" charset="0"/>
                <a:cs typeface="Times New Roman" panose="02020603050405020304" pitchFamily="18" charset="0"/>
              </a:rPr>
              <a:t>Elohim’s Unchangeable Purpose</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a:t>
            </a:r>
            <a:r>
              <a:rPr lang="en-US" sz="4000" b="1" dirty="0" smtClean="0"/>
              <a:t>6:16-18</a:t>
            </a:r>
            <a:endParaRPr lang="en-US" sz="4000" b="1" dirty="0" smtClean="0"/>
          </a:p>
          <a:p>
            <a:pPr marL="0" indent="0">
              <a:buNone/>
            </a:pPr>
            <a:r>
              <a:rPr lang="en-US" sz="4000" b="1" dirty="0" smtClean="0"/>
              <a:t>For </a:t>
            </a:r>
            <a:r>
              <a:rPr lang="en-US" sz="4000" b="1" dirty="0"/>
              <a:t>men swear by one greater [than themselves], and with them an oath [given] as confirmation is an end of every dispute</a:t>
            </a:r>
            <a:r>
              <a:rPr lang="en-US" sz="4000" b="1" dirty="0" smtClean="0"/>
              <a:t>. </a:t>
            </a:r>
            <a:r>
              <a:rPr lang="en-US" sz="4000" b="1" dirty="0"/>
              <a:t>In the same way Elohim, desiring even more to show to the heirs of the promise the unchangeableness of His purpose, interposed with an </a:t>
            </a:r>
            <a:r>
              <a:rPr lang="en-US" sz="4000" b="1" dirty="0" smtClean="0"/>
              <a:t>oath, </a:t>
            </a:r>
            <a:r>
              <a:rPr lang="en-US" sz="4000" b="1" dirty="0"/>
              <a:t>so that </a:t>
            </a:r>
            <a:r>
              <a:rPr lang="en-US" sz="4000" b="1" u="sng" dirty="0"/>
              <a:t>by two unchangeable things in which it is impossible for Elohim to lie</a:t>
            </a:r>
            <a:r>
              <a:rPr lang="en-US" sz="4000" b="1" dirty="0"/>
              <a:t>, we who have taken refuge would have strong encouragement to take hold of the hope set before us</a:t>
            </a:r>
            <a:r>
              <a:rPr lang="en-US" sz="4000" b="1" dirty="0" smtClean="0"/>
              <a:t>.</a:t>
            </a:r>
            <a:endParaRPr lang="en-US" sz="4000" b="1" dirty="0"/>
          </a:p>
        </p:txBody>
      </p:sp>
    </p:spTree>
    <p:extLst>
      <p:ext uri="{BB962C8B-B14F-4D97-AF65-F5344CB8AC3E}">
        <p14:creationId xmlns:p14="http://schemas.microsoft.com/office/powerpoint/2010/main" val="389102070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Our Steadfast Hope</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a:t>
            </a:r>
            <a:r>
              <a:rPr lang="en-US" sz="4000" b="1" dirty="0" smtClean="0"/>
              <a:t>6:19-20</a:t>
            </a:r>
            <a:endParaRPr lang="en-US" sz="4000" b="1" dirty="0" smtClean="0"/>
          </a:p>
          <a:p>
            <a:pPr marL="0" indent="0">
              <a:buNone/>
            </a:pPr>
            <a:r>
              <a:rPr lang="en-US" sz="4000" b="1" dirty="0" smtClean="0"/>
              <a:t>This </a:t>
            </a:r>
            <a:r>
              <a:rPr lang="en-US" sz="4000" b="1" dirty="0"/>
              <a:t>hope we have as an anchor of the soul, a [hope] both sure and steadfast and one which enters within the veil</a:t>
            </a:r>
            <a:r>
              <a:rPr lang="en-US" sz="4000" b="1" dirty="0" smtClean="0"/>
              <a:t>, </a:t>
            </a:r>
            <a:r>
              <a:rPr lang="en-US" sz="4000" b="1" dirty="0"/>
              <a:t>where Yahusha has entered as a forerunner for us, having become a high priest forever according to the order of Melchizedek</a:t>
            </a:r>
            <a:r>
              <a:rPr lang="en-US" sz="4000" b="1" dirty="0" smtClean="0"/>
              <a:t>.</a:t>
            </a:r>
          </a:p>
          <a:p>
            <a:pPr>
              <a:buFontTx/>
              <a:buChar char="-"/>
            </a:pPr>
            <a:r>
              <a:rPr lang="en-US" sz="4000" b="1" dirty="0" smtClean="0"/>
              <a:t>Hope=Expectation – Yahuwah guarantees it by speaking it and by swearing an oath</a:t>
            </a:r>
          </a:p>
          <a:p>
            <a:pPr>
              <a:buFontTx/>
              <a:buChar char="-"/>
            </a:pPr>
            <a:r>
              <a:rPr lang="en-US" sz="4000" b="1" dirty="0" smtClean="0"/>
              <a:t>An anchor of the soul</a:t>
            </a:r>
            <a:endParaRPr lang="en-US" sz="4000" b="1" dirty="0"/>
          </a:p>
          <a:p>
            <a:pPr marL="0" indent="0">
              <a:buNone/>
            </a:pPr>
            <a:endParaRPr lang="en-US" sz="4000" b="1" dirty="0"/>
          </a:p>
        </p:txBody>
      </p:sp>
    </p:spTree>
    <p:extLst>
      <p:ext uri="{BB962C8B-B14F-4D97-AF65-F5344CB8AC3E}">
        <p14:creationId xmlns:p14="http://schemas.microsoft.com/office/powerpoint/2010/main" val="368935229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400" b="1" dirty="0"/>
              <a:t>Summary </a:t>
            </a:r>
            <a:r>
              <a:rPr lang="en-US" sz="4400" b="1" dirty="0" smtClean="0"/>
              <a:t>of Hebrews </a:t>
            </a:r>
            <a:r>
              <a:rPr lang="en-US" sz="4400" b="1" dirty="0" smtClean="0"/>
              <a:t>6</a:t>
            </a:r>
            <a:endParaRPr lang="en-US" sz="4400" b="1" dirty="0"/>
          </a:p>
          <a:p>
            <a:pPr marL="0" indent="0">
              <a:buNone/>
            </a:pPr>
            <a:r>
              <a:rPr lang="en-US" sz="4000" b="0" dirty="0" smtClean="0"/>
              <a:t>The </a:t>
            </a:r>
            <a:r>
              <a:rPr lang="en-US" sz="4000" b="0" dirty="0" smtClean="0"/>
              <a:t>Melchizedek thing is for the mature believer – its hard to understand if you’re not ready for </a:t>
            </a:r>
            <a:r>
              <a:rPr lang="en-US" sz="4000" b="0" dirty="0" smtClean="0"/>
              <a:t>it</a:t>
            </a:r>
          </a:p>
          <a:p>
            <a:pPr marL="0" indent="0">
              <a:buNone/>
            </a:pPr>
            <a:r>
              <a:rPr lang="en-US" sz="4000" dirty="0" smtClean="0"/>
              <a:t>Be warned against falling away</a:t>
            </a:r>
          </a:p>
          <a:p>
            <a:pPr marL="0" indent="0">
              <a:buNone/>
            </a:pPr>
            <a:r>
              <a:rPr lang="en-US" sz="4000" dirty="0" smtClean="0"/>
              <a:t>It is impossible to renew after apostasy</a:t>
            </a:r>
          </a:p>
          <a:p>
            <a:pPr marL="0" indent="0">
              <a:buNone/>
            </a:pPr>
            <a:r>
              <a:rPr lang="en-US" sz="4000" dirty="0" smtClean="0"/>
              <a:t>Elohim took an oath about the promises and he took an oath regarding the Son being a High Priest</a:t>
            </a:r>
          </a:p>
          <a:p>
            <a:pPr marL="0" indent="0">
              <a:buNone/>
            </a:pPr>
            <a:r>
              <a:rPr lang="en-US" sz="4000" dirty="0" smtClean="0"/>
              <a:t>These are anchors, we can be guaranteed </a:t>
            </a:r>
            <a:r>
              <a:rPr lang="en-US" sz="4000" smtClean="0"/>
              <a:t>this expectation</a:t>
            </a:r>
            <a:endParaRPr lang="en-US" sz="4000" dirty="0" smtClean="0"/>
          </a:p>
          <a:p>
            <a:pPr marL="0" indent="0">
              <a:buNone/>
            </a:pPr>
            <a:endParaRPr lang="en-US" sz="4000" b="0" dirty="0" smtClean="0"/>
          </a:p>
          <a:p>
            <a:pPr marL="0" indent="0">
              <a:buNone/>
            </a:pPr>
            <a:endParaRPr lang="en-US" sz="4000" b="0" dirty="0" smtClean="0"/>
          </a:p>
        </p:txBody>
      </p:sp>
    </p:spTree>
    <p:extLst>
      <p:ext uri="{BB962C8B-B14F-4D97-AF65-F5344CB8AC3E}">
        <p14:creationId xmlns:p14="http://schemas.microsoft.com/office/powerpoint/2010/main" val="198499095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876303"/>
            <a:ext cx="10462381" cy="5143500"/>
          </a:xfrm>
        </p:spPr>
        <p:txBody>
          <a:bodyPr>
            <a:normAutofit/>
          </a:bodyPr>
          <a:lstStyle/>
          <a:p>
            <a:pPr algn="ctr">
              <a:buNone/>
            </a:pPr>
            <a:r>
              <a:rPr lang="en-US" sz="4000" b="1" dirty="0">
                <a:solidFill>
                  <a:schemeClr val="tx1"/>
                </a:solidFill>
                <a:latin typeface="+mn-lt"/>
              </a:rPr>
              <a:t>You Can Get More Information About Many Other Bible Study Topics From a Hebraic </a:t>
            </a:r>
            <a:r>
              <a:rPr lang="en-US" sz="4000" b="1" dirty="0" smtClean="0">
                <a:solidFill>
                  <a:schemeClr val="tx1"/>
                </a:solidFill>
                <a:latin typeface="+mn-lt"/>
              </a:rPr>
              <a:t>Perspective At </a:t>
            </a:r>
            <a:r>
              <a:rPr lang="en-US" sz="4000" b="1" dirty="0">
                <a:solidFill>
                  <a:schemeClr val="tx1"/>
                </a:solidFill>
                <a:latin typeface="+mn-lt"/>
              </a:rPr>
              <a:t>My Website:</a:t>
            </a:r>
          </a:p>
          <a:p>
            <a:pPr algn="ctr">
              <a:buNone/>
            </a:pPr>
            <a:r>
              <a:rPr lang="en-US" sz="6000" b="1" dirty="0">
                <a:solidFill>
                  <a:schemeClr val="tx1"/>
                </a:solidFill>
                <a:latin typeface="+mn-lt"/>
              </a:rPr>
              <a:t>www.BibleTruth.cc</a:t>
            </a:r>
          </a:p>
        </p:txBody>
      </p:sp>
    </p:spTree>
    <p:extLst>
      <p:ext uri="{BB962C8B-B14F-4D97-AF65-F5344CB8AC3E}">
        <p14:creationId xmlns:p14="http://schemas.microsoft.com/office/powerpoint/2010/main" val="91191785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158581</TotalTime>
  <Words>2194</Words>
  <Application>Microsoft Office PowerPoint</Application>
  <PresentationFormat>Widescreen</PresentationFormat>
  <Paragraphs>168</Paragraphs>
  <Slides>30</Slides>
  <Notes>30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30</vt:i4>
      </vt:variant>
    </vt:vector>
  </HeadingPairs>
  <TitlesOfParts>
    <vt:vector size="37" baseType="lpstr">
      <vt:lpstr>Arial</vt:lpstr>
      <vt:lpstr>Bwgrkn</vt:lpstr>
      <vt:lpstr>Calibri</vt:lpstr>
      <vt:lpstr>Calibri Light</vt:lpstr>
      <vt:lpstr>Helvetica</vt:lpstr>
      <vt:lpstr>Times New Roman</vt:lpstr>
      <vt:lpstr>Office Theme</vt:lpstr>
      <vt:lpstr>PowerPoint Presentation</vt:lpstr>
      <vt:lpstr>PowerPoint Presentation</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1526</cp:revision>
  <dcterms:created xsi:type="dcterms:W3CDTF">2018-11-07T08:55:54Z</dcterms:created>
  <dcterms:modified xsi:type="dcterms:W3CDTF">2021-01-02T16:55:05Z</dcterms:modified>
</cp:coreProperties>
</file>