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64" r:id="rId2"/>
    <p:sldId id="1183" r:id="rId3"/>
    <p:sldId id="1300" r:id="rId4"/>
    <p:sldId id="1329" r:id="rId5"/>
    <p:sldId id="1330" r:id="rId6"/>
    <p:sldId id="1328" r:id="rId7"/>
    <p:sldId id="1322" r:id="rId8"/>
    <p:sldId id="1331" r:id="rId9"/>
    <p:sldId id="1333" r:id="rId10"/>
    <p:sldId id="1334" r:id="rId11"/>
    <p:sldId id="1335" r:id="rId12"/>
    <p:sldId id="1336" r:id="rId13"/>
    <p:sldId id="1337" r:id="rId14"/>
    <p:sldId id="1323" r:id="rId15"/>
    <p:sldId id="1340" r:id="rId16"/>
    <p:sldId id="1341" r:id="rId17"/>
    <p:sldId id="1324" r:id="rId18"/>
    <p:sldId id="1338" r:id="rId19"/>
    <p:sldId id="1325" r:id="rId20"/>
    <p:sldId id="1342" r:id="rId21"/>
    <p:sldId id="1343" r:id="rId22"/>
    <p:sldId id="1332" r:id="rId23"/>
    <p:sldId id="1339" r:id="rId24"/>
    <p:sldId id="1326" r:id="rId25"/>
    <p:sldId id="1344" r:id="rId26"/>
    <p:sldId id="1327" r:id="rId27"/>
    <p:sldId id="1321" r:id="rId28"/>
    <p:sldId id="774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5805" autoAdjust="0"/>
  </p:normalViewPr>
  <p:slideViewPr>
    <p:cSldViewPr snapToGrid="0">
      <p:cViewPr>
        <p:scale>
          <a:sx n="75" d="100"/>
          <a:sy n="75" d="100"/>
        </p:scale>
        <p:origin x="114" y="600"/>
      </p:cViewPr>
      <p:guideLst/>
    </p:cSldViewPr>
  </p:slideViewPr>
  <p:outlineViewPr>
    <p:cViewPr>
      <p:scale>
        <a:sx n="33" d="100"/>
        <a:sy n="33" d="100"/>
      </p:scale>
      <p:origin x="0" y="-2058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DFE066-076E-4FCB-A0D9-5A2CC649E639}" type="datetimeFigureOut">
              <a:rPr lang="en-US" smtClean="0"/>
              <a:t>12/19/2020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257C46-5D63-4036-B9A6-820866EDF7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453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03013-8287-D549-A06B-B0A86AFD76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564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Colossae is located in</a:t>
            </a:r>
            <a:r>
              <a:rPr lang="en-US" baseline="0" dirty="0" smtClean="0"/>
              <a:t> Phrygia near Ephesus and Laodicea.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8187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5278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7723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7687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9435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7681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0623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638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7338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378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5135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6601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8931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9573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5376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1444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3227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824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9955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5338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850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7032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24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1806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6647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BDF8D3-2F97-4E94-A700-58AC707148C1}" type="slidenum">
              <a:rPr lang="en-US">
                <a:solidFill>
                  <a:prstClr val="black"/>
                </a:solidFill>
              </a:rPr>
              <a:pPr/>
              <a:t>26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95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03013-8287-D549-A06B-B0A86AFD76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05237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073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12/19/2020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307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12/19/2020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405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12/19/2020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715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12/19/2020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10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12/19/2020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519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12/19/2020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655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12/19/2020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904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12/19/2020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220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12/19/2020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719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12/19/2020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49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12/19/2020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856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F47777-84D7-4CF1-B56F-347CA25596FD}" type="datetimeFigureOut">
              <a:rPr lang="en-US" smtClean="0"/>
              <a:t>12/19/2020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1B01FA-5DD9-417B-ABB8-22AA979D9A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992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557" y="598715"/>
            <a:ext cx="11489633" cy="603068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200" b="1" dirty="0" smtClean="0">
                <a:solidFill>
                  <a:schemeClr val="accent1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Shabbat Shalom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algn="ctr">
              <a:spcAft>
                <a:spcPts val="1200"/>
              </a:spcAft>
              <a:buNone/>
            </a:pPr>
            <a:r>
              <a:rPr lang="en-US" sz="3733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Welcome to</a:t>
            </a:r>
            <a:endParaRPr lang="en-US" sz="3733" b="1" i="1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10400" b="1" i="1" dirty="0">
                <a:solidFill>
                  <a:srgbClr val="C00000"/>
                </a:solidFill>
                <a:latin typeface="Helvetica" pitchFamily="34" charset="0"/>
                <a:cs typeface="Helvetica" pitchFamily="34" charset="0"/>
              </a:rPr>
              <a:t>The </a:t>
            </a:r>
            <a:r>
              <a:rPr lang="en-US" sz="10400" b="1" i="1" dirty="0" err="1">
                <a:solidFill>
                  <a:srgbClr val="C00000"/>
                </a:solidFill>
                <a:latin typeface="Helvetica" pitchFamily="34" charset="0"/>
                <a:cs typeface="Helvetica" pitchFamily="34" charset="0"/>
              </a:rPr>
              <a:t>Miqra</a:t>
            </a:r>
            <a:endParaRPr lang="en-US" sz="10400" b="1" i="1" dirty="0">
              <a:solidFill>
                <a:srgbClr val="C00000"/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en-US" sz="5333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5333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Proclaiming the Ancient Paths of Our Biblical Roots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5333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December </a:t>
            </a:r>
            <a:r>
              <a:rPr lang="en-US" sz="5333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19, </a:t>
            </a:r>
            <a:r>
              <a:rPr lang="en-US" sz="5333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2020</a:t>
            </a:r>
            <a:endParaRPr lang="en-US" sz="5333" b="1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algn="ctr">
              <a:buNone/>
            </a:pPr>
            <a:endParaRPr lang="en-US" sz="3733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63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338" y="598715"/>
            <a:ext cx="11948159" cy="603068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333" dirty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 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5867" b="1" dirty="0" smtClean="0">
                <a:solidFill>
                  <a:schemeClr val="accent2">
                    <a:lumMod val="50000"/>
                  </a:schemeClr>
                </a:solidFill>
                <a:cs typeface="Helvetica" pitchFamily="34" charset="0"/>
              </a:rPr>
              <a:t>Hebrews </a:t>
            </a:r>
            <a:r>
              <a:rPr lang="en-US" sz="5867" b="1" dirty="0" smtClean="0">
                <a:solidFill>
                  <a:schemeClr val="accent2">
                    <a:lumMod val="50000"/>
                  </a:schemeClr>
                </a:solidFill>
                <a:cs typeface="Helvetica" pitchFamily="34" charset="0"/>
              </a:rPr>
              <a:t>4</a:t>
            </a:r>
            <a:endParaRPr lang="en-US" sz="5333" b="1" dirty="0">
              <a:solidFill>
                <a:schemeClr val="tx1">
                  <a:lumMod val="95000"/>
                  <a:lumOff val="5000"/>
                </a:schemeClr>
              </a:solidFill>
              <a:cs typeface="Helvetica" pitchFamily="34" charset="0"/>
            </a:endParaRPr>
          </a:p>
          <a:p>
            <a:pPr marL="0" indent="0" algn="ctr">
              <a:buNone/>
            </a:pPr>
            <a:endParaRPr lang="en-US" sz="5333" b="1" dirty="0" smtClean="0">
              <a:solidFill>
                <a:schemeClr val="tx1">
                  <a:lumMod val="95000"/>
                  <a:lumOff val="5000"/>
                </a:schemeClr>
              </a:solidFill>
              <a:cs typeface="Helvetica" pitchFamily="34" charset="0"/>
            </a:endParaRPr>
          </a:p>
          <a:p>
            <a:pPr marL="0" indent="0" algn="ctr">
              <a:buNone/>
            </a:pPr>
            <a:r>
              <a:rPr lang="en-US" sz="5333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Helvetica" pitchFamily="34" charset="0"/>
              </a:rPr>
              <a:t>The Sabbath Rest That Remains</a:t>
            </a:r>
            <a:endParaRPr lang="en-US" sz="5333" b="1" dirty="0">
              <a:solidFill>
                <a:schemeClr val="tx1">
                  <a:lumMod val="95000"/>
                  <a:lumOff val="5000"/>
                </a:schemeClr>
              </a:solidFill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843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What? Me Worry?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Hebrews </a:t>
            </a:r>
            <a:r>
              <a:rPr lang="en-US" sz="4000" b="1" dirty="0" smtClean="0"/>
              <a:t>4:1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b="1" u="sng" dirty="0" smtClean="0"/>
              <a:t>Therefore</a:t>
            </a:r>
            <a:r>
              <a:rPr lang="en-US" sz="4000" b="1" u="sng" dirty="0"/>
              <a:t>, let us fear</a:t>
            </a:r>
            <a:r>
              <a:rPr lang="en-US" sz="4000" b="1" dirty="0"/>
              <a:t> if, while a promise remains of entering His rest, any one of you may seem to have come short of </a:t>
            </a:r>
            <a:r>
              <a:rPr lang="en-US" sz="4000" b="1" dirty="0" smtClean="0"/>
              <a:t>it. </a:t>
            </a:r>
          </a:p>
          <a:p>
            <a:pPr>
              <a:buFontTx/>
              <a:buChar char="-"/>
            </a:pPr>
            <a:r>
              <a:rPr lang="en-US" sz="4000" b="1" dirty="0" smtClean="0"/>
              <a:t>to </a:t>
            </a:r>
            <a:r>
              <a:rPr lang="en-US" sz="4000" b="1" dirty="0"/>
              <a:t>be in an apprehensive state, </a:t>
            </a:r>
            <a:r>
              <a:rPr lang="en-US" sz="4000" b="1" i="1" dirty="0"/>
              <a:t>be afraid, </a:t>
            </a:r>
            <a:r>
              <a:rPr lang="en-US" sz="4000" dirty="0" smtClean="0"/>
              <a:t>oft</a:t>
            </a:r>
            <a:r>
              <a:rPr lang="en-US" sz="4000" dirty="0"/>
              <a:t>. in the sense </a:t>
            </a:r>
            <a:r>
              <a:rPr lang="en-US" sz="4000" b="1" i="1" dirty="0"/>
              <a:t>become </a:t>
            </a:r>
            <a:r>
              <a:rPr lang="en-US" sz="4000" b="1" i="1" dirty="0" smtClean="0"/>
              <a:t>frightened</a:t>
            </a:r>
          </a:p>
          <a:p>
            <a:pPr>
              <a:buFontTx/>
              <a:buChar char="-"/>
            </a:pPr>
            <a:r>
              <a:rPr lang="en-US" sz="4000" dirty="0"/>
              <a:t>Fear because of our ancestors experience</a:t>
            </a:r>
          </a:p>
          <a:p>
            <a:pPr>
              <a:buFontTx/>
              <a:buChar char="-"/>
            </a:pPr>
            <a:r>
              <a:rPr lang="en-US" sz="4000" b="1" dirty="0" smtClean="0"/>
              <a:t>The fear of Yahuwah is the beginning of wisdom</a:t>
            </a:r>
            <a:endParaRPr lang="en-US" sz="4000" b="1" dirty="0"/>
          </a:p>
          <a:p>
            <a:pPr>
              <a:buFontTx/>
              <a:buChar char="-"/>
            </a:pPr>
            <a:endParaRPr lang="en-US" sz="4000" b="1" dirty="0" smtClean="0"/>
          </a:p>
          <a:p>
            <a:pPr marL="0" indent="0">
              <a:buNone/>
            </a:pP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3584187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Remains?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Hebrews </a:t>
            </a:r>
            <a:r>
              <a:rPr lang="en-US" sz="4000" b="1" dirty="0" smtClean="0"/>
              <a:t>4:1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b="1" dirty="0" smtClean="0"/>
              <a:t>Therefore</a:t>
            </a:r>
            <a:r>
              <a:rPr lang="en-US" sz="4000" b="1" dirty="0"/>
              <a:t>, let us fear if, while </a:t>
            </a:r>
            <a:r>
              <a:rPr lang="en-US" sz="4000" b="1" u="sng" dirty="0"/>
              <a:t>a promise remains of entering His rest</a:t>
            </a:r>
            <a:r>
              <a:rPr lang="en-US" sz="4000" b="1" dirty="0"/>
              <a:t>, any one of you may seem to have come short of </a:t>
            </a:r>
            <a:r>
              <a:rPr lang="en-US" sz="4000" b="1" dirty="0" smtClean="0"/>
              <a:t>it. </a:t>
            </a:r>
          </a:p>
          <a:p>
            <a:pPr>
              <a:buFontTx/>
              <a:buChar char="-"/>
            </a:pPr>
            <a:r>
              <a:rPr lang="en-US" sz="3600" b="1" dirty="0" smtClean="0"/>
              <a:t>to </a:t>
            </a:r>
            <a:r>
              <a:rPr lang="en-US" sz="3600" b="1" dirty="0"/>
              <a:t>cause </a:t>
            </a:r>
            <a:r>
              <a:rPr lang="en-US" sz="3600" b="1" dirty="0" err="1"/>
              <a:t>someth</a:t>
            </a:r>
            <a:r>
              <a:rPr lang="en-US" sz="3600" b="1" dirty="0"/>
              <a:t>. to remain in existence or be left over, </a:t>
            </a:r>
            <a:r>
              <a:rPr lang="en-US" sz="3600" b="1" i="1" dirty="0"/>
              <a:t>leave </a:t>
            </a:r>
            <a:r>
              <a:rPr lang="en-US" sz="3600" b="1" i="1" dirty="0" smtClean="0"/>
              <a:t>over; </a:t>
            </a:r>
            <a:r>
              <a:rPr lang="en-US" sz="3600" dirty="0"/>
              <a:t>Pass. </a:t>
            </a:r>
            <a:r>
              <a:rPr lang="en-US" sz="3600" i="1" dirty="0" smtClean="0"/>
              <a:t>remain</a:t>
            </a:r>
            <a:r>
              <a:rPr lang="en-US" sz="3600" dirty="0" smtClean="0"/>
              <a:t>), </a:t>
            </a:r>
            <a:r>
              <a:rPr lang="en-US" sz="3600" dirty="0"/>
              <a:t>specif. in the sense </a:t>
            </a:r>
            <a:r>
              <a:rPr lang="en-US" sz="3600" i="1" dirty="0"/>
              <a:t>be incomplete, unfinished, </a:t>
            </a:r>
            <a:r>
              <a:rPr lang="en-US" sz="3600" i="1" dirty="0" smtClean="0"/>
              <a:t>open</a:t>
            </a:r>
          </a:p>
          <a:p>
            <a:pPr>
              <a:buFontTx/>
              <a:buChar char="-"/>
            </a:pPr>
            <a:r>
              <a:rPr lang="en-US" sz="3600" b="1" i="1" dirty="0" smtClean="0"/>
              <a:t>Why is the promise still remaining?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1776239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Come Up Short?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Hebrews </a:t>
            </a:r>
            <a:r>
              <a:rPr lang="en-US" sz="4000" b="1" dirty="0" smtClean="0"/>
              <a:t>4:1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b="1" dirty="0" smtClean="0"/>
              <a:t>Therefore</a:t>
            </a:r>
            <a:r>
              <a:rPr lang="en-US" sz="4000" b="1" dirty="0"/>
              <a:t>, let us fear if, while a promise remains of entering His rest, any one of you may seem to have </a:t>
            </a:r>
            <a:r>
              <a:rPr lang="en-US" sz="4000" b="1" u="sng" dirty="0"/>
              <a:t>come short</a:t>
            </a:r>
            <a:r>
              <a:rPr lang="en-US" sz="4000" b="1" dirty="0"/>
              <a:t> of </a:t>
            </a:r>
            <a:r>
              <a:rPr lang="en-US" sz="4000" b="1" dirty="0" smtClean="0"/>
              <a:t>it. </a:t>
            </a:r>
          </a:p>
          <a:p>
            <a:pPr marL="0" indent="0">
              <a:buNone/>
            </a:pPr>
            <a:r>
              <a:rPr lang="en-US" sz="4000" b="1" dirty="0" smtClean="0"/>
              <a:t>- </a:t>
            </a:r>
            <a:r>
              <a:rPr lang="en-US" sz="4000" b="1" dirty="0"/>
              <a:t>1</a:t>
            </a:r>
            <a:r>
              <a:rPr lang="en-US" sz="4000" dirty="0"/>
              <a:t>. </a:t>
            </a:r>
            <a:r>
              <a:rPr lang="en-US" sz="4000" b="1" dirty="0"/>
              <a:t>to miss out on </a:t>
            </a:r>
            <a:r>
              <a:rPr lang="en-US" sz="4000" b="1" dirty="0" err="1"/>
              <a:t>someth</a:t>
            </a:r>
            <a:r>
              <a:rPr lang="en-US" sz="4000" b="1" dirty="0"/>
              <a:t>. through one’s own fault, </a:t>
            </a:r>
            <a:r>
              <a:rPr lang="en-US" sz="4000" b="1" i="1" dirty="0"/>
              <a:t>to miss, fail to reach, </a:t>
            </a:r>
            <a:r>
              <a:rPr lang="en-US" sz="4000" dirty="0"/>
              <a:t>act. </a:t>
            </a:r>
            <a:r>
              <a:rPr lang="en-US" sz="4000" i="1" dirty="0" smtClean="0"/>
              <a:t>be </a:t>
            </a:r>
            <a:r>
              <a:rPr lang="en-US" sz="4000" i="1" dirty="0"/>
              <a:t>excluded from </a:t>
            </a:r>
            <a:r>
              <a:rPr lang="en-US" sz="4000" i="1" dirty="0" err="1"/>
              <a:t>someth</a:t>
            </a:r>
            <a:r>
              <a:rPr lang="en-US" sz="4000" i="1" dirty="0" smtClean="0"/>
              <a:t>.; </a:t>
            </a:r>
            <a:r>
              <a:rPr lang="en-US" sz="4000" dirty="0" smtClean="0"/>
              <a:t>of </a:t>
            </a:r>
            <a:r>
              <a:rPr lang="en-US" sz="4000" dirty="0"/>
              <a:t>a kid lagging behind the rest of the flock and pursued by a </a:t>
            </a:r>
            <a:r>
              <a:rPr lang="en-US" sz="4000" dirty="0" smtClean="0"/>
              <a:t>wolf</a:t>
            </a:r>
            <a:endParaRPr lang="en-US" sz="4000" dirty="0"/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113487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Could We Come Short of the Promise?</a:t>
            </a:r>
          </a:p>
          <a:p>
            <a:pPr marL="0" indent="0">
              <a:buNone/>
            </a:pPr>
            <a:r>
              <a:rPr lang="en-US" sz="4000" b="1" dirty="0" smtClean="0"/>
              <a:t>Hebrews 4:2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b="1" dirty="0" smtClean="0"/>
              <a:t>For </a:t>
            </a:r>
            <a:r>
              <a:rPr lang="en-US" sz="4000" b="1" dirty="0"/>
              <a:t>indeed we have had good news preached to us, just as they also; </a:t>
            </a:r>
            <a:r>
              <a:rPr lang="en-US" sz="4000" b="1" u="sng" dirty="0"/>
              <a:t>but the word they heard did not profit them, because it was not united by faith in those who heard</a:t>
            </a:r>
            <a:r>
              <a:rPr lang="en-US" sz="4000" b="1" dirty="0" smtClean="0"/>
              <a:t>.</a:t>
            </a:r>
          </a:p>
          <a:p>
            <a:pPr>
              <a:buFontTx/>
              <a:buChar char="-"/>
            </a:pPr>
            <a:r>
              <a:rPr lang="en-US" sz="4000" b="1" dirty="0" smtClean="0"/>
              <a:t>What was written about the wilderness experience was written </a:t>
            </a:r>
            <a:r>
              <a:rPr lang="en-US" sz="4000" b="1" u="sng" dirty="0" smtClean="0"/>
              <a:t>for us</a:t>
            </a:r>
            <a:r>
              <a:rPr lang="en-US" sz="4000" b="1" dirty="0" smtClean="0"/>
              <a:t>!</a:t>
            </a:r>
          </a:p>
          <a:p>
            <a:pPr>
              <a:buFontTx/>
              <a:buChar char="-"/>
            </a:pPr>
            <a:r>
              <a:rPr lang="en-US" sz="4000" b="1" dirty="0" smtClean="0"/>
              <a:t>If we repeat their mistake (disobedience), we will surely fall short as they did</a:t>
            </a:r>
            <a:endParaRPr lang="en-US" sz="4000" b="1" dirty="0"/>
          </a:p>
          <a:p>
            <a:pPr marL="0" indent="0">
              <a:buNone/>
            </a:pP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752985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Who is to Enter His Rest?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Hebrews </a:t>
            </a:r>
            <a:r>
              <a:rPr lang="en-US" sz="4000" b="1" dirty="0" smtClean="0"/>
              <a:t>4:3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b="1" dirty="0" smtClean="0"/>
              <a:t>For </a:t>
            </a:r>
            <a:r>
              <a:rPr lang="en-US" sz="4000" b="1" u="sng" dirty="0"/>
              <a:t>we who have believed enter that rest</a:t>
            </a:r>
            <a:r>
              <a:rPr lang="en-US" sz="4000" b="1" dirty="0"/>
              <a:t>, just as He has said, "AS I SWORE IN MY WRATH, THEY SHALL NOT ENTER MY REST," although His works were finished from the foundation of the world</a:t>
            </a:r>
            <a:r>
              <a:rPr lang="en-US" sz="4000" b="1" dirty="0" smtClean="0"/>
              <a:t>. </a:t>
            </a:r>
          </a:p>
          <a:p>
            <a:pPr>
              <a:buFontTx/>
              <a:buChar char="-"/>
            </a:pPr>
            <a:r>
              <a:rPr lang="en-US" sz="4000" b="1" dirty="0" smtClean="0"/>
              <a:t>Again, the oath reads, “</a:t>
            </a:r>
            <a:r>
              <a:rPr lang="en-US" sz="4000" b="1" u="sng" dirty="0" smtClean="0"/>
              <a:t>If</a:t>
            </a:r>
            <a:r>
              <a:rPr lang="en-US" sz="4000" b="1" dirty="0" smtClean="0"/>
              <a:t> they will enter my rest”</a:t>
            </a:r>
          </a:p>
          <a:p>
            <a:pPr>
              <a:buFontTx/>
              <a:buChar char="-"/>
            </a:pPr>
            <a:r>
              <a:rPr lang="en-US" sz="4000" b="1" dirty="0" smtClean="0"/>
              <a:t>If we enter that rest (God’s rest on the seventh), then we meet the condition of the Promise</a:t>
            </a:r>
            <a:endParaRPr lang="en-US" sz="4000" b="1" dirty="0"/>
          </a:p>
          <a:p>
            <a:pPr marL="0" indent="0">
              <a:buNone/>
            </a:pP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078992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Elohim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Rested on the Seventh Day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Hebrews </a:t>
            </a:r>
            <a:r>
              <a:rPr lang="en-US" sz="4000" b="1" dirty="0" smtClean="0"/>
              <a:t>4:4-5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b="1" dirty="0" smtClean="0"/>
              <a:t>For </a:t>
            </a:r>
            <a:r>
              <a:rPr lang="en-US" sz="4000" b="1" dirty="0"/>
              <a:t>He has said somewhere concerning the seventh [day]: "AND GOD RESTED ON THE SEVENTH DAY FROM ALL HIS WORKS</a:t>
            </a:r>
            <a:r>
              <a:rPr lang="en-US" sz="4000" b="1" dirty="0" smtClean="0"/>
              <a:t>"; </a:t>
            </a:r>
            <a:r>
              <a:rPr lang="en-US" sz="4000" b="1" dirty="0"/>
              <a:t>and again in this [passage], "THEY SHALL NOT ENTER MY REST</a:t>
            </a:r>
            <a:r>
              <a:rPr lang="en-US" sz="4000" b="1" dirty="0" smtClean="0"/>
              <a:t>.“</a:t>
            </a:r>
          </a:p>
          <a:p>
            <a:pPr marL="0" indent="0">
              <a:buNone/>
            </a:pPr>
            <a:r>
              <a:rPr lang="en-US" sz="4000" b="1" dirty="0" smtClean="0"/>
              <a:t>- Quoting Genesis 2:2 and Psalm 95</a:t>
            </a:r>
            <a:endParaRPr lang="en-US" sz="4000" b="1" dirty="0"/>
          </a:p>
          <a:p>
            <a:pPr marL="0" indent="0">
              <a:buNone/>
            </a:pPr>
            <a:endParaRPr lang="en-US" sz="4000" b="1" dirty="0"/>
          </a:p>
          <a:p>
            <a:pPr marL="0" indent="0">
              <a:buNone/>
            </a:pP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690615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Tell Me Again About Psalm 95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No prelude, like with some of the other Psalms, but we know David wrote it (from Hebrews 4:7)</a:t>
            </a:r>
          </a:p>
          <a:p>
            <a:pPr marL="0" indent="0">
              <a:buNone/>
            </a:pPr>
            <a:r>
              <a:rPr lang="en-US" sz="4000" b="1" dirty="0" smtClean="0"/>
              <a:t>Read on the Sabbath day</a:t>
            </a:r>
          </a:p>
          <a:p>
            <a:pPr marL="0" indent="0">
              <a:buNone/>
            </a:pPr>
            <a:r>
              <a:rPr lang="en-US" sz="4000" b="1" dirty="0" smtClean="0"/>
              <a:t>The theme is predominantly of Sabbath worship</a:t>
            </a:r>
            <a:endParaRPr lang="en-US" sz="4000" b="1" dirty="0"/>
          </a:p>
          <a:p>
            <a:pPr marL="0" indent="0">
              <a:buNone/>
            </a:pP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261417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Tell Me Again About Psalm 95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000" b="1" dirty="0"/>
              <a:t>O come, let us sing for joy to Yahuwah, Let us shout joyfully to the rock of our salvation.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2</a:t>
            </a:r>
            <a:r>
              <a:rPr lang="en-US" sz="4000" b="1" dirty="0"/>
              <a:t> Let us come before His presence with thanksgiving, Let us shout joyfully to Him with psalms.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3</a:t>
            </a:r>
            <a:r>
              <a:rPr lang="en-US" sz="4000" b="1" dirty="0"/>
              <a:t> For Yahuwah is a great Elohim And a great King above all gods,</a:t>
            </a:r>
          </a:p>
        </p:txBody>
      </p:sp>
    </p:spTree>
    <p:extLst>
      <p:ext uri="{BB962C8B-B14F-4D97-AF65-F5344CB8AC3E}">
        <p14:creationId xmlns:p14="http://schemas.microsoft.com/office/powerpoint/2010/main" val="247018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Tell Me Again About Psalm 95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000" b="1" baseline="30000" dirty="0" smtClean="0"/>
              <a:t>4</a:t>
            </a:r>
            <a:r>
              <a:rPr lang="en-US" sz="4000" b="1" dirty="0" smtClean="0"/>
              <a:t> </a:t>
            </a:r>
            <a:r>
              <a:rPr lang="en-US" sz="4000" b="1" dirty="0"/>
              <a:t>In whose hand are the depths of the earth, The peaks of the mountains are His also.</a:t>
            </a:r>
          </a:p>
          <a:p>
            <a:pPr marL="0" indent="0">
              <a:buNone/>
            </a:pPr>
            <a:r>
              <a:rPr lang="en-US" sz="4000" b="1" baseline="30000" dirty="0" smtClean="0"/>
              <a:t>5</a:t>
            </a:r>
            <a:r>
              <a:rPr lang="en-US" sz="4000" b="1" dirty="0" smtClean="0"/>
              <a:t> </a:t>
            </a:r>
            <a:r>
              <a:rPr lang="en-US" sz="4000" b="1" dirty="0"/>
              <a:t>The sea is His, for it was He who made it, And His hands formed the dry land</a:t>
            </a:r>
            <a:r>
              <a:rPr lang="en-US" sz="4000" b="1" dirty="0" smtClean="0"/>
              <a:t>.</a:t>
            </a:r>
          </a:p>
          <a:p>
            <a:pPr>
              <a:buFontTx/>
              <a:buChar char="-"/>
            </a:pPr>
            <a:r>
              <a:rPr lang="en-US" sz="4000" b="1" dirty="0" smtClean="0"/>
              <a:t>See Genesis 1 – Elohim created all these</a:t>
            </a:r>
          </a:p>
          <a:p>
            <a:pPr>
              <a:buFontTx/>
              <a:buChar char="-"/>
            </a:pPr>
            <a:r>
              <a:rPr lang="en-US" sz="4000" b="1" dirty="0" smtClean="0"/>
              <a:t>See Psalm 104 – Elohim created everything in heaven and earth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389541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Tell Me Again About Psalm 95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000" b="1" baseline="30000" dirty="0"/>
              <a:t>6</a:t>
            </a:r>
            <a:r>
              <a:rPr lang="en-US" sz="4000" b="1" dirty="0"/>
              <a:t> Come, let us worship and bow down, Let us kneel before Yahuwah our Maker.</a:t>
            </a:r>
          </a:p>
          <a:p>
            <a:pPr marL="0" indent="0">
              <a:buNone/>
            </a:pPr>
            <a:r>
              <a:rPr lang="en-US" sz="4000" b="1" baseline="30000" dirty="0" smtClean="0"/>
              <a:t>7</a:t>
            </a:r>
            <a:r>
              <a:rPr lang="en-US" sz="4000" b="1" dirty="0" smtClean="0"/>
              <a:t> </a:t>
            </a:r>
            <a:r>
              <a:rPr lang="en-US" sz="4000" b="1" dirty="0"/>
              <a:t>For He is our Elohim, And we are the people of His pasture and the sheep of His hand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r>
              <a:rPr lang="en-US" sz="4000" b="1" dirty="0" smtClean="0"/>
              <a:t>- We worship him on the Sabbath because he is Creator of all and He is our Elohim 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1946983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Tell Me Again About Psalm 95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000" b="1" u="sng" dirty="0"/>
              <a:t>Today</a:t>
            </a:r>
            <a:r>
              <a:rPr lang="en-US" sz="4000" b="1" dirty="0"/>
              <a:t>, if you would hear His voice,</a:t>
            </a:r>
          </a:p>
          <a:p>
            <a:pPr marL="0" indent="0">
              <a:buNone/>
            </a:pPr>
            <a:r>
              <a:rPr lang="en-US" sz="4000" b="1" baseline="30000" dirty="0" smtClean="0"/>
              <a:t>8</a:t>
            </a:r>
            <a:r>
              <a:rPr lang="en-US" sz="4000" b="1" dirty="0" smtClean="0"/>
              <a:t> </a:t>
            </a:r>
            <a:r>
              <a:rPr lang="en-US" sz="4000" b="1" dirty="0"/>
              <a:t>Do not harden your hearts, as at </a:t>
            </a:r>
            <a:r>
              <a:rPr lang="en-US" sz="4000" b="1" dirty="0" err="1"/>
              <a:t>Meribah</a:t>
            </a:r>
            <a:r>
              <a:rPr lang="en-US" sz="4000" b="1" dirty="0"/>
              <a:t>, As in the day of </a:t>
            </a:r>
            <a:r>
              <a:rPr lang="en-US" sz="4000" b="1" dirty="0" err="1"/>
              <a:t>Massah</a:t>
            </a:r>
            <a:r>
              <a:rPr lang="en-US" sz="4000" b="1" dirty="0"/>
              <a:t> in the wilderness,</a:t>
            </a:r>
          </a:p>
          <a:p>
            <a:pPr marL="0" indent="0">
              <a:buNone/>
            </a:pPr>
            <a:r>
              <a:rPr lang="en-US" sz="4000" b="1" baseline="30000" dirty="0" smtClean="0"/>
              <a:t>9</a:t>
            </a:r>
            <a:r>
              <a:rPr lang="en-US" sz="4000" b="1" dirty="0" smtClean="0"/>
              <a:t> </a:t>
            </a:r>
            <a:r>
              <a:rPr lang="en-US" sz="4000" b="1" dirty="0"/>
              <a:t>"When your fathers tested Me, They tried Me, though they had seen My work.</a:t>
            </a:r>
          </a:p>
          <a:p>
            <a:pPr marL="0" indent="0">
              <a:buNone/>
            </a:pPr>
            <a:r>
              <a:rPr lang="en-US" sz="4000" b="1" baseline="30000" dirty="0" smtClean="0"/>
              <a:t>10</a:t>
            </a:r>
            <a:r>
              <a:rPr lang="en-US" sz="4000" b="1" dirty="0" smtClean="0"/>
              <a:t> </a:t>
            </a:r>
            <a:r>
              <a:rPr lang="en-US" sz="4000" b="1" dirty="0"/>
              <a:t>"For forty years I loathed [that] generation, And said they are a people who err in their heart, And they do not know My ways.</a:t>
            </a:r>
          </a:p>
          <a:p>
            <a:pPr marL="0" indent="0">
              <a:buNone/>
            </a:pPr>
            <a:r>
              <a:rPr lang="en-US" sz="4000" b="1" baseline="30000" dirty="0" smtClean="0"/>
              <a:t>11</a:t>
            </a:r>
            <a:r>
              <a:rPr lang="en-US" sz="4000" b="1" dirty="0" smtClean="0"/>
              <a:t> </a:t>
            </a:r>
            <a:r>
              <a:rPr lang="en-US" sz="4000" b="1" dirty="0"/>
              <a:t>"Therefore I swore in My anger, Truly they shall not enter into My rest</a:t>
            </a:r>
            <a:r>
              <a:rPr lang="en-US" sz="4000" b="1" dirty="0" smtClean="0"/>
              <a:t>."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28831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Today?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David, on the Sabbath day, speaks of “Today”</a:t>
            </a:r>
          </a:p>
          <a:p>
            <a:pPr marL="0" indent="0">
              <a:buNone/>
            </a:pPr>
            <a:r>
              <a:rPr lang="en-US" sz="4000" b="1" dirty="0" smtClean="0"/>
              <a:t>Could David be equating “Today” with the Sabbath day?</a:t>
            </a:r>
          </a:p>
          <a:p>
            <a:pPr marL="0" indent="0">
              <a:buNone/>
            </a:pPr>
            <a:r>
              <a:rPr lang="en-US" sz="4000" b="1" dirty="0" smtClean="0"/>
              <a:t>Don’t harden your heart against the call of Elohim on the Sabbath day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932537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Today?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Hebrews </a:t>
            </a:r>
            <a:r>
              <a:rPr lang="en-US" sz="4000" b="1" dirty="0" smtClean="0"/>
              <a:t>4:6-7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b="1" dirty="0"/>
              <a:t>Therefore, since it remains for some to enter it, and those who formerly had good news preached to them failed to enter because of </a:t>
            </a:r>
            <a:r>
              <a:rPr lang="en-US" sz="4000" b="1" dirty="0" smtClean="0"/>
              <a:t>disobedience, He </a:t>
            </a:r>
            <a:r>
              <a:rPr lang="en-US" sz="4000" b="1" dirty="0"/>
              <a:t>again fixes a certain day, "Today," saying through David after so long a time just as has been said before, "TODAY IF YOU HEAR HIS VOICE, DO NOT HARDEN YOUR HEARTS</a:t>
            </a:r>
            <a:r>
              <a:rPr lang="en-US" sz="4000" b="1" dirty="0" smtClean="0"/>
              <a:t>."</a:t>
            </a:r>
            <a:endParaRPr lang="en-US" sz="4000" b="1" dirty="0"/>
          </a:p>
          <a:p>
            <a:pPr marL="0" indent="0">
              <a:buNone/>
            </a:pP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233756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Certain Day: Today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He </a:t>
            </a:r>
            <a:r>
              <a:rPr lang="en-US" sz="4000" b="1" u="sng" dirty="0"/>
              <a:t>again</a:t>
            </a:r>
            <a:r>
              <a:rPr lang="en-US" sz="4000" b="1" dirty="0"/>
              <a:t> fixes a certain day, "</a:t>
            </a:r>
            <a:r>
              <a:rPr lang="en-US" sz="4000" b="1" dirty="0" smtClean="0"/>
              <a:t>Today ," </a:t>
            </a:r>
            <a:r>
              <a:rPr lang="en-US" sz="4000" b="1" dirty="0"/>
              <a:t>saying through David after so long a time just as has been said before, "TODAY IF YOU HEAR HIS VOICE, DO NOT HARDEN YOUR HEARTS</a:t>
            </a:r>
            <a:r>
              <a:rPr lang="en-US" sz="4000" b="1" dirty="0" smtClean="0"/>
              <a:t>.“</a:t>
            </a:r>
          </a:p>
          <a:p>
            <a:pPr>
              <a:buFontTx/>
              <a:buChar char="-"/>
            </a:pPr>
            <a:r>
              <a:rPr lang="en-US" sz="4000" b="1" dirty="0" smtClean="0"/>
              <a:t>This “certain” day is the writer’s style in referring to something that his readers were quite familiar with by using a vague term (i.e. “certain” or “somewhere” or “someone”)</a:t>
            </a:r>
          </a:p>
          <a:p>
            <a:pPr>
              <a:buFontTx/>
              <a:buChar char="-"/>
            </a:pPr>
            <a:r>
              <a:rPr lang="en-US" sz="4000" b="1" dirty="0" smtClean="0"/>
              <a:t>This “certain day” is the seventh day Sabbath! Which was fixed at creation, but now he fixes it again</a:t>
            </a:r>
            <a:endParaRPr lang="en-US" sz="4000" b="1" dirty="0"/>
          </a:p>
          <a:p>
            <a:pPr marL="0" indent="0">
              <a:buNone/>
            </a:pP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914901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Joshua Didn’t Give Them Rest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Hebrews </a:t>
            </a:r>
            <a:r>
              <a:rPr lang="en-US" sz="4000" b="1" dirty="0" smtClean="0"/>
              <a:t>4:8-9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b="1" dirty="0"/>
              <a:t>For if </a:t>
            </a:r>
            <a:r>
              <a:rPr lang="en-US" sz="4000" b="1" dirty="0" err="1"/>
              <a:t>Yehoshua</a:t>
            </a:r>
            <a:r>
              <a:rPr lang="en-US" sz="4000" b="1" dirty="0"/>
              <a:t> had given them rest, He would not have spoken of another day after that</a:t>
            </a:r>
            <a:r>
              <a:rPr lang="en-US" sz="4000" b="1" dirty="0" smtClean="0"/>
              <a:t>. </a:t>
            </a:r>
            <a:r>
              <a:rPr lang="en-US" sz="4000" b="1" dirty="0"/>
              <a:t>So there remains a Sabbath rest for the people of Elohim</a:t>
            </a:r>
            <a:r>
              <a:rPr lang="en-US" sz="4000" b="1" dirty="0" smtClean="0"/>
              <a:t>.</a:t>
            </a:r>
          </a:p>
          <a:p>
            <a:pPr>
              <a:buFontTx/>
              <a:buChar char="-"/>
            </a:pPr>
            <a:r>
              <a:rPr lang="en-US" sz="4000" b="1" dirty="0" smtClean="0"/>
              <a:t>That wilderness generation did not enter the promised rest</a:t>
            </a:r>
          </a:p>
          <a:p>
            <a:pPr>
              <a:buFontTx/>
              <a:buChar char="-"/>
            </a:pPr>
            <a:r>
              <a:rPr lang="en-US" sz="4000" b="1" dirty="0" smtClean="0"/>
              <a:t>The next generation didn’t rest either! Because they never finished defeating their enemies, thus they did not rest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578984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Sabbath Rest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000" b="1" dirty="0" err="1" smtClean="0">
                <a:latin typeface="Bwgrkn" panose="00000400000000000000" pitchFamily="2" charset="0"/>
              </a:rPr>
              <a:t>sabbatismo,j</a:t>
            </a:r>
            <a:r>
              <a:rPr lang="en-US" sz="4000" b="1" dirty="0" smtClean="0">
                <a:latin typeface="Bwgrkn" panose="00000400000000000000" pitchFamily="2" charset="0"/>
              </a:rPr>
              <a:t> </a:t>
            </a:r>
          </a:p>
          <a:p>
            <a:pPr marL="0" indent="0">
              <a:buNone/>
            </a:pPr>
            <a:r>
              <a:rPr lang="en-US" sz="4000" b="1" dirty="0" smtClean="0"/>
              <a:t>1</a:t>
            </a:r>
            <a:r>
              <a:rPr lang="en-US" sz="4000" b="1" dirty="0"/>
              <a:t>. </a:t>
            </a:r>
            <a:r>
              <a:rPr lang="en-US" sz="4000" i="1" dirty="0"/>
              <a:t>a keeping </a:t>
            </a:r>
            <a:r>
              <a:rPr lang="en-US" sz="4000" i="1" dirty="0" err="1"/>
              <a:t>sabbath</a:t>
            </a:r>
            <a:r>
              <a:rPr lang="en-US" sz="4000" dirty="0"/>
              <a:t>.</a:t>
            </a:r>
          </a:p>
          <a:p>
            <a:pPr marL="0" indent="0">
              <a:buNone/>
            </a:pPr>
            <a:r>
              <a:rPr lang="en-US" sz="4000" b="1" dirty="0" smtClean="0"/>
              <a:t>2</a:t>
            </a:r>
            <a:r>
              <a:rPr lang="en-US" sz="4000" b="1" dirty="0"/>
              <a:t>. </a:t>
            </a:r>
            <a:r>
              <a:rPr lang="en-US" sz="4000" i="1" dirty="0"/>
              <a:t>the blessed rest from toils and troubles </a:t>
            </a:r>
            <a:r>
              <a:rPr lang="en-US" sz="4000" dirty="0"/>
              <a:t>looked for in the age to come by the true worshippers of God and true Christians (R. V. </a:t>
            </a:r>
            <a:r>
              <a:rPr lang="en-US" sz="4000" i="1" dirty="0" err="1"/>
              <a:t>sabbath</a:t>
            </a:r>
            <a:r>
              <a:rPr lang="en-US" sz="4000" i="1" dirty="0"/>
              <a:t> rest</a:t>
            </a:r>
            <a:r>
              <a:rPr lang="en-US" sz="4000" dirty="0"/>
              <a:t>): Heb. 4:9. </a:t>
            </a:r>
            <a:endParaRPr lang="en-US" sz="4000" dirty="0" smtClean="0"/>
          </a:p>
          <a:p>
            <a:pPr marL="0" indent="0">
              <a:buNone/>
            </a:pPr>
            <a:r>
              <a:rPr lang="en-US" sz="4000" b="1" dirty="0" smtClean="0"/>
              <a:t>- A Sabbath keeping is not yet fulfilled, it remains behind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937977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Rest Like the Creator Rested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Hebrews </a:t>
            </a:r>
            <a:r>
              <a:rPr lang="en-US" sz="4000" b="1" dirty="0" smtClean="0"/>
              <a:t>4:10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b="1" dirty="0" smtClean="0"/>
              <a:t>For </a:t>
            </a:r>
            <a:r>
              <a:rPr lang="en-US" sz="4000" b="1" dirty="0"/>
              <a:t>the one who </a:t>
            </a:r>
            <a:r>
              <a:rPr lang="en-US" sz="4000" b="1" dirty="0" smtClean="0"/>
              <a:t>is entering </a:t>
            </a:r>
            <a:r>
              <a:rPr lang="en-US" sz="4000" b="1" dirty="0"/>
              <a:t>His rest has himself also rested from his works, </a:t>
            </a:r>
            <a:r>
              <a:rPr lang="en-US" sz="4000" b="1" dirty="0" smtClean="0"/>
              <a:t>just as </a:t>
            </a:r>
            <a:r>
              <a:rPr lang="en-US" sz="4000" b="1" dirty="0"/>
              <a:t>Elohim did from </a:t>
            </a:r>
            <a:r>
              <a:rPr lang="en-US" sz="4000" b="1" dirty="0" smtClean="0"/>
              <a:t>His own. - entering “that rest” is both present and still future</a:t>
            </a:r>
          </a:p>
          <a:p>
            <a:pPr>
              <a:buFontTx/>
              <a:buChar char="-"/>
            </a:pPr>
            <a:r>
              <a:rPr lang="en-US" sz="4000" b="1" dirty="0" smtClean="0"/>
              <a:t>We enter “that rest” by resting on the Seventh day in obedience to the commandment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21255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Rest Like the Creator Rested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Hebrews </a:t>
            </a:r>
            <a:r>
              <a:rPr lang="en-US" sz="4000" b="1" dirty="0" smtClean="0"/>
              <a:t>4:11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b="1" dirty="0" smtClean="0"/>
              <a:t>Therefore </a:t>
            </a:r>
            <a:r>
              <a:rPr lang="en-US" sz="4000" b="1" u="sng" dirty="0"/>
              <a:t>let us be diligent</a:t>
            </a:r>
            <a:r>
              <a:rPr lang="en-US" sz="4000" b="1" dirty="0"/>
              <a:t> to enter </a:t>
            </a:r>
            <a:r>
              <a:rPr lang="en-US" sz="4000" b="1" u="sng" dirty="0"/>
              <a:t>that rest</a:t>
            </a:r>
            <a:r>
              <a:rPr lang="en-US" sz="4000" b="1" dirty="0"/>
              <a:t>, so that no one will fall, through [following] the same example of disobedience</a:t>
            </a:r>
            <a:r>
              <a:rPr lang="en-US" sz="4000" b="1" dirty="0" smtClean="0"/>
              <a:t>.</a:t>
            </a:r>
          </a:p>
          <a:p>
            <a:pPr>
              <a:buFontTx/>
              <a:buChar char="-"/>
            </a:pPr>
            <a:r>
              <a:rPr lang="en-US" sz="4000" b="1" dirty="0" smtClean="0"/>
              <a:t>Our ancestors fell because they disobeyed</a:t>
            </a:r>
          </a:p>
          <a:p>
            <a:pPr>
              <a:buFontTx/>
              <a:buChar char="-"/>
            </a:pPr>
            <a:r>
              <a:rPr lang="en-US" sz="4000" b="1" dirty="0" smtClean="0"/>
              <a:t>They disobeyed about many things, but…</a:t>
            </a:r>
          </a:p>
          <a:p>
            <a:pPr>
              <a:buFontTx/>
              <a:buChar char="-"/>
            </a:pPr>
            <a:r>
              <a:rPr lang="en-US" sz="4000" b="1" dirty="0" smtClean="0"/>
              <a:t>The Sabbath was that test commandment and is therefore at the heart of their disobedience</a:t>
            </a:r>
          </a:p>
        </p:txBody>
      </p:sp>
    </p:spTree>
    <p:extLst>
      <p:ext uri="{BB962C8B-B14F-4D97-AF65-F5344CB8AC3E}">
        <p14:creationId xmlns:p14="http://schemas.microsoft.com/office/powerpoint/2010/main" val="3017799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Test Commandment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Exodus 16:4-5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b="1" dirty="0"/>
              <a:t>Then Yahuwah said to Mosheh, "Behold, I will rain bread from heaven for you; and the people shall go out and gather a day's portion every day, </a:t>
            </a:r>
            <a:r>
              <a:rPr lang="en-US" sz="4000" b="1" u="sng" dirty="0"/>
              <a:t>that I may test them, whether or not they will walk in My </a:t>
            </a:r>
            <a:r>
              <a:rPr lang="en-US" sz="4000" b="1" u="sng" dirty="0" smtClean="0"/>
              <a:t>Instruction (</a:t>
            </a:r>
            <a:r>
              <a:rPr lang="en-US" sz="4000" b="1" u="sng" dirty="0" err="1"/>
              <a:t>torah</a:t>
            </a:r>
            <a:r>
              <a:rPr lang="en-US" sz="4000" b="1" u="sng" dirty="0" smtClean="0"/>
              <a:t>). </a:t>
            </a:r>
            <a:r>
              <a:rPr lang="en-US" sz="4000" b="1" dirty="0" smtClean="0"/>
              <a:t>On </a:t>
            </a:r>
            <a:r>
              <a:rPr lang="en-US" sz="4000" b="1" dirty="0"/>
              <a:t>the sixth day, when they prepare what they bring in, it will be twice as much as they gather daily."</a:t>
            </a:r>
          </a:p>
        </p:txBody>
      </p:sp>
    </p:spTree>
    <p:extLst>
      <p:ext uri="{BB962C8B-B14F-4D97-AF65-F5344CB8AC3E}">
        <p14:creationId xmlns:p14="http://schemas.microsoft.com/office/powerpoint/2010/main" val="380787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 Do We Know the Writer is Speaking of the Seventh Day Sabbath Rest?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Verse 3 – “his works were finished </a:t>
            </a:r>
            <a:r>
              <a:rPr lang="en-US" sz="4000" b="1" dirty="0" smtClean="0"/>
              <a:t>on the Seventh”</a:t>
            </a:r>
          </a:p>
          <a:p>
            <a:pPr marL="0" indent="0">
              <a:buNone/>
            </a:pPr>
            <a:r>
              <a:rPr lang="en-US" sz="4000" b="1" dirty="0" smtClean="0"/>
              <a:t>Verse 4 – the Writer quotes Genesis 2:2 – Elohim rested from all his works</a:t>
            </a:r>
          </a:p>
          <a:p>
            <a:pPr marL="0" indent="0">
              <a:buNone/>
            </a:pPr>
            <a:r>
              <a:rPr lang="en-US" sz="4000" b="1" dirty="0" smtClean="0"/>
              <a:t>Verse 10 - </a:t>
            </a:r>
            <a:r>
              <a:rPr lang="en-US" sz="4000" b="1" dirty="0"/>
              <a:t>For the one who has entered His rest has himself also rested from his works, as Elohim did from His</a:t>
            </a:r>
            <a:r>
              <a:rPr lang="en-US" sz="4000" b="1" dirty="0" smtClean="0"/>
              <a:t>.</a:t>
            </a:r>
            <a:endParaRPr lang="en-US" sz="4000" b="1" dirty="0" smtClean="0"/>
          </a:p>
          <a:p>
            <a:pPr marL="0" indent="0">
              <a:buNone/>
            </a:pPr>
            <a:endParaRPr lang="en-US" sz="4000" b="1" dirty="0"/>
          </a:p>
          <a:p>
            <a:pPr marL="0" indent="0">
              <a:buNone/>
            </a:pP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27016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 Do We Enter Into the Promised Inheritance?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Don’t follow the example of our ancestors</a:t>
            </a:r>
          </a:p>
          <a:p>
            <a:pPr marL="0" indent="0">
              <a:buNone/>
            </a:pPr>
            <a:r>
              <a:rPr lang="en-US" sz="4000" b="1" dirty="0" smtClean="0"/>
              <a:t>Obey his commandments (all of them that pertain to us)</a:t>
            </a:r>
          </a:p>
          <a:p>
            <a:pPr marL="0" indent="0">
              <a:buNone/>
            </a:pPr>
            <a:r>
              <a:rPr lang="en-US" sz="4000" b="1" dirty="0" smtClean="0"/>
              <a:t>Keep the seventh day Sabbath holy, which is something our ancestors didn’t do</a:t>
            </a:r>
          </a:p>
          <a:p>
            <a:pPr marL="0" indent="0">
              <a:buNone/>
            </a:pPr>
            <a:r>
              <a:rPr lang="en-US" sz="4000" b="1" dirty="0" smtClean="0"/>
              <a:t>Do we </a:t>
            </a:r>
            <a:r>
              <a:rPr lang="en-US" sz="4000" b="1" u="sng" dirty="0" smtClean="0"/>
              <a:t>Have To</a:t>
            </a:r>
            <a:r>
              <a:rPr lang="en-US" sz="4000" b="1" dirty="0" smtClean="0"/>
              <a:t> keep the Sabbath to enter into his Rest?</a:t>
            </a:r>
            <a:endParaRPr lang="en-US" sz="4000" b="1" dirty="0"/>
          </a:p>
          <a:p>
            <a:pPr marL="0" indent="0">
              <a:buNone/>
            </a:pP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4224273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Pre-Eminence of the Word of Elohim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Hebrews </a:t>
            </a:r>
            <a:r>
              <a:rPr lang="en-US" sz="4000" b="1" dirty="0" smtClean="0"/>
              <a:t>4:12-13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b="1" dirty="0" smtClean="0"/>
              <a:t>For </a:t>
            </a:r>
            <a:r>
              <a:rPr lang="en-US" sz="4000" b="1" u="sng" dirty="0" smtClean="0"/>
              <a:t>living</a:t>
            </a:r>
            <a:r>
              <a:rPr lang="en-US" sz="4000" b="1" dirty="0" smtClean="0"/>
              <a:t> is the </a:t>
            </a:r>
            <a:r>
              <a:rPr lang="en-US" sz="4000" b="1" dirty="0"/>
              <a:t>word of Elohim </a:t>
            </a:r>
            <a:r>
              <a:rPr lang="en-US" sz="4000" b="1" dirty="0" smtClean="0"/>
              <a:t>and </a:t>
            </a:r>
            <a:r>
              <a:rPr lang="en-US" sz="4000" b="1" u="sng" dirty="0"/>
              <a:t>active</a:t>
            </a:r>
            <a:r>
              <a:rPr lang="en-US" sz="4000" b="1" dirty="0"/>
              <a:t> and </a:t>
            </a:r>
            <a:r>
              <a:rPr lang="en-US" sz="4000" b="1" u="sng" dirty="0"/>
              <a:t>sharper</a:t>
            </a:r>
            <a:r>
              <a:rPr lang="en-US" sz="4000" b="1" dirty="0"/>
              <a:t> than any two-edged sword, and piercing as far as the division of soul and spirit, of both joints and marrow, and able to judge the thoughts and intentions of the heart</a:t>
            </a:r>
            <a:r>
              <a:rPr lang="en-US" sz="4000" b="1" dirty="0" smtClean="0"/>
              <a:t>. </a:t>
            </a:r>
            <a:r>
              <a:rPr lang="en-US" sz="4000" b="1" dirty="0"/>
              <a:t>And there is no creature </a:t>
            </a:r>
            <a:r>
              <a:rPr lang="en-US" sz="4000" b="1" dirty="0" smtClean="0"/>
              <a:t>hidden (invisible) </a:t>
            </a:r>
            <a:r>
              <a:rPr lang="en-US" sz="4000" b="1" dirty="0"/>
              <a:t>from His sight, but all things are open and laid bare to the eyes of Him with whom we have to </a:t>
            </a:r>
            <a:r>
              <a:rPr lang="en-US" sz="4000" b="1" dirty="0" smtClean="0"/>
              <a:t>do (or, “with whom the word is to us”).</a:t>
            </a:r>
          </a:p>
          <a:p>
            <a:pPr marL="0" indent="0">
              <a:buNone/>
            </a:pPr>
            <a:r>
              <a:rPr lang="en-US" sz="4000" b="1" dirty="0" smtClean="0"/>
              <a:t>- The word of Elohim is what he has spoken – it is to us</a:t>
            </a:r>
            <a:endParaRPr lang="en-US" sz="4000" b="1" dirty="0"/>
          </a:p>
          <a:p>
            <a:pPr marL="0" indent="0">
              <a:buNone/>
            </a:pP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006257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Laid Bare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dirty="0" err="1" smtClean="0">
                <a:latin typeface="Bwgrkn" panose="00000400000000000000" pitchFamily="2" charset="0"/>
              </a:rPr>
              <a:t>tetrachlisme,na</a:t>
            </a:r>
            <a:r>
              <a:rPr lang="en-US" dirty="0" smtClean="0"/>
              <a:t> </a:t>
            </a:r>
            <a:r>
              <a:rPr lang="en-US" sz="4000" b="1" dirty="0" smtClean="0"/>
              <a:t> </a:t>
            </a:r>
            <a:r>
              <a:rPr lang="en-US" sz="4000" dirty="0" smtClean="0"/>
              <a:t>(</a:t>
            </a:r>
            <a:r>
              <a:rPr lang="en-US" sz="4000" dirty="0" err="1" smtClean="0"/>
              <a:t>tetrakalismena</a:t>
            </a:r>
            <a:r>
              <a:rPr lang="en-US" sz="4000" dirty="0" smtClean="0"/>
              <a:t>)- </a:t>
            </a:r>
            <a:r>
              <a:rPr lang="en-US" sz="4000" dirty="0"/>
              <a:t>strictly </a:t>
            </a:r>
            <a:r>
              <a:rPr lang="en-US" sz="4000" i="1" dirty="0"/>
              <a:t>take hold of by the neck</a:t>
            </a:r>
            <a:r>
              <a:rPr lang="en-US" sz="4000" dirty="0"/>
              <a:t>; only passive in the NT, as a metaphor drawn from ancient custom, either of making an enemy face his conquerors by a sword fixed under his chin, of fastening a lock grip on an opponent in wrestling, or of bending back the head of a sacrificial victim, ready for the knife </a:t>
            </a:r>
            <a:r>
              <a:rPr lang="en-US" sz="4000" i="1" dirty="0"/>
              <a:t>be exposed</a:t>
            </a:r>
            <a:r>
              <a:rPr lang="en-US" sz="4000" dirty="0"/>
              <a:t>, i.e. </a:t>
            </a:r>
            <a:r>
              <a:rPr lang="en-US" sz="4000" i="1" dirty="0"/>
              <a:t>be easily known </a:t>
            </a:r>
            <a:r>
              <a:rPr lang="en-US" sz="4000" dirty="0"/>
              <a:t>(HE 4.13) </a:t>
            </a:r>
          </a:p>
        </p:txBody>
      </p:sp>
    </p:spTree>
    <p:extLst>
      <p:ext uri="{BB962C8B-B14F-4D97-AF65-F5344CB8AC3E}">
        <p14:creationId xmlns:p14="http://schemas.microsoft.com/office/powerpoint/2010/main" val="68357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7828" y="292103"/>
            <a:ext cx="10972800" cy="850900"/>
          </a:xfrm>
        </p:spPr>
        <p:txBody>
          <a:bodyPr>
            <a:normAutofit fontScale="90000"/>
          </a:bodyPr>
          <a:lstStyle/>
          <a:p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r>
              <a:rPr lang="en-US" sz="4000" b="0" i="1" dirty="0"/>
              <a:t/>
            </a:r>
            <a:br>
              <a:rPr lang="en-US" sz="4000" b="0" i="1" dirty="0"/>
            </a:br>
            <a:endParaRPr lang="en-US" sz="4000" b="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55600" y="419100"/>
            <a:ext cx="11836400" cy="61595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Our High Priest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000" b="1" dirty="0" smtClean="0"/>
              <a:t>Hebrews </a:t>
            </a:r>
            <a:r>
              <a:rPr lang="en-US" sz="4000" b="1" dirty="0" smtClean="0"/>
              <a:t>4:14-16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b="1" dirty="0" smtClean="0"/>
              <a:t>Therefore</a:t>
            </a:r>
            <a:r>
              <a:rPr lang="en-US" sz="4000" b="1" dirty="0"/>
              <a:t>, since we have a great high priest who has passed through the heavens, Yahusha the Son of Elohim, let us hold fast our confession</a:t>
            </a:r>
            <a:r>
              <a:rPr lang="en-US" sz="4000" b="1" dirty="0" smtClean="0"/>
              <a:t>. </a:t>
            </a:r>
            <a:r>
              <a:rPr lang="en-US" sz="4000" b="1" dirty="0"/>
              <a:t>For we do not have a high priest who cannot sympathize with our weaknesses, but One who has been tempted in all things as [we are, yet] without </a:t>
            </a:r>
            <a:r>
              <a:rPr lang="en-US" sz="4000" b="1" dirty="0" smtClean="0"/>
              <a:t>sin. </a:t>
            </a:r>
            <a:r>
              <a:rPr lang="en-US" sz="4000" b="1" dirty="0"/>
              <a:t>Therefore let us draw near with confidence to the throne of grace, so that we may receive </a:t>
            </a:r>
            <a:r>
              <a:rPr lang="en-US" sz="4000" b="1" dirty="0" smtClean="0"/>
              <a:t>mercy (compassion) </a:t>
            </a:r>
            <a:r>
              <a:rPr lang="en-US" sz="4000" b="1" dirty="0"/>
              <a:t>and find </a:t>
            </a:r>
            <a:r>
              <a:rPr lang="en-US" sz="4000" b="1" dirty="0" smtClean="0"/>
              <a:t>grace (favor) </a:t>
            </a:r>
            <a:r>
              <a:rPr lang="en-US" sz="4000" b="1" dirty="0"/>
              <a:t>to help in time of need</a:t>
            </a:r>
            <a:r>
              <a:rPr lang="en-US" sz="4000" b="1" dirty="0" smtClean="0"/>
              <a:t>.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63542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485" y="348344"/>
            <a:ext cx="10853057" cy="63137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/>
              <a:t>Summary </a:t>
            </a:r>
            <a:r>
              <a:rPr lang="en-US" sz="4400" b="1" dirty="0" smtClean="0"/>
              <a:t>of Hebrews </a:t>
            </a:r>
            <a:r>
              <a:rPr lang="en-US" sz="4400" b="1" dirty="0" smtClean="0"/>
              <a:t>4</a:t>
            </a:r>
            <a:endParaRPr lang="en-US" sz="4400" b="1" dirty="0"/>
          </a:p>
          <a:p>
            <a:pPr marL="0" indent="0">
              <a:buNone/>
            </a:pPr>
            <a:r>
              <a:rPr lang="en-US" sz="4000" dirty="0" smtClean="0"/>
              <a:t>We need to fear the result of disobedience</a:t>
            </a:r>
          </a:p>
          <a:p>
            <a:pPr marL="0" indent="0">
              <a:buNone/>
            </a:pPr>
            <a:r>
              <a:rPr lang="en-US" sz="4000" b="0" dirty="0" smtClean="0"/>
              <a:t>The promise of entering His rest still stands</a:t>
            </a:r>
          </a:p>
          <a:p>
            <a:pPr marL="0" indent="0">
              <a:buNone/>
            </a:pPr>
            <a:r>
              <a:rPr lang="en-US" sz="4000" dirty="0" smtClean="0"/>
              <a:t>We cannot fall short of the promise due to disobedience</a:t>
            </a:r>
          </a:p>
          <a:p>
            <a:pPr marL="0" indent="0">
              <a:buNone/>
            </a:pPr>
            <a:r>
              <a:rPr lang="en-US" sz="4000" dirty="0" smtClean="0"/>
              <a:t>Taking hold of the promises must be combined with faithfulness</a:t>
            </a:r>
          </a:p>
          <a:p>
            <a:pPr marL="0" indent="0">
              <a:buNone/>
            </a:pPr>
            <a:r>
              <a:rPr lang="en-US" sz="4000" dirty="0" smtClean="0"/>
              <a:t>Elohim rested on the seventh day and we </a:t>
            </a:r>
            <a:r>
              <a:rPr lang="en-US" sz="4000" smtClean="0"/>
              <a:t>must enter THAT rest</a:t>
            </a:r>
            <a:endParaRPr lang="en-US" sz="4000" dirty="0" smtClean="0"/>
          </a:p>
          <a:p>
            <a:pPr marL="0" indent="0">
              <a:buNone/>
            </a:pPr>
            <a:endParaRPr lang="en-US" sz="4000" b="0" dirty="0" smtClean="0"/>
          </a:p>
        </p:txBody>
      </p:sp>
    </p:spTree>
    <p:extLst>
      <p:ext uri="{BB962C8B-B14F-4D97-AF65-F5344CB8AC3E}">
        <p14:creationId xmlns:p14="http://schemas.microsoft.com/office/powerpoint/2010/main" val="1984990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86" y="876303"/>
            <a:ext cx="10462381" cy="51435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>
                <a:solidFill>
                  <a:schemeClr val="tx1"/>
                </a:solidFill>
                <a:latin typeface="+mn-lt"/>
              </a:rPr>
              <a:t>You Can Get More Information About Many Other Bible Study Topics From a Hebraic 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</a:rPr>
              <a:t>Perspective At </a:t>
            </a:r>
            <a:r>
              <a:rPr lang="en-US" sz="4000" b="1" dirty="0">
                <a:solidFill>
                  <a:schemeClr val="tx1"/>
                </a:solidFill>
                <a:latin typeface="+mn-lt"/>
              </a:rPr>
              <a:t>My Website:</a:t>
            </a:r>
          </a:p>
          <a:p>
            <a:pPr algn="ctr">
              <a:buNone/>
            </a:pPr>
            <a:r>
              <a:rPr lang="en-US" sz="6000" b="1" dirty="0">
                <a:solidFill>
                  <a:schemeClr val="tx1"/>
                </a:solidFill>
                <a:latin typeface="+mn-lt"/>
              </a:rPr>
              <a:t>www.BibleTruth.cc</a:t>
            </a:r>
          </a:p>
        </p:txBody>
      </p:sp>
    </p:spTree>
    <p:extLst>
      <p:ext uri="{BB962C8B-B14F-4D97-AF65-F5344CB8AC3E}">
        <p14:creationId xmlns:p14="http://schemas.microsoft.com/office/powerpoint/2010/main" val="911917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150078</TotalTime>
  <Words>1875</Words>
  <Application>Microsoft Office PowerPoint</Application>
  <PresentationFormat>Widescreen</PresentationFormat>
  <Paragraphs>175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Arial</vt:lpstr>
      <vt:lpstr>Bwgrkn</vt:lpstr>
      <vt:lpstr>Calibri</vt:lpstr>
      <vt:lpstr>Calibri Light</vt:lpstr>
      <vt:lpstr>Helvetica</vt:lpstr>
      <vt:lpstr>Times New Roman</vt:lpstr>
      <vt:lpstr>Office Theme</vt:lpstr>
      <vt:lpstr>PowerPoint Presentation</vt:lpstr>
      <vt:lpstr>PowerPoint Presentation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M Rogers</dc:creator>
  <cp:lastModifiedBy>David M Rogers</cp:lastModifiedBy>
  <cp:revision>1481</cp:revision>
  <dcterms:created xsi:type="dcterms:W3CDTF">2018-11-07T08:55:54Z</dcterms:created>
  <dcterms:modified xsi:type="dcterms:W3CDTF">2020-12-19T16:41:22Z</dcterms:modified>
</cp:coreProperties>
</file>