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64" r:id="rId2"/>
    <p:sldId id="1183" r:id="rId3"/>
    <p:sldId id="1300" r:id="rId4"/>
    <p:sldId id="1307" r:id="rId5"/>
    <p:sldId id="1309" r:id="rId6"/>
    <p:sldId id="1311" r:id="rId7"/>
    <p:sldId id="1310" r:id="rId8"/>
    <p:sldId id="1312" r:id="rId9"/>
    <p:sldId id="1313" r:id="rId10"/>
    <p:sldId id="1314" r:id="rId11"/>
    <p:sldId id="1298" r:id="rId12"/>
    <p:sldId id="1299" r:id="rId13"/>
    <p:sldId id="1315" r:id="rId14"/>
    <p:sldId id="1301" r:id="rId15"/>
    <p:sldId id="1316" r:id="rId16"/>
    <p:sldId id="1302" r:id="rId17"/>
    <p:sldId id="1317" r:id="rId18"/>
    <p:sldId id="1303" r:id="rId19"/>
    <p:sldId id="1318" r:id="rId20"/>
    <p:sldId id="1304" r:id="rId21"/>
    <p:sldId id="1305" r:id="rId22"/>
    <p:sldId id="1319" r:id="rId23"/>
    <p:sldId id="1306" r:id="rId24"/>
    <p:sldId id="1320" r:id="rId25"/>
    <p:sldId id="1227" r:id="rId26"/>
    <p:sldId id="1321" r:id="rId27"/>
    <p:sldId id="774"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6" autoAdjust="0"/>
    <p:restoredTop sz="95805" autoAdjust="0"/>
  </p:normalViewPr>
  <p:slideViewPr>
    <p:cSldViewPr snapToGrid="0">
      <p:cViewPr varScale="1">
        <p:scale>
          <a:sx n="76" d="100"/>
          <a:sy n="76" d="100"/>
        </p:scale>
        <p:origin x="114" y="504"/>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12/4/2020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smtClean="0"/>
              <a:t>Colossae is located in</a:t>
            </a:r>
            <a:r>
              <a:rPr lang="en-US" baseline="0" dirty="0" smtClean="0"/>
              <a:t> Phrygia near Ephesus and Laodicea.  </a:t>
            </a:r>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5315278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9194700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5988809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6435506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1266168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5545816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6033978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7227609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5573403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6237012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1516517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7385713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0505348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8889386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8543568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5079157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0956561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6471557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4715114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5624945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31802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5114321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48327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605237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12/4/2020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12/4/2020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12/4/2020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598715"/>
            <a:ext cx="11489633" cy="6030684"/>
          </a:xfrm>
        </p:spPr>
        <p:txBody>
          <a:bodyPr>
            <a:normAutofit/>
          </a:bodyPr>
          <a:lstStyle/>
          <a:p>
            <a:pPr algn="ctr">
              <a:buNone/>
            </a:pPr>
            <a:r>
              <a:rPr lang="en-US" sz="5200" b="1" dirty="0" smtClean="0">
                <a:solidFill>
                  <a:schemeClr val="accent1">
                    <a:lumMod val="50000"/>
                  </a:schemeClr>
                </a:solidFill>
                <a:latin typeface="Helvetica" pitchFamily="34" charset="0"/>
                <a:cs typeface="Helvetica" pitchFamily="34" charset="0"/>
              </a:rPr>
              <a:t>Shabbat Shalom</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December 5, </a:t>
            </a:r>
            <a:r>
              <a:rPr lang="en-US" sz="5333" b="1" dirty="0" smtClean="0">
                <a:solidFill>
                  <a:schemeClr val="tx1">
                    <a:lumMod val="95000"/>
                    <a:lumOff val="5000"/>
                  </a:schemeClr>
                </a:solidFill>
                <a:latin typeface="Helvetica" pitchFamily="34" charset="0"/>
                <a:cs typeface="Helvetica" pitchFamily="34" charset="0"/>
              </a:rPr>
              <a:t>2020</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5867" b="1" dirty="0" smtClean="0">
                <a:solidFill>
                  <a:schemeClr val="accent2">
                    <a:lumMod val="50000"/>
                  </a:schemeClr>
                </a:solidFill>
                <a:cs typeface="Helvetica" pitchFamily="34" charset="0"/>
              </a:rPr>
              <a:t>Hebrews </a:t>
            </a:r>
            <a:r>
              <a:rPr lang="en-US" sz="5867" b="1" dirty="0" smtClean="0">
                <a:solidFill>
                  <a:schemeClr val="accent2">
                    <a:lumMod val="50000"/>
                  </a:schemeClr>
                </a:solidFill>
                <a:cs typeface="Helvetica" pitchFamily="34" charset="0"/>
              </a:rPr>
              <a:t>2</a:t>
            </a:r>
            <a:endParaRPr lang="en-US" sz="5333" b="1" dirty="0">
              <a:solidFill>
                <a:schemeClr val="tx1">
                  <a:lumMod val="95000"/>
                  <a:lumOff val="5000"/>
                </a:schemeClr>
              </a:solidFill>
              <a:cs typeface="Helvetica" pitchFamily="34" charset="0"/>
            </a:endParaRPr>
          </a:p>
          <a:p>
            <a:pPr marL="0" indent="0" algn="ctr">
              <a:buNone/>
            </a:pPr>
            <a:endParaRPr lang="en-US" sz="5333" b="1" dirty="0" smtClean="0">
              <a:solidFill>
                <a:schemeClr val="tx1">
                  <a:lumMod val="95000"/>
                  <a:lumOff val="5000"/>
                </a:schemeClr>
              </a:solidFill>
              <a:cs typeface="Helvetica" pitchFamily="34" charset="0"/>
            </a:endParaRPr>
          </a:p>
          <a:p>
            <a:pPr marL="0" indent="0" algn="ctr">
              <a:buNone/>
            </a:pPr>
            <a:r>
              <a:rPr lang="en-US" sz="5333" b="1" dirty="0" smtClean="0">
                <a:solidFill>
                  <a:schemeClr val="tx1">
                    <a:lumMod val="95000"/>
                    <a:lumOff val="5000"/>
                  </a:schemeClr>
                </a:solidFill>
                <a:cs typeface="Helvetica" pitchFamily="34" charset="0"/>
              </a:rPr>
              <a:t>Why The </a:t>
            </a:r>
            <a:r>
              <a:rPr lang="en-US" sz="5333" b="1" dirty="0" smtClean="0">
                <a:solidFill>
                  <a:schemeClr val="tx1">
                    <a:lumMod val="95000"/>
                    <a:lumOff val="5000"/>
                  </a:schemeClr>
                </a:solidFill>
                <a:cs typeface="Helvetica" pitchFamily="34" charset="0"/>
              </a:rPr>
              <a:t>Son </a:t>
            </a:r>
            <a:r>
              <a:rPr lang="en-US" sz="5333" b="1" dirty="0" smtClean="0">
                <a:solidFill>
                  <a:schemeClr val="tx1">
                    <a:lumMod val="95000"/>
                    <a:lumOff val="5000"/>
                  </a:schemeClr>
                </a:solidFill>
                <a:cs typeface="Helvetica" pitchFamily="34" charset="0"/>
              </a:rPr>
              <a:t>Had to Be Like His Brothers</a:t>
            </a:r>
            <a:endParaRPr lang="en-US" sz="5333" b="1" dirty="0">
              <a:solidFill>
                <a:schemeClr val="tx1">
                  <a:lumMod val="95000"/>
                  <a:lumOff val="5000"/>
                </a:schemeClr>
              </a:solidFill>
              <a:cs typeface="Helvetica" pitchFamily="34" charset="0"/>
            </a:endParaRPr>
          </a:p>
        </p:txBody>
      </p:sp>
    </p:spTree>
    <p:extLst>
      <p:ext uri="{BB962C8B-B14F-4D97-AF65-F5344CB8AC3E}">
        <p14:creationId xmlns:p14="http://schemas.microsoft.com/office/powerpoint/2010/main" val="14584320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Gravity of the Gospel</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2:1-2</a:t>
            </a:r>
            <a:endParaRPr lang="en-US" sz="4000" b="1" dirty="0" smtClean="0"/>
          </a:p>
          <a:p>
            <a:pPr marL="0" indent="0">
              <a:buNone/>
            </a:pPr>
            <a:r>
              <a:rPr lang="en-US" sz="4000" b="1" dirty="0"/>
              <a:t>For this reason we must pay much closer attention to what we have heard, so that we do not drift away [from it</a:t>
            </a:r>
            <a:r>
              <a:rPr lang="en-US" sz="4000" b="1" dirty="0" smtClean="0"/>
              <a:t>]. </a:t>
            </a:r>
            <a:r>
              <a:rPr lang="en-US" sz="4000" b="1" dirty="0"/>
              <a:t>For if the word spoken through angels proved unalterable, and every transgression and disobedience received a just </a:t>
            </a:r>
            <a:r>
              <a:rPr lang="en-US" sz="4000" b="1" dirty="0" smtClean="0"/>
              <a:t>penalty, </a:t>
            </a:r>
            <a:r>
              <a:rPr lang="en-US" sz="4000" b="1" dirty="0"/>
              <a:t>how will we escape if we neglect so great a salvation? </a:t>
            </a:r>
            <a:endParaRPr lang="en-US" sz="4000" b="1" dirty="0" smtClean="0"/>
          </a:p>
        </p:txBody>
      </p:sp>
    </p:spTree>
    <p:extLst>
      <p:ext uri="{BB962C8B-B14F-4D97-AF65-F5344CB8AC3E}">
        <p14:creationId xmlns:p14="http://schemas.microsoft.com/office/powerpoint/2010/main" val="35841872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For What Reason?</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2:1  </a:t>
            </a:r>
            <a:r>
              <a:rPr lang="en-US" sz="4000" b="1" dirty="0" smtClean="0"/>
              <a:t>For </a:t>
            </a:r>
            <a:r>
              <a:rPr lang="en-US" sz="4000" b="1" dirty="0"/>
              <a:t>this </a:t>
            </a:r>
            <a:r>
              <a:rPr lang="en-US" sz="4000" b="1" dirty="0" smtClean="0"/>
              <a:t>reason…</a:t>
            </a:r>
          </a:p>
          <a:p>
            <a:pPr marL="0" indent="0">
              <a:buNone/>
            </a:pPr>
            <a:r>
              <a:rPr lang="en-US" sz="4000" b="1" dirty="0" smtClean="0"/>
              <a:t>The angels are not promised inheritance as are the offspring of Abraham</a:t>
            </a:r>
          </a:p>
          <a:p>
            <a:pPr marL="0" indent="0">
              <a:buNone/>
            </a:pPr>
            <a:r>
              <a:rPr lang="en-US" sz="4000" b="1" dirty="0" smtClean="0"/>
              <a:t>The Son is the rightful heir</a:t>
            </a:r>
          </a:p>
          <a:p>
            <a:pPr marL="0" indent="0">
              <a:buNone/>
            </a:pPr>
            <a:r>
              <a:rPr lang="en-US" sz="4000" b="1" dirty="0" smtClean="0"/>
              <a:t>Angels are ministering spirit to serve the saints</a:t>
            </a:r>
          </a:p>
        </p:txBody>
      </p:sp>
    </p:spTree>
    <p:extLst>
      <p:ext uri="{BB962C8B-B14F-4D97-AF65-F5344CB8AC3E}">
        <p14:creationId xmlns:p14="http://schemas.microsoft.com/office/powerpoint/2010/main" val="625353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Pay Attention!</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2:1</a:t>
            </a:r>
            <a:endParaRPr lang="en-US" sz="4000" b="1" dirty="0" smtClean="0"/>
          </a:p>
          <a:p>
            <a:pPr marL="0" indent="0">
              <a:buNone/>
            </a:pPr>
            <a:r>
              <a:rPr lang="en-US" sz="4000" b="1" dirty="0"/>
              <a:t>For this reason we must pay much closer attention to what we have heard, so that we do not drift away [from it</a:t>
            </a:r>
            <a:r>
              <a:rPr lang="en-US" sz="4000" b="1" dirty="0" smtClean="0"/>
              <a:t>]. </a:t>
            </a:r>
          </a:p>
          <a:p>
            <a:pPr marL="0" indent="0">
              <a:buNone/>
            </a:pPr>
            <a:r>
              <a:rPr lang="en-US" sz="4000" b="1" dirty="0" smtClean="0"/>
              <a:t>The Gospel holds us to a greater level of responsibility than did the Law – yet the Law was binding!</a:t>
            </a:r>
          </a:p>
          <a:p>
            <a:pPr marL="0" indent="0">
              <a:buNone/>
            </a:pPr>
            <a:r>
              <a:rPr lang="en-US" sz="4000" b="1" dirty="0" smtClean="0"/>
              <a:t>The Gospel is not to be held lightly.  In it are matters of life and death, and must be obeyed at all cost.</a:t>
            </a:r>
          </a:p>
        </p:txBody>
      </p:sp>
    </p:spTree>
    <p:extLst>
      <p:ext uri="{BB962C8B-B14F-4D97-AF65-F5344CB8AC3E}">
        <p14:creationId xmlns:p14="http://schemas.microsoft.com/office/powerpoint/2010/main" val="22857307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Don’t Drift Away</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2:1  </a:t>
            </a:r>
            <a:r>
              <a:rPr lang="en-US" sz="4000" b="1" dirty="0" smtClean="0"/>
              <a:t>For </a:t>
            </a:r>
            <a:r>
              <a:rPr lang="en-US" sz="4000" b="1" dirty="0"/>
              <a:t>this reason we must pay much closer attention to what we have heard, so that we do not drift away [from it</a:t>
            </a:r>
            <a:r>
              <a:rPr lang="en-US" sz="4000" b="1" dirty="0" smtClean="0"/>
              <a:t>]. </a:t>
            </a:r>
          </a:p>
          <a:p>
            <a:pPr>
              <a:buFontTx/>
              <a:buChar char="-"/>
            </a:pPr>
            <a:r>
              <a:rPr lang="en-US" sz="4000" b="1" dirty="0" smtClean="0"/>
              <a:t>We are in danger of being carried downstream and miss the goal</a:t>
            </a:r>
          </a:p>
          <a:p>
            <a:pPr>
              <a:buFontTx/>
              <a:buChar char="-"/>
            </a:pPr>
            <a:r>
              <a:rPr lang="en-US" sz="4000" b="1" dirty="0" smtClean="0"/>
              <a:t>Also used of a ring slipping off the finger</a:t>
            </a:r>
          </a:p>
          <a:p>
            <a:pPr>
              <a:buFontTx/>
              <a:buChar char="-"/>
            </a:pPr>
            <a:r>
              <a:rPr lang="en-US" sz="4000" b="1" dirty="0" smtClean="0"/>
              <a:t>The point is that if we yield to temptation and abandon their profession of faith, our destiny is hopeless</a:t>
            </a:r>
          </a:p>
        </p:txBody>
      </p:sp>
    </p:spTree>
    <p:extLst>
      <p:ext uri="{BB962C8B-B14F-4D97-AF65-F5344CB8AC3E}">
        <p14:creationId xmlns:p14="http://schemas.microsoft.com/office/powerpoint/2010/main" val="9221466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Inalterability of the Gospel</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2:2</a:t>
            </a:r>
            <a:endParaRPr lang="en-US" sz="4000" b="1" dirty="0" smtClean="0"/>
          </a:p>
          <a:p>
            <a:pPr marL="0" indent="0">
              <a:buNone/>
            </a:pPr>
            <a:r>
              <a:rPr lang="en-US" sz="4000" b="1" dirty="0" smtClean="0"/>
              <a:t>For </a:t>
            </a:r>
            <a:r>
              <a:rPr lang="en-US" sz="4000" b="1" dirty="0"/>
              <a:t>if the word spoken through angels proved </a:t>
            </a:r>
            <a:r>
              <a:rPr lang="en-US" sz="4000" b="1" dirty="0" smtClean="0"/>
              <a:t>unalterable, </a:t>
            </a:r>
            <a:r>
              <a:rPr lang="en-US" sz="4000" b="1" dirty="0"/>
              <a:t>and every transgression and disobedience received a just </a:t>
            </a:r>
            <a:r>
              <a:rPr lang="en-US" sz="4000" b="1" dirty="0" smtClean="0"/>
              <a:t>penalty, </a:t>
            </a:r>
            <a:r>
              <a:rPr lang="en-US" sz="4000" b="1" dirty="0"/>
              <a:t>how will we escape if we neglect so great a salvation? </a:t>
            </a:r>
            <a:endParaRPr lang="en-US" sz="4000" b="1" dirty="0" smtClean="0"/>
          </a:p>
        </p:txBody>
      </p:sp>
    </p:spTree>
    <p:extLst>
      <p:ext uri="{BB962C8B-B14F-4D97-AF65-F5344CB8AC3E}">
        <p14:creationId xmlns:p14="http://schemas.microsoft.com/office/powerpoint/2010/main" val="24237831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Torah Given Through Angels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The angels are not clearly identified in </a:t>
            </a:r>
            <a:r>
              <a:rPr lang="en-US" sz="4000" b="1" dirty="0" err="1" smtClean="0"/>
              <a:t>torah</a:t>
            </a:r>
            <a:r>
              <a:rPr lang="en-US" sz="4000" b="1" dirty="0" smtClean="0"/>
              <a:t> as having a hand in the giving of Torah,  But…</a:t>
            </a:r>
          </a:p>
          <a:p>
            <a:pPr marL="0" indent="0">
              <a:buNone/>
            </a:pPr>
            <a:r>
              <a:rPr lang="en-US" sz="4000" b="1" dirty="0" smtClean="0"/>
              <a:t>Deuteronomy 33:2-3  </a:t>
            </a:r>
            <a:r>
              <a:rPr lang="en-US" sz="4000" b="1" dirty="0"/>
              <a:t>He said, "Yahuwah came from Sinai, And dawned on them from </a:t>
            </a:r>
            <a:r>
              <a:rPr lang="en-US" sz="4000" b="1" dirty="0" err="1"/>
              <a:t>Seir</a:t>
            </a:r>
            <a:r>
              <a:rPr lang="en-US" sz="4000" b="1" dirty="0"/>
              <a:t>; He shone forth from Mount </a:t>
            </a:r>
            <a:r>
              <a:rPr lang="en-US" sz="4000" b="1" dirty="0" err="1"/>
              <a:t>Paran</a:t>
            </a:r>
            <a:r>
              <a:rPr lang="en-US" sz="4000" b="1" dirty="0"/>
              <a:t>, And He came from the midst of ten thousand holy ones; At His right hand there was flashing lightning for </a:t>
            </a:r>
            <a:r>
              <a:rPr lang="en-US" sz="4000" b="1" dirty="0" smtClean="0"/>
              <a:t>them. </a:t>
            </a:r>
            <a:r>
              <a:rPr lang="en-US" sz="4000" b="1" dirty="0"/>
              <a:t>"Indeed, He loves the people; All Your holy ones are in Your hand, And they followed in Your steps;</a:t>
            </a:r>
            <a:endParaRPr lang="en-US" sz="5400" b="1" dirty="0" smtClean="0"/>
          </a:p>
        </p:txBody>
      </p:sp>
    </p:spTree>
    <p:extLst>
      <p:ext uri="{BB962C8B-B14F-4D97-AF65-F5344CB8AC3E}">
        <p14:creationId xmlns:p14="http://schemas.microsoft.com/office/powerpoint/2010/main" val="32555977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Torah Given Through Angels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Acts 7:52-3 </a:t>
            </a:r>
            <a:r>
              <a:rPr lang="en-US" sz="4000" b="1" dirty="0"/>
              <a:t>Which one of the prophets did your fathers not persecute? They killed those who had previously announced the coming of the Righteous One, whose betrayers and murderers you have now become</a:t>
            </a:r>
            <a:r>
              <a:rPr lang="en-US" sz="4000" b="1" dirty="0" smtClean="0"/>
              <a:t>; </a:t>
            </a:r>
            <a:r>
              <a:rPr lang="en-US" sz="4000" b="1" u="sng" dirty="0"/>
              <a:t>you who received the law as ordained by angels, and [yet] did not keep it</a:t>
            </a:r>
            <a:r>
              <a:rPr lang="en-US" sz="4000" b="1" dirty="0"/>
              <a:t>."</a:t>
            </a:r>
          </a:p>
          <a:p>
            <a:pPr marL="0" indent="0">
              <a:buNone/>
            </a:pPr>
            <a:r>
              <a:rPr lang="en-US" sz="4000" b="1" dirty="0" smtClean="0"/>
              <a:t> </a:t>
            </a:r>
            <a:endParaRPr lang="en-US" sz="5400" b="1" dirty="0" smtClean="0"/>
          </a:p>
        </p:txBody>
      </p:sp>
    </p:spTree>
    <p:extLst>
      <p:ext uri="{BB962C8B-B14F-4D97-AF65-F5344CB8AC3E}">
        <p14:creationId xmlns:p14="http://schemas.microsoft.com/office/powerpoint/2010/main" val="36136434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Torah Given Through Angels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Galatians 3:19  </a:t>
            </a:r>
            <a:r>
              <a:rPr lang="en-US" sz="4000" b="1" dirty="0"/>
              <a:t>Why the Law then? It was added because of transgressions, having been ordained through angels by the agency of a mediator, until the seed would come to whom the promise had been made</a:t>
            </a:r>
            <a:r>
              <a:rPr lang="en-US" sz="4000" b="1" dirty="0" smtClean="0"/>
              <a:t>.</a:t>
            </a:r>
          </a:p>
          <a:p>
            <a:pPr>
              <a:buFontTx/>
              <a:buChar char="-"/>
            </a:pPr>
            <a:r>
              <a:rPr lang="en-US" sz="4000" b="1" dirty="0" smtClean="0"/>
              <a:t>What Law was added?</a:t>
            </a:r>
          </a:p>
          <a:p>
            <a:pPr>
              <a:buFontTx/>
              <a:buChar char="-"/>
            </a:pPr>
            <a:r>
              <a:rPr lang="en-US" sz="4000" b="1" dirty="0" smtClean="0"/>
              <a:t>Is the Law of the sacrificial system now set aside?</a:t>
            </a:r>
          </a:p>
          <a:p>
            <a:pPr>
              <a:buFontTx/>
              <a:buChar char="-"/>
            </a:pPr>
            <a:r>
              <a:rPr lang="en-US" sz="4000" b="1" dirty="0" smtClean="0"/>
              <a:t>The sacrificial law is the means of access to Elohim, whereas, moral law is the way of life</a:t>
            </a:r>
            <a:endParaRPr lang="en-US" sz="4000" b="1" dirty="0"/>
          </a:p>
        </p:txBody>
      </p:sp>
    </p:spTree>
    <p:extLst>
      <p:ext uri="{BB962C8B-B14F-4D97-AF65-F5344CB8AC3E}">
        <p14:creationId xmlns:p14="http://schemas.microsoft.com/office/powerpoint/2010/main" val="23835007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Gospel Conveyed</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2:3-4</a:t>
            </a:r>
            <a:endParaRPr lang="en-US" sz="4000" b="1" dirty="0" smtClean="0"/>
          </a:p>
          <a:p>
            <a:pPr marL="0" indent="0">
              <a:buNone/>
            </a:pPr>
            <a:r>
              <a:rPr lang="en-US" sz="4000" b="1" dirty="0" smtClean="0"/>
              <a:t>After </a:t>
            </a:r>
            <a:r>
              <a:rPr lang="en-US" sz="4000" b="1" dirty="0"/>
              <a:t>it was at the first spoken through the Lord, it was confirmed to us by those who heard</a:t>
            </a:r>
            <a:r>
              <a:rPr lang="en-US" sz="4000" b="1" dirty="0" smtClean="0"/>
              <a:t>, </a:t>
            </a:r>
            <a:r>
              <a:rPr lang="en-US" sz="4000" b="1" dirty="0"/>
              <a:t>Elohim also testifying with them, both by signs and wonders and by various miracles and by gifts of the Holy Spirit according to His own will</a:t>
            </a:r>
            <a:r>
              <a:rPr lang="en-US" sz="4000" b="1" dirty="0" smtClean="0"/>
              <a:t>.</a:t>
            </a:r>
          </a:p>
          <a:p>
            <a:pPr marL="0" indent="0">
              <a:buNone/>
            </a:pPr>
            <a:r>
              <a:rPr lang="en-US" sz="4000" b="1" dirty="0" smtClean="0"/>
              <a:t>- Repent, for the kingdom of Elohim is at hand</a:t>
            </a:r>
            <a:endParaRPr lang="en-US" b="1" dirty="0"/>
          </a:p>
        </p:txBody>
      </p:sp>
    </p:spTree>
    <p:extLst>
      <p:ext uri="{BB962C8B-B14F-4D97-AF65-F5344CB8AC3E}">
        <p14:creationId xmlns:p14="http://schemas.microsoft.com/office/powerpoint/2010/main" val="2116663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fontScale="92500"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The World to Come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2:5</a:t>
            </a:r>
            <a:endParaRPr lang="en-US" sz="4000" b="1" dirty="0" smtClean="0"/>
          </a:p>
          <a:p>
            <a:pPr marL="0" indent="0">
              <a:buNone/>
            </a:pPr>
            <a:r>
              <a:rPr lang="en-US" sz="4000" b="1" dirty="0"/>
              <a:t>For He did not subject to angels the world to come, concerning which we are speaking</a:t>
            </a:r>
            <a:r>
              <a:rPr lang="en-US" sz="4000" b="1" dirty="0" smtClean="0"/>
              <a:t>.</a:t>
            </a:r>
          </a:p>
          <a:p>
            <a:pPr>
              <a:buFontTx/>
              <a:buChar char="-"/>
            </a:pPr>
            <a:r>
              <a:rPr lang="en-US" sz="4000" b="1" dirty="0" smtClean="0"/>
              <a:t>But is the present world subject to angels?</a:t>
            </a:r>
          </a:p>
          <a:p>
            <a:pPr>
              <a:buFontTx/>
              <a:buChar char="-"/>
            </a:pPr>
            <a:r>
              <a:rPr lang="en-US" sz="4000" b="1" dirty="0" err="1" smtClean="0"/>
              <a:t>Deut</a:t>
            </a:r>
            <a:r>
              <a:rPr lang="en-US" sz="4000" b="1" dirty="0" smtClean="0"/>
              <a:t> 32:8  </a:t>
            </a:r>
            <a:r>
              <a:rPr lang="en-US" sz="4000" b="1" dirty="0"/>
              <a:t>When the Most High gave the nations their inheritance, When He separated the sons of man, He set the boundaries of the peoples According to the number of the sons of Israel</a:t>
            </a:r>
            <a:r>
              <a:rPr lang="en-US" sz="4000" b="1" dirty="0" smtClean="0"/>
              <a:t>.</a:t>
            </a:r>
          </a:p>
          <a:p>
            <a:pPr>
              <a:buFontTx/>
              <a:buChar char="-"/>
            </a:pPr>
            <a:r>
              <a:rPr lang="en-US" sz="4000" b="1" dirty="0" smtClean="0"/>
              <a:t>Septuagint, “…the number of the angels of Elohim”</a:t>
            </a:r>
          </a:p>
          <a:p>
            <a:pPr>
              <a:buFontTx/>
              <a:buChar char="-"/>
            </a:pPr>
            <a:r>
              <a:rPr lang="en-US" sz="4000" b="1" dirty="0" smtClean="0"/>
              <a:t>Man had forfeited his authority over the creation</a:t>
            </a:r>
          </a:p>
          <a:p>
            <a:pPr>
              <a:buFontTx/>
              <a:buChar char="-"/>
            </a:pPr>
            <a:endParaRPr lang="en-US" sz="4000" b="1" dirty="0"/>
          </a:p>
        </p:txBody>
      </p:sp>
    </p:spTree>
    <p:extLst>
      <p:ext uri="{BB962C8B-B14F-4D97-AF65-F5344CB8AC3E}">
        <p14:creationId xmlns:p14="http://schemas.microsoft.com/office/powerpoint/2010/main" val="3358913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World Today</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Daniel 10:20  Prince of Persia, Prince of Greece, Michael the Great Prince</a:t>
            </a:r>
          </a:p>
          <a:p>
            <a:pPr marL="0" indent="0">
              <a:buNone/>
            </a:pPr>
            <a:r>
              <a:rPr lang="en-US" sz="4000" b="1" dirty="0" smtClean="0"/>
              <a:t>Ephesians 6:12  world rulers of this darkness</a:t>
            </a:r>
          </a:p>
          <a:p>
            <a:pPr marL="0" indent="0">
              <a:buNone/>
            </a:pPr>
            <a:r>
              <a:rPr lang="en-US" sz="4000" b="1" dirty="0" smtClean="0"/>
              <a:t>The angels are principalities and power – good and evil angels have their areas of authority and influence</a:t>
            </a:r>
          </a:p>
          <a:p>
            <a:pPr marL="0" indent="0">
              <a:buNone/>
            </a:pPr>
            <a:r>
              <a:rPr lang="en-US" sz="4000" b="1" dirty="0" smtClean="0"/>
              <a:t>Thus, the present world is subject to angels!</a:t>
            </a:r>
          </a:p>
          <a:p>
            <a:pPr>
              <a:buFontTx/>
              <a:buChar char="-"/>
            </a:pPr>
            <a:endParaRPr lang="en-US" sz="4000" b="1" dirty="0"/>
          </a:p>
        </p:txBody>
      </p:sp>
    </p:spTree>
    <p:extLst>
      <p:ext uri="{BB962C8B-B14F-4D97-AF65-F5344CB8AC3E}">
        <p14:creationId xmlns:p14="http://schemas.microsoft.com/office/powerpoint/2010/main" val="34218763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Man’s Dominion of Creation</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2:6-8a</a:t>
            </a:r>
            <a:endParaRPr lang="en-US" sz="4000" b="1" dirty="0" smtClean="0"/>
          </a:p>
          <a:p>
            <a:pPr marL="0" indent="0">
              <a:buNone/>
            </a:pPr>
            <a:r>
              <a:rPr lang="en-US" sz="4000" b="1" dirty="0"/>
              <a:t>But one has testified somewhere, saying, "WHAT IS MAN, THAT YOU REMEMBER HIM? OR </a:t>
            </a:r>
            <a:r>
              <a:rPr lang="en-US" sz="4000" b="1" u="sng" dirty="0"/>
              <a:t>THE SON OF MAN</a:t>
            </a:r>
            <a:r>
              <a:rPr lang="en-US" sz="4000" b="1" dirty="0"/>
              <a:t>, THAT YOU ARE CONCERNED ABOUT HIM</a:t>
            </a:r>
            <a:r>
              <a:rPr lang="en-US" sz="4000" b="1" dirty="0" smtClean="0"/>
              <a:t>? YOU </a:t>
            </a:r>
            <a:r>
              <a:rPr lang="en-US" sz="4000" b="1" dirty="0"/>
              <a:t>HAVE MADE HIM </a:t>
            </a:r>
            <a:r>
              <a:rPr lang="en-US" sz="4000" b="1" u="sng" dirty="0"/>
              <a:t>FOR A LITTLE WHILE</a:t>
            </a:r>
            <a:r>
              <a:rPr lang="en-US" sz="4000" b="1" dirty="0"/>
              <a:t> LOWER THAN THE ANGELS; YOU HAVE CROWNED HIM WITH GLORY AND HONOR, AND HAVE APPOINTED HIM OVER THE WORKS OF YOUR </a:t>
            </a:r>
            <a:r>
              <a:rPr lang="en-US" sz="4000" b="1" dirty="0" smtClean="0"/>
              <a:t>HANDS; </a:t>
            </a:r>
            <a:r>
              <a:rPr lang="en-US" sz="4000" b="1" dirty="0"/>
              <a:t>YOU HAVE PUT ALL THINGS IN SUBJECTION UNDER HIS FEET</a:t>
            </a:r>
            <a:r>
              <a:rPr lang="en-US" sz="4000" b="1" dirty="0" smtClean="0"/>
              <a:t>."</a:t>
            </a:r>
            <a:endParaRPr lang="en-US" sz="5400" b="1" dirty="0"/>
          </a:p>
        </p:txBody>
      </p:sp>
    </p:spTree>
    <p:extLst>
      <p:ext uri="{BB962C8B-B14F-4D97-AF65-F5344CB8AC3E}">
        <p14:creationId xmlns:p14="http://schemas.microsoft.com/office/powerpoint/2010/main" val="1408565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Quoting Psalm 8:5 (4-6)</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a:t>What is man that You take thought of him, And </a:t>
            </a:r>
            <a:r>
              <a:rPr lang="en-US" sz="4000" b="1" u="sng" dirty="0"/>
              <a:t>the son of man</a:t>
            </a:r>
            <a:r>
              <a:rPr lang="en-US" sz="4000" b="1" dirty="0"/>
              <a:t> that You care for </a:t>
            </a:r>
            <a:r>
              <a:rPr lang="en-US" sz="4000" b="1" dirty="0" smtClean="0"/>
              <a:t>him?  Yet </a:t>
            </a:r>
            <a:r>
              <a:rPr lang="en-US" sz="4000" b="1" dirty="0"/>
              <a:t>You have made him a little lower than Elohim, And You crown him with glory and majesty</a:t>
            </a:r>
            <a:r>
              <a:rPr lang="en-US" sz="4000" b="1" dirty="0" smtClean="0"/>
              <a:t>!  You </a:t>
            </a:r>
            <a:r>
              <a:rPr lang="en-US" sz="4000" b="1" dirty="0"/>
              <a:t>make him to rule over the works of Your hands; You have put all things under his </a:t>
            </a:r>
            <a:r>
              <a:rPr lang="en-US" sz="4000" b="1" dirty="0" smtClean="0"/>
              <a:t>feet…</a:t>
            </a:r>
          </a:p>
          <a:p>
            <a:pPr marL="0" indent="0">
              <a:buNone/>
            </a:pPr>
            <a:r>
              <a:rPr lang="en-US" sz="4000" b="1" dirty="0" smtClean="0"/>
              <a:t>- alluding to Genesis 1:26  </a:t>
            </a:r>
            <a:r>
              <a:rPr lang="en-US" sz="3600" b="1" dirty="0" smtClean="0"/>
              <a:t>Then </a:t>
            </a:r>
            <a:r>
              <a:rPr lang="en-US" sz="3600" b="1" dirty="0"/>
              <a:t>Elohim said, "Let Us make man in Our image, according to Our likeness; and let them rule over the fish of the sea and over the birds of the sky and over the cattle and over all the earth, and over every creeping thing that creeps on the earth."</a:t>
            </a:r>
          </a:p>
          <a:p>
            <a:pPr marL="0" indent="0">
              <a:buNone/>
            </a:pPr>
            <a:endParaRPr lang="en-US" sz="4000" b="1" dirty="0"/>
          </a:p>
          <a:p>
            <a:pPr marL="0" indent="0">
              <a:buNone/>
            </a:pPr>
            <a:endParaRPr lang="en-US" sz="4000" b="1" dirty="0" smtClean="0"/>
          </a:p>
        </p:txBody>
      </p:sp>
    </p:spTree>
    <p:extLst>
      <p:ext uri="{BB962C8B-B14F-4D97-AF65-F5344CB8AC3E}">
        <p14:creationId xmlns:p14="http://schemas.microsoft.com/office/powerpoint/2010/main" val="41589261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u="sng" dirty="0" smtClean="0">
                <a:latin typeface="Times New Roman" panose="02020603050405020304" pitchFamily="18" charset="0"/>
                <a:cs typeface="Times New Roman" panose="02020603050405020304" pitchFamily="18" charset="0"/>
              </a:rPr>
              <a:t>The</a:t>
            </a:r>
            <a:r>
              <a:rPr lang="en-US" sz="4400" b="1" dirty="0" smtClean="0">
                <a:latin typeface="Times New Roman" panose="02020603050405020304" pitchFamily="18" charset="0"/>
                <a:cs typeface="Times New Roman" panose="02020603050405020304" pitchFamily="18" charset="0"/>
              </a:rPr>
              <a:t> Man’s Dominion of Creation</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2:8b-9</a:t>
            </a:r>
            <a:endParaRPr lang="en-US" sz="4000" b="1" dirty="0" smtClean="0"/>
          </a:p>
          <a:p>
            <a:pPr marL="0" indent="0">
              <a:buNone/>
            </a:pPr>
            <a:r>
              <a:rPr lang="en-US" sz="4000" b="1" dirty="0" smtClean="0"/>
              <a:t>For </a:t>
            </a:r>
            <a:r>
              <a:rPr lang="en-US" sz="4000" b="1" dirty="0"/>
              <a:t>in subjecting all things to him, He left nothing that is not subject to him. But now we do not yet see all things subjected to him</a:t>
            </a:r>
            <a:r>
              <a:rPr lang="en-US" sz="4000" b="1" dirty="0" smtClean="0"/>
              <a:t>. </a:t>
            </a:r>
            <a:r>
              <a:rPr lang="en-US" sz="4000" b="1" dirty="0"/>
              <a:t>But we do see Him who was made </a:t>
            </a:r>
            <a:r>
              <a:rPr lang="en-US" sz="4000" b="1" u="sng" dirty="0"/>
              <a:t>for a little while</a:t>
            </a:r>
            <a:r>
              <a:rPr lang="en-US" sz="4000" b="1" dirty="0"/>
              <a:t> lower than the angels, </a:t>
            </a:r>
            <a:r>
              <a:rPr lang="en-US" sz="4000" b="1" dirty="0" smtClean="0"/>
              <a:t>Yahusha</a:t>
            </a:r>
            <a:r>
              <a:rPr lang="en-US" sz="4000" b="1" dirty="0"/>
              <a:t>, because of the suffering of death crowned with glory and honor, so that by the grace of Elohim </a:t>
            </a:r>
            <a:r>
              <a:rPr lang="en-US" sz="4000" b="1" u="sng" dirty="0"/>
              <a:t>He might taste death for everyone</a:t>
            </a:r>
            <a:r>
              <a:rPr lang="en-US" sz="4000" b="1" dirty="0" smtClean="0"/>
              <a:t>.</a:t>
            </a:r>
          </a:p>
          <a:p>
            <a:pPr marL="0" indent="0">
              <a:buNone/>
            </a:pPr>
            <a:r>
              <a:rPr lang="en-US" sz="4000" b="1" dirty="0" smtClean="0"/>
              <a:t>- Philippians 2:6-11 the “kenosis” - emptying</a:t>
            </a:r>
            <a:endParaRPr lang="en-US" sz="4000" b="1" dirty="0"/>
          </a:p>
        </p:txBody>
      </p:sp>
    </p:spTree>
    <p:extLst>
      <p:ext uri="{BB962C8B-B14F-4D97-AF65-F5344CB8AC3E}">
        <p14:creationId xmlns:p14="http://schemas.microsoft.com/office/powerpoint/2010/main" val="25366534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Who Qualifies to Taste Death For Everyone?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 must fulfill the parameters of Psalm 8</a:t>
            </a:r>
          </a:p>
          <a:p>
            <a:pPr marL="0" indent="0">
              <a:buNone/>
            </a:pPr>
            <a:r>
              <a:rPr lang="en-US" sz="4000" b="1" dirty="0" smtClean="0"/>
              <a:t>He must be made lower than Elohim</a:t>
            </a:r>
          </a:p>
          <a:p>
            <a:pPr marL="0" indent="0">
              <a:buNone/>
            </a:pPr>
            <a:r>
              <a:rPr lang="en-US" sz="4000" b="1" dirty="0" smtClean="0"/>
              <a:t>He must undo all the damage Adam brought about</a:t>
            </a:r>
          </a:p>
          <a:p>
            <a:pPr marL="0" indent="0">
              <a:buNone/>
            </a:pPr>
            <a:r>
              <a:rPr lang="en-US" sz="4000" b="1" dirty="0" smtClean="0"/>
              <a:t>He must be human (a “son of man”)</a:t>
            </a:r>
          </a:p>
          <a:p>
            <a:pPr marL="0" indent="0">
              <a:buNone/>
            </a:pPr>
            <a:r>
              <a:rPr lang="en-US" sz="4000" b="1" dirty="0" smtClean="0"/>
              <a:t>He must not transgress as Adam did</a:t>
            </a:r>
          </a:p>
          <a:p>
            <a:pPr marL="0" indent="0">
              <a:buNone/>
            </a:pPr>
            <a:r>
              <a:rPr lang="en-US" sz="4000" b="1" dirty="0" smtClean="0"/>
              <a:t>He must endure the same temptations and testing that all men face</a:t>
            </a:r>
          </a:p>
          <a:p>
            <a:pPr marL="0" indent="0">
              <a:buNone/>
            </a:pPr>
            <a:endParaRPr lang="en-US" sz="4000" b="1" dirty="0" smtClean="0"/>
          </a:p>
        </p:txBody>
      </p:sp>
    </p:spTree>
    <p:extLst>
      <p:ext uri="{BB962C8B-B14F-4D97-AF65-F5344CB8AC3E}">
        <p14:creationId xmlns:p14="http://schemas.microsoft.com/office/powerpoint/2010/main" val="35117710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Sufferings That Bring Perfection</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2:10-11</a:t>
            </a:r>
            <a:endParaRPr lang="en-US" sz="4000" b="1" dirty="0" smtClean="0"/>
          </a:p>
          <a:p>
            <a:pPr marL="0" indent="0">
              <a:buNone/>
            </a:pPr>
            <a:r>
              <a:rPr lang="en-US" sz="4000" b="1" dirty="0"/>
              <a:t>For it was fitting for Him, for whom are all things, and through whom are all things, in bringing many sons to glory, to perfect the </a:t>
            </a:r>
            <a:r>
              <a:rPr lang="en-US" sz="4000" b="1" dirty="0" smtClean="0"/>
              <a:t>author (Gr. </a:t>
            </a:r>
            <a:r>
              <a:rPr lang="en-US" sz="4000" b="1" i="1" dirty="0"/>
              <a:t>a</a:t>
            </a:r>
            <a:r>
              <a:rPr lang="en-US" sz="4000" b="1" i="1" dirty="0" smtClean="0"/>
              <a:t>rch-ay-</a:t>
            </a:r>
            <a:r>
              <a:rPr lang="en-US" sz="4000" b="1" i="1" dirty="0" err="1" smtClean="0"/>
              <a:t>gon</a:t>
            </a:r>
            <a:r>
              <a:rPr lang="en-US" sz="4000" b="1" dirty="0" smtClean="0"/>
              <a:t> - pioneer, leader, prince, founder) </a:t>
            </a:r>
            <a:r>
              <a:rPr lang="en-US" sz="4000" b="1" dirty="0"/>
              <a:t>of their salvation </a:t>
            </a:r>
            <a:r>
              <a:rPr lang="en-US" sz="4000" b="1" u="sng" dirty="0"/>
              <a:t>through sufferings</a:t>
            </a:r>
            <a:r>
              <a:rPr lang="en-US" sz="4000" b="1" dirty="0" smtClean="0"/>
              <a:t>. </a:t>
            </a:r>
          </a:p>
          <a:p>
            <a:pPr marL="0" indent="0">
              <a:buNone/>
            </a:pPr>
            <a:r>
              <a:rPr lang="en-US" sz="4000" b="1" dirty="0" smtClean="0"/>
              <a:t>- Why sufferings?  He must endure that which Israel experienced and did not endure.  Thus, he is made complete – “perfect”</a:t>
            </a:r>
            <a:endParaRPr lang="en-US" sz="4000" b="1" dirty="0"/>
          </a:p>
        </p:txBody>
      </p:sp>
    </p:spTree>
    <p:extLst>
      <p:ext uri="{BB962C8B-B14F-4D97-AF65-F5344CB8AC3E}">
        <p14:creationId xmlns:p14="http://schemas.microsoft.com/office/powerpoint/2010/main" val="28392084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High Priest Was a Man</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2:11</a:t>
            </a:r>
            <a:endParaRPr lang="en-US" sz="4000" b="1" dirty="0" smtClean="0"/>
          </a:p>
          <a:p>
            <a:pPr marL="0" indent="0">
              <a:buNone/>
            </a:pPr>
            <a:r>
              <a:rPr lang="en-US" sz="4000" b="1" dirty="0" smtClean="0"/>
              <a:t>For </a:t>
            </a:r>
            <a:r>
              <a:rPr lang="en-US" sz="4000" b="1" dirty="0"/>
              <a:t>both He who sanctifies and those who are sanctified are all from one [Father]; for which reason He is not ashamed to call them </a:t>
            </a:r>
            <a:r>
              <a:rPr lang="en-US" sz="4000" b="1" dirty="0" smtClean="0"/>
              <a:t>brethren…</a:t>
            </a:r>
          </a:p>
          <a:p>
            <a:pPr>
              <a:buFontTx/>
              <a:buChar char="-"/>
            </a:pPr>
            <a:r>
              <a:rPr lang="en-US" sz="4000" b="1" dirty="0" smtClean="0"/>
              <a:t>The High Priest of the family of </a:t>
            </a:r>
            <a:r>
              <a:rPr lang="en-US" sz="4000" b="1" dirty="0" err="1" smtClean="0"/>
              <a:t>Aharon</a:t>
            </a:r>
            <a:r>
              <a:rPr lang="en-US" sz="4000" b="1" dirty="0" smtClean="0"/>
              <a:t> were human and experienced the same </a:t>
            </a:r>
            <a:r>
              <a:rPr lang="en-US" sz="4000" b="1" dirty="0" err="1" smtClean="0"/>
              <a:t>testings</a:t>
            </a:r>
            <a:r>
              <a:rPr lang="en-US" sz="4000" b="1" dirty="0" smtClean="0"/>
              <a:t> in the wilderness</a:t>
            </a:r>
          </a:p>
          <a:p>
            <a:pPr>
              <a:buFontTx/>
              <a:buChar char="-"/>
            </a:pPr>
            <a:r>
              <a:rPr lang="en-US" sz="4000" b="1" dirty="0" smtClean="0"/>
              <a:t>He made atonement for himself and then for the people</a:t>
            </a:r>
            <a:endParaRPr lang="en-US" sz="4000" b="1" dirty="0"/>
          </a:p>
        </p:txBody>
      </p:sp>
    </p:spTree>
    <p:extLst>
      <p:ext uri="{BB962C8B-B14F-4D97-AF65-F5344CB8AC3E}">
        <p14:creationId xmlns:p14="http://schemas.microsoft.com/office/powerpoint/2010/main" val="8264173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The Author of Salvation</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2:12-13</a:t>
            </a:r>
            <a:endParaRPr lang="en-US" sz="4000" b="1" dirty="0" smtClean="0"/>
          </a:p>
          <a:p>
            <a:pPr marL="0" indent="0">
              <a:buNone/>
            </a:pPr>
            <a:r>
              <a:rPr lang="en-US" sz="4000" b="1" dirty="0" smtClean="0"/>
              <a:t>saying</a:t>
            </a:r>
            <a:r>
              <a:rPr lang="en-US" sz="4000" b="1" dirty="0"/>
              <a:t>, "I WILL PROCLAIM YOUR NAME TO MY BRETHREN, IN THE MIDST OF THE </a:t>
            </a:r>
            <a:r>
              <a:rPr lang="en-US" sz="4000" b="1" dirty="0" smtClean="0"/>
              <a:t>CONGREGATION (Heb. </a:t>
            </a:r>
            <a:r>
              <a:rPr lang="en-US" sz="4000" b="1" i="1" dirty="0" err="1"/>
              <a:t>q</a:t>
            </a:r>
            <a:r>
              <a:rPr lang="en-US" sz="4000" b="1" i="1" dirty="0" err="1" smtClean="0"/>
              <a:t>ahal</a:t>
            </a:r>
            <a:r>
              <a:rPr lang="en-US" sz="4000" b="1" dirty="0" smtClean="0"/>
              <a:t> – as family) </a:t>
            </a:r>
            <a:r>
              <a:rPr lang="en-US" sz="4000" b="1" dirty="0"/>
              <a:t>I WILL SING YOUR PRAISE</a:t>
            </a:r>
            <a:r>
              <a:rPr lang="en-US" sz="4000" b="1" dirty="0" smtClean="0"/>
              <a:t>." </a:t>
            </a:r>
            <a:r>
              <a:rPr lang="en-US" sz="4000" b="1" dirty="0"/>
              <a:t>And again, "I WILL PUT MY TRUST IN HIM." And again, "BEHOLD, I AND THE CHILDREN WHOM GOD HAS GIVEN ME</a:t>
            </a:r>
            <a:r>
              <a:rPr lang="en-US" sz="4000" b="1" dirty="0" smtClean="0"/>
              <a:t>.“</a:t>
            </a:r>
          </a:p>
          <a:p>
            <a:pPr>
              <a:buFontTx/>
              <a:buChar char="-"/>
            </a:pPr>
            <a:r>
              <a:rPr lang="en-US" sz="4000" b="1" dirty="0" smtClean="0"/>
              <a:t>Psalm 22:22</a:t>
            </a:r>
          </a:p>
          <a:p>
            <a:pPr>
              <a:buFontTx/>
              <a:buChar char="-"/>
            </a:pPr>
            <a:r>
              <a:rPr lang="en-US" sz="4000" b="1" dirty="0" smtClean="0"/>
              <a:t>Isaiah 8:17 LXX</a:t>
            </a:r>
          </a:p>
          <a:p>
            <a:pPr>
              <a:buFontTx/>
              <a:buChar char="-"/>
            </a:pPr>
            <a:r>
              <a:rPr lang="en-US" sz="4000" b="1" dirty="0" smtClean="0"/>
              <a:t>Isaiah 8:18 </a:t>
            </a:r>
            <a:endParaRPr lang="en-US" sz="4000" b="1" dirty="0"/>
          </a:p>
        </p:txBody>
      </p:sp>
    </p:spTree>
    <p:extLst>
      <p:ext uri="{BB962C8B-B14F-4D97-AF65-F5344CB8AC3E}">
        <p14:creationId xmlns:p14="http://schemas.microsoft.com/office/powerpoint/2010/main" val="22027654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Like The Author, So Like the Brethren</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2:14-15</a:t>
            </a:r>
            <a:endParaRPr lang="en-US" sz="4000" b="1" dirty="0" smtClean="0"/>
          </a:p>
          <a:p>
            <a:pPr marL="0" indent="0">
              <a:buNone/>
            </a:pPr>
            <a:r>
              <a:rPr lang="en-US" sz="4000" b="1" dirty="0"/>
              <a:t>Therefore, since the children share in flesh and blood, He Himself likewise also partook of the </a:t>
            </a:r>
            <a:r>
              <a:rPr lang="en-US" sz="4000" b="1" dirty="0" smtClean="0"/>
              <a:t>same (his birth), </a:t>
            </a:r>
            <a:r>
              <a:rPr lang="en-US" sz="4000" b="1" dirty="0"/>
              <a:t>that through death He might render powerless him who had the power of death, that is, the devil</a:t>
            </a:r>
            <a:r>
              <a:rPr lang="en-US" sz="4000" b="1" dirty="0" smtClean="0"/>
              <a:t>, </a:t>
            </a:r>
            <a:r>
              <a:rPr lang="en-US" sz="4000" b="1" dirty="0"/>
              <a:t>and might free those who through fear of death were subject to slavery all their lives</a:t>
            </a:r>
            <a:r>
              <a:rPr lang="en-US" sz="4000" b="1" dirty="0" smtClean="0"/>
              <a:t>.</a:t>
            </a:r>
          </a:p>
          <a:p>
            <a:pPr marL="0" indent="0">
              <a:buNone/>
            </a:pPr>
            <a:r>
              <a:rPr lang="en-US" sz="4000" b="1" dirty="0" smtClean="0"/>
              <a:t>- Yahusha, though not under the sentence of death as his brothers were, still died to be like them in every way</a:t>
            </a:r>
            <a:endParaRPr lang="en-US" sz="4000" b="1" dirty="0"/>
          </a:p>
        </p:txBody>
      </p:sp>
    </p:spTree>
    <p:extLst>
      <p:ext uri="{BB962C8B-B14F-4D97-AF65-F5344CB8AC3E}">
        <p14:creationId xmlns:p14="http://schemas.microsoft.com/office/powerpoint/2010/main" val="12112599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The Power of Death</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Elohim established the decree that transgression will result in death</a:t>
            </a:r>
          </a:p>
          <a:p>
            <a:pPr marL="0" indent="0">
              <a:buNone/>
            </a:pPr>
            <a:r>
              <a:rPr lang="en-US" sz="4000" b="1" dirty="0" smtClean="0"/>
              <a:t>The power of death is the inevitability of death for sinners – it must take place</a:t>
            </a:r>
            <a:endParaRPr lang="en-US" sz="4000" b="1" dirty="0" smtClean="0"/>
          </a:p>
          <a:p>
            <a:pPr marL="0" indent="0">
              <a:buNone/>
            </a:pPr>
            <a:r>
              <a:rPr lang="en-US" sz="4000" b="1" dirty="0" smtClean="0"/>
              <a:t>The devil/adversary utilized the death decree to bring people under fear of death and thus enslaving mankind through that fear – mankind had no choice about death, thus slaves to it</a:t>
            </a:r>
          </a:p>
          <a:p>
            <a:pPr marL="0" indent="0">
              <a:buNone/>
            </a:pPr>
            <a:r>
              <a:rPr lang="en-US" sz="4000" b="1" dirty="0" err="1" smtClean="0"/>
              <a:t>Yahusha’s</a:t>
            </a:r>
            <a:r>
              <a:rPr lang="en-US" sz="4000" b="1" dirty="0" smtClean="0"/>
              <a:t> death frees mankind from that (second) death</a:t>
            </a:r>
            <a:endParaRPr lang="en-US" sz="4000" b="1" dirty="0"/>
          </a:p>
        </p:txBody>
      </p:sp>
    </p:spTree>
    <p:extLst>
      <p:ext uri="{BB962C8B-B14F-4D97-AF65-F5344CB8AC3E}">
        <p14:creationId xmlns:p14="http://schemas.microsoft.com/office/powerpoint/2010/main" val="32713164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Who Does this Salvation Help?</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2:16</a:t>
            </a:r>
            <a:endParaRPr lang="en-US" sz="4000" b="1" dirty="0" smtClean="0"/>
          </a:p>
          <a:p>
            <a:pPr marL="0" indent="0">
              <a:buNone/>
            </a:pPr>
            <a:r>
              <a:rPr lang="en-US" sz="4000" b="1" dirty="0" smtClean="0"/>
              <a:t>For </a:t>
            </a:r>
            <a:r>
              <a:rPr lang="en-US" sz="4000" b="1" dirty="0"/>
              <a:t>assuredly He does not give help to angels, but He gives help to the descendant of Abraham</a:t>
            </a:r>
            <a:r>
              <a:rPr lang="en-US" sz="4000" b="1" dirty="0" smtClean="0"/>
              <a:t>. </a:t>
            </a:r>
            <a:endParaRPr lang="en-US" sz="4000" b="1" dirty="0"/>
          </a:p>
          <a:p>
            <a:pPr>
              <a:buFontTx/>
              <a:buChar char="-"/>
            </a:pPr>
            <a:r>
              <a:rPr lang="en-US" sz="4000" b="1" dirty="0" smtClean="0"/>
              <a:t>Who is the descendant of Abraham? (another loaded question!)</a:t>
            </a:r>
          </a:p>
          <a:p>
            <a:pPr>
              <a:buFontTx/>
              <a:buChar char="-"/>
            </a:pPr>
            <a:r>
              <a:rPr lang="en-US" sz="4000" b="1" dirty="0" smtClean="0"/>
              <a:t>Anyone who has the faith of Abraham (not talking about </a:t>
            </a:r>
            <a:r>
              <a:rPr lang="en-US" sz="4000" b="1" dirty="0" err="1" smtClean="0"/>
              <a:t>geneology</a:t>
            </a:r>
            <a:r>
              <a:rPr lang="en-US" sz="4000" b="1" dirty="0" smtClean="0"/>
              <a:t>)</a:t>
            </a:r>
            <a:endParaRPr lang="en-US" sz="4000" b="1" dirty="0"/>
          </a:p>
        </p:txBody>
      </p:sp>
    </p:spTree>
    <p:extLst>
      <p:ext uri="{BB962C8B-B14F-4D97-AF65-F5344CB8AC3E}">
        <p14:creationId xmlns:p14="http://schemas.microsoft.com/office/powerpoint/2010/main" val="288537350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Like His Brethren</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2:17-18</a:t>
            </a:r>
            <a:endParaRPr lang="en-US" sz="4000" b="1" dirty="0" smtClean="0"/>
          </a:p>
          <a:p>
            <a:pPr marL="0" indent="0">
              <a:buNone/>
            </a:pPr>
            <a:r>
              <a:rPr lang="en-US" sz="4000" b="1" dirty="0" smtClean="0"/>
              <a:t>Therefore</a:t>
            </a:r>
            <a:r>
              <a:rPr lang="en-US" sz="4000" b="1" dirty="0"/>
              <a:t>, He had to be made like His brethren </a:t>
            </a:r>
            <a:r>
              <a:rPr lang="en-US" sz="4000" b="1" u="sng" dirty="0"/>
              <a:t>in all things</a:t>
            </a:r>
            <a:r>
              <a:rPr lang="en-US" sz="4000" b="1" dirty="0"/>
              <a:t>, so that He might become a merciful and faithful high priest in things pertaining to Elohim, to make propitiation for the sins of the </a:t>
            </a:r>
            <a:r>
              <a:rPr lang="en-US" sz="4000" b="1" dirty="0" smtClean="0"/>
              <a:t>people. </a:t>
            </a:r>
            <a:r>
              <a:rPr lang="en-US" sz="4000" b="1" dirty="0"/>
              <a:t>For since He Himself was tempted in that which He has suffered, He is able to come to the aid of those who are tempted</a:t>
            </a:r>
            <a:r>
              <a:rPr lang="en-US" sz="4000" b="1" dirty="0" smtClean="0"/>
              <a:t>.</a:t>
            </a:r>
          </a:p>
          <a:p>
            <a:pPr marL="0" indent="0">
              <a:buNone/>
            </a:pPr>
            <a:r>
              <a:rPr lang="en-US" sz="4000" b="1" dirty="0" smtClean="0"/>
              <a:t>- birth, circumcision, subjection to parents, testing, hungering, persecution, suffering, death – the full gamut of human experience</a:t>
            </a:r>
            <a:endParaRPr lang="en-US" sz="4000" b="1" dirty="0"/>
          </a:p>
        </p:txBody>
      </p:sp>
    </p:spTree>
    <p:extLst>
      <p:ext uri="{BB962C8B-B14F-4D97-AF65-F5344CB8AC3E}">
        <p14:creationId xmlns:p14="http://schemas.microsoft.com/office/powerpoint/2010/main" val="389374246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smtClean="0"/>
              <a:t>Propitiation</a:t>
            </a:r>
            <a:endParaRPr lang="en-US" sz="4400" b="1" dirty="0"/>
          </a:p>
          <a:p>
            <a:pPr marL="0" indent="0">
              <a:buNone/>
            </a:pPr>
            <a:r>
              <a:rPr lang="en-US" sz="4000" dirty="0" smtClean="0"/>
              <a:t>- </a:t>
            </a:r>
            <a:r>
              <a:rPr lang="en-US" sz="4000" dirty="0"/>
              <a:t>1) </a:t>
            </a:r>
            <a:r>
              <a:rPr lang="en-US" sz="4000" i="1" dirty="0"/>
              <a:t>show kindness and compassion </a:t>
            </a:r>
            <a:r>
              <a:rPr lang="en-US" sz="4000" dirty="0"/>
              <a:t>toward one who does not deserve it, </a:t>
            </a:r>
            <a:r>
              <a:rPr lang="en-US" sz="4000" i="1" dirty="0"/>
              <a:t>have mercy on, pardon, forgive </a:t>
            </a:r>
            <a:r>
              <a:rPr lang="en-US" sz="4000" dirty="0"/>
              <a:t>(LU 18.13); (2) </a:t>
            </a:r>
            <a:r>
              <a:rPr lang="en-US" sz="4000" i="1" u="sng" dirty="0"/>
              <a:t>bring about reconciliation</a:t>
            </a:r>
            <a:r>
              <a:rPr lang="en-US" sz="4000" i="1" dirty="0"/>
              <a:t>, make acceptable to, provide for forgiveness</a:t>
            </a:r>
            <a:r>
              <a:rPr lang="en-US" sz="4000" dirty="0"/>
              <a:t>, with focus on the means of </a:t>
            </a:r>
            <a:r>
              <a:rPr lang="en-US" sz="4000" dirty="0" smtClean="0"/>
              <a:t>reconciliation; to appease, </a:t>
            </a:r>
            <a:endParaRPr lang="en-US" sz="4000" dirty="0"/>
          </a:p>
        </p:txBody>
      </p:sp>
    </p:spTree>
    <p:extLst>
      <p:ext uri="{BB962C8B-B14F-4D97-AF65-F5344CB8AC3E}">
        <p14:creationId xmlns:p14="http://schemas.microsoft.com/office/powerpoint/2010/main" val="19214493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a:t>Summary </a:t>
            </a:r>
            <a:r>
              <a:rPr lang="en-US" sz="4400" b="1" dirty="0" smtClean="0"/>
              <a:t>of Hebrews </a:t>
            </a:r>
            <a:r>
              <a:rPr lang="en-US" sz="4400" b="1" dirty="0" smtClean="0"/>
              <a:t>2</a:t>
            </a:r>
            <a:endParaRPr lang="en-US" sz="4400" b="1" dirty="0"/>
          </a:p>
          <a:p>
            <a:pPr marL="0" indent="0">
              <a:buNone/>
            </a:pPr>
            <a:r>
              <a:rPr lang="en-US" sz="4000" dirty="0" smtClean="0"/>
              <a:t>The Gospel cannot be taken for granted.  We must remain diligent and serious about responding to the Messiah’s redemption with conformity to His ways, because if we don’t, there’s nothing left for us but judgment</a:t>
            </a:r>
          </a:p>
          <a:p>
            <a:pPr marL="0" indent="0">
              <a:buNone/>
            </a:pPr>
            <a:r>
              <a:rPr lang="en-US" sz="4000" b="0" dirty="0" smtClean="0"/>
              <a:t>Messiah had to be like his brothers in every way so that he could undo the curse inherited by Adam and to speak on behalf of the sons of Abraham before a righteous Elohim</a:t>
            </a:r>
            <a:endParaRPr lang="en-US" sz="4000" b="0" dirty="0" smtClean="0"/>
          </a:p>
        </p:txBody>
      </p:sp>
    </p:spTree>
    <p:extLst>
      <p:ext uri="{BB962C8B-B14F-4D97-AF65-F5344CB8AC3E}">
        <p14:creationId xmlns:p14="http://schemas.microsoft.com/office/powerpoint/2010/main" val="19849909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a:t>
            </a:r>
            <a:r>
              <a:rPr lang="en-US" sz="4000" b="1" dirty="0" smtClean="0">
                <a:solidFill>
                  <a:schemeClr val="tx1"/>
                </a:solidFill>
                <a:latin typeface="+mn-lt"/>
              </a:rPr>
              <a:t>Perspective At </a:t>
            </a:r>
            <a:r>
              <a:rPr lang="en-US" sz="4000" b="1" dirty="0">
                <a:solidFill>
                  <a:schemeClr val="tx1"/>
                </a:solidFill>
                <a:latin typeface="+mn-lt"/>
              </a:rPr>
              <a:t>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145494</TotalTime>
  <Words>1853</Words>
  <Application>Microsoft Office PowerPoint</Application>
  <PresentationFormat>Widescreen</PresentationFormat>
  <Paragraphs>165</Paragraphs>
  <Slides>27</Slides>
  <Notes>27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Calibri Light</vt:lpstr>
      <vt:lpstr>Helvetica</vt:lpstr>
      <vt:lpstr>Times New Roman</vt:lpstr>
      <vt:lpstr>Office Theme</vt:lpstr>
      <vt:lpstr>PowerPoint Presentation</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1439</cp:revision>
  <dcterms:created xsi:type="dcterms:W3CDTF">2018-11-07T08:55:54Z</dcterms:created>
  <dcterms:modified xsi:type="dcterms:W3CDTF">2020-12-05T14:37:27Z</dcterms:modified>
</cp:coreProperties>
</file>