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1183" r:id="rId3"/>
    <p:sldId id="1430" r:id="rId4"/>
    <p:sldId id="1431" r:id="rId5"/>
    <p:sldId id="1393" r:id="rId6"/>
    <p:sldId id="1411" r:id="rId7"/>
    <p:sldId id="1421" r:id="rId8"/>
    <p:sldId id="1413" r:id="rId9"/>
    <p:sldId id="1424" r:id="rId10"/>
    <p:sldId id="1412" r:id="rId11"/>
    <p:sldId id="1414" r:id="rId12"/>
    <p:sldId id="1425" r:id="rId13"/>
    <p:sldId id="1415" r:id="rId14"/>
    <p:sldId id="1426" r:id="rId15"/>
    <p:sldId id="1427" r:id="rId16"/>
    <p:sldId id="1428" r:id="rId17"/>
    <p:sldId id="1417" r:id="rId18"/>
    <p:sldId id="1416" r:id="rId19"/>
    <p:sldId id="1420" r:id="rId20"/>
    <p:sldId id="1419" r:id="rId21"/>
    <p:sldId id="1429" r:id="rId22"/>
    <p:sldId id="1418" r:id="rId23"/>
    <p:sldId id="1422" r:id="rId24"/>
    <p:sldId id="1423" r:id="rId25"/>
    <p:sldId id="7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2/18/2021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3193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4330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15601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69782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88577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49971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86113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30756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80822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9162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41137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79649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53007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65746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57175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45191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71006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44510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08586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58267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31001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1015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2/18/2021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t>
            </a:r>
            <a:r>
              <a:rPr lang="en-US" sz="5333" b="1">
                <a:solidFill>
                  <a:schemeClr val="tx1">
                    <a:lumMod val="95000"/>
                    <a:lumOff val="5000"/>
                  </a:schemeClr>
                </a:solidFill>
                <a:latin typeface="Helvetica" pitchFamily="34" charset="0"/>
                <a:cs typeface="Helvetica" pitchFamily="34" charset="0"/>
              </a:rPr>
              <a:t>Ancient </a:t>
            </a:r>
            <a:r>
              <a:rPr lang="en-US" sz="5333" b="1"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20,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13</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This Short Letter of </a:t>
            </a:r>
            <a:r>
              <a:rPr lang="en-US" sz="5333" b="1" dirty="0" smtClean="0">
                <a:solidFill>
                  <a:schemeClr val="tx1">
                    <a:lumMod val="95000"/>
                    <a:lumOff val="5000"/>
                  </a:schemeClr>
                </a:solidFill>
                <a:cs typeface="Helvetica" pitchFamily="34" charset="0"/>
              </a:rPr>
              <a:t>Exhortations</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70000" lnSpcReduction="20000"/>
          </a:bodyPr>
          <a:lstStyle/>
          <a:p>
            <a:pPr marL="0" indent="0" algn="ctr">
              <a:buNone/>
            </a:pPr>
            <a:r>
              <a:rPr lang="en-US" sz="4400" b="1" dirty="0" smtClean="0"/>
              <a:t>The New is Better</a:t>
            </a:r>
            <a:endParaRPr lang="en-US" sz="4400" b="1" dirty="0"/>
          </a:p>
          <a:p>
            <a:pPr marL="0" indent="0">
              <a:buNone/>
            </a:pPr>
            <a:r>
              <a:rPr lang="en-US" sz="4000" b="1" dirty="0" smtClean="0"/>
              <a:t>Better </a:t>
            </a:r>
            <a:r>
              <a:rPr lang="en-US" sz="4000" b="1" dirty="0" smtClean="0"/>
              <a:t>than the angels 1:4</a:t>
            </a:r>
          </a:p>
          <a:p>
            <a:pPr marL="0" indent="0">
              <a:buNone/>
            </a:pPr>
            <a:r>
              <a:rPr lang="en-US" sz="4000" b="1" dirty="0" smtClean="0"/>
              <a:t>Better than Moses 3:2-4</a:t>
            </a:r>
            <a:endParaRPr lang="en-US" sz="4000" b="1" dirty="0" smtClean="0"/>
          </a:p>
          <a:p>
            <a:pPr marL="0" indent="0">
              <a:buNone/>
            </a:pPr>
            <a:r>
              <a:rPr lang="en-US" sz="4000" b="1" dirty="0" smtClean="0"/>
              <a:t>Better things for you 6:9</a:t>
            </a:r>
          </a:p>
          <a:p>
            <a:pPr marL="0" indent="0">
              <a:buNone/>
            </a:pPr>
            <a:r>
              <a:rPr lang="en-US" sz="4000" b="1" dirty="0" smtClean="0"/>
              <a:t>Lesser blessed by the greater 7:7</a:t>
            </a:r>
          </a:p>
          <a:p>
            <a:pPr marL="0" indent="0">
              <a:buNone/>
            </a:pPr>
            <a:r>
              <a:rPr lang="en-US" sz="4000" b="1" dirty="0" smtClean="0"/>
              <a:t>Better hope 7:19</a:t>
            </a:r>
            <a:endParaRPr lang="en-US" sz="4000" b="1" dirty="0" smtClean="0"/>
          </a:p>
          <a:p>
            <a:pPr marL="0" indent="0">
              <a:buNone/>
            </a:pPr>
            <a:r>
              <a:rPr lang="en-US" sz="4000" b="1" dirty="0" smtClean="0"/>
              <a:t>Better covenant 7:22, 8:6</a:t>
            </a:r>
          </a:p>
          <a:p>
            <a:pPr marL="0" indent="0">
              <a:buNone/>
            </a:pPr>
            <a:r>
              <a:rPr lang="en-US" sz="4000" b="1" dirty="0" smtClean="0"/>
              <a:t>Better promises 8:6</a:t>
            </a:r>
            <a:endParaRPr lang="en-US" sz="4000" b="1" dirty="0" smtClean="0"/>
          </a:p>
          <a:p>
            <a:pPr marL="0" indent="0">
              <a:buNone/>
            </a:pPr>
            <a:r>
              <a:rPr lang="en-US" sz="4000" b="1" dirty="0" smtClean="0"/>
              <a:t>Better </a:t>
            </a:r>
            <a:r>
              <a:rPr lang="en-US" sz="4000" b="1" dirty="0" smtClean="0"/>
              <a:t>sacrifice 9:23</a:t>
            </a:r>
            <a:endParaRPr lang="en-US" sz="4000" b="1" dirty="0" smtClean="0"/>
          </a:p>
          <a:p>
            <a:pPr marL="0" indent="0">
              <a:buNone/>
            </a:pPr>
            <a:r>
              <a:rPr lang="en-US" sz="4000" b="1" dirty="0" smtClean="0"/>
              <a:t>Better </a:t>
            </a:r>
            <a:r>
              <a:rPr lang="en-US" sz="4000" b="1" dirty="0" smtClean="0"/>
              <a:t>possession 10:34</a:t>
            </a:r>
          </a:p>
          <a:p>
            <a:pPr marL="0" indent="0">
              <a:buNone/>
            </a:pPr>
            <a:r>
              <a:rPr lang="en-US" sz="4000" b="1" dirty="0" smtClean="0"/>
              <a:t>Better country 11:16</a:t>
            </a:r>
            <a:endParaRPr lang="en-US" sz="4000" b="1" dirty="0" smtClean="0"/>
          </a:p>
          <a:p>
            <a:pPr marL="0" indent="0">
              <a:buNone/>
            </a:pPr>
            <a:r>
              <a:rPr lang="en-US" sz="4000" b="1" dirty="0" smtClean="0"/>
              <a:t>Better </a:t>
            </a:r>
            <a:r>
              <a:rPr lang="en-US" sz="4000" b="1" dirty="0" smtClean="0"/>
              <a:t>resurrection 11:35</a:t>
            </a:r>
          </a:p>
          <a:p>
            <a:pPr marL="0" indent="0">
              <a:buNone/>
            </a:pPr>
            <a:r>
              <a:rPr lang="en-US" sz="4000" b="1" dirty="0" smtClean="0"/>
              <a:t>Better for us with them (inheritance) 11:40</a:t>
            </a:r>
            <a:endParaRPr lang="en-US" sz="4000" b="1" dirty="0" smtClean="0"/>
          </a:p>
          <a:p>
            <a:pPr marL="0" indent="0">
              <a:buNone/>
            </a:pPr>
            <a:r>
              <a:rPr lang="en-US" sz="4000" b="1" dirty="0" smtClean="0"/>
              <a:t>Better </a:t>
            </a:r>
            <a:r>
              <a:rPr lang="en-US" sz="4000" b="1" dirty="0" smtClean="0"/>
              <a:t>than the blood of Abel 12:24</a:t>
            </a:r>
            <a:endParaRPr lang="en-US" sz="4000" dirty="0"/>
          </a:p>
        </p:txBody>
      </p:sp>
    </p:spTree>
    <p:extLst>
      <p:ext uri="{BB962C8B-B14F-4D97-AF65-F5344CB8AC3E}">
        <p14:creationId xmlns:p14="http://schemas.microsoft.com/office/powerpoint/2010/main" val="1511181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Warning Against Falling Away</a:t>
            </a:r>
            <a:endParaRPr lang="en-US" sz="4400" b="1" dirty="0"/>
          </a:p>
          <a:p>
            <a:pPr marL="0" indent="0">
              <a:buNone/>
            </a:pPr>
            <a:r>
              <a:rPr lang="en-US" sz="4000" b="1" dirty="0" smtClean="0"/>
              <a:t>Don’t drift away 2:1</a:t>
            </a:r>
          </a:p>
          <a:p>
            <a:pPr marL="0" indent="0">
              <a:buNone/>
            </a:pPr>
            <a:r>
              <a:rPr lang="en-US" sz="4000" b="1" dirty="0" smtClean="0"/>
              <a:t>Don’t have unbelieving heart 3:12</a:t>
            </a:r>
          </a:p>
          <a:p>
            <a:pPr marL="0" indent="0">
              <a:buNone/>
            </a:pPr>
            <a:r>
              <a:rPr lang="en-US" sz="4000" b="1" dirty="0" smtClean="0"/>
              <a:t>Don’t fall short of the rest 4:1</a:t>
            </a:r>
          </a:p>
          <a:p>
            <a:pPr marL="0" indent="0">
              <a:buNone/>
            </a:pPr>
            <a:r>
              <a:rPr lang="en-US" sz="4000" b="1" dirty="0" smtClean="0"/>
              <a:t>Don’t fall away (apostatize) 6:6</a:t>
            </a:r>
          </a:p>
          <a:p>
            <a:pPr marL="0" indent="0">
              <a:buNone/>
            </a:pPr>
            <a:r>
              <a:rPr lang="en-US" sz="4000" b="1" dirty="0" smtClean="0"/>
              <a:t>Don’t go on sinning willfully 10:26</a:t>
            </a:r>
          </a:p>
          <a:p>
            <a:pPr marL="0" indent="0">
              <a:buNone/>
            </a:pPr>
            <a:r>
              <a:rPr lang="en-US" sz="4000" b="1" dirty="0" smtClean="0"/>
              <a:t>Don’t throw away your confidence 10:35</a:t>
            </a:r>
          </a:p>
          <a:p>
            <a:pPr marL="0" indent="0">
              <a:buNone/>
            </a:pPr>
            <a:r>
              <a:rPr lang="en-US" sz="4000" b="1" dirty="0" smtClean="0"/>
              <a:t>Lay aside the sin which entangles us 12:1</a:t>
            </a:r>
          </a:p>
          <a:p>
            <a:pPr marL="0" indent="0">
              <a:buNone/>
            </a:pPr>
            <a:r>
              <a:rPr lang="en-US" sz="4000" b="1" dirty="0" smtClean="0"/>
              <a:t>Don’t resist the discipline of Yah 12:8</a:t>
            </a:r>
            <a:endParaRPr lang="en-US" sz="4000" b="1" dirty="0" smtClean="0"/>
          </a:p>
        </p:txBody>
      </p:sp>
    </p:spTree>
    <p:extLst>
      <p:ext uri="{BB962C8B-B14F-4D97-AF65-F5344CB8AC3E}">
        <p14:creationId xmlns:p14="http://schemas.microsoft.com/office/powerpoint/2010/main" val="185332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Love and Hospitality</a:t>
            </a:r>
          </a:p>
          <a:p>
            <a:pPr marL="0" indent="0">
              <a:buNone/>
            </a:pPr>
            <a:r>
              <a:rPr lang="en-US" sz="4000" b="1" dirty="0" smtClean="0"/>
              <a:t>Hebrews 13:1-2</a:t>
            </a:r>
          </a:p>
          <a:p>
            <a:pPr marL="0" indent="0">
              <a:buNone/>
            </a:pPr>
            <a:r>
              <a:rPr lang="en-US" sz="4000" b="1" dirty="0"/>
              <a:t>Let love of the brethren </a:t>
            </a:r>
            <a:r>
              <a:rPr lang="en-US" sz="4000" b="1" dirty="0" smtClean="0"/>
              <a:t>remain. </a:t>
            </a:r>
            <a:r>
              <a:rPr lang="en-US" sz="4000" b="1" dirty="0"/>
              <a:t>Do not neglect to show hospitality to strangers, for by this some have entertained angels without knowing it</a:t>
            </a:r>
            <a:r>
              <a:rPr lang="en-US" sz="4000" b="1" dirty="0" smtClean="0"/>
              <a:t>.</a:t>
            </a:r>
          </a:p>
          <a:p>
            <a:pPr marL="0" indent="0">
              <a:buNone/>
            </a:pPr>
            <a:r>
              <a:rPr lang="en-US" sz="4000" b="1" dirty="0" err="1" smtClean="0">
                <a:latin typeface="Bwgrkn" panose="00000400000000000000" pitchFamily="2" charset="0"/>
              </a:rPr>
              <a:t>filadelfi,a</a:t>
            </a:r>
            <a:r>
              <a:rPr lang="en-US" sz="4000" dirty="0" smtClean="0">
                <a:latin typeface="Bwgrkn" panose="00000400000000000000" pitchFamily="2" charset="0"/>
              </a:rPr>
              <a:t> </a:t>
            </a:r>
            <a:r>
              <a:rPr lang="en-US" sz="4000" dirty="0" smtClean="0"/>
              <a:t>(fila-</a:t>
            </a:r>
            <a:r>
              <a:rPr lang="en-US" sz="4000" dirty="0" err="1" smtClean="0"/>
              <a:t>adelphia</a:t>
            </a:r>
            <a:r>
              <a:rPr lang="en-US" sz="4000" dirty="0" smtClean="0"/>
              <a:t>) </a:t>
            </a:r>
            <a:r>
              <a:rPr lang="en-US" sz="4000" dirty="0"/>
              <a:t>brotherly love, love for </a:t>
            </a:r>
            <a:r>
              <a:rPr lang="en-US" sz="4000" dirty="0" smtClean="0"/>
              <a:t>brother</a:t>
            </a:r>
            <a:endParaRPr lang="en-US" sz="5400" b="1" dirty="0" smtClean="0">
              <a:latin typeface="Bwgrkn" panose="00000400000000000000" pitchFamily="2" charset="0"/>
            </a:endParaRPr>
          </a:p>
          <a:p>
            <a:pPr marL="0" indent="0">
              <a:buNone/>
            </a:pPr>
            <a:r>
              <a:rPr lang="en-US" sz="4000" b="1" dirty="0" err="1" smtClean="0">
                <a:latin typeface="Bwgrkn" panose="00000400000000000000" pitchFamily="2" charset="0"/>
              </a:rPr>
              <a:t>filoxeni,a</a:t>
            </a:r>
            <a:r>
              <a:rPr lang="en-US" sz="4000" dirty="0" smtClean="0"/>
              <a:t> (filo-xenia) </a:t>
            </a:r>
            <a:r>
              <a:rPr lang="en-US" sz="4000" dirty="0"/>
              <a:t>strictly </a:t>
            </a:r>
            <a:r>
              <a:rPr lang="en-US" sz="4000" i="1" dirty="0"/>
              <a:t>love for strangers </a:t>
            </a:r>
            <a:r>
              <a:rPr lang="en-US" sz="4000" dirty="0"/>
              <a:t>or </a:t>
            </a:r>
            <a:r>
              <a:rPr lang="en-US" sz="4000" i="1" dirty="0"/>
              <a:t>foreigners</a:t>
            </a:r>
            <a:r>
              <a:rPr lang="en-US" sz="4000" dirty="0"/>
              <a:t>; hence </a:t>
            </a:r>
            <a:r>
              <a:rPr lang="en-US" sz="4000" i="1" dirty="0"/>
              <a:t>hospitality, kindness to strangers </a:t>
            </a:r>
            <a:endParaRPr lang="en-US" sz="5400" b="1" dirty="0" smtClean="0"/>
          </a:p>
          <a:p>
            <a:pPr marL="0" indent="0">
              <a:buNone/>
            </a:pPr>
            <a:r>
              <a:rPr lang="en-US" sz="4000" b="1" dirty="0" smtClean="0"/>
              <a:t>- Hospitality was fairly common in ancient world (Lot inviting the strangers into his home)</a:t>
            </a:r>
            <a:endParaRPr lang="en-US" sz="4000" b="1" dirty="0"/>
          </a:p>
        </p:txBody>
      </p:sp>
    </p:spTree>
    <p:extLst>
      <p:ext uri="{BB962C8B-B14F-4D97-AF65-F5344CB8AC3E}">
        <p14:creationId xmlns:p14="http://schemas.microsoft.com/office/powerpoint/2010/main" val="2255997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Visiting Prisoners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13:3</a:t>
            </a:r>
            <a:endParaRPr lang="en-US" sz="4000" b="1" dirty="0" smtClean="0"/>
          </a:p>
          <a:p>
            <a:pPr marL="0" indent="0">
              <a:buNone/>
            </a:pPr>
            <a:r>
              <a:rPr lang="en-US" sz="4000" b="1" dirty="0" smtClean="0"/>
              <a:t>Remember </a:t>
            </a:r>
            <a:r>
              <a:rPr lang="en-US" sz="4000" b="1" dirty="0"/>
              <a:t>the prisoners, as though in prison with them, [and] those who are ill-treated, since you yourselves also are in the body</a:t>
            </a:r>
            <a:r>
              <a:rPr lang="en-US" sz="4000" b="1" dirty="0" smtClean="0"/>
              <a:t>. </a:t>
            </a:r>
            <a:endParaRPr lang="en-US" sz="4000" b="1" dirty="0" smtClean="0"/>
          </a:p>
          <a:p>
            <a:pPr>
              <a:buFontTx/>
              <a:buChar char="-"/>
            </a:pPr>
            <a:r>
              <a:rPr lang="en-US" sz="4000" b="1" dirty="0" smtClean="0"/>
              <a:t>10:34 </a:t>
            </a:r>
            <a:r>
              <a:rPr lang="en-US" dirty="0" smtClean="0"/>
              <a:t> </a:t>
            </a:r>
            <a:r>
              <a:rPr lang="en-US" sz="4000" b="1" dirty="0"/>
              <a:t>For you showed sympathy to the prisoners and accepted joyfully the seizure of your </a:t>
            </a:r>
            <a:r>
              <a:rPr lang="en-US" sz="4000" b="1" dirty="0" smtClean="0"/>
              <a:t>property…</a:t>
            </a:r>
          </a:p>
          <a:p>
            <a:pPr>
              <a:buFontTx/>
              <a:buChar char="-"/>
            </a:pPr>
            <a:r>
              <a:rPr lang="en-US" sz="4000" b="1" dirty="0" smtClean="0"/>
              <a:t>“in the body” – partakers of human flesh – those who are prisoners for the sake of Messiah need help</a:t>
            </a:r>
            <a:endParaRPr lang="en-US" sz="5400" b="1" dirty="0"/>
          </a:p>
        </p:txBody>
      </p:sp>
    </p:spTree>
    <p:extLst>
      <p:ext uri="{BB962C8B-B14F-4D97-AF65-F5344CB8AC3E}">
        <p14:creationId xmlns:p14="http://schemas.microsoft.com/office/powerpoint/2010/main" val="2947886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Marriage – An Honorable Arrangement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13:4</a:t>
            </a:r>
            <a:endParaRPr lang="en-US" sz="4000" b="1" dirty="0" smtClean="0"/>
          </a:p>
          <a:p>
            <a:pPr marL="0" indent="0">
              <a:buNone/>
            </a:pPr>
            <a:r>
              <a:rPr lang="en-US" sz="4000" b="1" dirty="0" smtClean="0"/>
              <a:t>Marriage is honorable </a:t>
            </a:r>
            <a:r>
              <a:rPr lang="en-US" sz="4000" b="1" dirty="0"/>
              <a:t>among all, and the [marriage] bed </a:t>
            </a:r>
            <a:r>
              <a:rPr lang="en-US" sz="4000" b="1" dirty="0" smtClean="0"/>
              <a:t>is undefiled</a:t>
            </a:r>
            <a:r>
              <a:rPr lang="en-US" sz="4000" b="1" dirty="0"/>
              <a:t>; for fornicators and adulterers Elohim will judge</a:t>
            </a:r>
            <a:r>
              <a:rPr lang="en-US" sz="4000" b="1" dirty="0" smtClean="0"/>
              <a:t>.</a:t>
            </a:r>
          </a:p>
          <a:p>
            <a:pPr marL="0" indent="0">
              <a:buNone/>
            </a:pPr>
            <a:r>
              <a:rPr lang="en-US" sz="4000" dirty="0" smtClean="0"/>
              <a:t>- </a:t>
            </a:r>
            <a:r>
              <a:rPr lang="en-US" sz="4000" b="1" dirty="0" err="1" smtClean="0">
                <a:latin typeface="Bwgrkn" panose="00000400000000000000" pitchFamily="2" charset="0"/>
              </a:rPr>
              <a:t>ti,mioj</a:t>
            </a:r>
            <a:r>
              <a:rPr lang="en-US" sz="4000" dirty="0" smtClean="0">
                <a:latin typeface="Bwgrkn" panose="00000400000000000000" pitchFamily="2" charset="0"/>
              </a:rPr>
              <a:t> </a:t>
            </a:r>
            <a:r>
              <a:rPr lang="en-US" sz="4000" dirty="0" smtClean="0"/>
              <a:t>(</a:t>
            </a:r>
            <a:r>
              <a:rPr lang="en-US" sz="4000" dirty="0" err="1" smtClean="0"/>
              <a:t>timios</a:t>
            </a:r>
            <a:r>
              <a:rPr lang="en-US" sz="4000" dirty="0" smtClean="0"/>
              <a:t>) </a:t>
            </a:r>
            <a:r>
              <a:rPr lang="en-US" sz="4000" dirty="0"/>
              <a:t>(1) literally, of things </a:t>
            </a:r>
            <a:r>
              <a:rPr lang="en-US" sz="4000" i="1" dirty="0"/>
              <a:t>valuable, costly, </a:t>
            </a:r>
            <a:r>
              <a:rPr lang="en-US" sz="4000" i="1" dirty="0" smtClean="0"/>
              <a:t>precious; </a:t>
            </a:r>
            <a:r>
              <a:rPr lang="en-US" sz="4000" dirty="0" smtClean="0"/>
              <a:t>figuratively</a:t>
            </a:r>
            <a:r>
              <a:rPr lang="en-US" sz="4000" dirty="0"/>
              <a:t>, as honor and value attributed to something </a:t>
            </a:r>
            <a:r>
              <a:rPr lang="en-US" sz="4000" i="1" dirty="0"/>
              <a:t>precious, of great worth, held in honor </a:t>
            </a:r>
            <a:endParaRPr lang="en-US" sz="4000" i="1" dirty="0" smtClean="0"/>
          </a:p>
          <a:p>
            <a:pPr>
              <a:buFontTx/>
              <a:buChar char="-"/>
            </a:pPr>
            <a:r>
              <a:rPr lang="en-US" sz="4000" dirty="0" smtClean="0"/>
              <a:t>Bed – figurative for cohabitation, “having relations”</a:t>
            </a:r>
            <a:endParaRPr lang="en-US" sz="4000" dirty="0"/>
          </a:p>
        </p:txBody>
      </p:sp>
    </p:spTree>
    <p:extLst>
      <p:ext uri="{BB962C8B-B14F-4D97-AF65-F5344CB8AC3E}">
        <p14:creationId xmlns:p14="http://schemas.microsoft.com/office/powerpoint/2010/main" val="1418410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Contentment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13:5-6</a:t>
            </a:r>
          </a:p>
          <a:p>
            <a:pPr marL="0" indent="0">
              <a:buNone/>
            </a:pPr>
            <a:r>
              <a:rPr lang="en-US" sz="4000" b="1" u="sng" dirty="0" smtClean="0"/>
              <a:t>F</a:t>
            </a:r>
            <a:r>
              <a:rPr lang="en-US" sz="4000" b="1" u="sng" dirty="0" smtClean="0"/>
              <a:t>ree </a:t>
            </a:r>
            <a:r>
              <a:rPr lang="en-US" sz="4000" b="1" u="sng" dirty="0"/>
              <a:t>from the love of </a:t>
            </a:r>
            <a:r>
              <a:rPr lang="en-US" sz="4000" b="1" u="sng" dirty="0" smtClean="0"/>
              <a:t>money</a:t>
            </a:r>
            <a:r>
              <a:rPr lang="en-US" sz="4000" b="1" dirty="0" smtClean="0"/>
              <a:t> is the way, </a:t>
            </a:r>
            <a:r>
              <a:rPr lang="en-US" sz="4000" b="1" dirty="0"/>
              <a:t>being content with what you have; for He Himself has said, "I WILL NEVER DESERT YOU, NOR WILL I EVER FORSAKE YOU</a:t>
            </a:r>
            <a:r>
              <a:rPr lang="en-US" sz="4000" b="1" dirty="0" smtClean="0"/>
              <a:t>," </a:t>
            </a:r>
            <a:r>
              <a:rPr lang="en-US" sz="4000" b="1" dirty="0"/>
              <a:t>so that we confidently say, "YAHUWAH IS MY HELPER, I WILL NOT BE AFRAID. WHAT WILL MAN DO TO ME</a:t>
            </a:r>
            <a:r>
              <a:rPr lang="en-US" sz="4000" b="1" dirty="0" smtClean="0"/>
              <a:t>?“</a:t>
            </a:r>
          </a:p>
          <a:p>
            <a:pPr marL="0" indent="0">
              <a:buNone/>
            </a:pPr>
            <a:r>
              <a:rPr lang="en-US" sz="4000" b="1" dirty="0" err="1">
                <a:latin typeface="Bwgrkn" panose="00000400000000000000" pitchFamily="2" charset="0"/>
              </a:rPr>
              <a:t>avfila,rguroj</a:t>
            </a:r>
            <a:r>
              <a:rPr lang="en-US" sz="4000" dirty="0">
                <a:latin typeface="Bwgrkn" panose="00000400000000000000" pitchFamily="2" charset="0"/>
              </a:rPr>
              <a:t>, </a:t>
            </a:r>
            <a:r>
              <a:rPr lang="en-US" sz="4000" dirty="0" smtClean="0"/>
              <a:t>(a-fil- </a:t>
            </a:r>
            <a:r>
              <a:rPr lang="en-US" sz="4000" dirty="0" err="1" smtClean="0"/>
              <a:t>aguros</a:t>
            </a:r>
            <a:r>
              <a:rPr lang="en-US" sz="4000" dirty="0" smtClean="0"/>
              <a:t>) </a:t>
            </a:r>
            <a:r>
              <a:rPr lang="en-US" sz="4000" i="1" dirty="0" smtClean="0"/>
              <a:t>not </a:t>
            </a:r>
            <a:r>
              <a:rPr lang="en-US" sz="4000" i="1" dirty="0"/>
              <a:t>loving money, not </a:t>
            </a:r>
            <a:r>
              <a:rPr lang="en-US" sz="4000" i="1" dirty="0" smtClean="0"/>
              <a:t>avaricious (greedy)</a:t>
            </a:r>
            <a:r>
              <a:rPr lang="en-US" sz="4000" dirty="0" smtClean="0"/>
              <a:t>; </a:t>
            </a:r>
            <a:endParaRPr lang="en-US" sz="5400" b="1" dirty="0"/>
          </a:p>
        </p:txBody>
      </p:sp>
    </p:spTree>
    <p:extLst>
      <p:ext uri="{BB962C8B-B14F-4D97-AF65-F5344CB8AC3E}">
        <p14:creationId xmlns:p14="http://schemas.microsoft.com/office/powerpoint/2010/main" val="4253200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Why Can We Be Content?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a:t>
            </a:r>
            <a:r>
              <a:rPr lang="en-US" sz="4000" b="1" dirty="0"/>
              <a:t>I WILL NEVER DESERT YOU, NOR WILL I EVER FORSAKE YOU</a:t>
            </a:r>
            <a:r>
              <a:rPr lang="en-US" sz="4000" b="1" dirty="0" smtClean="0"/>
              <a:t>," </a:t>
            </a:r>
            <a:r>
              <a:rPr lang="en-US" sz="4000" b="1" dirty="0" smtClean="0"/>
              <a:t>from </a:t>
            </a:r>
            <a:r>
              <a:rPr lang="en-US" sz="4000" b="1" dirty="0" err="1" smtClean="0"/>
              <a:t>Devarim</a:t>
            </a:r>
            <a:r>
              <a:rPr lang="en-US" sz="4000" b="1" dirty="0" smtClean="0"/>
              <a:t> (Deuteronomy) 31:6  </a:t>
            </a:r>
            <a:r>
              <a:rPr lang="en-US" sz="4000" b="1" dirty="0"/>
              <a:t>Be strong and courageous, do not be afraid or tremble at them, for Yahuwah your Elohim is the one who goes with you. He will not fail you or forsake you</a:t>
            </a:r>
            <a:r>
              <a:rPr lang="en-US" sz="4000" b="1" dirty="0" smtClean="0"/>
              <a:t>."</a:t>
            </a:r>
            <a:endParaRPr lang="en-US" sz="4000" b="1" dirty="0" smtClean="0"/>
          </a:p>
          <a:p>
            <a:pPr marL="0" indent="0">
              <a:buNone/>
            </a:pPr>
            <a:r>
              <a:rPr lang="en-US" sz="4000" b="1" dirty="0" smtClean="0"/>
              <a:t>"</a:t>
            </a:r>
            <a:r>
              <a:rPr lang="en-US" sz="4000" b="1" dirty="0"/>
              <a:t>YAHUWAH IS MY HELPER, I WILL NOT BE AFRAID. WHAT WILL MAN DO TO ME</a:t>
            </a:r>
            <a:r>
              <a:rPr lang="en-US" sz="4000" b="1" dirty="0" smtClean="0"/>
              <a:t>?” from Psalm 118:6</a:t>
            </a:r>
          </a:p>
        </p:txBody>
      </p:sp>
    </p:spTree>
    <p:extLst>
      <p:ext uri="{BB962C8B-B14F-4D97-AF65-F5344CB8AC3E}">
        <p14:creationId xmlns:p14="http://schemas.microsoft.com/office/powerpoint/2010/main" val="1306980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Respect For Leaders in the Body of Messiah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13:7-8</a:t>
            </a:r>
          </a:p>
          <a:p>
            <a:pPr marL="0" indent="0">
              <a:buNone/>
            </a:pPr>
            <a:r>
              <a:rPr lang="en-US" sz="4000" b="1" dirty="0" smtClean="0"/>
              <a:t>Remember </a:t>
            </a:r>
            <a:r>
              <a:rPr lang="en-US" sz="4000" b="1" dirty="0"/>
              <a:t>those who led you, who spoke the word of Elohim to you; and considering the result of their conduct, imitate their faith</a:t>
            </a:r>
            <a:r>
              <a:rPr lang="en-US" sz="4000" b="1" dirty="0" smtClean="0"/>
              <a:t>. </a:t>
            </a:r>
            <a:r>
              <a:rPr lang="en-US" sz="4000" b="1" dirty="0"/>
              <a:t>Yahusha Messiah [is] the same yesterday and today and forever</a:t>
            </a:r>
            <a:r>
              <a:rPr lang="en-US" sz="4000" b="1" dirty="0" smtClean="0"/>
              <a:t>.</a:t>
            </a:r>
          </a:p>
          <a:p>
            <a:pPr>
              <a:buFontTx/>
              <a:buChar char="-"/>
            </a:pPr>
            <a:r>
              <a:rPr lang="en-US" sz="4000" b="1" dirty="0" smtClean="0"/>
              <a:t>Not just the people of the past (see chapter 11), but those of our times who have led you and taught you.</a:t>
            </a:r>
          </a:p>
          <a:p>
            <a:pPr>
              <a:buFontTx/>
              <a:buChar char="-"/>
            </a:pPr>
            <a:r>
              <a:rPr lang="en-US" sz="4000" b="1" dirty="0" smtClean="0"/>
              <a:t>“same” – the example is always the same, from our ancestors to Yahusha and our elders</a:t>
            </a:r>
            <a:endParaRPr lang="en-US" sz="4000" b="1" dirty="0"/>
          </a:p>
        </p:txBody>
      </p:sp>
    </p:spTree>
    <p:extLst>
      <p:ext uri="{BB962C8B-B14F-4D97-AF65-F5344CB8AC3E}">
        <p14:creationId xmlns:p14="http://schemas.microsoft.com/office/powerpoint/2010/main" val="4257917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Another Warning Against False Doctrine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13:9-10</a:t>
            </a:r>
          </a:p>
          <a:p>
            <a:pPr marL="0" indent="0">
              <a:buNone/>
            </a:pPr>
            <a:r>
              <a:rPr lang="en-US" sz="4000" b="1" dirty="0"/>
              <a:t>Do not be carried away by </a:t>
            </a:r>
            <a:r>
              <a:rPr lang="en-US" sz="4000" b="1" dirty="0" smtClean="0"/>
              <a:t>diverse </a:t>
            </a:r>
            <a:r>
              <a:rPr lang="en-US" sz="4000" b="1" dirty="0"/>
              <a:t>and strange teachings; for it is good for the heart to be strengthened by grace, not by foods, through which those who were so occupied were not benefited</a:t>
            </a:r>
            <a:r>
              <a:rPr lang="en-US" sz="4000" b="1" dirty="0" smtClean="0"/>
              <a:t>. </a:t>
            </a:r>
            <a:r>
              <a:rPr lang="en-US" sz="4000" b="1" dirty="0"/>
              <a:t>We have an altar from which those who serve the tabernacle have no right to eat.</a:t>
            </a:r>
          </a:p>
          <a:p>
            <a:pPr marL="0" indent="0">
              <a:buNone/>
            </a:pPr>
            <a:endParaRPr lang="en-US" sz="4000" b="1" dirty="0" smtClean="0"/>
          </a:p>
        </p:txBody>
      </p:sp>
    </p:spTree>
    <p:extLst>
      <p:ext uri="{BB962C8B-B14F-4D97-AF65-F5344CB8AC3E}">
        <p14:creationId xmlns:p14="http://schemas.microsoft.com/office/powerpoint/2010/main" val="9906145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Eating and Drinking</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Romans 14:16-17</a:t>
            </a:r>
            <a:endParaRPr lang="en-US" sz="4000" b="1" dirty="0" smtClean="0"/>
          </a:p>
          <a:p>
            <a:pPr marL="0" indent="0">
              <a:buNone/>
            </a:pPr>
            <a:r>
              <a:rPr lang="en-US" sz="4000" b="1" dirty="0" smtClean="0"/>
              <a:t>Therefore </a:t>
            </a:r>
            <a:r>
              <a:rPr lang="en-US" sz="4000" b="1" dirty="0"/>
              <a:t>do not let what is for you a good thing be spoken of as evil</a:t>
            </a:r>
            <a:r>
              <a:rPr lang="en-US" sz="4000" b="1" dirty="0" smtClean="0"/>
              <a:t>; </a:t>
            </a:r>
            <a:r>
              <a:rPr lang="en-US" sz="4000" b="1" u="sng" dirty="0"/>
              <a:t>for the kingdom of Elohim is not eating and drinking</a:t>
            </a:r>
            <a:r>
              <a:rPr lang="en-US" sz="4000" b="1" dirty="0"/>
              <a:t>, but righteousness and peace and joy in the Holy Spirit</a:t>
            </a:r>
            <a:r>
              <a:rPr lang="en-US" sz="4000" b="1" dirty="0" smtClean="0"/>
              <a:t>.</a:t>
            </a:r>
          </a:p>
          <a:p>
            <a:pPr marL="0" indent="0">
              <a:buNone/>
            </a:pPr>
            <a:r>
              <a:rPr lang="en-US" sz="4000" b="1" dirty="0" smtClean="0"/>
              <a:t>1 Corinthians 8:8</a:t>
            </a:r>
          </a:p>
          <a:p>
            <a:pPr marL="0" indent="0">
              <a:buNone/>
            </a:pPr>
            <a:r>
              <a:rPr lang="en-US" sz="4000" b="1" dirty="0"/>
              <a:t>But food will not commend us to Elohim; we are neither the worse if we do not eat, nor the better if we do eat</a:t>
            </a:r>
            <a:r>
              <a:rPr lang="en-US" sz="4000" b="1" dirty="0" smtClean="0"/>
              <a:t>.</a:t>
            </a:r>
            <a:endParaRPr lang="en-US" sz="4000" b="1" dirty="0"/>
          </a:p>
        </p:txBody>
      </p:sp>
    </p:spTree>
    <p:extLst>
      <p:ext uri="{BB962C8B-B14F-4D97-AF65-F5344CB8AC3E}">
        <p14:creationId xmlns:p14="http://schemas.microsoft.com/office/powerpoint/2010/main" val="872769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Animals Burned Outside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13:11</a:t>
            </a:r>
            <a:endParaRPr lang="en-US" sz="4000" b="1" dirty="0" smtClean="0"/>
          </a:p>
          <a:p>
            <a:pPr marL="0" indent="0">
              <a:buNone/>
            </a:pPr>
            <a:r>
              <a:rPr lang="en-US" sz="4000" b="1" dirty="0" smtClean="0"/>
              <a:t>For </a:t>
            </a:r>
            <a:r>
              <a:rPr lang="en-US" sz="4000" b="1" dirty="0"/>
              <a:t>the bodies of those animals whose blood is brought into the holy place by the high priest [as an offering] for sin, are burned outside the camp</a:t>
            </a:r>
            <a:r>
              <a:rPr lang="en-US" sz="4000" b="1" dirty="0" smtClean="0"/>
              <a:t>. </a:t>
            </a:r>
            <a:endParaRPr lang="en-US" sz="4000" b="1" dirty="0" smtClean="0"/>
          </a:p>
          <a:p>
            <a:pPr marL="0" indent="0">
              <a:buNone/>
            </a:pPr>
            <a:r>
              <a:rPr lang="en-US" sz="4000" b="1" dirty="0" smtClean="0"/>
              <a:t>- therefore, the priests had no right to eat those animals that were used to make atonement, in the earthly tabernacle…, so they no right to eat of the alter of Messiah (vs 10) </a:t>
            </a:r>
            <a:endParaRPr lang="en-US" sz="4000" b="1" dirty="0"/>
          </a:p>
        </p:txBody>
      </p:sp>
    </p:spTree>
    <p:extLst>
      <p:ext uri="{BB962C8B-B14F-4D97-AF65-F5344CB8AC3E}">
        <p14:creationId xmlns:p14="http://schemas.microsoft.com/office/powerpoint/2010/main" val="4149448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Animals Burned Outside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Leviticus 16:27</a:t>
            </a:r>
            <a:endParaRPr lang="en-US" sz="4000" b="1" dirty="0" smtClean="0"/>
          </a:p>
          <a:p>
            <a:pPr marL="0" indent="0">
              <a:buNone/>
            </a:pPr>
            <a:r>
              <a:rPr lang="en-US" sz="4000" b="1" dirty="0" smtClean="0"/>
              <a:t>But </a:t>
            </a:r>
            <a:r>
              <a:rPr lang="en-US" sz="4000" b="1" dirty="0"/>
              <a:t>the bull of the sin offering and the goat of the sin offering, whose blood was brought in to make atonement in the holy place, shall be taken outside the camp, and they shall burn their hides, their flesh, and their refuse in the fire</a:t>
            </a:r>
            <a:r>
              <a:rPr lang="en-US" sz="4000" b="1" dirty="0" smtClean="0"/>
              <a:t>.</a:t>
            </a:r>
            <a:endParaRPr lang="en-US" sz="4000" b="1" dirty="0"/>
          </a:p>
        </p:txBody>
      </p:sp>
    </p:spTree>
    <p:extLst>
      <p:ext uri="{BB962C8B-B14F-4D97-AF65-F5344CB8AC3E}">
        <p14:creationId xmlns:p14="http://schemas.microsoft.com/office/powerpoint/2010/main" val="15732975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Yahusha Crucified Outside the Camp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13:12-13</a:t>
            </a:r>
            <a:endParaRPr lang="en-US" sz="4000" b="1" dirty="0" smtClean="0"/>
          </a:p>
          <a:p>
            <a:pPr marL="0" indent="0">
              <a:buNone/>
            </a:pPr>
            <a:r>
              <a:rPr lang="en-US" sz="4000" b="1" dirty="0" smtClean="0"/>
              <a:t>Therefore </a:t>
            </a:r>
            <a:r>
              <a:rPr lang="en-US" sz="4000" b="1" dirty="0"/>
              <a:t>Yahusha also, that He might sanctify the people through His own blood, suffered outside the </a:t>
            </a:r>
            <a:r>
              <a:rPr lang="en-US" sz="4000" b="1" dirty="0" smtClean="0"/>
              <a:t>gate. </a:t>
            </a:r>
            <a:r>
              <a:rPr lang="en-US" sz="4000" b="1" dirty="0"/>
              <a:t>So, let us go out to Him outside the camp, bearing His reproach</a:t>
            </a:r>
            <a:r>
              <a:rPr lang="en-US" sz="4000" b="1" dirty="0" smtClean="0"/>
              <a:t>.</a:t>
            </a:r>
            <a:endParaRPr lang="en-US" sz="4000" b="1" dirty="0"/>
          </a:p>
        </p:txBody>
      </p:sp>
    </p:spTree>
    <p:extLst>
      <p:ext uri="{BB962C8B-B14F-4D97-AF65-F5344CB8AC3E}">
        <p14:creationId xmlns:p14="http://schemas.microsoft.com/office/powerpoint/2010/main" val="1681295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err="1" smtClean="0">
                <a:latin typeface="Times New Roman" panose="02020603050405020304" pitchFamily="18" charset="0"/>
                <a:cs typeface="Times New Roman" panose="02020603050405020304" pitchFamily="18" charset="0"/>
              </a:rPr>
              <a:t>Yahuah’s</a:t>
            </a:r>
            <a:r>
              <a:rPr lang="en-US" sz="4400" b="1" dirty="0" smtClean="0">
                <a:latin typeface="Times New Roman" panose="02020603050405020304" pitchFamily="18" charset="0"/>
                <a:cs typeface="Times New Roman" panose="02020603050405020304" pitchFamily="18" charset="0"/>
              </a:rPr>
              <a:t> Tent Outside the Camp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Exodus 33:7-9</a:t>
            </a:r>
            <a:endParaRPr lang="en-US" sz="4000" b="1" dirty="0" smtClean="0"/>
          </a:p>
          <a:p>
            <a:pPr marL="0" indent="0">
              <a:buNone/>
            </a:pPr>
            <a:r>
              <a:rPr lang="en-US" sz="3600" b="1" dirty="0"/>
              <a:t>Now Mosheh used to take the tent and pitch it outside the camp, a good distance from the camp, and he called it the tent of meeting. And everyone who sought Yahuwah would go out to the tent of meeting which was outside the camp</a:t>
            </a:r>
            <a:r>
              <a:rPr lang="en-US" sz="3600" b="1" dirty="0" smtClean="0"/>
              <a:t>. </a:t>
            </a:r>
            <a:r>
              <a:rPr lang="en-US" sz="3600" b="1" dirty="0"/>
              <a:t>And it came about, whenever Mosheh went out to the tent, that all the people would arise and stand, each at the entrance of his tent, and gaze after Mosheh until he entered the tent</a:t>
            </a:r>
            <a:r>
              <a:rPr lang="en-US" sz="3600" b="1" dirty="0" smtClean="0"/>
              <a:t>. </a:t>
            </a:r>
            <a:r>
              <a:rPr lang="en-US" sz="3600" b="1" dirty="0"/>
              <a:t>Whenever Mosheh entered the tent, the pillar of cloud would descend and stand at the entrance of the tent; and Yahuwah would speak with Mosheh.</a:t>
            </a:r>
          </a:p>
        </p:txBody>
      </p:sp>
    </p:spTree>
    <p:extLst>
      <p:ext uri="{BB962C8B-B14F-4D97-AF65-F5344CB8AC3E}">
        <p14:creationId xmlns:p14="http://schemas.microsoft.com/office/powerpoint/2010/main" val="27484461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City We Seek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13:14-16</a:t>
            </a:r>
          </a:p>
          <a:p>
            <a:pPr marL="0" indent="0">
              <a:buNone/>
            </a:pPr>
            <a:r>
              <a:rPr lang="en-US" sz="4000" b="1" dirty="0"/>
              <a:t>For here we do not have </a:t>
            </a:r>
            <a:r>
              <a:rPr lang="en-US" sz="4000" b="1" dirty="0" smtClean="0"/>
              <a:t>an abiding </a:t>
            </a:r>
            <a:r>
              <a:rPr lang="en-US" sz="4000" b="1" dirty="0"/>
              <a:t>city, but we are seeking [the city] which is to come</a:t>
            </a:r>
            <a:r>
              <a:rPr lang="en-US" sz="4000" b="1" dirty="0" smtClean="0"/>
              <a:t>. </a:t>
            </a:r>
            <a:r>
              <a:rPr lang="en-US" sz="4000" b="1" dirty="0"/>
              <a:t>Through Him then, let us continually offer up a </a:t>
            </a:r>
            <a:r>
              <a:rPr lang="en-US" sz="4000" b="1" u="sng" dirty="0"/>
              <a:t>sacrifice</a:t>
            </a:r>
            <a:r>
              <a:rPr lang="en-US" sz="4000" b="1" dirty="0"/>
              <a:t> of praise to Elohim, that is, the fruit of lips that </a:t>
            </a:r>
            <a:r>
              <a:rPr lang="en-US" sz="4000" b="1" dirty="0" smtClean="0"/>
              <a:t>confess His </a:t>
            </a:r>
            <a:r>
              <a:rPr lang="en-US" sz="4000" b="1" dirty="0"/>
              <a:t>name</a:t>
            </a:r>
            <a:r>
              <a:rPr lang="en-US" sz="4000" b="1" dirty="0" smtClean="0"/>
              <a:t>. </a:t>
            </a:r>
            <a:r>
              <a:rPr lang="en-US" sz="4000" b="1" dirty="0"/>
              <a:t>And do not neglect doing good and sharing, for with such </a:t>
            </a:r>
            <a:r>
              <a:rPr lang="en-US" sz="4000" b="1" u="sng" dirty="0"/>
              <a:t>sacrifices</a:t>
            </a:r>
            <a:r>
              <a:rPr lang="en-US" sz="4000" b="1" dirty="0"/>
              <a:t> Elohim is pleased</a:t>
            </a:r>
            <a:r>
              <a:rPr lang="en-US" sz="4000" b="1" dirty="0" smtClean="0"/>
              <a:t>.</a:t>
            </a:r>
            <a:endParaRPr lang="en-US" sz="4000" b="1" dirty="0"/>
          </a:p>
        </p:txBody>
      </p:sp>
    </p:spTree>
    <p:extLst>
      <p:ext uri="{BB962C8B-B14F-4D97-AF65-F5344CB8AC3E}">
        <p14:creationId xmlns:p14="http://schemas.microsoft.com/office/powerpoint/2010/main" val="25892240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Submission to Leaders in Authority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13:17</a:t>
            </a:r>
          </a:p>
          <a:p>
            <a:pPr marL="0" indent="0">
              <a:buNone/>
            </a:pPr>
            <a:r>
              <a:rPr lang="en-US" sz="4000" b="1" dirty="0"/>
              <a:t>Obey your leaders and submit [to them], for they keep watch over your souls as those who will give an account. Let them do this with joy and not with grief, for this would be unprofitable for you</a:t>
            </a:r>
            <a:r>
              <a:rPr lang="en-US" sz="4000" b="1" dirty="0" smtClean="0"/>
              <a:t>.</a:t>
            </a:r>
            <a:endParaRPr lang="en-US" sz="4000" b="1" dirty="0"/>
          </a:p>
        </p:txBody>
      </p:sp>
    </p:spTree>
    <p:extLst>
      <p:ext uri="{BB962C8B-B14F-4D97-AF65-F5344CB8AC3E}">
        <p14:creationId xmlns:p14="http://schemas.microsoft.com/office/powerpoint/2010/main" val="2753957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Pray for Your Leaders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13:18-19</a:t>
            </a:r>
          </a:p>
          <a:p>
            <a:pPr marL="0" indent="0">
              <a:buNone/>
            </a:pPr>
            <a:r>
              <a:rPr lang="en-US" sz="4000" b="1" dirty="0"/>
              <a:t>Pray for us, for we are sure that we have a good conscience, desiring to conduct ourselves honorably in all things</a:t>
            </a:r>
            <a:r>
              <a:rPr lang="en-US" sz="4000" b="1" dirty="0" smtClean="0"/>
              <a:t>. </a:t>
            </a:r>
            <a:r>
              <a:rPr lang="en-US" sz="4000" b="1" dirty="0"/>
              <a:t>And I urge [you] all the more to do this, so that I may be restored to you the sooner</a:t>
            </a:r>
            <a:r>
              <a:rPr lang="en-US" sz="4000" b="1" dirty="0" smtClean="0"/>
              <a:t>.</a:t>
            </a:r>
            <a:endParaRPr lang="en-US" sz="4000" b="1" dirty="0"/>
          </a:p>
        </p:txBody>
      </p:sp>
    </p:spTree>
    <p:extLst>
      <p:ext uri="{BB962C8B-B14F-4D97-AF65-F5344CB8AC3E}">
        <p14:creationId xmlns:p14="http://schemas.microsoft.com/office/powerpoint/2010/main" val="3305867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An Elegant Benediction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13:20-21</a:t>
            </a:r>
          </a:p>
          <a:p>
            <a:pPr marL="0" indent="0">
              <a:buNone/>
            </a:pPr>
            <a:r>
              <a:rPr lang="en-US" sz="4000" b="1" dirty="0"/>
              <a:t>Now the Elohim of peace, who brought up from the dead the great Shepherd of the sheep through the blood of the eternal covenant, [even] Yahusha our Lord</a:t>
            </a:r>
            <a:r>
              <a:rPr lang="en-US" sz="4000" b="1" dirty="0" smtClean="0"/>
              <a:t>, </a:t>
            </a:r>
            <a:r>
              <a:rPr lang="en-US" sz="4000" b="1" dirty="0"/>
              <a:t>equip you in every good thing to do His will, working in us that which is pleasing in His sight, through Yahusha Messiah, to whom [be] the glory forever and ever. Amen</a:t>
            </a:r>
            <a:r>
              <a:rPr lang="en-US" sz="4000" b="1" dirty="0" smtClean="0"/>
              <a:t>.</a:t>
            </a:r>
            <a:endParaRPr lang="en-US" sz="4000" b="1" dirty="0"/>
          </a:p>
        </p:txBody>
      </p:sp>
    </p:spTree>
    <p:extLst>
      <p:ext uri="{BB962C8B-B14F-4D97-AF65-F5344CB8AC3E}">
        <p14:creationId xmlns:p14="http://schemas.microsoft.com/office/powerpoint/2010/main" val="3910316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Equip You</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latin typeface="Bwgrkn" panose="00000400000000000000" pitchFamily="2" charset="0"/>
              </a:rPr>
              <a:t>katarti,zw</a:t>
            </a:r>
            <a:r>
              <a:rPr lang="en-US" sz="4000" b="1" dirty="0" smtClean="0"/>
              <a:t> (</a:t>
            </a:r>
            <a:r>
              <a:rPr lang="en-US" sz="4000" b="1" dirty="0" err="1" smtClean="0"/>
              <a:t>katartizo</a:t>
            </a:r>
            <a:r>
              <a:rPr lang="en-US" sz="4000" b="1" dirty="0" smtClean="0"/>
              <a:t>) </a:t>
            </a:r>
            <a:r>
              <a:rPr lang="en-US" sz="4000" dirty="0" smtClean="0"/>
              <a:t>with </a:t>
            </a:r>
            <a:r>
              <a:rPr lang="en-US" sz="4000" dirty="0"/>
              <a:t>a basic meaning </a:t>
            </a:r>
            <a:r>
              <a:rPr lang="en-US" sz="4000" i="1" dirty="0"/>
              <a:t>thoroughly prepare </a:t>
            </a:r>
            <a:r>
              <a:rPr lang="en-US" sz="4000" dirty="0"/>
              <a:t>something to meet demands; (1) </a:t>
            </a:r>
            <a:r>
              <a:rPr lang="en-US" sz="4000" i="1" dirty="0"/>
              <a:t>put in order, restore </a:t>
            </a:r>
            <a:r>
              <a:rPr lang="en-US" sz="4000" dirty="0"/>
              <a:t>to a former condition, </a:t>
            </a:r>
            <a:r>
              <a:rPr lang="en-US" sz="4000" dirty="0" smtClean="0"/>
              <a:t>(</a:t>
            </a:r>
            <a:r>
              <a:rPr lang="en-US" sz="4000" dirty="0"/>
              <a:t>2) </a:t>
            </a:r>
            <a:r>
              <a:rPr lang="en-US" sz="4000" i="1" dirty="0"/>
              <a:t>prepare, make ready, </a:t>
            </a:r>
            <a:r>
              <a:rPr lang="en-US" sz="4000" i="1" dirty="0" smtClean="0"/>
              <a:t>complete</a:t>
            </a:r>
          </a:p>
          <a:p>
            <a:pPr>
              <a:buFontTx/>
              <a:buChar char="-"/>
            </a:pPr>
            <a:r>
              <a:rPr lang="en-US" sz="4000" b="1" dirty="0" smtClean="0"/>
              <a:t>10:5</a:t>
            </a:r>
            <a:r>
              <a:rPr lang="en-US" sz="4000" b="1" i="1" dirty="0" smtClean="0"/>
              <a:t> </a:t>
            </a:r>
            <a:r>
              <a:rPr lang="en-US" sz="4000" b="1" dirty="0" smtClean="0"/>
              <a:t> </a:t>
            </a:r>
            <a:r>
              <a:rPr lang="en-US" sz="4000" b="1" dirty="0"/>
              <a:t>BUT A BODY YOU HAVE PREPARED FOR ME</a:t>
            </a:r>
            <a:r>
              <a:rPr lang="en-US" dirty="0" smtClean="0"/>
              <a:t>;</a:t>
            </a:r>
            <a:endParaRPr lang="en-US" sz="5400" b="1" dirty="0"/>
          </a:p>
          <a:p>
            <a:pPr>
              <a:buFontTx/>
              <a:buChar char="-"/>
            </a:pPr>
            <a:r>
              <a:rPr lang="en-US" sz="4000" b="1" dirty="0" smtClean="0"/>
              <a:t>11:3 </a:t>
            </a:r>
            <a:r>
              <a:rPr lang="en-US" sz="4000" b="1" dirty="0"/>
              <a:t>By faith we understand that the worlds were prepared by the word of Elohim,</a:t>
            </a:r>
          </a:p>
        </p:txBody>
      </p:sp>
    </p:spTree>
    <p:extLst>
      <p:ext uri="{BB962C8B-B14F-4D97-AF65-F5344CB8AC3E}">
        <p14:creationId xmlns:p14="http://schemas.microsoft.com/office/powerpoint/2010/main" val="4288608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This Short Letter of Exhortation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13:22</a:t>
            </a:r>
            <a:endParaRPr lang="en-US" sz="4000" b="1" dirty="0" smtClean="0"/>
          </a:p>
          <a:p>
            <a:pPr marL="0" indent="0">
              <a:buNone/>
            </a:pPr>
            <a:r>
              <a:rPr lang="en-US" sz="4000" b="1" dirty="0"/>
              <a:t>But I urge you, brethren, bear with this word of exhortation, for I have written to you briefly</a:t>
            </a:r>
            <a:r>
              <a:rPr lang="en-US" sz="4000" b="1" dirty="0" smtClean="0"/>
              <a:t>. </a:t>
            </a:r>
            <a:endParaRPr lang="en-US" sz="4000" b="1" dirty="0" smtClean="0"/>
          </a:p>
          <a:p>
            <a:pPr>
              <a:buFontTx/>
              <a:buChar char="-"/>
            </a:pPr>
            <a:r>
              <a:rPr lang="en-US" sz="4000" b="1" dirty="0" smtClean="0"/>
              <a:t>Why did they need this encouragement?</a:t>
            </a:r>
          </a:p>
          <a:p>
            <a:pPr>
              <a:buFontTx/>
              <a:buChar char="-"/>
            </a:pPr>
            <a:r>
              <a:rPr lang="en-US" sz="4000" b="1" dirty="0" smtClean="0"/>
              <a:t>This is a short letter?</a:t>
            </a:r>
            <a:endParaRPr lang="en-US" sz="4000" b="1" dirty="0"/>
          </a:p>
        </p:txBody>
      </p:sp>
    </p:spTree>
    <p:extLst>
      <p:ext uri="{BB962C8B-B14F-4D97-AF65-F5344CB8AC3E}">
        <p14:creationId xmlns:p14="http://schemas.microsoft.com/office/powerpoint/2010/main" val="10473932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Exhortation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latin typeface="Bwgrkn" panose="00000400000000000000" pitchFamily="2" charset="0"/>
              </a:rPr>
              <a:t>para,klhsij</a:t>
            </a:r>
            <a:r>
              <a:rPr lang="en-US" sz="4000" dirty="0">
                <a:latin typeface="Bwgrkn" panose="00000400000000000000" pitchFamily="2" charset="0"/>
              </a:rPr>
              <a:t>,</a:t>
            </a:r>
            <a:r>
              <a:rPr lang="en-US" sz="4000" dirty="0"/>
              <a:t> </a:t>
            </a:r>
            <a:r>
              <a:rPr lang="en-US" sz="4000" dirty="0" smtClean="0"/>
              <a:t>(para-</a:t>
            </a:r>
            <a:r>
              <a:rPr lang="en-US" sz="4000" dirty="0" err="1" smtClean="0"/>
              <a:t>klaysis</a:t>
            </a:r>
            <a:r>
              <a:rPr lang="en-US" sz="4000" dirty="0" smtClean="0"/>
              <a:t>) from </a:t>
            </a:r>
            <a:r>
              <a:rPr lang="en-US" sz="4000" dirty="0"/>
              <a:t>a basic meaning </a:t>
            </a:r>
            <a:r>
              <a:rPr lang="en-US" sz="4000" i="1" dirty="0"/>
              <a:t>calling </a:t>
            </a:r>
            <a:r>
              <a:rPr lang="en-US" sz="4000" dirty="0"/>
              <a:t>someone to oneself; (1) as a strong and persistent request </a:t>
            </a:r>
            <a:r>
              <a:rPr lang="en-US" sz="4000" i="1" dirty="0"/>
              <a:t>appeal, entreaty </a:t>
            </a:r>
            <a:r>
              <a:rPr lang="en-US" sz="4000" dirty="0"/>
              <a:t>(2C 8.4); (2) as an authoritative presentation of privileges and requirements </a:t>
            </a:r>
            <a:r>
              <a:rPr lang="en-US" sz="4000" i="1" dirty="0"/>
              <a:t>exhortation, encouragement </a:t>
            </a:r>
            <a:r>
              <a:rPr lang="en-US" sz="4000" dirty="0"/>
              <a:t>(1C 14.3); (3) as an offer of consoling help </a:t>
            </a:r>
            <a:r>
              <a:rPr lang="en-US" sz="4000" i="1" dirty="0"/>
              <a:t>consolation, comfort </a:t>
            </a:r>
            <a:endParaRPr lang="en-US" sz="4000" i="1" dirty="0" smtClean="0"/>
          </a:p>
          <a:p>
            <a:pPr marL="0" indent="0">
              <a:buNone/>
            </a:pPr>
            <a:r>
              <a:rPr lang="en-US" sz="4000" dirty="0" smtClean="0"/>
              <a:t>-compare 4</a:t>
            </a:r>
            <a:r>
              <a:rPr lang="en-US" sz="4000" baseline="30000" dirty="0" smtClean="0"/>
              <a:t>th</a:t>
            </a:r>
            <a:r>
              <a:rPr lang="en-US" sz="4000" dirty="0" smtClean="0"/>
              <a:t> Gospel 14:26 the comforter (</a:t>
            </a:r>
            <a:r>
              <a:rPr lang="en-US" sz="4000" dirty="0" err="1" smtClean="0"/>
              <a:t>paraklete</a:t>
            </a:r>
            <a:r>
              <a:rPr lang="en-US" sz="4000" dirty="0" smtClean="0"/>
              <a:t>), the Holy Spirit</a:t>
            </a:r>
            <a:endParaRPr lang="en-US" sz="5400" dirty="0"/>
          </a:p>
        </p:txBody>
      </p:sp>
    </p:spTree>
    <p:extLst>
      <p:ext uri="{BB962C8B-B14F-4D97-AF65-F5344CB8AC3E}">
        <p14:creationId xmlns:p14="http://schemas.microsoft.com/office/powerpoint/2010/main" val="6148729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Closing Remarks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13:23-25</a:t>
            </a:r>
            <a:endParaRPr lang="en-US" sz="4000" b="1" dirty="0" smtClean="0"/>
          </a:p>
          <a:p>
            <a:pPr marL="0" indent="0">
              <a:buNone/>
            </a:pPr>
            <a:r>
              <a:rPr lang="en-US" sz="4000" b="1" dirty="0" smtClean="0"/>
              <a:t>Take </a:t>
            </a:r>
            <a:r>
              <a:rPr lang="en-US" sz="4000" b="1" dirty="0"/>
              <a:t>notice that our brother Timothy has been released, with whom, if he comes soon, I will see </a:t>
            </a:r>
            <a:r>
              <a:rPr lang="en-US" sz="4000" b="1" dirty="0" smtClean="0"/>
              <a:t>you. </a:t>
            </a:r>
            <a:r>
              <a:rPr lang="en-US" sz="4000" b="1" dirty="0"/>
              <a:t>Greet all of your leaders and all the saints. </a:t>
            </a:r>
            <a:r>
              <a:rPr lang="en-US" sz="4000" b="1" u="sng" dirty="0"/>
              <a:t>Those from Italy</a:t>
            </a:r>
            <a:r>
              <a:rPr lang="en-US" sz="4000" b="1" dirty="0"/>
              <a:t> greet </a:t>
            </a:r>
            <a:r>
              <a:rPr lang="en-US" sz="4000" b="1" dirty="0" smtClean="0"/>
              <a:t>you. </a:t>
            </a:r>
            <a:r>
              <a:rPr lang="en-US" sz="4000" b="1" dirty="0"/>
              <a:t>Grace be with you all</a:t>
            </a:r>
            <a:r>
              <a:rPr lang="en-US" sz="4000" b="1" dirty="0" smtClean="0"/>
              <a:t>.</a:t>
            </a:r>
          </a:p>
          <a:p>
            <a:pPr marL="0" indent="0">
              <a:buNone/>
            </a:pPr>
            <a:r>
              <a:rPr lang="en-US" sz="4000" b="1" dirty="0" smtClean="0"/>
              <a:t>-Hebrews was likely written from Italy – Rome?</a:t>
            </a:r>
            <a:endParaRPr lang="en-US" sz="4000" b="1" dirty="0"/>
          </a:p>
        </p:txBody>
      </p:sp>
    </p:spTree>
    <p:extLst>
      <p:ext uri="{BB962C8B-B14F-4D97-AF65-F5344CB8AC3E}">
        <p14:creationId xmlns:p14="http://schemas.microsoft.com/office/powerpoint/2010/main" val="3589082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193265</TotalTime>
  <Words>1613</Words>
  <Application>Microsoft Office PowerPoint</Application>
  <PresentationFormat>Widescreen</PresentationFormat>
  <Paragraphs>159</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1715</cp:revision>
  <dcterms:created xsi:type="dcterms:W3CDTF">2018-11-07T08:55:54Z</dcterms:created>
  <dcterms:modified xsi:type="dcterms:W3CDTF">2021-02-20T16:03:08Z</dcterms:modified>
</cp:coreProperties>
</file>