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264" r:id="rId2"/>
    <p:sldId id="1183" r:id="rId3"/>
    <p:sldId id="1393" r:id="rId4"/>
    <p:sldId id="1436" r:id="rId5"/>
    <p:sldId id="1437" r:id="rId6"/>
    <p:sldId id="1427" r:id="rId7"/>
    <p:sldId id="1435" r:id="rId8"/>
    <p:sldId id="1438" r:id="rId9"/>
    <p:sldId id="1439" r:id="rId10"/>
    <p:sldId id="1441" r:id="rId11"/>
    <p:sldId id="1411" r:id="rId12"/>
    <p:sldId id="1442" r:id="rId13"/>
    <p:sldId id="1443" r:id="rId14"/>
    <p:sldId id="1415" r:id="rId15"/>
    <p:sldId id="1428" r:id="rId16"/>
    <p:sldId id="1444" r:id="rId17"/>
    <p:sldId id="1419" r:id="rId18"/>
    <p:sldId id="1429" r:id="rId19"/>
    <p:sldId id="1423" r:id="rId20"/>
    <p:sldId id="1447" r:id="rId21"/>
    <p:sldId id="1445" r:id="rId22"/>
    <p:sldId id="1446" r:id="rId23"/>
    <p:sldId id="1424" r:id="rId24"/>
    <p:sldId id="1448" r:id="rId25"/>
    <p:sldId id="1430" r:id="rId26"/>
    <p:sldId id="1425" r:id="rId27"/>
    <p:sldId id="1431" r:id="rId28"/>
    <p:sldId id="1449" r:id="rId29"/>
    <p:sldId id="1432" r:id="rId30"/>
    <p:sldId id="1426" r:id="rId31"/>
    <p:sldId id="1450" r:id="rId32"/>
    <p:sldId id="1420" r:id="rId33"/>
    <p:sldId id="1451" r:id="rId34"/>
    <p:sldId id="1421" r:id="rId35"/>
    <p:sldId id="1452" r:id="rId36"/>
    <p:sldId id="1422" r:id="rId37"/>
    <p:sldId id="1453" r:id="rId38"/>
    <p:sldId id="1433" r:id="rId39"/>
    <p:sldId id="1416" r:id="rId40"/>
    <p:sldId id="1434" r:id="rId41"/>
    <p:sldId id="1321" r:id="rId42"/>
    <p:sldId id="774" r:id="rId43"/>
    <p:sldId id="1410"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6" autoAdjust="0"/>
    <p:restoredTop sz="95805" autoAdjust="0"/>
  </p:normalViewPr>
  <p:slideViewPr>
    <p:cSldViewPr snapToGrid="0">
      <p:cViewPr varScale="1">
        <p:scale>
          <a:sx n="76" d="100"/>
          <a:sy n="76" d="100"/>
        </p:scale>
        <p:origin x="54" y="504"/>
      </p:cViewPr>
      <p:guideLst/>
    </p:cSldViewPr>
  </p:slideViewPr>
  <p:outlineViewPr>
    <p:cViewPr>
      <p:scale>
        <a:sx n="33" d="100"/>
        <a:sy n="33" d="100"/>
      </p:scale>
      <p:origin x="0" y="-2058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2/7/2021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dirty="0"/>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smtClean="0"/>
              <a:t>Colossae is located in</a:t>
            </a:r>
            <a:r>
              <a:rPr lang="en-US" baseline="0" dirty="0" smtClean="0"/>
              <a:t> Phrygia near Ephesus and Laodicea.  </a:t>
            </a:r>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11958187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9156014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4</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9044062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5</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41334120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6</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6223035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7</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8951662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8</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9624019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9</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6060895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10</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5998649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11</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3772204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12</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1059237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13</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5239037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14</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4156453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15</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1991349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16</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8712135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17</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0317939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18</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7875275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19</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01639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20</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3410792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21</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342358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22</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6249171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23</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6280200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24</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4872432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25</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42371338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26</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7384557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27</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7531259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28</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3424860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29</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579774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30</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3257706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31</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4522734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32</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8761801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33</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73696112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34</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3664002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35</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71775664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36</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07999133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37</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52802504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38</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30130402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39</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94894112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40</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82932848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605237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42</a:t>
            </a:fld>
            <a:endParaRPr lang="en-US" dirty="0">
              <a:solidFill>
                <a:prstClr val="black"/>
              </a:solidFill>
            </a:endParaRPr>
          </a:p>
        </p:txBody>
      </p:sp>
    </p:spTree>
    <p:extLst>
      <p:ext uri="{BB962C8B-B14F-4D97-AF65-F5344CB8AC3E}">
        <p14:creationId xmlns:p14="http://schemas.microsoft.com/office/powerpoint/2010/main" val="104907396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608683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2/7/2021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2/7/2021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2/7/2021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2/7/2021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2/7/2021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2/7/2021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2/7/2021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dirty="0"/>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557" y="520700"/>
            <a:ext cx="11489633" cy="6108699"/>
          </a:xfrm>
        </p:spPr>
        <p:txBody>
          <a:bodyPr>
            <a:normAutofit/>
          </a:bodyPr>
          <a:lstStyle/>
          <a:p>
            <a:pPr algn="ctr">
              <a:buNone/>
            </a:pPr>
            <a:r>
              <a:rPr lang="en-US" sz="6000" b="1" dirty="0" smtClean="0">
                <a:solidFill>
                  <a:schemeClr val="accent1">
                    <a:lumMod val="50000"/>
                  </a:schemeClr>
                </a:solidFill>
                <a:latin typeface="Helvetica" pitchFamily="34" charset="0"/>
                <a:cs typeface="Helvetica" pitchFamily="34" charset="0"/>
              </a:rPr>
              <a:t>Shabbat Shalom</a:t>
            </a:r>
            <a:endParaRPr lang="en-US" sz="3200"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Proclaiming the Ancient Paths of Our Biblical Roots</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February </a:t>
            </a:r>
            <a:r>
              <a:rPr lang="en-US" sz="5333" b="1" dirty="0" smtClean="0">
                <a:solidFill>
                  <a:schemeClr val="tx1">
                    <a:lumMod val="95000"/>
                    <a:lumOff val="5000"/>
                  </a:schemeClr>
                </a:solidFill>
                <a:latin typeface="Helvetica" pitchFamily="34" charset="0"/>
                <a:cs typeface="Helvetica" pitchFamily="34" charset="0"/>
              </a:rPr>
              <a:t>13, </a:t>
            </a:r>
            <a:r>
              <a:rPr lang="en-US" sz="5333" b="1" dirty="0" smtClean="0">
                <a:solidFill>
                  <a:schemeClr val="tx1">
                    <a:lumMod val="95000"/>
                    <a:lumOff val="5000"/>
                  </a:schemeClr>
                </a:solidFill>
                <a:latin typeface="Helvetica" pitchFamily="34" charset="0"/>
                <a:cs typeface="Helvetica" pitchFamily="34" charset="0"/>
              </a:rPr>
              <a:t>2021</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algn="ctr">
              <a:buNone/>
            </a:pPr>
            <a:r>
              <a:rPr lang="en-US" sz="5333" dirty="0">
                <a:solidFill>
                  <a:schemeClr val="bg1"/>
                </a:solidFill>
                <a:latin typeface="Helvetica" pitchFamily="34" charset="0"/>
                <a:cs typeface="Helvetica" pitchFamily="34" charset="0"/>
              </a:rPr>
              <a:t>  </a:t>
            </a:r>
          </a:p>
          <a:p>
            <a:pPr marL="0" indent="0" algn="ctr">
              <a:spcBef>
                <a:spcPts val="0"/>
              </a:spcBef>
              <a:buNone/>
            </a:pPr>
            <a:r>
              <a:rPr lang="en-US" sz="8000" b="1" dirty="0" smtClean="0">
                <a:solidFill>
                  <a:schemeClr val="accent2">
                    <a:lumMod val="50000"/>
                  </a:schemeClr>
                </a:solidFill>
                <a:cs typeface="Helvetica" pitchFamily="34" charset="0"/>
              </a:rPr>
              <a:t>Hebrews </a:t>
            </a:r>
            <a:r>
              <a:rPr lang="en-US" sz="8000" b="1" dirty="0" smtClean="0">
                <a:solidFill>
                  <a:schemeClr val="accent2">
                    <a:lumMod val="50000"/>
                  </a:schemeClr>
                </a:solidFill>
                <a:cs typeface="Helvetica" pitchFamily="34" charset="0"/>
              </a:rPr>
              <a:t>12</a:t>
            </a:r>
            <a:endParaRPr lang="en-US" sz="7200" b="1" dirty="0">
              <a:solidFill>
                <a:schemeClr val="tx1">
                  <a:lumMod val="95000"/>
                  <a:lumOff val="5000"/>
                </a:schemeClr>
              </a:solidFill>
              <a:cs typeface="Helvetica" pitchFamily="34" charset="0"/>
            </a:endParaRPr>
          </a:p>
          <a:p>
            <a:pPr marL="0" indent="0" algn="ctr">
              <a:buNone/>
            </a:pPr>
            <a:endParaRPr lang="en-US" sz="5333" b="1" dirty="0" smtClean="0">
              <a:solidFill>
                <a:schemeClr val="tx1">
                  <a:lumMod val="95000"/>
                  <a:lumOff val="5000"/>
                </a:schemeClr>
              </a:solidFill>
              <a:cs typeface="Helvetica" pitchFamily="34" charset="0"/>
            </a:endParaRPr>
          </a:p>
          <a:p>
            <a:pPr marL="0" indent="0" algn="ctr">
              <a:buNone/>
            </a:pPr>
            <a:r>
              <a:rPr lang="en-US" sz="5333" b="1" dirty="0" smtClean="0">
                <a:solidFill>
                  <a:schemeClr val="tx1">
                    <a:lumMod val="95000"/>
                    <a:lumOff val="5000"/>
                  </a:schemeClr>
                </a:solidFill>
                <a:cs typeface="Helvetica" pitchFamily="34" charset="0"/>
              </a:rPr>
              <a:t>Discipline For Training of Sons</a:t>
            </a:r>
            <a:endParaRPr lang="en-US" sz="5333" b="1" dirty="0" smtClean="0">
              <a:solidFill>
                <a:schemeClr val="tx1">
                  <a:lumMod val="95000"/>
                  <a:lumOff val="5000"/>
                </a:schemeClr>
              </a:solidFill>
              <a:cs typeface="Helvetica" pitchFamily="34" charset="0"/>
            </a:endParaRPr>
          </a:p>
          <a:p>
            <a:pPr marL="0" indent="0" algn="ctr">
              <a:buNone/>
            </a:pPr>
            <a:endParaRPr lang="en-US" sz="5333" b="1" dirty="0">
              <a:solidFill>
                <a:schemeClr val="tx1">
                  <a:lumMod val="95000"/>
                  <a:lumOff val="5000"/>
                </a:schemeClr>
              </a:solidFill>
              <a:cs typeface="Helvetica" pitchFamily="34" charset="0"/>
            </a:endParaRPr>
          </a:p>
        </p:txBody>
      </p:sp>
    </p:spTree>
    <p:extLst>
      <p:ext uri="{BB962C8B-B14F-4D97-AF65-F5344CB8AC3E}">
        <p14:creationId xmlns:p14="http://schemas.microsoft.com/office/powerpoint/2010/main" val="14584320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Cloud of Witnesses</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a:t>
            </a:r>
            <a:r>
              <a:rPr lang="en-US" sz="4000" b="1" dirty="0" smtClean="0"/>
              <a:t>12:1</a:t>
            </a:r>
            <a:endParaRPr lang="en-US" sz="4000" b="1" dirty="0" smtClean="0"/>
          </a:p>
          <a:p>
            <a:pPr marL="0" indent="0">
              <a:buNone/>
            </a:pPr>
            <a:r>
              <a:rPr lang="en-US" sz="4000" b="1" dirty="0" smtClean="0"/>
              <a:t>Therefore (for that very reason then), </a:t>
            </a:r>
            <a:r>
              <a:rPr lang="en-US" sz="4000" b="1" dirty="0"/>
              <a:t>since we have so great a cloud of witnesses surrounding us, let us also lay aside every encumbrance and the sin which so easily entangles us, and </a:t>
            </a:r>
            <a:r>
              <a:rPr lang="en-US" sz="4000" b="1" u="sng" dirty="0"/>
              <a:t>let us run with endurance the race that is set before </a:t>
            </a:r>
            <a:r>
              <a:rPr lang="en-US" sz="4000" b="1" u="sng" dirty="0" smtClean="0"/>
              <a:t>us</a:t>
            </a:r>
            <a:r>
              <a:rPr lang="en-US" sz="4000" b="1" dirty="0" smtClean="0"/>
              <a:t>…</a:t>
            </a:r>
            <a:endParaRPr lang="en-US" sz="4000" b="1" dirty="0"/>
          </a:p>
        </p:txBody>
      </p:sp>
    </p:spTree>
    <p:extLst>
      <p:ext uri="{BB962C8B-B14F-4D97-AF65-F5344CB8AC3E}">
        <p14:creationId xmlns:p14="http://schemas.microsoft.com/office/powerpoint/2010/main" val="22559974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What is This Cloud of Witnesses?</a:t>
            </a:r>
            <a:endParaRPr lang="en-US" sz="4000" b="1" dirty="0" smtClean="0"/>
          </a:p>
          <a:p>
            <a:pPr marL="0" indent="0">
              <a:buNone/>
            </a:pPr>
            <a:r>
              <a:rPr lang="en-US" sz="4000" b="1" dirty="0" smtClean="0"/>
              <a:t>These people of faith are not watching us as we run our race (as though looking down from heaven)</a:t>
            </a:r>
          </a:p>
          <a:p>
            <a:pPr marL="0" indent="0">
              <a:buNone/>
            </a:pPr>
            <a:r>
              <a:rPr lang="en-US" sz="4000" b="1" dirty="0" smtClean="0"/>
              <a:t>They are the ones who bore witness of Elohim’s promises and of how they lived their lives in light of </a:t>
            </a:r>
            <a:r>
              <a:rPr lang="en-US" sz="4000" b="1" dirty="0" err="1" smtClean="0"/>
              <a:t>Yah’s</a:t>
            </a:r>
            <a:r>
              <a:rPr lang="en-US" sz="4000" b="1" dirty="0" smtClean="0"/>
              <a:t> word</a:t>
            </a:r>
          </a:p>
          <a:p>
            <a:pPr marL="0" indent="0">
              <a:buNone/>
            </a:pPr>
            <a:r>
              <a:rPr lang="en-US" sz="4000" b="1" dirty="0" smtClean="0"/>
              <a:t>Thus, they bear witness to us.</a:t>
            </a:r>
          </a:p>
          <a:p>
            <a:pPr marL="0" indent="0">
              <a:buNone/>
            </a:pPr>
            <a:r>
              <a:rPr lang="en-US" sz="4000" b="1" dirty="0" smtClean="0"/>
              <a:t>We are looking to them as examples to encourage us as we go through the troubles of this life</a:t>
            </a:r>
            <a:endParaRPr lang="en-US" sz="4000" b="1" dirty="0"/>
          </a:p>
        </p:txBody>
      </p:sp>
    </p:spTree>
    <p:extLst>
      <p:ext uri="{BB962C8B-B14F-4D97-AF65-F5344CB8AC3E}">
        <p14:creationId xmlns:p14="http://schemas.microsoft.com/office/powerpoint/2010/main" val="32984941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Laying Aside What?</a:t>
            </a:r>
            <a:endParaRPr lang="en-US" sz="4000" b="1" dirty="0" smtClean="0"/>
          </a:p>
          <a:p>
            <a:pPr marL="0" indent="0">
              <a:buNone/>
            </a:pPr>
            <a:r>
              <a:rPr lang="en-US" sz="4000" b="1" dirty="0"/>
              <a:t> </a:t>
            </a:r>
            <a:r>
              <a:rPr lang="en-US" sz="4000" b="1" dirty="0" err="1">
                <a:latin typeface="Bwgrkn" panose="00000400000000000000" pitchFamily="2" charset="0"/>
              </a:rPr>
              <a:t>o;gkoj</a:t>
            </a:r>
            <a:r>
              <a:rPr lang="en-US" sz="4000" dirty="0" smtClean="0">
                <a:latin typeface="Bwgrkn" panose="00000400000000000000" pitchFamily="2" charset="0"/>
              </a:rPr>
              <a:t>, </a:t>
            </a:r>
            <a:r>
              <a:rPr lang="en-US" sz="4000" dirty="0" smtClean="0"/>
              <a:t>(</a:t>
            </a:r>
            <a:r>
              <a:rPr lang="en-US" sz="4000" dirty="0" err="1" smtClean="0"/>
              <a:t>ongkos</a:t>
            </a:r>
            <a:r>
              <a:rPr lang="en-US" sz="4000" dirty="0" smtClean="0"/>
              <a:t>) weight</a:t>
            </a:r>
            <a:r>
              <a:rPr lang="en-US" sz="4000" dirty="0"/>
              <a:t>, encumbrance, impediment; figuratively </a:t>
            </a:r>
            <a:r>
              <a:rPr lang="en-US" sz="4000" i="1" dirty="0" smtClean="0"/>
              <a:t>hindrance</a:t>
            </a:r>
          </a:p>
          <a:p>
            <a:pPr marL="0" indent="0">
              <a:buNone/>
            </a:pPr>
            <a:r>
              <a:rPr lang="en-US" sz="4000" b="1" i="1" dirty="0" smtClean="0"/>
              <a:t>“throw off that which holds us back” – as in dropping a load which prevents us from reaching the finish line</a:t>
            </a:r>
            <a:endParaRPr lang="en-US" sz="4000" b="1" i="1" dirty="0" smtClean="0"/>
          </a:p>
          <a:p>
            <a:pPr marL="0" indent="0">
              <a:buNone/>
            </a:pPr>
            <a:r>
              <a:rPr lang="en-US" sz="4000" b="1" dirty="0" err="1">
                <a:latin typeface="Bwgrkn" panose="00000400000000000000" pitchFamily="2" charset="0"/>
              </a:rPr>
              <a:t>euvperi,statoj</a:t>
            </a:r>
            <a:r>
              <a:rPr lang="en-US" sz="4000" dirty="0">
                <a:latin typeface="Bwgrkn" panose="00000400000000000000" pitchFamily="2" charset="0"/>
              </a:rPr>
              <a:t>, </a:t>
            </a:r>
            <a:r>
              <a:rPr lang="en-US" sz="4000" dirty="0" smtClean="0"/>
              <a:t>(</a:t>
            </a:r>
            <a:r>
              <a:rPr lang="en-US" sz="4000" dirty="0" err="1" smtClean="0"/>
              <a:t>euperistatos</a:t>
            </a:r>
            <a:r>
              <a:rPr lang="en-US" sz="4000" dirty="0" smtClean="0"/>
              <a:t>) on </a:t>
            </a:r>
            <a:r>
              <a:rPr lang="en-US" sz="4000" dirty="0"/>
              <a:t>strictly </a:t>
            </a:r>
            <a:r>
              <a:rPr lang="en-US" sz="4000" i="1" dirty="0"/>
              <a:t>cleverly placing itself around, to exert tight control</a:t>
            </a:r>
            <a:r>
              <a:rPr lang="en-US" sz="4000" dirty="0"/>
              <a:t>; hence </a:t>
            </a:r>
            <a:r>
              <a:rPr lang="en-US" sz="4000" i="1" dirty="0"/>
              <a:t>easily entangling, controlling </a:t>
            </a:r>
            <a:r>
              <a:rPr lang="en-US" sz="4000" i="1" dirty="0" smtClean="0"/>
              <a:t>tightly; </a:t>
            </a:r>
            <a:r>
              <a:rPr lang="en-US" sz="4000" b="1" i="1" dirty="0"/>
              <a:t>easily ensnaring, obstructing, constricting, </a:t>
            </a:r>
            <a:endParaRPr lang="en-US" sz="4000" i="1" dirty="0" smtClean="0"/>
          </a:p>
          <a:p>
            <a:pPr marL="0" indent="0">
              <a:buNone/>
            </a:pPr>
            <a:r>
              <a:rPr lang="en-US" sz="4000" i="1" dirty="0" smtClean="0"/>
              <a:t>“</a:t>
            </a:r>
            <a:r>
              <a:rPr lang="en-US" sz="4000" b="1" i="1" dirty="0" smtClean="0"/>
              <a:t>and the sin which controls us</a:t>
            </a:r>
            <a:r>
              <a:rPr lang="en-US" sz="4000" i="1" dirty="0" smtClean="0"/>
              <a:t>”</a:t>
            </a:r>
            <a:endParaRPr lang="en-US" sz="4000" dirty="0"/>
          </a:p>
          <a:p>
            <a:pPr marL="0" indent="0">
              <a:buNone/>
            </a:pPr>
            <a:endParaRPr lang="en-US" sz="4000" b="1" dirty="0"/>
          </a:p>
        </p:txBody>
      </p:sp>
    </p:spTree>
    <p:extLst>
      <p:ext uri="{BB962C8B-B14F-4D97-AF65-F5344CB8AC3E}">
        <p14:creationId xmlns:p14="http://schemas.microsoft.com/office/powerpoint/2010/main" val="20874480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fontScale="92500"/>
          </a:bodyPr>
          <a:lstStyle/>
          <a:p>
            <a:pPr marL="0" indent="0" algn="ctr">
              <a:buNone/>
            </a:pPr>
            <a:r>
              <a:rPr lang="en-US" sz="4400" b="1" dirty="0" smtClean="0">
                <a:latin typeface="Times New Roman" panose="02020603050405020304" pitchFamily="18" charset="0"/>
                <a:cs typeface="Times New Roman" panose="02020603050405020304" pitchFamily="18" charset="0"/>
              </a:rPr>
              <a:t>Let Us Run…</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1 Corinthians 9:24-27</a:t>
            </a:r>
            <a:endParaRPr lang="en-US" sz="4000" b="1" dirty="0" smtClean="0"/>
          </a:p>
          <a:p>
            <a:pPr marL="0" indent="0">
              <a:buNone/>
            </a:pPr>
            <a:r>
              <a:rPr lang="en-US" sz="4000" b="1" dirty="0" smtClean="0"/>
              <a:t>Do </a:t>
            </a:r>
            <a:r>
              <a:rPr lang="en-US" sz="4000" b="1" dirty="0"/>
              <a:t>you not know that those who run in a race all run, but [only] one receives the prize? Run in such a way that you may win</a:t>
            </a:r>
            <a:r>
              <a:rPr lang="en-US" sz="4000" b="1" dirty="0" smtClean="0"/>
              <a:t>. </a:t>
            </a:r>
            <a:r>
              <a:rPr lang="en-US" sz="4000" b="1" dirty="0"/>
              <a:t>Everyone who competes in the games exercises self-control in all things. They then [do it] to receive a perishable wreath, but we an </a:t>
            </a:r>
            <a:r>
              <a:rPr lang="en-US" sz="4000" b="1" dirty="0" smtClean="0"/>
              <a:t>imperishable. </a:t>
            </a:r>
            <a:r>
              <a:rPr lang="en-US" sz="4000" b="1" dirty="0"/>
              <a:t>Therefore I run in such a way, as not without aim; I box in such a way, as not beating the </a:t>
            </a:r>
            <a:r>
              <a:rPr lang="en-US" sz="4000" b="1" dirty="0" smtClean="0"/>
              <a:t>air; </a:t>
            </a:r>
            <a:r>
              <a:rPr lang="en-US" sz="4000" b="1" dirty="0"/>
              <a:t>but I discipline my body and make it my slave, so that, after I have preached to others, I myself will not be disqualified</a:t>
            </a:r>
            <a:r>
              <a:rPr lang="en-US" sz="4000" b="1" dirty="0" smtClean="0"/>
              <a:t>.</a:t>
            </a:r>
            <a:endParaRPr lang="en-US" sz="4000" b="1" dirty="0"/>
          </a:p>
        </p:txBody>
      </p:sp>
    </p:spTree>
    <p:extLst>
      <p:ext uri="{BB962C8B-B14F-4D97-AF65-F5344CB8AC3E}">
        <p14:creationId xmlns:p14="http://schemas.microsoft.com/office/powerpoint/2010/main" val="257929315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Example of Yahusha</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a:t>
            </a:r>
            <a:r>
              <a:rPr lang="en-US" sz="4000" b="1" dirty="0" smtClean="0"/>
              <a:t>12:2</a:t>
            </a:r>
            <a:endParaRPr lang="en-US" sz="4000" b="1" dirty="0" smtClean="0"/>
          </a:p>
          <a:p>
            <a:pPr marL="0" indent="0">
              <a:buNone/>
            </a:pPr>
            <a:r>
              <a:rPr lang="en-US" sz="4000" b="1" dirty="0" smtClean="0"/>
              <a:t>…fixing </a:t>
            </a:r>
            <a:r>
              <a:rPr lang="en-US" sz="4000" b="1" dirty="0"/>
              <a:t>our eyes on Yahusha, the author and perfecter of faith, who for the joy set before Him endured the cross, despising the shame, and has sat down at the right hand of the throne of Elohim</a:t>
            </a:r>
            <a:r>
              <a:rPr lang="en-US" sz="4000" b="1" dirty="0" smtClean="0"/>
              <a:t>.</a:t>
            </a:r>
          </a:p>
          <a:p>
            <a:pPr marL="0" indent="0">
              <a:buNone/>
            </a:pPr>
            <a:r>
              <a:rPr lang="en-US" sz="4000" dirty="0" smtClean="0"/>
              <a:t>-  </a:t>
            </a:r>
            <a:r>
              <a:rPr lang="en-US" sz="4000" dirty="0"/>
              <a:t>to direct one’s attention without distraction, </a:t>
            </a:r>
            <a:r>
              <a:rPr lang="en-US" sz="4000" i="1" dirty="0"/>
              <a:t>fix one’s eyes </a:t>
            </a:r>
            <a:r>
              <a:rPr lang="en-US" sz="4000" dirty="0"/>
              <a:t>trustingly </a:t>
            </a:r>
          </a:p>
          <a:p>
            <a:pPr marL="0" indent="0">
              <a:buNone/>
            </a:pPr>
            <a:endParaRPr lang="en-US" sz="4000" b="1" dirty="0"/>
          </a:p>
        </p:txBody>
      </p:sp>
    </p:spTree>
    <p:extLst>
      <p:ext uri="{BB962C8B-B14F-4D97-AF65-F5344CB8AC3E}">
        <p14:creationId xmlns:p14="http://schemas.microsoft.com/office/powerpoint/2010/main" val="14637339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Author and Perfecter of Faith</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err="1">
                <a:latin typeface="Bwgrkn" panose="00000400000000000000" pitchFamily="2" charset="0"/>
              </a:rPr>
              <a:t>avrchgo,j</a:t>
            </a:r>
            <a:r>
              <a:rPr lang="en-US" sz="4000" b="1" dirty="0"/>
              <a:t> </a:t>
            </a:r>
            <a:r>
              <a:rPr lang="en-US" sz="4000" b="1" dirty="0" smtClean="0"/>
              <a:t>(</a:t>
            </a:r>
            <a:r>
              <a:rPr lang="en-US" sz="4000" b="1" dirty="0" err="1" smtClean="0"/>
              <a:t>archagon</a:t>
            </a:r>
            <a:r>
              <a:rPr lang="en-US" sz="4000" b="1" dirty="0" smtClean="0"/>
              <a:t>) - </a:t>
            </a:r>
            <a:r>
              <a:rPr lang="en-US" sz="4000" b="1" dirty="0"/>
              <a:t>one who has a preeminent position, </a:t>
            </a:r>
            <a:r>
              <a:rPr lang="en-US" sz="4000" b="1" i="1" dirty="0"/>
              <a:t>leader, ruler, prince </a:t>
            </a:r>
            <a:r>
              <a:rPr lang="en-US" sz="4000" b="1" i="1" dirty="0" smtClean="0"/>
              <a:t>or </a:t>
            </a:r>
            <a:r>
              <a:rPr lang="en-US" sz="4000" b="1" dirty="0"/>
              <a:t>one who begins or </a:t>
            </a:r>
            <a:r>
              <a:rPr lang="en-US" sz="4000" b="1" dirty="0" smtClean="0"/>
              <a:t>originates, </a:t>
            </a:r>
            <a:r>
              <a:rPr lang="en-US" sz="4000" b="1" i="1" dirty="0" smtClean="0"/>
              <a:t>originator</a:t>
            </a:r>
            <a:r>
              <a:rPr lang="en-US" sz="4000" b="1" i="1" dirty="0"/>
              <a:t>, </a:t>
            </a:r>
            <a:r>
              <a:rPr lang="en-US" sz="4000" b="1" i="1" dirty="0" smtClean="0"/>
              <a:t>founder</a:t>
            </a:r>
          </a:p>
          <a:p>
            <a:pPr marL="0" indent="0">
              <a:buNone/>
            </a:pPr>
            <a:r>
              <a:rPr lang="en-US" sz="4000" b="1" dirty="0" err="1" smtClean="0">
                <a:latin typeface="Bwgrkn" panose="00000400000000000000" pitchFamily="2" charset="0"/>
              </a:rPr>
              <a:t>teleiwth,j</a:t>
            </a:r>
            <a:r>
              <a:rPr lang="en-US" sz="4000" b="1" dirty="0" smtClean="0">
                <a:latin typeface="Bwgrkn" panose="00000400000000000000" pitchFamily="2" charset="0"/>
              </a:rPr>
              <a:t> </a:t>
            </a:r>
            <a:r>
              <a:rPr lang="en-US" sz="4000" dirty="0"/>
              <a:t>(</a:t>
            </a:r>
            <a:r>
              <a:rPr lang="en-US" sz="4000" dirty="0" err="1" smtClean="0"/>
              <a:t>teleiotas</a:t>
            </a:r>
            <a:r>
              <a:rPr lang="en-US" sz="4000" dirty="0" smtClean="0"/>
              <a:t>) , </a:t>
            </a:r>
            <a:r>
              <a:rPr lang="en-US" sz="4000" b="1" dirty="0"/>
              <a:t>one who brings </a:t>
            </a:r>
            <a:r>
              <a:rPr lang="en-US" sz="4000" b="1" dirty="0" err="1"/>
              <a:t>someth</a:t>
            </a:r>
            <a:r>
              <a:rPr lang="en-US" sz="4000" b="1" dirty="0"/>
              <a:t>. to a successful conclusion, </a:t>
            </a:r>
            <a:r>
              <a:rPr lang="en-US" sz="4000" b="1" i="1" dirty="0" smtClean="0"/>
              <a:t>perfecter</a:t>
            </a:r>
          </a:p>
          <a:p>
            <a:pPr marL="0" indent="0">
              <a:buNone/>
            </a:pPr>
            <a:r>
              <a:rPr lang="en-US" sz="4000" b="1" i="1" dirty="0" smtClean="0"/>
              <a:t>- Yahusha is the beginning and the end of our faith.  He is the source and end result of faith</a:t>
            </a:r>
            <a:endParaRPr lang="en-US" sz="4000" dirty="0"/>
          </a:p>
          <a:p>
            <a:pPr marL="0" indent="0">
              <a:buNone/>
            </a:pPr>
            <a:endParaRPr lang="en-US" sz="4000" b="1" dirty="0"/>
          </a:p>
        </p:txBody>
      </p:sp>
    </p:spTree>
    <p:extLst>
      <p:ext uri="{BB962C8B-B14F-4D97-AF65-F5344CB8AC3E}">
        <p14:creationId xmlns:p14="http://schemas.microsoft.com/office/powerpoint/2010/main" val="20548665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Joy Set Before Him</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But </a:t>
            </a:r>
            <a:r>
              <a:rPr lang="en-US" sz="4000" b="1" dirty="0"/>
              <a:t>Yahuwah was pleased To crush Him, putting [Him] to grief; If He would render Himself [as] a guilt offering, </a:t>
            </a:r>
            <a:r>
              <a:rPr lang="en-US" sz="4000" b="1" u="sng" dirty="0"/>
              <a:t>He will see [His] offspring, He will prolong [His] days, And the good pleasure of Yahuwah will prosper in His hand</a:t>
            </a:r>
            <a:r>
              <a:rPr lang="en-US" sz="4000" b="1" u="sng" dirty="0" smtClean="0"/>
              <a:t>. </a:t>
            </a:r>
            <a:r>
              <a:rPr lang="en-US" sz="4000" b="1" u="sng" dirty="0"/>
              <a:t>As a result of the anguish of His soul, He will see [it and] be satisfied</a:t>
            </a:r>
            <a:r>
              <a:rPr lang="en-US" sz="4000" b="1" dirty="0"/>
              <a:t>; By His knowledge the Righteous One, My Servant, will justify the many, As He will bear their iniquities</a:t>
            </a:r>
            <a:r>
              <a:rPr lang="en-US" sz="4000" b="1" dirty="0" smtClean="0"/>
              <a:t>.</a:t>
            </a:r>
            <a:r>
              <a:rPr lang="en-US" sz="4000" b="1" dirty="0"/>
              <a:t> </a:t>
            </a:r>
            <a:r>
              <a:rPr lang="en-US" sz="4000" b="1" dirty="0" smtClean="0"/>
              <a:t>(Isaiah 53:10-11)</a:t>
            </a:r>
            <a:endParaRPr lang="en-US" dirty="0"/>
          </a:p>
        </p:txBody>
      </p:sp>
    </p:spTree>
    <p:extLst>
      <p:ext uri="{BB962C8B-B14F-4D97-AF65-F5344CB8AC3E}">
        <p14:creationId xmlns:p14="http://schemas.microsoft.com/office/powerpoint/2010/main" val="20570931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Joy Set Before Him</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If </a:t>
            </a:r>
            <a:r>
              <a:rPr lang="en-US" sz="4000" b="1" dirty="0"/>
              <a:t>you keep My commandments, you will abide in My love; just as I have kept My Father's commandments and abide in His </a:t>
            </a:r>
            <a:r>
              <a:rPr lang="en-US" sz="4000" b="1" dirty="0" smtClean="0"/>
              <a:t>love. </a:t>
            </a:r>
            <a:r>
              <a:rPr lang="en-US" sz="4000" b="1" u="sng" dirty="0" smtClean="0"/>
              <a:t>These </a:t>
            </a:r>
            <a:r>
              <a:rPr lang="en-US" sz="4000" b="1" u="sng" dirty="0"/>
              <a:t>things I have spoken to you so that My joy may be in you, and [that] your joy may be made full</a:t>
            </a:r>
            <a:r>
              <a:rPr lang="en-US" sz="4000" b="1" dirty="0" smtClean="0"/>
              <a:t>. (4</a:t>
            </a:r>
            <a:r>
              <a:rPr lang="en-US" sz="4000" b="1" baseline="30000" dirty="0" smtClean="0"/>
              <a:t>th</a:t>
            </a:r>
            <a:r>
              <a:rPr lang="en-US" sz="4000" b="1" dirty="0" smtClean="0"/>
              <a:t> Gospel 15:10-11)</a:t>
            </a:r>
          </a:p>
          <a:p>
            <a:pPr marL="0" indent="0">
              <a:buNone/>
            </a:pPr>
            <a:r>
              <a:rPr lang="en-US" sz="4000" b="1" dirty="0"/>
              <a:t>But now I come to You; and these things I speak in the world so that they may have </a:t>
            </a:r>
            <a:r>
              <a:rPr lang="en-US" sz="4000" b="1" u="sng" dirty="0"/>
              <a:t>My joy made full in themselves</a:t>
            </a:r>
            <a:r>
              <a:rPr lang="en-US" sz="4000" b="1" dirty="0" smtClean="0"/>
              <a:t>. (4</a:t>
            </a:r>
            <a:r>
              <a:rPr lang="en-US" sz="4000" b="1" baseline="30000" dirty="0" smtClean="0"/>
              <a:t>th</a:t>
            </a:r>
            <a:r>
              <a:rPr lang="en-US" sz="4000" b="1" dirty="0" smtClean="0"/>
              <a:t> Gospel 17:13)</a:t>
            </a:r>
            <a:endParaRPr lang="en-US" sz="4000" b="1" dirty="0"/>
          </a:p>
          <a:p>
            <a:pPr marL="0" indent="0">
              <a:buNone/>
            </a:pPr>
            <a:endParaRPr lang="en-US" sz="4000" b="1" dirty="0"/>
          </a:p>
        </p:txBody>
      </p:sp>
    </p:spTree>
    <p:extLst>
      <p:ext uri="{BB962C8B-B14F-4D97-AF65-F5344CB8AC3E}">
        <p14:creationId xmlns:p14="http://schemas.microsoft.com/office/powerpoint/2010/main" val="27228373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lnSpcReduction="10000"/>
          </a:bodyPr>
          <a:lstStyle/>
          <a:p>
            <a:pPr marL="0" indent="0" algn="ctr">
              <a:buNone/>
            </a:pPr>
            <a:r>
              <a:rPr lang="en-US" sz="4400" b="1" dirty="0" smtClean="0">
                <a:latin typeface="Times New Roman" panose="02020603050405020304" pitchFamily="18" charset="0"/>
                <a:cs typeface="Times New Roman" panose="02020603050405020304" pitchFamily="18" charset="0"/>
              </a:rPr>
              <a:t>Don’t Give Up</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12:3-4</a:t>
            </a:r>
          </a:p>
          <a:p>
            <a:pPr marL="0" indent="0">
              <a:buNone/>
            </a:pPr>
            <a:r>
              <a:rPr lang="en-US" sz="4000" b="1" dirty="0" smtClean="0"/>
              <a:t>For </a:t>
            </a:r>
            <a:r>
              <a:rPr lang="en-US" sz="4000" b="1" dirty="0"/>
              <a:t>consider Him </a:t>
            </a:r>
            <a:r>
              <a:rPr lang="en-US" sz="4000" b="1" u="sng" dirty="0"/>
              <a:t>who has endured such hostility</a:t>
            </a:r>
            <a:r>
              <a:rPr lang="en-US" sz="4000" b="1" dirty="0"/>
              <a:t> by sinners against Himself, so that you will not grow weary and lose heart</a:t>
            </a:r>
            <a:r>
              <a:rPr lang="en-US" sz="4000" b="1" dirty="0" smtClean="0"/>
              <a:t>. </a:t>
            </a:r>
            <a:r>
              <a:rPr lang="en-US" sz="4000" b="1" dirty="0"/>
              <a:t>You have not yet resisted to the point of shedding blood in your striving against sin</a:t>
            </a:r>
            <a:r>
              <a:rPr lang="en-US" sz="4000" b="1" dirty="0" smtClean="0"/>
              <a:t>;</a:t>
            </a:r>
          </a:p>
          <a:p>
            <a:pPr marL="0" indent="0">
              <a:buNone/>
            </a:pPr>
            <a:r>
              <a:rPr lang="en-US" sz="4000" dirty="0" smtClean="0"/>
              <a:t>- to </a:t>
            </a:r>
            <a:r>
              <a:rPr lang="en-US" sz="4000" dirty="0"/>
              <a:t>maintain a belief or course of action in the face of opposition, </a:t>
            </a:r>
            <a:r>
              <a:rPr lang="en-US" sz="4000" i="1" dirty="0"/>
              <a:t>stand one’s ground, hold out, endure </a:t>
            </a:r>
            <a:r>
              <a:rPr lang="en-US" sz="4000" dirty="0" smtClean="0"/>
              <a:t> </a:t>
            </a:r>
          </a:p>
          <a:p>
            <a:pPr marL="0" indent="0">
              <a:buNone/>
            </a:pPr>
            <a:r>
              <a:rPr lang="en-US" sz="4000" b="1" dirty="0" smtClean="0"/>
              <a:t>Constant threats by Sanhedrin to kill him, the hatred against him such that they desired a murderer to be released rather than him.</a:t>
            </a:r>
            <a:endParaRPr lang="en-US" sz="4000" b="1" dirty="0"/>
          </a:p>
          <a:p>
            <a:pPr marL="0" indent="0">
              <a:buNone/>
            </a:pPr>
            <a:endParaRPr lang="en-US" sz="4000" b="1" dirty="0" smtClean="0"/>
          </a:p>
        </p:txBody>
      </p:sp>
    </p:spTree>
    <p:extLst>
      <p:ext uri="{BB962C8B-B14F-4D97-AF65-F5344CB8AC3E}">
        <p14:creationId xmlns:p14="http://schemas.microsoft.com/office/powerpoint/2010/main" val="29695702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Call to Endure</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a:t>
            </a:r>
            <a:r>
              <a:rPr lang="en-US" sz="4000" b="1" dirty="0" smtClean="0"/>
              <a:t>. </a:t>
            </a:r>
            <a:r>
              <a:rPr lang="en-US" sz="4000" b="1" dirty="0"/>
              <a:t>You have not yet resisted to the point of shedding blood in your striving against sin</a:t>
            </a:r>
            <a:r>
              <a:rPr lang="en-US" sz="4000" b="1" dirty="0" smtClean="0"/>
              <a:t>;</a:t>
            </a:r>
          </a:p>
          <a:p>
            <a:pPr>
              <a:buFontTx/>
              <a:buChar char="-"/>
            </a:pPr>
            <a:r>
              <a:rPr lang="en-US" sz="4000" b="1" dirty="0"/>
              <a:t>4</a:t>
            </a:r>
            <a:r>
              <a:rPr lang="en-US" sz="4000" b="1" baseline="30000" dirty="0"/>
              <a:t>th</a:t>
            </a:r>
            <a:r>
              <a:rPr lang="en-US" sz="4000" b="1" dirty="0"/>
              <a:t> Gospel 13:16  Truly, truly, I say to you, a slave is not greater than his master, nor [is] one who is sent greater than the one who sent him.</a:t>
            </a:r>
          </a:p>
          <a:p>
            <a:pPr>
              <a:buFontTx/>
              <a:buChar char="-"/>
            </a:pPr>
            <a:r>
              <a:rPr lang="en-US" sz="4000" b="1" dirty="0" smtClean="0"/>
              <a:t>As followers of Messiah, we signed up for persecutions and hardships.  Yet most of us have not shed blood for him.  Our hardships are light compared to his.</a:t>
            </a:r>
          </a:p>
        </p:txBody>
      </p:sp>
    </p:spTree>
    <p:extLst>
      <p:ext uri="{BB962C8B-B14F-4D97-AF65-F5344CB8AC3E}">
        <p14:creationId xmlns:p14="http://schemas.microsoft.com/office/powerpoint/2010/main" val="272702150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Call to Endure</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2 Corinthians 4:17-18</a:t>
            </a:r>
          </a:p>
          <a:p>
            <a:pPr marL="0" indent="0">
              <a:buNone/>
            </a:pPr>
            <a:r>
              <a:rPr lang="en-US" sz="4000" b="1" dirty="0" smtClean="0"/>
              <a:t>For </a:t>
            </a:r>
            <a:r>
              <a:rPr lang="en-US" sz="4000" b="1" dirty="0"/>
              <a:t>our light and momentary troubles are achieving for us an eternal glory that far outweighs them all</a:t>
            </a:r>
            <a:r>
              <a:rPr lang="en-US" sz="4000" b="1" dirty="0" smtClean="0"/>
              <a:t>.  </a:t>
            </a:r>
            <a:r>
              <a:rPr lang="en-US" sz="4000" b="1" dirty="0"/>
              <a:t>So we fix our eyes not on what is seen, but on what is unseen. For what is seen is temporary, but what is unseen is eternal</a:t>
            </a:r>
            <a:r>
              <a:rPr lang="en-US" sz="4000" b="1" dirty="0" smtClean="0"/>
              <a:t>.</a:t>
            </a:r>
            <a:endParaRPr lang="en-US" sz="4000" b="1" dirty="0"/>
          </a:p>
        </p:txBody>
      </p:sp>
    </p:spTree>
    <p:extLst>
      <p:ext uri="{BB962C8B-B14F-4D97-AF65-F5344CB8AC3E}">
        <p14:creationId xmlns:p14="http://schemas.microsoft.com/office/powerpoint/2010/main" val="329620219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Discipline of Yahuwah</a:t>
            </a:r>
          </a:p>
          <a:p>
            <a:pPr marL="0" indent="0">
              <a:buNone/>
            </a:pPr>
            <a:r>
              <a:rPr lang="en-US" sz="4000" b="1" dirty="0" smtClean="0"/>
              <a:t>Hebrews 12:5-6</a:t>
            </a:r>
          </a:p>
          <a:p>
            <a:pPr marL="0" indent="0">
              <a:buNone/>
            </a:pPr>
            <a:r>
              <a:rPr lang="en-US" sz="4000" b="1" dirty="0" smtClean="0"/>
              <a:t>… or have you completely forgotten </a:t>
            </a:r>
            <a:r>
              <a:rPr lang="en-US" sz="4000" b="1" dirty="0"/>
              <a:t>the exhortation which is addressed to you as sons, "MY SON, DO NOT REGARD LIGHTLY THE DISCIPLINE OF YAHUWAH, NOR FAINT WHEN YOU ARE REPROVED BY HIM</a:t>
            </a:r>
            <a:r>
              <a:rPr lang="en-US" sz="4000" b="1" dirty="0" smtClean="0"/>
              <a:t>; </a:t>
            </a:r>
            <a:r>
              <a:rPr lang="en-US" sz="4000" b="1" dirty="0"/>
              <a:t>FOR THOSE WHOM YAHUWAH LOVES HE DISCIPLINES, AND HE SCOURGES </a:t>
            </a:r>
            <a:r>
              <a:rPr lang="en-US" sz="4000" b="1" u="sng" dirty="0"/>
              <a:t>EVERY SON</a:t>
            </a:r>
            <a:r>
              <a:rPr lang="en-US" sz="4000" b="1" dirty="0"/>
              <a:t> WHOM HE RECEIVES</a:t>
            </a:r>
            <a:r>
              <a:rPr lang="en-US" sz="4000" b="1" dirty="0" smtClean="0"/>
              <a:t>."</a:t>
            </a:r>
            <a:endParaRPr lang="en-US" sz="4000" b="1" dirty="0"/>
          </a:p>
        </p:txBody>
      </p:sp>
    </p:spTree>
    <p:extLst>
      <p:ext uri="{BB962C8B-B14F-4D97-AF65-F5344CB8AC3E}">
        <p14:creationId xmlns:p14="http://schemas.microsoft.com/office/powerpoint/2010/main" val="422677536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A Wise Saying</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err="1" smtClean="0"/>
              <a:t>Mishle</a:t>
            </a:r>
            <a:r>
              <a:rPr lang="en-US" sz="4000" b="1" dirty="0" smtClean="0"/>
              <a:t> (Proverbs) 3:11-12  LXX</a:t>
            </a:r>
          </a:p>
          <a:p>
            <a:pPr marL="0" indent="0">
              <a:buNone/>
            </a:pPr>
            <a:r>
              <a:rPr lang="en-US" sz="4000" b="1" dirty="0"/>
              <a:t>My son, do not reject the discipline of Yahuwah Or loathe His reproof</a:t>
            </a:r>
            <a:r>
              <a:rPr lang="en-US" sz="4000" b="1" dirty="0" smtClean="0"/>
              <a:t>, </a:t>
            </a:r>
            <a:r>
              <a:rPr lang="en-US" sz="4000" b="1" dirty="0"/>
              <a:t>For whom Yahuwah loves He reproves, even as a father [corrects] the son in whom he delights</a:t>
            </a:r>
            <a:r>
              <a:rPr lang="en-US" sz="4000" b="1" dirty="0" smtClean="0"/>
              <a:t>.</a:t>
            </a:r>
          </a:p>
          <a:p>
            <a:pPr>
              <a:buFontTx/>
              <a:buChar char="-"/>
            </a:pPr>
            <a:r>
              <a:rPr lang="en-US" sz="4000" b="1" dirty="0" smtClean="0"/>
              <a:t>With this perspective, hardship is easier to handle</a:t>
            </a:r>
          </a:p>
          <a:p>
            <a:pPr>
              <a:buFontTx/>
              <a:buChar char="-"/>
            </a:pPr>
            <a:r>
              <a:rPr lang="en-US" sz="4000" b="1" dirty="0" smtClean="0"/>
              <a:t>We are being treated as sons!</a:t>
            </a:r>
            <a:endParaRPr lang="en-US" sz="4000" b="1" dirty="0"/>
          </a:p>
        </p:txBody>
      </p:sp>
    </p:spTree>
    <p:extLst>
      <p:ext uri="{BB962C8B-B14F-4D97-AF65-F5344CB8AC3E}">
        <p14:creationId xmlns:p14="http://schemas.microsoft.com/office/powerpoint/2010/main" val="37255687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Messiah Learned From Discipline!</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5:7-9</a:t>
            </a:r>
          </a:p>
          <a:p>
            <a:pPr marL="0" indent="0">
              <a:buNone/>
            </a:pPr>
            <a:r>
              <a:rPr lang="en-US" sz="4000" b="1" dirty="0"/>
              <a:t>During the days of Jesus' life on earth, he offered up prayers and petitions with loud cries and tears to the one who could save him from death, and he was heard because of his reverent submission</a:t>
            </a:r>
            <a:r>
              <a:rPr lang="en-US" sz="4000" b="1" dirty="0" smtClean="0"/>
              <a:t>. Son though he was, </a:t>
            </a:r>
            <a:r>
              <a:rPr lang="en-US" sz="4000" b="1" dirty="0"/>
              <a:t>he learned obedience from what he </a:t>
            </a:r>
            <a:r>
              <a:rPr lang="en-US" sz="4000" b="1" dirty="0" smtClean="0"/>
              <a:t>suffered </a:t>
            </a:r>
            <a:r>
              <a:rPr lang="en-US" sz="4000" b="1" dirty="0"/>
              <a:t>and, once made perfect, he became the source of eternal salvation for all who obey him</a:t>
            </a:r>
          </a:p>
          <a:p>
            <a:pPr marL="0" indent="0">
              <a:buNone/>
            </a:pPr>
            <a:endParaRPr lang="en-US" sz="4000" b="1" dirty="0" smtClean="0"/>
          </a:p>
        </p:txBody>
      </p:sp>
    </p:spTree>
    <p:extLst>
      <p:ext uri="{BB962C8B-B14F-4D97-AF65-F5344CB8AC3E}">
        <p14:creationId xmlns:p14="http://schemas.microsoft.com/office/powerpoint/2010/main" val="83687618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Discipline is Our Friend!</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12:7-8</a:t>
            </a:r>
          </a:p>
          <a:p>
            <a:pPr marL="0" indent="0">
              <a:buNone/>
            </a:pPr>
            <a:r>
              <a:rPr lang="en-US" sz="4000" b="1" dirty="0"/>
              <a:t>It is for discipline that you endure; Elohim deals with you as with sons; for what son is there whom [his] father does not discipline</a:t>
            </a:r>
            <a:r>
              <a:rPr lang="en-US" sz="4000" b="1" dirty="0" smtClean="0"/>
              <a:t>? </a:t>
            </a:r>
            <a:r>
              <a:rPr lang="en-US" sz="4000" b="1" dirty="0"/>
              <a:t>But if you are without discipline, of which all have become partakers, then you are illegitimate children and not sons</a:t>
            </a:r>
            <a:r>
              <a:rPr lang="en-US" sz="4000" b="1" dirty="0" smtClean="0"/>
              <a:t>.</a:t>
            </a:r>
          </a:p>
          <a:p>
            <a:pPr>
              <a:buFontTx/>
              <a:buChar char="-"/>
            </a:pPr>
            <a:r>
              <a:rPr lang="en-US" sz="4000" b="1" dirty="0" smtClean="0"/>
              <a:t>“No discipline” means we don’t belong to Him</a:t>
            </a:r>
          </a:p>
          <a:p>
            <a:pPr>
              <a:buFontTx/>
              <a:buChar char="-"/>
            </a:pPr>
            <a:r>
              <a:rPr lang="en-US" sz="4000" b="1" dirty="0" smtClean="0"/>
              <a:t>Discipline should reassure us that Yah is for us</a:t>
            </a:r>
            <a:endParaRPr lang="en-US" sz="4000" b="1" dirty="0"/>
          </a:p>
        </p:txBody>
      </p:sp>
    </p:spTree>
    <p:extLst>
      <p:ext uri="{BB962C8B-B14F-4D97-AF65-F5344CB8AC3E}">
        <p14:creationId xmlns:p14="http://schemas.microsoft.com/office/powerpoint/2010/main" val="110072693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lnSpcReduction="10000"/>
          </a:bodyPr>
          <a:lstStyle/>
          <a:p>
            <a:pPr marL="0" indent="0" algn="ctr">
              <a:buNone/>
            </a:pPr>
            <a:r>
              <a:rPr lang="en-US" sz="4400" b="1" dirty="0" smtClean="0">
                <a:latin typeface="Times New Roman" panose="02020603050405020304" pitchFamily="18" charset="0"/>
                <a:cs typeface="Times New Roman" panose="02020603050405020304" pitchFamily="18" charset="0"/>
              </a:rPr>
              <a:t>Discipline is For Sons!</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err="1" smtClean="0"/>
              <a:t>Devarim</a:t>
            </a:r>
            <a:r>
              <a:rPr lang="en-US" sz="4000" b="1" dirty="0" smtClean="0"/>
              <a:t> (Deuteronomy) 8:3-5</a:t>
            </a:r>
          </a:p>
          <a:p>
            <a:pPr marL="0" indent="0">
              <a:buNone/>
            </a:pPr>
            <a:r>
              <a:rPr lang="en-US" sz="4000" b="1" dirty="0"/>
              <a:t>He humbled you and let you be hungry, and fed you with manna which you did not know, nor did your fathers know, that He might make you understand that man does not live by bread alone, but man lives by everything that proceeds out of the mouth of Yahuwah</a:t>
            </a:r>
            <a:r>
              <a:rPr lang="en-US" sz="4000" b="1" dirty="0" smtClean="0"/>
              <a:t>. Your </a:t>
            </a:r>
            <a:r>
              <a:rPr lang="en-US" sz="4000" b="1" dirty="0"/>
              <a:t>clothing did not wear out on you, nor did your foot swell these forty </a:t>
            </a:r>
            <a:r>
              <a:rPr lang="en-US" sz="4000" b="1" dirty="0" smtClean="0"/>
              <a:t>years. Thus </a:t>
            </a:r>
            <a:r>
              <a:rPr lang="en-US" sz="4000" b="1" dirty="0"/>
              <a:t>you are to know in your heart that </a:t>
            </a:r>
            <a:r>
              <a:rPr lang="en-US" sz="4000" b="1" u="sng" dirty="0"/>
              <a:t>Yahuwah your Elohim was disciplining you just as a man disciplines his son</a:t>
            </a:r>
            <a:r>
              <a:rPr lang="en-US" sz="4000" b="1" dirty="0" smtClean="0"/>
              <a:t>.</a:t>
            </a:r>
            <a:endParaRPr lang="en-US" sz="4000" b="1" dirty="0"/>
          </a:p>
        </p:txBody>
      </p:sp>
    </p:spTree>
    <p:extLst>
      <p:ext uri="{BB962C8B-B14F-4D97-AF65-F5344CB8AC3E}">
        <p14:creationId xmlns:p14="http://schemas.microsoft.com/office/powerpoint/2010/main" val="110928410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Discipline As of Father</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12:9-10</a:t>
            </a:r>
          </a:p>
          <a:p>
            <a:pPr marL="0" indent="0">
              <a:buNone/>
            </a:pPr>
            <a:r>
              <a:rPr lang="en-US" sz="4000" b="1" dirty="0"/>
              <a:t>Furthermore, we had earthly fathers to discipline us, and we respected them; shall we not much rather be subject to the Father of spirits, and live</a:t>
            </a:r>
            <a:r>
              <a:rPr lang="en-US" sz="4000" b="1" dirty="0" smtClean="0"/>
              <a:t>? </a:t>
            </a:r>
            <a:r>
              <a:rPr lang="en-US" sz="4000" b="1" dirty="0"/>
              <a:t>For they disciplined us for a short time as seemed best to them, but He [disciplines us] for [our] good, so that we may share His holiness</a:t>
            </a:r>
            <a:r>
              <a:rPr lang="en-US" sz="4000" b="1" dirty="0" smtClean="0"/>
              <a:t>.</a:t>
            </a:r>
          </a:p>
          <a:p>
            <a:pPr marL="0" indent="0">
              <a:buNone/>
            </a:pPr>
            <a:r>
              <a:rPr lang="en-US" sz="4000" b="1" dirty="0" smtClean="0"/>
              <a:t>- Our fathers did their best to discipline, but likely made mistakes.  Yah doesn’t make those mistakes.</a:t>
            </a:r>
            <a:endParaRPr lang="en-US" sz="4000" b="1" dirty="0"/>
          </a:p>
        </p:txBody>
      </p:sp>
    </p:spTree>
    <p:extLst>
      <p:ext uri="{BB962C8B-B14F-4D97-AF65-F5344CB8AC3E}">
        <p14:creationId xmlns:p14="http://schemas.microsoft.com/office/powerpoint/2010/main" val="124211270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Affliction is Father’s Way of Drawing Us In</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Psalm 119:67, 71</a:t>
            </a:r>
          </a:p>
          <a:p>
            <a:pPr marL="0" indent="0">
              <a:buNone/>
            </a:pPr>
            <a:r>
              <a:rPr lang="en-US" sz="4000" b="1" dirty="0"/>
              <a:t>Before I was afflicted I myself was going astray, but now I have guarded Your word.</a:t>
            </a:r>
          </a:p>
          <a:p>
            <a:pPr marL="0" indent="0">
              <a:buNone/>
            </a:pPr>
            <a:r>
              <a:rPr lang="en-US" sz="4000" b="1" dirty="0" smtClean="0"/>
              <a:t>It </a:t>
            </a:r>
            <a:r>
              <a:rPr lang="en-US" sz="4000" b="1" dirty="0"/>
              <a:t>was good for me that I was afflicted, That I might learn Your statutes.</a:t>
            </a:r>
          </a:p>
          <a:p>
            <a:pPr marL="0" indent="0">
              <a:buNone/>
            </a:pPr>
            <a:endParaRPr lang="en-US" sz="4000" b="1" dirty="0" smtClean="0"/>
          </a:p>
        </p:txBody>
      </p:sp>
    </p:spTree>
    <p:extLst>
      <p:ext uri="{BB962C8B-B14F-4D97-AF65-F5344CB8AC3E}">
        <p14:creationId xmlns:p14="http://schemas.microsoft.com/office/powerpoint/2010/main" val="109030079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Tribulations Must Happen For </a:t>
            </a:r>
            <a:r>
              <a:rPr lang="en-US" sz="4400" b="1" dirty="0" err="1" smtClean="0">
                <a:latin typeface="Times New Roman" panose="02020603050405020304" pitchFamily="18" charset="0"/>
                <a:cs typeface="Times New Roman" panose="02020603050405020304" pitchFamily="18" charset="0"/>
              </a:rPr>
              <a:t>Yah’s</a:t>
            </a:r>
            <a:r>
              <a:rPr lang="en-US" sz="4400" b="1" dirty="0" smtClean="0">
                <a:latin typeface="Times New Roman" panose="02020603050405020304" pitchFamily="18" charset="0"/>
                <a:cs typeface="Times New Roman" panose="02020603050405020304" pitchFamily="18" charset="0"/>
              </a:rPr>
              <a:t> Sons</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Acts 14:21-22</a:t>
            </a:r>
          </a:p>
          <a:p>
            <a:pPr marL="0" indent="0">
              <a:buNone/>
            </a:pPr>
            <a:r>
              <a:rPr lang="en-US" sz="4000" b="1" dirty="0" smtClean="0"/>
              <a:t>They </a:t>
            </a:r>
            <a:r>
              <a:rPr lang="en-US" sz="4000" b="1" dirty="0"/>
              <a:t>preached the good news in that city and won a large number of disciples. Then they returned to </a:t>
            </a:r>
            <a:r>
              <a:rPr lang="en-US" sz="4000" b="1" dirty="0" err="1"/>
              <a:t>Lystra</a:t>
            </a:r>
            <a:r>
              <a:rPr lang="en-US" sz="4000" b="1" dirty="0"/>
              <a:t>, </a:t>
            </a:r>
            <a:r>
              <a:rPr lang="en-US" sz="4000" b="1" dirty="0" err="1"/>
              <a:t>Iconium</a:t>
            </a:r>
            <a:r>
              <a:rPr lang="en-US" sz="4000" b="1" dirty="0"/>
              <a:t> and Antioch</a:t>
            </a:r>
            <a:r>
              <a:rPr lang="en-US" sz="4000" b="1" dirty="0" smtClean="0"/>
              <a:t>, </a:t>
            </a:r>
            <a:r>
              <a:rPr lang="en-US" sz="4000" b="1" dirty="0"/>
              <a:t>strengthening the disciples and encouraging them to remain true to the faith. "We must go through many hardships to enter the kingdom of God," they said</a:t>
            </a:r>
            <a:r>
              <a:rPr lang="en-US" sz="4000" b="1" dirty="0" smtClean="0"/>
              <a:t>.</a:t>
            </a:r>
            <a:endParaRPr lang="en-US" sz="4000" b="1" dirty="0"/>
          </a:p>
        </p:txBody>
      </p:sp>
    </p:spTree>
    <p:extLst>
      <p:ext uri="{BB962C8B-B14F-4D97-AF65-F5344CB8AC3E}">
        <p14:creationId xmlns:p14="http://schemas.microsoft.com/office/powerpoint/2010/main" val="78309062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Elohim of Spirits</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Numbers 16:21-22</a:t>
            </a:r>
          </a:p>
          <a:p>
            <a:pPr marL="0" indent="0">
              <a:buNone/>
            </a:pPr>
            <a:r>
              <a:rPr lang="en-US" sz="4000" b="1" dirty="0" smtClean="0"/>
              <a:t>Separate </a:t>
            </a:r>
            <a:r>
              <a:rPr lang="en-US" sz="4000" b="1" dirty="0"/>
              <a:t>yourselves from among this congregation, that I may consume them instantly</a:t>
            </a:r>
            <a:r>
              <a:rPr lang="en-US" sz="4000" b="1" dirty="0" smtClean="0"/>
              <a:t>." </a:t>
            </a:r>
            <a:r>
              <a:rPr lang="en-US" sz="4000" b="1" dirty="0"/>
              <a:t>But they fell on their faces and said, "O Elohim, Elohim of the spirits of all flesh, when one man sins, will You be angry with the entire congregation</a:t>
            </a:r>
            <a:r>
              <a:rPr lang="en-US" sz="4000" b="1" dirty="0" smtClean="0"/>
              <a:t>?"</a:t>
            </a:r>
            <a:endParaRPr lang="en-US" sz="4000" b="1" dirty="0"/>
          </a:p>
        </p:txBody>
      </p:sp>
    </p:spTree>
    <p:extLst>
      <p:ext uri="{BB962C8B-B14F-4D97-AF65-F5344CB8AC3E}">
        <p14:creationId xmlns:p14="http://schemas.microsoft.com/office/powerpoint/2010/main" val="371161550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“Joy” of Discipline</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12:11</a:t>
            </a:r>
          </a:p>
          <a:p>
            <a:pPr marL="0" indent="0">
              <a:buNone/>
            </a:pPr>
            <a:r>
              <a:rPr lang="en-US" sz="4000" b="1" dirty="0"/>
              <a:t>All discipline for the moment seems not to be joyful, but sorrowful; yet to those who have been trained by it, afterwards it yields the peaceful fruit of righteousness</a:t>
            </a:r>
            <a:r>
              <a:rPr lang="en-US" sz="4000" b="1" dirty="0" smtClean="0"/>
              <a:t>.</a:t>
            </a:r>
          </a:p>
          <a:p>
            <a:pPr marL="0" indent="0">
              <a:buNone/>
            </a:pPr>
            <a:r>
              <a:rPr lang="en-US" sz="4000" b="1" dirty="0" smtClean="0"/>
              <a:t>- We should not be angry and resentful for </a:t>
            </a:r>
            <a:r>
              <a:rPr lang="en-US" sz="4000" b="1" dirty="0" err="1" smtClean="0"/>
              <a:t>Yah’s</a:t>
            </a:r>
            <a:r>
              <a:rPr lang="en-US" sz="4000" b="1" dirty="0" smtClean="0"/>
              <a:t> discipline.  It should bring peace to us.  Joy is something exhibited in </a:t>
            </a:r>
            <a:r>
              <a:rPr lang="en-US" sz="4000" b="1" dirty="0" err="1" smtClean="0"/>
              <a:t>Yah’s</a:t>
            </a:r>
            <a:r>
              <a:rPr lang="en-US" sz="4000" b="1" dirty="0" smtClean="0"/>
              <a:t> people under any and all circumstances.</a:t>
            </a:r>
            <a:endParaRPr lang="en-US" sz="4000" b="1" dirty="0"/>
          </a:p>
        </p:txBody>
      </p:sp>
    </p:spTree>
    <p:extLst>
      <p:ext uri="{BB962C8B-B14F-4D97-AF65-F5344CB8AC3E}">
        <p14:creationId xmlns:p14="http://schemas.microsoft.com/office/powerpoint/2010/main" val="265903960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“Joy” of Discipline</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12:12-13</a:t>
            </a:r>
          </a:p>
          <a:p>
            <a:pPr marL="0" indent="0">
              <a:buNone/>
            </a:pPr>
            <a:r>
              <a:rPr lang="en-US" sz="4000" b="1" dirty="0" smtClean="0"/>
              <a:t>Therefore</a:t>
            </a:r>
            <a:r>
              <a:rPr lang="en-US" sz="4000" b="1" dirty="0"/>
              <a:t>, strengthen the hands that are weak and the </a:t>
            </a:r>
            <a:r>
              <a:rPr lang="en-US" sz="4000" b="1" u="sng" dirty="0"/>
              <a:t>knees that are </a:t>
            </a:r>
            <a:r>
              <a:rPr lang="en-US" sz="4000" b="1" u="sng" dirty="0" smtClean="0"/>
              <a:t>feeble</a:t>
            </a:r>
            <a:r>
              <a:rPr lang="en-US" sz="4000" b="1" dirty="0" smtClean="0"/>
              <a:t>, </a:t>
            </a:r>
            <a:r>
              <a:rPr lang="en-US" sz="4000" b="1" dirty="0"/>
              <a:t>and make straight paths for your feet, so that [the limb] which is lame may not be put out of joint, but rather be healed</a:t>
            </a:r>
            <a:r>
              <a:rPr lang="en-US" sz="4000" b="1" dirty="0" smtClean="0"/>
              <a:t>.</a:t>
            </a:r>
            <a:endParaRPr lang="en-US" sz="4000" b="1" dirty="0"/>
          </a:p>
        </p:txBody>
      </p:sp>
    </p:spTree>
    <p:extLst>
      <p:ext uri="{BB962C8B-B14F-4D97-AF65-F5344CB8AC3E}">
        <p14:creationId xmlns:p14="http://schemas.microsoft.com/office/powerpoint/2010/main" val="183069334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Strengthen the Knees</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Isaiah 35:3-4</a:t>
            </a:r>
          </a:p>
          <a:p>
            <a:pPr marL="0" indent="0">
              <a:buNone/>
            </a:pPr>
            <a:r>
              <a:rPr lang="en-US" sz="4000" b="1" dirty="0"/>
              <a:t>Encourage the exhausted, and </a:t>
            </a:r>
            <a:r>
              <a:rPr lang="en-US" sz="4000" b="1" u="sng" dirty="0"/>
              <a:t>strengthen the feeble</a:t>
            </a:r>
            <a:r>
              <a:rPr lang="en-US" sz="4000" b="1" dirty="0" smtClean="0"/>
              <a:t>. </a:t>
            </a:r>
            <a:r>
              <a:rPr lang="en-US" sz="4000" b="1" dirty="0"/>
              <a:t>Say to those with anxious heart, "Take courage, fear not. Behold, your Elohim will come [with] vengeance; The recompense of Elohim will come, But He will save you</a:t>
            </a:r>
            <a:r>
              <a:rPr lang="en-US" sz="4000" b="1" dirty="0" smtClean="0"/>
              <a:t>.“</a:t>
            </a:r>
          </a:p>
          <a:p>
            <a:pPr marL="0" indent="0">
              <a:buNone/>
            </a:pPr>
            <a:r>
              <a:rPr lang="en-US" sz="4000" b="1" dirty="0" smtClean="0"/>
              <a:t>- </a:t>
            </a:r>
            <a:r>
              <a:rPr lang="en-US" sz="4000" b="1" dirty="0" err="1" smtClean="0"/>
              <a:t>Yahusha’s</a:t>
            </a:r>
            <a:r>
              <a:rPr lang="en-US" sz="4000" b="1" dirty="0" smtClean="0"/>
              <a:t> coming should be the encouragement that restores strength to us under duress.</a:t>
            </a:r>
            <a:endParaRPr lang="en-US" sz="4000" b="1" dirty="0"/>
          </a:p>
        </p:txBody>
      </p:sp>
    </p:spTree>
    <p:extLst>
      <p:ext uri="{BB962C8B-B14F-4D97-AF65-F5344CB8AC3E}">
        <p14:creationId xmlns:p14="http://schemas.microsoft.com/office/powerpoint/2010/main" val="110558435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Sanctification is Mandatory</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12:14</a:t>
            </a:r>
          </a:p>
          <a:p>
            <a:pPr marL="0" indent="0">
              <a:buNone/>
            </a:pPr>
            <a:r>
              <a:rPr lang="en-US" sz="4000" b="1" dirty="0"/>
              <a:t>Pursue peace with all men, and the </a:t>
            </a:r>
            <a:r>
              <a:rPr lang="en-US" sz="4000" b="1" u="sng" dirty="0"/>
              <a:t>sanctification</a:t>
            </a:r>
            <a:r>
              <a:rPr lang="en-US" sz="4000" b="1" dirty="0"/>
              <a:t> without which no one will see the Lord</a:t>
            </a:r>
            <a:r>
              <a:rPr lang="en-US" sz="4000" b="1" dirty="0" smtClean="0"/>
              <a:t>. </a:t>
            </a:r>
          </a:p>
          <a:p>
            <a:pPr marL="0" indent="0">
              <a:buNone/>
            </a:pPr>
            <a:r>
              <a:rPr lang="en-US" sz="4000" b="1" dirty="0" smtClean="0"/>
              <a:t>- Matthew 5:9 </a:t>
            </a:r>
            <a:r>
              <a:rPr lang="en-US" sz="4000" b="1" dirty="0"/>
              <a:t>Blessed are the peacemakers, for they shall be called sons of </a:t>
            </a:r>
            <a:r>
              <a:rPr lang="en-US" sz="4000" b="1" dirty="0" smtClean="0"/>
              <a:t>Elohim.</a:t>
            </a:r>
          </a:p>
          <a:p>
            <a:pPr marL="0" indent="0">
              <a:buNone/>
            </a:pPr>
            <a:r>
              <a:rPr lang="en-US" sz="4000" b="1" dirty="0" smtClean="0"/>
              <a:t>- Romans 12:17-18  </a:t>
            </a:r>
            <a:r>
              <a:rPr lang="en-US" sz="4000" b="1" dirty="0"/>
              <a:t>Never pay back evil for evil to anyone. Respect what is right in the sight of all men</a:t>
            </a:r>
            <a:r>
              <a:rPr lang="en-US" sz="4000" b="1" dirty="0" smtClean="0"/>
              <a:t>.  </a:t>
            </a:r>
            <a:r>
              <a:rPr lang="en-US" sz="4000" b="1" dirty="0"/>
              <a:t>If possible, so far as it depends on you, be at peace with all men</a:t>
            </a:r>
            <a:r>
              <a:rPr lang="en-US" sz="4000" b="1" dirty="0" smtClean="0"/>
              <a:t>.</a:t>
            </a:r>
            <a:endParaRPr lang="en-US" b="1" dirty="0"/>
          </a:p>
        </p:txBody>
      </p:sp>
    </p:spTree>
    <p:extLst>
      <p:ext uri="{BB962C8B-B14F-4D97-AF65-F5344CB8AC3E}">
        <p14:creationId xmlns:p14="http://schemas.microsoft.com/office/powerpoint/2010/main" val="373196573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Seek Peace</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Psalm 34:13-15</a:t>
            </a:r>
          </a:p>
          <a:p>
            <a:pPr marL="0" indent="0">
              <a:buNone/>
            </a:pPr>
            <a:r>
              <a:rPr lang="en-US" sz="4000" b="1" dirty="0"/>
              <a:t>Keep your tongue from evil And your lips from speaking deceit</a:t>
            </a:r>
            <a:r>
              <a:rPr lang="en-US" sz="4000" b="1" dirty="0" smtClean="0"/>
              <a:t>. </a:t>
            </a:r>
            <a:r>
              <a:rPr lang="en-US" sz="4000" b="1" dirty="0"/>
              <a:t>Depart from evil and do good; Seek peace and pursue </a:t>
            </a:r>
            <a:r>
              <a:rPr lang="en-US" sz="4000" b="1" dirty="0" smtClean="0"/>
              <a:t>it. </a:t>
            </a:r>
            <a:r>
              <a:rPr lang="en-US" sz="4000" b="1" dirty="0"/>
              <a:t>The eyes of Yahuwah are toward the righteous And His ears are [open] to their cry</a:t>
            </a:r>
            <a:r>
              <a:rPr lang="en-US" sz="4000" b="1" dirty="0" smtClean="0"/>
              <a:t>.</a:t>
            </a:r>
            <a:endParaRPr lang="en-US" sz="4000" b="1" dirty="0"/>
          </a:p>
        </p:txBody>
      </p:sp>
    </p:spTree>
    <p:extLst>
      <p:ext uri="{BB962C8B-B14F-4D97-AF65-F5344CB8AC3E}">
        <p14:creationId xmlns:p14="http://schemas.microsoft.com/office/powerpoint/2010/main" val="301007000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Sanctification is Mandatory</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12:15</a:t>
            </a:r>
          </a:p>
          <a:p>
            <a:pPr marL="0" indent="0">
              <a:buNone/>
            </a:pPr>
            <a:r>
              <a:rPr lang="en-US" sz="4000" b="1" dirty="0" smtClean="0"/>
              <a:t>See </a:t>
            </a:r>
            <a:r>
              <a:rPr lang="en-US" sz="4000" b="1" dirty="0"/>
              <a:t>to it that no one comes short of the grace of Elohim; that no root of bitterness springing up causes trouble, and by it many be </a:t>
            </a:r>
            <a:r>
              <a:rPr lang="en-US" sz="4000" b="1" dirty="0" smtClean="0"/>
              <a:t>defiled</a:t>
            </a:r>
          </a:p>
        </p:txBody>
      </p:sp>
    </p:spTree>
    <p:extLst>
      <p:ext uri="{BB962C8B-B14F-4D97-AF65-F5344CB8AC3E}">
        <p14:creationId xmlns:p14="http://schemas.microsoft.com/office/powerpoint/2010/main" val="215023426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Root of Bitterness</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Deuteronomy 29:17-18</a:t>
            </a:r>
          </a:p>
          <a:p>
            <a:pPr marL="0" indent="0">
              <a:buNone/>
            </a:pPr>
            <a:r>
              <a:rPr lang="en-US" sz="4000" b="1" dirty="0" smtClean="0"/>
              <a:t>Moreover</a:t>
            </a:r>
            <a:r>
              <a:rPr lang="en-US" sz="4000" b="1" dirty="0"/>
              <a:t>, you have seen their abominations and their idols [of] wood, stone, silver, and gold, which [they had] with them</a:t>
            </a:r>
            <a:r>
              <a:rPr lang="en-US" sz="4000" b="1" dirty="0" smtClean="0"/>
              <a:t>); </a:t>
            </a:r>
            <a:r>
              <a:rPr lang="en-US" sz="4000" b="1" dirty="0"/>
              <a:t>so that there will not be among you a man or woman, or family or tribe, whose heart turns away today from Yahuwah our Elohim, to go and serve the gods of those nations; that there will not be among you </a:t>
            </a:r>
            <a:r>
              <a:rPr lang="en-US" sz="4000" b="1" u="sng" dirty="0"/>
              <a:t>a root bearing poisonous fruit and wormwood</a:t>
            </a:r>
            <a:r>
              <a:rPr lang="en-US" sz="4000" b="1" dirty="0" smtClean="0"/>
              <a:t>.</a:t>
            </a:r>
          </a:p>
          <a:p>
            <a:pPr marL="0" indent="0">
              <a:buNone/>
            </a:pPr>
            <a:endParaRPr lang="en-US" sz="4000" b="1" dirty="0" smtClean="0"/>
          </a:p>
        </p:txBody>
      </p:sp>
    </p:spTree>
    <p:extLst>
      <p:ext uri="{BB962C8B-B14F-4D97-AF65-F5344CB8AC3E}">
        <p14:creationId xmlns:p14="http://schemas.microsoft.com/office/powerpoint/2010/main" val="104724171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Don’t Be a Godless Esau</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12:16b-17</a:t>
            </a:r>
          </a:p>
          <a:p>
            <a:pPr marL="0" indent="0">
              <a:buNone/>
            </a:pPr>
            <a:r>
              <a:rPr lang="en-US" sz="4000" b="1" dirty="0"/>
              <a:t>that [there be] no immoral or godless person like Esau, who sold his own birthright for a [single] </a:t>
            </a:r>
            <a:r>
              <a:rPr lang="en-US" sz="4000" b="1" dirty="0" smtClean="0"/>
              <a:t>meal. For </a:t>
            </a:r>
            <a:r>
              <a:rPr lang="en-US" sz="4000" b="1" dirty="0"/>
              <a:t>you know that even afterwards, when he desired to inherit the blessing, </a:t>
            </a:r>
            <a:r>
              <a:rPr lang="en-US" sz="4000" b="1" u="sng" dirty="0"/>
              <a:t>he was rejected</a:t>
            </a:r>
            <a:r>
              <a:rPr lang="en-US" sz="4000" b="1" dirty="0"/>
              <a:t>, for he found no place for repentance, though he sought for it with tears</a:t>
            </a:r>
            <a:r>
              <a:rPr lang="en-US" sz="4000" b="1" dirty="0" smtClean="0"/>
              <a:t>.</a:t>
            </a:r>
          </a:p>
          <a:p>
            <a:pPr marL="0" indent="0">
              <a:buNone/>
            </a:pPr>
            <a:r>
              <a:rPr lang="en-US" sz="4000" b="1" dirty="0" smtClean="0"/>
              <a:t>- Esau’s chief concerns were for the material interests of the moment.  A bowl of soup was more appealing to him than the birthright of his father.</a:t>
            </a:r>
            <a:endParaRPr lang="en-US" sz="4000" b="1" dirty="0"/>
          </a:p>
        </p:txBody>
      </p:sp>
    </p:spTree>
    <p:extLst>
      <p:ext uri="{BB962C8B-B14F-4D97-AF65-F5344CB8AC3E}">
        <p14:creationId xmlns:p14="http://schemas.microsoft.com/office/powerpoint/2010/main" val="310958102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Esau’s Rejection of the Birthright</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Remember Hebrews 6:4-6</a:t>
            </a:r>
          </a:p>
          <a:p>
            <a:pPr marL="0" indent="0">
              <a:buNone/>
            </a:pPr>
            <a:r>
              <a:rPr lang="en-US" sz="4000" b="1" dirty="0"/>
              <a:t>For in the case of those who have once been enlightened and have tasted of the heavenly gift and have been made partakers of the Holy Spirit</a:t>
            </a:r>
            <a:r>
              <a:rPr lang="en-US" sz="4000" b="1" dirty="0" smtClean="0"/>
              <a:t>, </a:t>
            </a:r>
            <a:r>
              <a:rPr lang="en-US" sz="4000" b="1" dirty="0"/>
              <a:t>and have tasted the good word of Elohim and the powers of the age to </a:t>
            </a:r>
            <a:r>
              <a:rPr lang="en-US" sz="4000" b="1" dirty="0" smtClean="0"/>
              <a:t>come, </a:t>
            </a:r>
            <a:r>
              <a:rPr lang="en-US" sz="4000" b="1" dirty="0"/>
              <a:t>and [then] have fallen away, </a:t>
            </a:r>
            <a:r>
              <a:rPr lang="en-US" sz="4000" b="1" u="sng" dirty="0"/>
              <a:t>it is impossible to renew them again to repentance</a:t>
            </a:r>
            <a:r>
              <a:rPr lang="en-US" sz="4000" b="1" dirty="0"/>
              <a:t>, since they again crucify to themselves the Son of Elohim and put Him to open shame</a:t>
            </a:r>
            <a:r>
              <a:rPr lang="en-US" sz="4000" b="1" dirty="0" smtClean="0"/>
              <a:t>.</a:t>
            </a:r>
            <a:endParaRPr lang="en-US" sz="4000" b="1" dirty="0"/>
          </a:p>
        </p:txBody>
      </p:sp>
    </p:spTree>
    <p:extLst>
      <p:ext uri="{BB962C8B-B14F-4D97-AF65-F5344CB8AC3E}">
        <p14:creationId xmlns:p14="http://schemas.microsoft.com/office/powerpoint/2010/main" val="149769758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fontScale="92500"/>
          </a:bodyPr>
          <a:lstStyle/>
          <a:p>
            <a:pPr marL="0" indent="0" algn="ctr">
              <a:buNone/>
            </a:pPr>
            <a:r>
              <a:rPr lang="en-US" sz="4400" b="1" dirty="0" smtClean="0">
                <a:latin typeface="Times New Roman" panose="02020603050405020304" pitchFamily="18" charset="0"/>
                <a:cs typeface="Times New Roman" panose="02020603050405020304" pitchFamily="18" charset="0"/>
              </a:rPr>
              <a:t>The Fear of Yahuwah’s Presence</a:t>
            </a:r>
          </a:p>
          <a:p>
            <a:pPr marL="0" indent="0">
              <a:buNone/>
            </a:pPr>
            <a:r>
              <a:rPr lang="en-US" sz="4000" b="1" dirty="0" smtClean="0"/>
              <a:t>Hebrews 12:18-21</a:t>
            </a:r>
          </a:p>
          <a:p>
            <a:pPr marL="0" indent="0">
              <a:buNone/>
            </a:pPr>
            <a:r>
              <a:rPr lang="en-US" sz="4000" b="1" dirty="0"/>
              <a:t>For you have not come to </a:t>
            </a:r>
            <a:r>
              <a:rPr lang="en-US" sz="4000" b="1" dirty="0" smtClean="0"/>
              <a:t>what can </a:t>
            </a:r>
            <a:r>
              <a:rPr lang="en-US" sz="4000" b="1" dirty="0"/>
              <a:t>be touched and to a blazing fire, and to darkness and gloom and whirlwind</a:t>
            </a:r>
            <a:r>
              <a:rPr lang="en-US" sz="4000" b="1" dirty="0" smtClean="0"/>
              <a:t>, </a:t>
            </a:r>
            <a:r>
              <a:rPr lang="en-US" sz="4000" b="1" dirty="0"/>
              <a:t>and to the blast of a trumpet and the sound of words which </a:t>
            </a:r>
            <a:r>
              <a:rPr lang="en-US" sz="4000" b="1" dirty="0" smtClean="0"/>
              <a:t> </a:t>
            </a:r>
            <a:r>
              <a:rPr lang="en-US" sz="4000" b="1" dirty="0"/>
              <a:t>those who heard begged that no further word be spoken to </a:t>
            </a:r>
            <a:r>
              <a:rPr lang="en-US" sz="4000" b="1" dirty="0" smtClean="0"/>
              <a:t>them. </a:t>
            </a:r>
            <a:r>
              <a:rPr lang="en-US" sz="4000" b="1" dirty="0"/>
              <a:t>For they could not bear the command, "IF EVEN A BEAST TOUCHES THE MOUNTAIN, IT WILL BE STONED</a:t>
            </a:r>
            <a:r>
              <a:rPr lang="en-US" sz="4000" b="1" dirty="0" smtClean="0"/>
              <a:t>.“ (Exodus 19:16-22) </a:t>
            </a:r>
            <a:r>
              <a:rPr lang="en-US" sz="4000" b="1" dirty="0"/>
              <a:t>And so terrible was the sight, [that] Mosheh said, "I AM FULL OF FEAR and trembling</a:t>
            </a:r>
            <a:r>
              <a:rPr lang="en-US" sz="4000" b="1" dirty="0" smtClean="0"/>
              <a:t>.“ (Deuteronomy 9:19?)</a:t>
            </a:r>
            <a:endParaRPr lang="en-US" sz="4000" b="1" dirty="0"/>
          </a:p>
        </p:txBody>
      </p:sp>
    </p:spTree>
    <p:extLst>
      <p:ext uri="{BB962C8B-B14F-4D97-AF65-F5344CB8AC3E}">
        <p14:creationId xmlns:p14="http://schemas.microsoft.com/office/powerpoint/2010/main" val="119677846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fontScale="92500"/>
          </a:bodyPr>
          <a:lstStyle/>
          <a:p>
            <a:pPr marL="0" indent="0" algn="ctr">
              <a:buNone/>
            </a:pPr>
            <a:r>
              <a:rPr lang="en-US" sz="4400" b="1" dirty="0" smtClean="0">
                <a:latin typeface="Times New Roman" panose="02020603050405020304" pitchFamily="18" charset="0"/>
                <a:cs typeface="Times New Roman" panose="02020603050405020304" pitchFamily="18" charset="0"/>
              </a:rPr>
              <a:t>When Did Mosheh Say That?</a:t>
            </a:r>
          </a:p>
          <a:p>
            <a:pPr marL="0" indent="0">
              <a:buNone/>
            </a:pPr>
            <a:r>
              <a:rPr lang="en-US" sz="4000" b="1" dirty="0" smtClean="0"/>
              <a:t>And </a:t>
            </a:r>
            <a:r>
              <a:rPr lang="en-US" sz="4000" b="1" dirty="0"/>
              <a:t>so terrible was the sight, [that] Mosheh said, "I AM FULL OF FEAR and trembling</a:t>
            </a:r>
            <a:r>
              <a:rPr lang="en-US" sz="4000" b="1" dirty="0" smtClean="0"/>
              <a:t>.“ (Deuteronomy 9:19?)</a:t>
            </a:r>
          </a:p>
          <a:p>
            <a:pPr marL="0" indent="0">
              <a:buNone/>
            </a:pPr>
            <a:r>
              <a:rPr lang="en-US" sz="4000" b="1" dirty="0" smtClean="0"/>
              <a:t>Acts 7:32  (Steven again about the burning bush) </a:t>
            </a:r>
            <a:r>
              <a:rPr lang="en-US" sz="4000" b="1" dirty="0"/>
              <a:t>When Mosheh saw it, he marveled at the sight; and as he approached to look [more] closely, there came the voice of the </a:t>
            </a:r>
            <a:r>
              <a:rPr lang="en-US" sz="4000" b="1" dirty="0" smtClean="0"/>
              <a:t>Lord:</a:t>
            </a:r>
            <a:r>
              <a:rPr lang="en-US" sz="4000" b="1" baseline="30000" dirty="0" smtClean="0"/>
              <a:t>2</a:t>
            </a:r>
            <a:r>
              <a:rPr lang="en-US" sz="4000" b="1" dirty="0" smtClean="0"/>
              <a:t> </a:t>
            </a:r>
            <a:r>
              <a:rPr lang="en-US" sz="4000" b="1" dirty="0"/>
              <a:t>'I AM THE GOD OF YOUR FATHERS, THE GOD OF ABRAHAM AND ISAAC AND JACOB.' Mosheh shook with fear and would not venture to look</a:t>
            </a:r>
            <a:r>
              <a:rPr lang="en-US" sz="4000" b="1" dirty="0" smtClean="0"/>
              <a:t>.</a:t>
            </a:r>
          </a:p>
          <a:p>
            <a:pPr marL="0" indent="0">
              <a:buNone/>
            </a:pPr>
            <a:r>
              <a:rPr lang="en-US" sz="4000" b="1" dirty="0" smtClean="0"/>
              <a:t>There is an haggadic (Talmud) account which speaks of </a:t>
            </a:r>
            <a:r>
              <a:rPr lang="en-US" sz="4000" b="1" dirty="0" err="1" smtClean="0"/>
              <a:t>Mosheh’s</a:t>
            </a:r>
            <a:r>
              <a:rPr lang="en-US" sz="4000" b="1" dirty="0" smtClean="0"/>
              <a:t> fear at Mt Sinai</a:t>
            </a:r>
            <a:endParaRPr lang="en-US" sz="4000" b="1" dirty="0"/>
          </a:p>
          <a:p>
            <a:pPr marL="0" indent="0">
              <a:buNone/>
            </a:pPr>
            <a:endParaRPr lang="en-US" sz="4000" b="1" dirty="0"/>
          </a:p>
        </p:txBody>
      </p:sp>
    </p:spTree>
    <p:extLst>
      <p:ext uri="{BB962C8B-B14F-4D97-AF65-F5344CB8AC3E}">
        <p14:creationId xmlns:p14="http://schemas.microsoft.com/office/powerpoint/2010/main" val="260212235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Mount </a:t>
            </a:r>
            <a:r>
              <a:rPr lang="en-US" sz="4400" b="1" dirty="0" err="1" smtClean="0">
                <a:latin typeface="Times New Roman" panose="02020603050405020304" pitchFamily="18" charset="0"/>
                <a:cs typeface="Times New Roman" panose="02020603050405020304" pitchFamily="18" charset="0"/>
              </a:rPr>
              <a:t>Tzion</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12:22-24</a:t>
            </a:r>
          </a:p>
          <a:p>
            <a:pPr marL="0" indent="0">
              <a:buNone/>
            </a:pPr>
            <a:r>
              <a:rPr lang="en-US" sz="4000" b="1" dirty="0"/>
              <a:t>But you have come to Mount Zion and to the city of the living Elohim, the heavenly Jerusalem, and to myriads of </a:t>
            </a:r>
            <a:r>
              <a:rPr lang="en-US" sz="4000" b="1" dirty="0" smtClean="0"/>
              <a:t>angels in </a:t>
            </a:r>
            <a:r>
              <a:rPr lang="en-US" sz="4000" b="1" dirty="0"/>
              <a:t>assembly and </a:t>
            </a:r>
            <a:r>
              <a:rPr lang="en-US" sz="4000" b="1" dirty="0" smtClean="0"/>
              <a:t>to the assembly </a:t>
            </a:r>
            <a:r>
              <a:rPr lang="en-US" sz="4000" b="1" dirty="0"/>
              <a:t>of the firstborn who are enrolled in heaven, and to Elohim, the Judge of all, and to the spirits of [the] righteous </a:t>
            </a:r>
            <a:r>
              <a:rPr lang="en-US" sz="4000" b="1" u="sng" dirty="0"/>
              <a:t>made </a:t>
            </a:r>
            <a:r>
              <a:rPr lang="en-US" sz="4000" b="1" u="sng" dirty="0" smtClean="0"/>
              <a:t>perfect</a:t>
            </a:r>
            <a:r>
              <a:rPr lang="en-US" sz="4000" b="1" dirty="0" smtClean="0"/>
              <a:t>, </a:t>
            </a:r>
            <a:r>
              <a:rPr lang="en-US" sz="4000" b="1" dirty="0"/>
              <a:t>and to Yahusha, the mediator of a new covenant, and to the sprinkled blood, which speaks better than [the blood] of Havel</a:t>
            </a:r>
            <a:r>
              <a:rPr lang="en-US" sz="4000" b="1" dirty="0" smtClean="0"/>
              <a:t>.</a:t>
            </a:r>
            <a:endParaRPr lang="en-US" sz="4000" b="1" dirty="0"/>
          </a:p>
        </p:txBody>
      </p:sp>
    </p:spTree>
    <p:extLst>
      <p:ext uri="{BB962C8B-B14F-4D97-AF65-F5344CB8AC3E}">
        <p14:creationId xmlns:p14="http://schemas.microsoft.com/office/powerpoint/2010/main" val="47262349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Firstborn Enrolled in Heaven</a:t>
            </a:r>
          </a:p>
          <a:p>
            <a:pPr marL="0" indent="0">
              <a:buNone/>
            </a:pPr>
            <a:r>
              <a:rPr lang="en-US" sz="4000" b="1" dirty="0" smtClean="0"/>
              <a:t>Luke 10:20  Nevertheless </a:t>
            </a:r>
            <a:r>
              <a:rPr lang="en-US" sz="4000" b="1" dirty="0"/>
              <a:t>do not rejoice in this, that the spirits are subject to you, but rejoice that your names are recorded in heaven</a:t>
            </a:r>
            <a:r>
              <a:rPr lang="en-US" sz="4000" b="1" dirty="0" smtClean="0"/>
              <a:t>."</a:t>
            </a:r>
            <a:endParaRPr lang="en-US" sz="4000" b="1" dirty="0"/>
          </a:p>
          <a:p>
            <a:pPr marL="0" indent="0">
              <a:buNone/>
            </a:pPr>
            <a:r>
              <a:rPr lang="en-US" sz="4000" b="1" dirty="0" smtClean="0"/>
              <a:t>Revelation 21:27  The new earth…</a:t>
            </a:r>
            <a:r>
              <a:rPr lang="en-US" sz="4000" b="1" dirty="0"/>
              <a:t>and nothing unclean, and no one who practices abomination and lying, shall ever come into it, but only those whose names are written in the Lamb's book of life</a:t>
            </a:r>
            <a:r>
              <a:rPr lang="en-US" sz="4000" b="1" dirty="0" smtClean="0"/>
              <a:t>.</a:t>
            </a:r>
            <a:endParaRPr lang="en-US" sz="4000" b="1" dirty="0"/>
          </a:p>
        </p:txBody>
      </p:sp>
    </p:spTree>
    <p:extLst>
      <p:ext uri="{BB962C8B-B14F-4D97-AF65-F5344CB8AC3E}">
        <p14:creationId xmlns:p14="http://schemas.microsoft.com/office/powerpoint/2010/main" val="204814885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Don’t Ignore Him When He Speaks</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12:25-26</a:t>
            </a:r>
          </a:p>
          <a:p>
            <a:pPr marL="0" indent="0">
              <a:buNone/>
            </a:pPr>
            <a:r>
              <a:rPr lang="en-US" sz="4000" b="1" dirty="0"/>
              <a:t>See to it that you </a:t>
            </a:r>
            <a:r>
              <a:rPr lang="en-US" sz="4000" b="1" u="sng" dirty="0"/>
              <a:t>do not refuse Him who is speaking</a:t>
            </a:r>
            <a:r>
              <a:rPr lang="en-US" sz="4000" b="1" dirty="0"/>
              <a:t>. For if those did not escape when they refused him who warned [them] on earth, much less [will] we [escape] who turn away from Him who [warns] from heaven</a:t>
            </a:r>
            <a:r>
              <a:rPr lang="en-US" sz="4000" b="1" dirty="0" smtClean="0"/>
              <a:t>. </a:t>
            </a:r>
            <a:r>
              <a:rPr lang="en-US" sz="4000" b="1" dirty="0"/>
              <a:t>And His voice shook the earth then, but now He has promised, saying, "YET ONCE MORE I WILL SHAKE NOT ONLY THE EARTH, BUT ALSO THE HEAVEN</a:t>
            </a:r>
            <a:r>
              <a:rPr lang="en-US" sz="4000" b="1" dirty="0" smtClean="0"/>
              <a:t>."</a:t>
            </a:r>
            <a:endParaRPr lang="en-US" sz="4000" b="1" dirty="0"/>
          </a:p>
        </p:txBody>
      </p:sp>
    </p:spTree>
    <p:extLst>
      <p:ext uri="{BB962C8B-B14F-4D97-AF65-F5344CB8AC3E}">
        <p14:creationId xmlns:p14="http://schemas.microsoft.com/office/powerpoint/2010/main" val="63577964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Don’t Ignore Him When He Speaks</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Disobedience to the Gospel incurs judgment more certain and terrible even that that incurred by disobedience to the Law</a:t>
            </a:r>
            <a:endParaRPr lang="en-US" sz="4000" b="1" dirty="0"/>
          </a:p>
        </p:txBody>
      </p:sp>
    </p:spTree>
    <p:extLst>
      <p:ext uri="{BB962C8B-B14F-4D97-AF65-F5344CB8AC3E}">
        <p14:creationId xmlns:p14="http://schemas.microsoft.com/office/powerpoint/2010/main" val="358070590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I Will Shake…</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Haggai 2:5-7</a:t>
            </a:r>
          </a:p>
          <a:p>
            <a:pPr marL="0" indent="0">
              <a:buNone/>
            </a:pPr>
            <a:r>
              <a:rPr lang="en-US" sz="4000" b="1" dirty="0" smtClean="0"/>
              <a:t>As </a:t>
            </a:r>
            <a:r>
              <a:rPr lang="en-US" sz="4000" b="1" dirty="0"/>
              <a:t>for the promise which I made you when you came out of </a:t>
            </a:r>
            <a:r>
              <a:rPr lang="en-US" sz="4000" b="1" dirty="0" err="1"/>
              <a:t>Mitzrayim</a:t>
            </a:r>
            <a:r>
              <a:rPr lang="en-US" sz="4000" b="1" dirty="0"/>
              <a:t>, My Spirit is abiding in your midst; do not fear</a:t>
            </a:r>
            <a:r>
              <a:rPr lang="en-US" sz="4000" b="1" dirty="0" smtClean="0"/>
              <a:t>!'  </a:t>
            </a:r>
            <a:r>
              <a:rPr lang="en-US" sz="4000" b="1" dirty="0"/>
              <a:t>"For thus says Yahuwah of hosts, </a:t>
            </a:r>
            <a:r>
              <a:rPr lang="en-US" sz="4000" b="1" u="sng" dirty="0"/>
              <a:t>'Once more in a little while, I am going to shake the heavens and the earth, the sea also and the dry </a:t>
            </a:r>
            <a:r>
              <a:rPr lang="en-US" sz="4000" b="1" u="sng" dirty="0" smtClean="0"/>
              <a:t>land</a:t>
            </a:r>
            <a:r>
              <a:rPr lang="en-US" sz="4000" b="1" dirty="0" smtClean="0"/>
              <a:t>. </a:t>
            </a:r>
            <a:r>
              <a:rPr lang="en-US" sz="4000" b="1" dirty="0"/>
              <a:t>'I will shake all the nations; and they will come with the wealth of all nations, and I will fill this house with glory,' says Yahuwah of hosts</a:t>
            </a:r>
            <a:r>
              <a:rPr lang="en-US" sz="4000" b="1" dirty="0" smtClean="0"/>
              <a:t>.</a:t>
            </a:r>
            <a:endParaRPr lang="en-US" sz="4000" b="1" dirty="0"/>
          </a:p>
        </p:txBody>
      </p:sp>
    </p:spTree>
    <p:extLst>
      <p:ext uri="{BB962C8B-B14F-4D97-AF65-F5344CB8AC3E}">
        <p14:creationId xmlns:p14="http://schemas.microsoft.com/office/powerpoint/2010/main" val="277251272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Removal of the Old Order</a:t>
            </a:r>
          </a:p>
          <a:p>
            <a:pPr marL="0" indent="0">
              <a:buNone/>
            </a:pPr>
            <a:r>
              <a:rPr lang="en-US" sz="4000" b="1" dirty="0" smtClean="0"/>
              <a:t>Hebrews 12:27</a:t>
            </a:r>
          </a:p>
          <a:p>
            <a:pPr marL="0" indent="0">
              <a:buNone/>
            </a:pPr>
            <a:r>
              <a:rPr lang="en-US" sz="4000" b="1" dirty="0" smtClean="0"/>
              <a:t>This </a:t>
            </a:r>
            <a:r>
              <a:rPr lang="en-US" sz="4000" b="1" dirty="0"/>
              <a:t>[expression], "Yet once more," denotes the removing of those things which can be shaken, as of created things, so that those things which cannot be shaken may remain</a:t>
            </a:r>
            <a:r>
              <a:rPr lang="en-US" sz="4000" b="1" dirty="0" smtClean="0"/>
              <a:t>. </a:t>
            </a:r>
            <a:endParaRPr lang="en-US" sz="4000" b="1" dirty="0"/>
          </a:p>
        </p:txBody>
      </p:sp>
    </p:spTree>
    <p:extLst>
      <p:ext uri="{BB962C8B-B14F-4D97-AF65-F5344CB8AC3E}">
        <p14:creationId xmlns:p14="http://schemas.microsoft.com/office/powerpoint/2010/main" val="172620737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Kingdom Which Cannot Be Shaken</a:t>
            </a:r>
          </a:p>
          <a:p>
            <a:pPr marL="0" indent="0">
              <a:buNone/>
            </a:pPr>
            <a:r>
              <a:rPr lang="en-US" sz="4000" b="1" dirty="0" smtClean="0"/>
              <a:t>Hebrews 12:28-29</a:t>
            </a:r>
          </a:p>
          <a:p>
            <a:pPr marL="0" indent="0">
              <a:buNone/>
            </a:pPr>
            <a:r>
              <a:rPr lang="en-US" sz="4000" b="1" dirty="0" smtClean="0"/>
              <a:t>Therefore</a:t>
            </a:r>
            <a:r>
              <a:rPr lang="en-US" sz="4000" b="1" dirty="0"/>
              <a:t>, since we receive a kingdom which cannot be shaken, let us show gratitude, by which we may offer to Elohim an acceptable service with reverence and </a:t>
            </a:r>
            <a:r>
              <a:rPr lang="en-US" sz="4000" b="1" dirty="0" smtClean="0"/>
              <a:t>awe; </a:t>
            </a:r>
            <a:r>
              <a:rPr lang="en-US" sz="4000" b="1" dirty="0"/>
              <a:t>for our Elohim is a consuming fire</a:t>
            </a:r>
            <a:r>
              <a:rPr lang="en-US" sz="4000" b="1" dirty="0" smtClean="0"/>
              <a:t>.</a:t>
            </a:r>
            <a:endParaRPr lang="en-US" sz="4000" b="1" dirty="0"/>
          </a:p>
        </p:txBody>
      </p:sp>
    </p:spTree>
    <p:extLst>
      <p:ext uri="{BB962C8B-B14F-4D97-AF65-F5344CB8AC3E}">
        <p14:creationId xmlns:p14="http://schemas.microsoft.com/office/powerpoint/2010/main" val="412683515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400" b="1" dirty="0"/>
              <a:t>Summary </a:t>
            </a:r>
            <a:r>
              <a:rPr lang="en-US" sz="4400" b="1" dirty="0" smtClean="0"/>
              <a:t>of Hebrews </a:t>
            </a:r>
            <a:r>
              <a:rPr lang="en-US" sz="4400" b="1" dirty="0" smtClean="0"/>
              <a:t>12</a:t>
            </a:r>
            <a:endParaRPr lang="en-US" sz="4400" b="1" dirty="0"/>
          </a:p>
          <a:p>
            <a:pPr marL="0" indent="0">
              <a:buNone/>
            </a:pPr>
            <a:r>
              <a:rPr lang="en-US" sz="4000" b="1" dirty="0" smtClean="0"/>
              <a:t>Faith</a:t>
            </a:r>
            <a:endParaRPr lang="en-US" sz="4000" dirty="0"/>
          </a:p>
        </p:txBody>
      </p:sp>
    </p:spTree>
    <p:extLst>
      <p:ext uri="{BB962C8B-B14F-4D97-AF65-F5344CB8AC3E}">
        <p14:creationId xmlns:p14="http://schemas.microsoft.com/office/powerpoint/2010/main" val="198499095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462381" cy="5143500"/>
          </a:xfrm>
        </p:spPr>
        <p:txBody>
          <a:bodyPr>
            <a:normAutofit/>
          </a:bodyPr>
          <a:lstStyle/>
          <a:p>
            <a:pPr algn="ctr">
              <a:buNone/>
            </a:pPr>
            <a:r>
              <a:rPr lang="en-US" sz="4000" b="1" dirty="0">
                <a:solidFill>
                  <a:schemeClr val="tx1"/>
                </a:solidFill>
                <a:latin typeface="+mn-lt"/>
              </a:rPr>
              <a:t>You Can Get More Information About Many Other Bible Study Topics From a Hebraic </a:t>
            </a:r>
            <a:r>
              <a:rPr lang="en-US" sz="4000" b="1" dirty="0" smtClean="0">
                <a:solidFill>
                  <a:schemeClr val="tx1"/>
                </a:solidFill>
                <a:latin typeface="+mn-lt"/>
              </a:rPr>
              <a:t>Perspective At </a:t>
            </a:r>
            <a:r>
              <a:rPr lang="en-US" sz="4000" b="1" dirty="0">
                <a:solidFill>
                  <a:schemeClr val="tx1"/>
                </a:solidFill>
                <a:latin typeface="+mn-lt"/>
              </a:rPr>
              <a:t>My Website:</a:t>
            </a:r>
          </a:p>
          <a:p>
            <a:pPr algn="ctr">
              <a:buNone/>
            </a:pPr>
            <a:r>
              <a:rPr lang="en-US" sz="6000" b="1" dirty="0">
                <a:solidFill>
                  <a:schemeClr val="tx1"/>
                </a:solidFill>
                <a:latin typeface="+mn-lt"/>
              </a:rPr>
              <a:t>www.BibleTruth.cc</a:t>
            </a:r>
          </a:p>
        </p:txBody>
      </p:sp>
    </p:spTree>
    <p:extLst>
      <p:ext uri="{BB962C8B-B14F-4D97-AF65-F5344CB8AC3E}">
        <p14:creationId xmlns:p14="http://schemas.microsoft.com/office/powerpoint/2010/main" val="91191785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400" b="1" dirty="0" smtClean="0"/>
              <a:t>Better</a:t>
            </a:r>
            <a:endParaRPr lang="en-US" sz="4400" b="1" dirty="0"/>
          </a:p>
          <a:p>
            <a:pPr marL="0" indent="0">
              <a:buNone/>
            </a:pPr>
            <a:r>
              <a:rPr lang="en-US" sz="4000" b="1" dirty="0" smtClean="0"/>
              <a:t>Better plan</a:t>
            </a:r>
          </a:p>
          <a:p>
            <a:pPr marL="0" indent="0">
              <a:buNone/>
            </a:pPr>
            <a:r>
              <a:rPr lang="en-US" sz="4000" b="1" dirty="0" smtClean="0"/>
              <a:t>Better hope</a:t>
            </a:r>
          </a:p>
          <a:p>
            <a:pPr marL="0" indent="0">
              <a:buNone/>
            </a:pPr>
            <a:r>
              <a:rPr lang="en-US" sz="4000" b="1" dirty="0" smtClean="0"/>
              <a:t>Better promises</a:t>
            </a:r>
          </a:p>
          <a:p>
            <a:pPr marL="0" indent="0">
              <a:buNone/>
            </a:pPr>
            <a:r>
              <a:rPr lang="en-US" sz="4000" b="1" dirty="0" smtClean="0"/>
              <a:t>Better covenant</a:t>
            </a:r>
          </a:p>
          <a:p>
            <a:pPr marL="0" indent="0">
              <a:buNone/>
            </a:pPr>
            <a:r>
              <a:rPr lang="en-US" sz="4000" b="1" dirty="0" smtClean="0"/>
              <a:t>Better sacrifice</a:t>
            </a:r>
          </a:p>
          <a:p>
            <a:pPr marL="0" indent="0">
              <a:buNone/>
            </a:pPr>
            <a:r>
              <a:rPr lang="en-US" sz="4000" b="1" dirty="0" smtClean="0"/>
              <a:t>Better possession</a:t>
            </a:r>
          </a:p>
          <a:p>
            <a:pPr marL="0" indent="0">
              <a:buNone/>
            </a:pPr>
            <a:r>
              <a:rPr lang="en-US" sz="4000" b="1" smtClean="0"/>
              <a:t>Better resurrection</a:t>
            </a:r>
            <a:endParaRPr lang="en-US" sz="4000" b="1" dirty="0" smtClean="0"/>
          </a:p>
          <a:p>
            <a:pPr marL="0" indent="0">
              <a:buNone/>
            </a:pPr>
            <a:r>
              <a:rPr lang="en-US" sz="4000" b="1" dirty="0" smtClean="0"/>
              <a:t>Better inheritance</a:t>
            </a:r>
            <a:endParaRPr lang="en-US" sz="4000" dirty="0"/>
          </a:p>
        </p:txBody>
      </p:sp>
    </p:spTree>
    <p:extLst>
      <p:ext uri="{BB962C8B-B14F-4D97-AF65-F5344CB8AC3E}">
        <p14:creationId xmlns:p14="http://schemas.microsoft.com/office/powerpoint/2010/main" val="295428696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190265</TotalTime>
  <Words>2998</Words>
  <Application>Microsoft Office PowerPoint</Application>
  <PresentationFormat>Widescreen</PresentationFormat>
  <Paragraphs>238</Paragraphs>
  <Slides>43</Slides>
  <Notes>43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43</vt:i4>
      </vt:variant>
    </vt:vector>
  </HeadingPairs>
  <TitlesOfParts>
    <vt:vector size="50" baseType="lpstr">
      <vt:lpstr>Arial</vt:lpstr>
      <vt:lpstr>Bwgrkn</vt:lpstr>
      <vt:lpstr>Calibri</vt:lpstr>
      <vt:lpstr>Calibri Light</vt:lpstr>
      <vt:lpstr>Helvetica</vt:lpstr>
      <vt:lpstr>Times New Roman</vt:lpstr>
      <vt:lpstr>Office Theme</vt:lpstr>
      <vt:lpstr>PowerPoint Presentation</vt:lpstr>
      <vt:lpstr>PowerPoint Presentation</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1693</cp:revision>
  <dcterms:created xsi:type="dcterms:W3CDTF">2018-11-07T08:55:54Z</dcterms:created>
  <dcterms:modified xsi:type="dcterms:W3CDTF">2021-02-13T00:53:54Z</dcterms:modified>
</cp:coreProperties>
</file>