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64" r:id="rId2"/>
    <p:sldId id="1183" r:id="rId3"/>
    <p:sldId id="1349" r:id="rId4"/>
    <p:sldId id="1350" r:id="rId5"/>
    <p:sldId id="1372" r:id="rId6"/>
    <p:sldId id="1371" r:id="rId7"/>
    <p:sldId id="1351" r:id="rId8"/>
    <p:sldId id="1374" r:id="rId9"/>
    <p:sldId id="1373" r:id="rId10"/>
    <p:sldId id="1352" r:id="rId11"/>
    <p:sldId id="1353" r:id="rId12"/>
    <p:sldId id="1365" r:id="rId13"/>
    <p:sldId id="1354" r:id="rId14"/>
    <p:sldId id="1355" r:id="rId15"/>
    <p:sldId id="1356" r:id="rId16"/>
    <p:sldId id="1375" r:id="rId17"/>
    <p:sldId id="1357" r:id="rId18"/>
    <p:sldId id="1366" r:id="rId19"/>
    <p:sldId id="1358" r:id="rId20"/>
    <p:sldId id="1359" r:id="rId21"/>
    <p:sldId id="1360" r:id="rId22"/>
    <p:sldId id="1367" r:id="rId23"/>
    <p:sldId id="1361" r:id="rId24"/>
    <p:sldId id="1368" r:id="rId25"/>
    <p:sldId id="1362" r:id="rId26"/>
    <p:sldId id="1363" r:id="rId27"/>
    <p:sldId id="1369" r:id="rId28"/>
    <p:sldId id="1376" r:id="rId29"/>
    <p:sldId id="1370" r:id="rId30"/>
    <p:sldId id="1377" r:id="rId31"/>
    <p:sldId id="1321" r:id="rId32"/>
    <p:sldId id="774"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95805" autoAdjust="0"/>
  </p:normalViewPr>
  <p:slideViewPr>
    <p:cSldViewPr snapToGrid="0">
      <p:cViewPr varScale="1">
        <p:scale>
          <a:sx n="76" d="100"/>
          <a:sy n="76" d="100"/>
        </p:scale>
        <p:origin x="114" y="504"/>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1/26/2021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smtClean="0"/>
              <a:t>Colossae is located in</a:t>
            </a:r>
            <a:r>
              <a:rPr lang="en-US" baseline="0" dirty="0" smtClean="0"/>
              <a:t> Phrygia near Ephesus and Laodicea.  </a:t>
            </a:r>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914742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7422181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5884416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381905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030345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5930481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2480460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9052313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1601617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856756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5016779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1051024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6245697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703199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7482021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9507416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9031908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9899490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2359531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5323984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3360894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254089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1147626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4977531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0553002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5387616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5917713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1303691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05237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1/26/2021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1/26/2021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1/26/2021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98715"/>
            <a:ext cx="11489633" cy="6030684"/>
          </a:xfrm>
        </p:spPr>
        <p:txBody>
          <a:bodyPr>
            <a:normAutofit/>
          </a:bodyPr>
          <a:lstStyle/>
          <a:p>
            <a:pPr algn="ctr">
              <a:buNone/>
            </a:pPr>
            <a:r>
              <a:rPr lang="en-US" sz="5200" b="1" dirty="0" smtClean="0">
                <a:solidFill>
                  <a:schemeClr val="accent1">
                    <a:lumMod val="50000"/>
                  </a:schemeClr>
                </a:solidFill>
                <a:latin typeface="Helvetica" pitchFamily="34" charset="0"/>
                <a:cs typeface="Helvetica" pitchFamily="34" charset="0"/>
              </a:rPr>
              <a:t>Shabbat Shalom</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January </a:t>
            </a:r>
            <a:r>
              <a:rPr lang="en-US" sz="5333" b="1" dirty="0" smtClean="0">
                <a:solidFill>
                  <a:schemeClr val="tx1">
                    <a:lumMod val="95000"/>
                    <a:lumOff val="5000"/>
                  </a:schemeClr>
                </a:solidFill>
                <a:latin typeface="Helvetica" pitchFamily="34" charset="0"/>
                <a:cs typeface="Helvetica" pitchFamily="34" charset="0"/>
              </a:rPr>
              <a:t>30, </a:t>
            </a:r>
            <a:r>
              <a:rPr lang="en-US" sz="5333" b="1" dirty="0" smtClean="0">
                <a:solidFill>
                  <a:schemeClr val="tx1">
                    <a:lumMod val="95000"/>
                    <a:lumOff val="5000"/>
                  </a:schemeClr>
                </a:solidFill>
                <a:latin typeface="Helvetica" pitchFamily="34" charset="0"/>
                <a:cs typeface="Helvetica" pitchFamily="34" charset="0"/>
              </a:rPr>
              <a:t>2021</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smtClean="0">
                <a:solidFill>
                  <a:schemeClr val="accent2">
                    <a:lumMod val="50000"/>
                  </a:schemeClr>
                </a:solidFill>
                <a:cs typeface="Helvetica" pitchFamily="34" charset="0"/>
              </a:rPr>
              <a:t>Hebrews </a:t>
            </a:r>
            <a:r>
              <a:rPr lang="en-US" sz="8000" b="1" dirty="0" smtClean="0">
                <a:solidFill>
                  <a:schemeClr val="accent2">
                    <a:lumMod val="50000"/>
                  </a:schemeClr>
                </a:solidFill>
                <a:cs typeface="Helvetica" pitchFamily="34" charset="0"/>
              </a:rPr>
              <a:t>10</a:t>
            </a:r>
            <a:endParaRPr lang="en-US" sz="7200" b="1" dirty="0">
              <a:solidFill>
                <a:schemeClr val="tx1">
                  <a:lumMod val="95000"/>
                  <a:lumOff val="5000"/>
                </a:schemeClr>
              </a:solidFill>
              <a:cs typeface="Helvetica" pitchFamily="34" charset="0"/>
            </a:endParaRPr>
          </a:p>
          <a:p>
            <a:pPr marL="0" indent="0" algn="ctr">
              <a:buNone/>
            </a:pPr>
            <a:endParaRPr lang="en-US" sz="5333" b="1" dirty="0" smtClean="0">
              <a:solidFill>
                <a:schemeClr val="tx1">
                  <a:lumMod val="95000"/>
                  <a:lumOff val="5000"/>
                </a:schemeClr>
              </a:solidFill>
              <a:cs typeface="Helvetica" pitchFamily="34" charset="0"/>
            </a:endParaRPr>
          </a:p>
          <a:p>
            <a:pPr marL="0" indent="0" algn="ctr">
              <a:buNone/>
            </a:pPr>
            <a:r>
              <a:rPr lang="en-US" sz="5333" b="1" dirty="0" smtClean="0">
                <a:solidFill>
                  <a:schemeClr val="tx1">
                    <a:lumMod val="95000"/>
                    <a:lumOff val="5000"/>
                  </a:schemeClr>
                </a:solidFill>
                <a:cs typeface="Helvetica" pitchFamily="34" charset="0"/>
              </a:rPr>
              <a:t>The New Replaces the Old</a:t>
            </a:r>
            <a:endParaRPr lang="en-US" sz="5333" b="1" dirty="0" smtClean="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p:txBody>
      </p:sp>
    </p:spTree>
    <p:extLst>
      <p:ext uri="{BB962C8B-B14F-4D97-AF65-F5344CB8AC3E}">
        <p14:creationId xmlns:p14="http://schemas.microsoft.com/office/powerpoint/2010/main" val="1458432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a:t>
            </a:r>
            <a:r>
              <a:rPr lang="en-US" sz="4400" b="1" dirty="0" smtClean="0">
                <a:latin typeface="Times New Roman" panose="02020603050405020304" pitchFamily="18" charset="0"/>
                <a:cs typeface="Times New Roman" panose="02020603050405020304" pitchFamily="18" charset="0"/>
              </a:rPr>
              <a:t>Torah of Sacrifice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10:1-2</a:t>
            </a:r>
            <a:endParaRPr lang="en-US" sz="4000" b="1" dirty="0" smtClean="0"/>
          </a:p>
          <a:p>
            <a:pPr marL="0" indent="0">
              <a:buNone/>
            </a:pPr>
            <a:r>
              <a:rPr lang="en-US" sz="4000" b="1" dirty="0"/>
              <a:t>For the Law, since it has [only] a shadow of the good things to come [and] not the very form of things, can never, by the same sacrifices which they offer continually year by year, make perfect those who draw near</a:t>
            </a:r>
            <a:r>
              <a:rPr lang="en-US" sz="4000" b="1" dirty="0" smtClean="0"/>
              <a:t>. </a:t>
            </a:r>
            <a:r>
              <a:rPr lang="en-US" sz="4000" b="1" dirty="0"/>
              <a:t>Otherwise, would they not have ceased to be offered, because the worshipers, having once been cleansed, would no longer have had consciousness of sins</a:t>
            </a:r>
            <a:r>
              <a:rPr lang="en-US" sz="4000" b="1" dirty="0" smtClean="0"/>
              <a:t>?</a:t>
            </a:r>
            <a:endParaRPr lang="en-US" sz="4000" b="1" dirty="0"/>
          </a:p>
        </p:txBody>
      </p:sp>
    </p:spTree>
    <p:extLst>
      <p:ext uri="{BB962C8B-B14F-4D97-AF65-F5344CB8AC3E}">
        <p14:creationId xmlns:p14="http://schemas.microsoft.com/office/powerpoint/2010/main" val="26856537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Shadow v. Substance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err="1">
                <a:latin typeface="Bwgrkn" panose="00000400000000000000" pitchFamily="2" charset="0"/>
              </a:rPr>
              <a:t>skia</a:t>
            </a:r>
            <a:r>
              <a:rPr lang="en-US" sz="4000" b="1" dirty="0">
                <a:latin typeface="Bwgrkn" panose="00000400000000000000" pitchFamily="2" charset="0"/>
              </a:rPr>
              <a:t>, </a:t>
            </a:r>
            <a:r>
              <a:rPr lang="en-US" sz="4000" b="1" dirty="0" smtClean="0"/>
              <a:t>(</a:t>
            </a:r>
            <a:r>
              <a:rPr lang="en-US" sz="4000" b="1" dirty="0" err="1" smtClean="0"/>
              <a:t>skia</a:t>
            </a:r>
            <a:r>
              <a:rPr lang="en-US" sz="4000" b="1" dirty="0" smtClean="0"/>
              <a:t>)</a:t>
            </a:r>
          </a:p>
          <a:p>
            <a:r>
              <a:rPr lang="en-US" b="1" dirty="0"/>
              <a:t>1</a:t>
            </a:r>
            <a:r>
              <a:rPr lang="en-US" dirty="0"/>
              <a:t>. </a:t>
            </a:r>
            <a:r>
              <a:rPr lang="en-US" b="1" dirty="0"/>
              <a:t>shade or shelter from light and any heat associated with it, </a:t>
            </a:r>
            <a:r>
              <a:rPr lang="en-US" b="1" i="1" dirty="0"/>
              <a:t>shade </a:t>
            </a:r>
            <a:endParaRPr lang="en-US" b="1" i="1" dirty="0" smtClean="0"/>
          </a:p>
          <a:p>
            <a:r>
              <a:rPr lang="en-US" b="1" dirty="0" smtClean="0"/>
              <a:t>2</a:t>
            </a:r>
            <a:r>
              <a:rPr lang="en-US" dirty="0"/>
              <a:t>. </a:t>
            </a:r>
            <a:r>
              <a:rPr lang="en-US" b="1" dirty="0"/>
              <a:t>the shape cast by an object as it blocks rays of light, </a:t>
            </a:r>
            <a:r>
              <a:rPr lang="en-US" b="1" i="1" dirty="0" smtClean="0"/>
              <a:t>shadow</a:t>
            </a:r>
          </a:p>
          <a:p>
            <a:pPr marL="0" indent="0">
              <a:buNone/>
            </a:pPr>
            <a:endParaRPr lang="en-US" b="1" i="1" dirty="0"/>
          </a:p>
          <a:p>
            <a:pPr marL="0" indent="0">
              <a:buNone/>
            </a:pPr>
            <a:r>
              <a:rPr lang="en-US" sz="4000" b="1" dirty="0" err="1">
                <a:latin typeface="Bwgrkn" panose="00000400000000000000" pitchFamily="2" charset="0"/>
              </a:rPr>
              <a:t>eivkw,n</a:t>
            </a:r>
            <a:r>
              <a:rPr lang="en-US" sz="4000" b="1" dirty="0">
                <a:latin typeface="Bwgrkn" panose="00000400000000000000" pitchFamily="2" charset="0"/>
              </a:rPr>
              <a:t> </a:t>
            </a:r>
            <a:r>
              <a:rPr lang="en-US" b="1" dirty="0" smtClean="0"/>
              <a:t> </a:t>
            </a:r>
            <a:r>
              <a:rPr lang="en-US" sz="4000" b="1" dirty="0" smtClean="0"/>
              <a:t>(</a:t>
            </a:r>
            <a:r>
              <a:rPr lang="en-US" sz="4000" b="1" dirty="0" err="1" smtClean="0"/>
              <a:t>eikon</a:t>
            </a:r>
            <a:r>
              <a:rPr lang="en-US" sz="4000" b="1" dirty="0" smtClean="0"/>
              <a:t>) </a:t>
            </a:r>
          </a:p>
          <a:p>
            <a:pPr marL="0" indent="0">
              <a:buNone/>
            </a:pPr>
            <a:r>
              <a:rPr lang="en-US" b="1" dirty="0" smtClean="0"/>
              <a:t>an </a:t>
            </a:r>
            <a:r>
              <a:rPr lang="en-US" b="1" dirty="0"/>
              <a:t>object shaped to resemble the form or appearance of </a:t>
            </a:r>
            <a:r>
              <a:rPr lang="en-US" b="1" dirty="0" err="1"/>
              <a:t>someth</a:t>
            </a:r>
            <a:r>
              <a:rPr lang="en-US" b="1" dirty="0"/>
              <a:t>., </a:t>
            </a:r>
            <a:r>
              <a:rPr lang="en-US" b="1" i="1" dirty="0"/>
              <a:t>likeness, portrait </a:t>
            </a:r>
            <a:endParaRPr lang="en-US" b="1" i="1" dirty="0" smtClean="0"/>
          </a:p>
          <a:p>
            <a:pPr marL="0" indent="0">
              <a:buNone/>
            </a:pPr>
            <a:r>
              <a:rPr lang="en-US" b="1" dirty="0" smtClean="0"/>
              <a:t>that </a:t>
            </a:r>
            <a:r>
              <a:rPr lang="en-US" b="1" dirty="0"/>
              <a:t>which has the same form as </a:t>
            </a:r>
            <a:r>
              <a:rPr lang="en-US" b="1" dirty="0" err="1"/>
              <a:t>someth</a:t>
            </a:r>
            <a:r>
              <a:rPr lang="en-US" b="1" dirty="0"/>
              <a:t>. else </a:t>
            </a:r>
            <a:r>
              <a:rPr lang="en-US" dirty="0"/>
              <a:t>(not a crafted object as in 1 above), </a:t>
            </a:r>
            <a:r>
              <a:rPr lang="en-US" b="1" i="1" dirty="0"/>
              <a:t>living image, </a:t>
            </a:r>
            <a:endParaRPr lang="en-US" b="1" i="1" dirty="0" smtClean="0"/>
          </a:p>
          <a:p>
            <a:pPr marL="0" indent="0">
              <a:buNone/>
            </a:pPr>
            <a:r>
              <a:rPr lang="en-US" b="1" dirty="0" smtClean="0"/>
              <a:t>that </a:t>
            </a:r>
            <a:r>
              <a:rPr lang="en-US" b="1" dirty="0"/>
              <a:t>which represents </a:t>
            </a:r>
            <a:r>
              <a:rPr lang="en-US" b="1" dirty="0" err="1"/>
              <a:t>someth</a:t>
            </a:r>
            <a:r>
              <a:rPr lang="en-US" b="1" dirty="0"/>
              <a:t>. else in terms of basic form and features, </a:t>
            </a:r>
            <a:r>
              <a:rPr lang="en-US" b="1" i="1" dirty="0"/>
              <a:t>form, appearance </a:t>
            </a:r>
            <a:endParaRPr lang="en-US" sz="4000" dirty="0"/>
          </a:p>
        </p:txBody>
      </p:sp>
    </p:spTree>
    <p:extLst>
      <p:ext uri="{BB962C8B-B14F-4D97-AF65-F5344CB8AC3E}">
        <p14:creationId xmlns:p14="http://schemas.microsoft.com/office/powerpoint/2010/main" val="40244807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Make Complete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err="1" smtClean="0">
                <a:latin typeface="Bwgrkn" panose="00000400000000000000" pitchFamily="2" charset="0"/>
              </a:rPr>
              <a:t>teleio,w</a:t>
            </a:r>
            <a:r>
              <a:rPr lang="en-US" sz="4000" b="1" dirty="0" smtClean="0"/>
              <a:t> (tele-o)</a:t>
            </a:r>
          </a:p>
          <a:p>
            <a:pPr marL="0" indent="0">
              <a:buNone/>
            </a:pPr>
            <a:r>
              <a:rPr lang="en-US" sz="4000" dirty="0"/>
              <a:t>. to complete an activity, </a:t>
            </a:r>
            <a:r>
              <a:rPr lang="en-US" sz="4000" i="1" dirty="0"/>
              <a:t>complete, bring to an end, finish, accomplish </a:t>
            </a:r>
            <a:endParaRPr lang="en-US" sz="4000" i="1" dirty="0" smtClean="0"/>
          </a:p>
          <a:p>
            <a:pPr marL="0" indent="0">
              <a:buNone/>
            </a:pPr>
            <a:r>
              <a:rPr lang="en-US" sz="4000" i="1" dirty="0" smtClean="0"/>
              <a:t>- The animal sacrifices could never complete the job of perfecting those who offered them</a:t>
            </a:r>
            <a:endParaRPr lang="en-US" sz="5400" dirty="0"/>
          </a:p>
        </p:txBody>
      </p:sp>
    </p:spTree>
    <p:extLst>
      <p:ext uri="{BB962C8B-B14F-4D97-AF65-F5344CB8AC3E}">
        <p14:creationId xmlns:p14="http://schemas.microsoft.com/office/powerpoint/2010/main" val="30529003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An Annual Reminder</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10:3-4</a:t>
            </a:r>
            <a:endParaRPr lang="en-US" sz="4000" b="1" dirty="0" smtClean="0"/>
          </a:p>
          <a:p>
            <a:pPr marL="0" indent="0">
              <a:buNone/>
            </a:pPr>
            <a:r>
              <a:rPr lang="en-US" sz="4000" b="1" dirty="0" smtClean="0"/>
              <a:t>But </a:t>
            </a:r>
            <a:r>
              <a:rPr lang="en-US" sz="4000" b="1" dirty="0"/>
              <a:t>in those [sacrifices] </a:t>
            </a:r>
            <a:r>
              <a:rPr lang="en-US" sz="4000" b="1" u="sng" dirty="0"/>
              <a:t>there is a reminder of sins </a:t>
            </a:r>
            <a:r>
              <a:rPr lang="en-US" sz="4000" b="1" dirty="0"/>
              <a:t>year by year</a:t>
            </a:r>
            <a:r>
              <a:rPr lang="en-US" sz="4000" b="1" dirty="0" smtClean="0"/>
              <a:t>. </a:t>
            </a:r>
            <a:r>
              <a:rPr lang="en-US" sz="4000" b="1" dirty="0"/>
              <a:t>For it is impossible for the blood of bulls and goats to take away sins</a:t>
            </a:r>
            <a:r>
              <a:rPr lang="en-US" sz="4000" b="1" dirty="0" smtClean="0"/>
              <a:t>.</a:t>
            </a:r>
          </a:p>
          <a:p>
            <a:pPr marL="0" indent="0">
              <a:buNone/>
            </a:pPr>
            <a:r>
              <a:rPr lang="en-US" sz="4000" b="1" dirty="0" smtClean="0"/>
              <a:t>- Hide </a:t>
            </a:r>
            <a:r>
              <a:rPr lang="en-US" sz="4000" b="1" dirty="0"/>
              <a:t>Your face from my sins And blot out all my iniquities</a:t>
            </a:r>
            <a:r>
              <a:rPr lang="en-US" sz="4000" b="1" dirty="0" smtClean="0"/>
              <a:t>. </a:t>
            </a:r>
            <a:r>
              <a:rPr lang="en-US" sz="4000" b="1" dirty="0"/>
              <a:t>Create in me a clean heart, O Elohim, And renew a steadfast spirit within </a:t>
            </a:r>
            <a:r>
              <a:rPr lang="en-US" sz="4000" b="1" dirty="0" smtClean="0"/>
              <a:t>me. </a:t>
            </a:r>
            <a:r>
              <a:rPr lang="en-US" sz="4000" b="1" dirty="0"/>
              <a:t>Do not cast me away from Your presence And do not take Your Holy Spirit from </a:t>
            </a:r>
            <a:r>
              <a:rPr lang="en-US" sz="4000" b="1" dirty="0" smtClean="0"/>
              <a:t>me. </a:t>
            </a:r>
            <a:r>
              <a:rPr lang="en-US" sz="4000" b="1" dirty="0"/>
              <a:t>Restore to me the joy of Your salvation And sustain me with a willing spirit</a:t>
            </a:r>
            <a:r>
              <a:rPr lang="en-US" sz="4000" b="1" dirty="0" smtClean="0"/>
              <a:t>.</a:t>
            </a:r>
            <a:r>
              <a:rPr lang="en-US" sz="4000" b="1" dirty="0"/>
              <a:t> </a:t>
            </a:r>
            <a:r>
              <a:rPr lang="en-US" sz="4000" b="1" dirty="0" smtClean="0"/>
              <a:t>Psalm 51:9-12</a:t>
            </a:r>
            <a:endParaRPr lang="en-US" dirty="0"/>
          </a:p>
        </p:txBody>
      </p:sp>
    </p:spTree>
    <p:extLst>
      <p:ext uri="{BB962C8B-B14F-4D97-AF65-F5344CB8AC3E}">
        <p14:creationId xmlns:p14="http://schemas.microsoft.com/office/powerpoint/2010/main" val="10477456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An Annual Reminder</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10:5-7</a:t>
            </a:r>
          </a:p>
          <a:p>
            <a:pPr marL="0" indent="0">
              <a:buNone/>
            </a:pPr>
            <a:r>
              <a:rPr lang="en-US" sz="4000" b="1" dirty="0" smtClean="0"/>
              <a:t>Therefore, when He comes into the world, He says, "SACRIFICE AND OFFERING YOU HAVE NOT DESIRED, BUT A BODY YOU HAVE PREPARED FOR ME; IN WHOLE BURNT OFFERINGS AND [sacrifices] FOR SIN YOU HAVE TAKEN NO PLEASURE. THEN I SAID, 'BEHOLD, I HAVE COME (IN THE SCROLL OF THE BOOK IT IS WRITTEN OF ME) TO DO YOUR WILL, ELOHIM.'"</a:t>
            </a:r>
            <a:endParaRPr lang="en-US" sz="4000" b="1" dirty="0"/>
          </a:p>
        </p:txBody>
      </p:sp>
    </p:spTree>
    <p:extLst>
      <p:ext uri="{BB962C8B-B14F-4D97-AF65-F5344CB8AC3E}">
        <p14:creationId xmlns:p14="http://schemas.microsoft.com/office/powerpoint/2010/main" val="29434282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A Hint of the Change to Come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Psalm 40:6-8</a:t>
            </a:r>
          </a:p>
          <a:p>
            <a:pPr marL="0" indent="0">
              <a:buNone/>
            </a:pPr>
            <a:r>
              <a:rPr lang="en-US" sz="4000" b="1" dirty="0"/>
              <a:t>Sacrifice and meal offering You have not desired; My ears You have opened; Burnt offering and sin offering You have not required</a:t>
            </a:r>
            <a:r>
              <a:rPr lang="en-US" sz="4000" b="1" dirty="0" smtClean="0"/>
              <a:t>. </a:t>
            </a:r>
            <a:r>
              <a:rPr lang="en-US" sz="4000" b="1" dirty="0"/>
              <a:t>Then I said, "Behold, I come; In the scroll of the book it is written of </a:t>
            </a:r>
            <a:r>
              <a:rPr lang="en-US" sz="4000" b="1" dirty="0" smtClean="0"/>
              <a:t>me. </a:t>
            </a:r>
            <a:r>
              <a:rPr lang="en-US" sz="4000" b="1" dirty="0"/>
              <a:t>I delight to do Your will, O my Elohim; Your Law is within my heart</a:t>
            </a:r>
            <a:r>
              <a:rPr lang="en-US" sz="4000" b="1" dirty="0" smtClean="0"/>
              <a:t>.“</a:t>
            </a:r>
          </a:p>
          <a:p>
            <a:pPr marL="0" indent="0">
              <a:buNone/>
            </a:pPr>
            <a:r>
              <a:rPr lang="en-US" sz="4000" b="1" dirty="0" smtClean="0"/>
              <a:t>LXX – a Body you have prepared for me – suggesting the incarnation</a:t>
            </a:r>
            <a:endParaRPr lang="en-US" sz="4000" b="1" dirty="0"/>
          </a:p>
        </p:txBody>
      </p:sp>
    </p:spTree>
    <p:extLst>
      <p:ext uri="{BB962C8B-B14F-4D97-AF65-F5344CB8AC3E}">
        <p14:creationId xmlns:p14="http://schemas.microsoft.com/office/powerpoint/2010/main" val="24027617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Offerings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SACRIFICE – </a:t>
            </a:r>
            <a:r>
              <a:rPr lang="en-US" sz="4000" b="1" dirty="0" err="1" smtClean="0"/>
              <a:t>Heb</a:t>
            </a:r>
            <a:r>
              <a:rPr lang="en-US" sz="4000" b="1" dirty="0" smtClean="0"/>
              <a:t> </a:t>
            </a:r>
            <a:r>
              <a:rPr lang="en-US" sz="4000" b="1" dirty="0" err="1" smtClean="0"/>
              <a:t>zebach</a:t>
            </a:r>
            <a:r>
              <a:rPr lang="en-US" sz="4000" b="1" dirty="0" smtClean="0"/>
              <a:t> – peace offering</a:t>
            </a:r>
          </a:p>
          <a:p>
            <a:pPr marL="0" indent="0">
              <a:buNone/>
            </a:pPr>
            <a:r>
              <a:rPr lang="en-US" sz="4000" b="1" dirty="0" smtClean="0"/>
              <a:t>OFFERING – </a:t>
            </a:r>
            <a:r>
              <a:rPr lang="en-US" sz="4000" b="1" dirty="0" err="1" smtClean="0"/>
              <a:t>Heb</a:t>
            </a:r>
            <a:r>
              <a:rPr lang="en-US" sz="4000" b="1" dirty="0" smtClean="0"/>
              <a:t> </a:t>
            </a:r>
            <a:r>
              <a:rPr lang="en-US" sz="4000" b="1" dirty="0" err="1" smtClean="0"/>
              <a:t>minchah</a:t>
            </a:r>
            <a:r>
              <a:rPr lang="en-US" sz="4000" b="1" dirty="0" smtClean="0"/>
              <a:t> – meal offering, grain</a:t>
            </a:r>
          </a:p>
          <a:p>
            <a:pPr marL="0" indent="0">
              <a:buNone/>
            </a:pPr>
            <a:r>
              <a:rPr lang="en-US" sz="4000" b="1" dirty="0" smtClean="0"/>
              <a:t>WHOLE BURNT OFFERINGS – </a:t>
            </a:r>
            <a:r>
              <a:rPr lang="en-US" sz="4000" b="1" dirty="0" err="1" smtClean="0"/>
              <a:t>Heb</a:t>
            </a:r>
            <a:r>
              <a:rPr lang="en-US" sz="4000" b="1" dirty="0" smtClean="0"/>
              <a:t> </a:t>
            </a:r>
            <a:r>
              <a:rPr lang="en-US" sz="4000" b="1" dirty="0" err="1" smtClean="0"/>
              <a:t>olah</a:t>
            </a:r>
            <a:r>
              <a:rPr lang="en-US" sz="4000" b="1" dirty="0" smtClean="0"/>
              <a:t> – burnt offering</a:t>
            </a:r>
          </a:p>
          <a:p>
            <a:pPr marL="0" indent="0">
              <a:buNone/>
            </a:pPr>
            <a:r>
              <a:rPr lang="en-US" sz="4000" b="1" dirty="0" smtClean="0"/>
              <a:t>AND [sacrifices] FOR SIN – </a:t>
            </a:r>
            <a:r>
              <a:rPr lang="en-US" sz="4000" b="1" dirty="0" err="1" smtClean="0"/>
              <a:t>Heb</a:t>
            </a:r>
            <a:r>
              <a:rPr lang="en-US" sz="4000" b="1" dirty="0" smtClean="0"/>
              <a:t> </a:t>
            </a:r>
            <a:r>
              <a:rPr lang="en-US" sz="4000" b="1" dirty="0" err="1" smtClean="0"/>
              <a:t>chatta</a:t>
            </a:r>
            <a:r>
              <a:rPr lang="en-US" sz="4000" b="1" dirty="0" smtClean="0"/>
              <a:t>-ah – sin offering</a:t>
            </a:r>
            <a:endParaRPr lang="en-US" sz="4000" b="1" dirty="0"/>
          </a:p>
        </p:txBody>
      </p:sp>
    </p:spTree>
    <p:extLst>
      <p:ext uri="{BB962C8B-B14F-4D97-AF65-F5344CB8AC3E}">
        <p14:creationId xmlns:p14="http://schemas.microsoft.com/office/powerpoint/2010/main" val="34483614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There’s Order in What’s Written</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10:8-9</a:t>
            </a:r>
          </a:p>
          <a:p>
            <a:pPr marL="0" indent="0">
              <a:buNone/>
            </a:pPr>
            <a:r>
              <a:rPr lang="en-US" sz="4000" b="1" dirty="0" smtClean="0"/>
              <a:t>After </a:t>
            </a:r>
            <a:r>
              <a:rPr lang="en-US" sz="4000" b="1" dirty="0"/>
              <a:t>saying above, "SACRIFICES AND OFFERINGS AND WHOLE BURNT OFFERINGS AND [sacrifices] FOR SIN YOU HAVE NOT DESIRED, NOR HAVE YOU TAKEN PLEASURE [in them]" (which are offered according to the Law</a:t>
            </a:r>
            <a:r>
              <a:rPr lang="en-US" sz="4000" b="1" dirty="0" smtClean="0"/>
              <a:t>), </a:t>
            </a:r>
            <a:r>
              <a:rPr lang="en-US" sz="4000" b="1" dirty="0"/>
              <a:t>then He said, "BEHOLD, I HAVE COME TO DO YOUR WILL." He takes away the first in order to establish the second</a:t>
            </a:r>
            <a:r>
              <a:rPr lang="en-US" sz="4000" b="1" dirty="0" smtClean="0"/>
              <a:t>.</a:t>
            </a:r>
            <a:endParaRPr lang="en-US" sz="4000" b="1" dirty="0"/>
          </a:p>
        </p:txBody>
      </p:sp>
    </p:spTree>
    <p:extLst>
      <p:ext uri="{BB962C8B-B14F-4D97-AF65-F5344CB8AC3E}">
        <p14:creationId xmlns:p14="http://schemas.microsoft.com/office/powerpoint/2010/main" val="20318426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Offering of Daily Sacrifices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10:10-11</a:t>
            </a:r>
          </a:p>
          <a:p>
            <a:pPr marL="0" indent="0">
              <a:buNone/>
            </a:pPr>
            <a:r>
              <a:rPr lang="en-US" sz="4000" b="1" dirty="0" smtClean="0"/>
              <a:t>By </a:t>
            </a:r>
            <a:r>
              <a:rPr lang="en-US" sz="4000" b="1" dirty="0"/>
              <a:t>this will we have been sanctified through the offering of the body of Yahusha Messiah once for all</a:t>
            </a:r>
            <a:r>
              <a:rPr lang="en-US" sz="4000" b="1" dirty="0" smtClean="0"/>
              <a:t>. </a:t>
            </a:r>
            <a:r>
              <a:rPr lang="en-US" sz="4000" b="1" dirty="0"/>
              <a:t>E</a:t>
            </a:r>
            <a:r>
              <a:rPr lang="en-US" sz="4000" b="1" dirty="0" smtClean="0"/>
              <a:t>very </a:t>
            </a:r>
            <a:r>
              <a:rPr lang="en-US" sz="4000" b="1" dirty="0"/>
              <a:t>priest stands daily ministering and offering time after time the same sacrifices, which can never take away </a:t>
            </a:r>
            <a:r>
              <a:rPr lang="en-US" sz="4000" b="1" dirty="0" smtClean="0"/>
              <a:t>sins; </a:t>
            </a:r>
          </a:p>
          <a:p>
            <a:pPr marL="0" indent="0">
              <a:buNone/>
            </a:pPr>
            <a:r>
              <a:rPr lang="en-US" sz="4000" b="1" dirty="0" smtClean="0"/>
              <a:t>- Will – the will of Elohim as expressed in Psalm 40</a:t>
            </a:r>
            <a:endParaRPr lang="en-US" sz="4000" b="1" dirty="0"/>
          </a:p>
        </p:txBody>
      </p:sp>
    </p:spTree>
    <p:extLst>
      <p:ext uri="{BB962C8B-B14F-4D97-AF65-F5344CB8AC3E}">
        <p14:creationId xmlns:p14="http://schemas.microsoft.com/office/powerpoint/2010/main" val="8588676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Daily Offerings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Exodus 29:38</a:t>
            </a:r>
            <a:endParaRPr lang="en-US" sz="4000" b="1" dirty="0" smtClean="0"/>
          </a:p>
          <a:p>
            <a:pPr marL="0" indent="0">
              <a:buNone/>
            </a:pPr>
            <a:r>
              <a:rPr lang="en-US" sz="4000" b="1" dirty="0" smtClean="0"/>
              <a:t>Now </a:t>
            </a:r>
            <a:r>
              <a:rPr lang="en-US" sz="4000" b="1" dirty="0"/>
              <a:t>this is what you shall offer on the altar: two one year old lambs each day, continuously</a:t>
            </a:r>
            <a:r>
              <a:rPr lang="en-US" sz="4000" b="1" dirty="0" smtClean="0"/>
              <a:t>. The </a:t>
            </a:r>
            <a:r>
              <a:rPr lang="en-US" sz="4000" b="1" dirty="0"/>
              <a:t>one lamb you shall offer in the morning and the other lamb you shall offer at twilight</a:t>
            </a:r>
            <a:r>
              <a:rPr lang="en-US" sz="4000" b="1" dirty="0" smtClean="0"/>
              <a:t>; </a:t>
            </a:r>
            <a:r>
              <a:rPr lang="en-US" sz="4000" b="1" dirty="0"/>
              <a:t>and there [shall be] one-tenth [of an </a:t>
            </a:r>
            <a:r>
              <a:rPr lang="en-US" sz="4000" b="1" dirty="0" err="1"/>
              <a:t>ephah</a:t>
            </a:r>
            <a:r>
              <a:rPr lang="en-US" sz="4000" b="1" dirty="0"/>
              <a:t>] of fine flour mixed with one-fourth of a </a:t>
            </a:r>
            <a:r>
              <a:rPr lang="en-US" sz="4000" b="1" dirty="0" err="1"/>
              <a:t>hin</a:t>
            </a:r>
            <a:r>
              <a:rPr lang="en-US" sz="4000" b="1" dirty="0"/>
              <a:t> of beaten oil, and one-fourth of a </a:t>
            </a:r>
            <a:r>
              <a:rPr lang="en-US" sz="4000" b="1" dirty="0" err="1"/>
              <a:t>hin</a:t>
            </a:r>
            <a:r>
              <a:rPr lang="en-US" sz="4000" b="1" dirty="0"/>
              <a:t> of wine for a drink offering with one lamb</a:t>
            </a:r>
            <a:r>
              <a:rPr lang="en-US" sz="4000" b="1" dirty="0" smtClean="0"/>
              <a:t>.</a:t>
            </a:r>
            <a:endParaRPr lang="en-US" sz="4000" b="1" dirty="0"/>
          </a:p>
        </p:txBody>
      </p:sp>
    </p:spTree>
    <p:extLst>
      <p:ext uri="{BB962C8B-B14F-4D97-AF65-F5344CB8AC3E}">
        <p14:creationId xmlns:p14="http://schemas.microsoft.com/office/powerpoint/2010/main" val="154819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Offering of </a:t>
            </a:r>
            <a:r>
              <a:rPr lang="en-US" sz="4400" b="1" dirty="0" err="1" smtClean="0">
                <a:latin typeface="Times New Roman" panose="02020603050405020304" pitchFamily="18" charset="0"/>
                <a:cs typeface="Times New Roman" panose="02020603050405020304" pitchFamily="18" charset="0"/>
              </a:rPr>
              <a:t>Yahusha’s</a:t>
            </a:r>
            <a:r>
              <a:rPr lang="en-US" sz="4400" b="1" dirty="0" smtClean="0">
                <a:latin typeface="Times New Roman" panose="02020603050405020304" pitchFamily="18" charset="0"/>
                <a:cs typeface="Times New Roman" panose="02020603050405020304" pitchFamily="18" charset="0"/>
              </a:rPr>
              <a:t> Body</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10:12-14</a:t>
            </a:r>
          </a:p>
          <a:p>
            <a:pPr marL="0" indent="0">
              <a:buNone/>
            </a:pPr>
            <a:r>
              <a:rPr lang="en-US" sz="4000" b="1" dirty="0"/>
              <a:t>…but He, having offered one sacrifice for sins for all time, SAT DOWN AT THE RIGHT HAND OF GOD, waiting from that time onward UNTIL HIS ENEMIES BE MADE A FOOTSTOOL FOR HIS </a:t>
            </a:r>
            <a:r>
              <a:rPr lang="en-US" sz="4000" b="1" dirty="0" smtClean="0"/>
              <a:t>FEET.  For </a:t>
            </a:r>
            <a:r>
              <a:rPr lang="en-US" sz="4000" b="1" dirty="0"/>
              <a:t>by one offering He has </a:t>
            </a:r>
            <a:r>
              <a:rPr lang="en-US" sz="4000" b="1" u="sng" dirty="0"/>
              <a:t>perfected</a:t>
            </a:r>
            <a:r>
              <a:rPr lang="en-US" sz="4000" b="1" dirty="0"/>
              <a:t> for all time those who are sanctified</a:t>
            </a:r>
            <a:r>
              <a:rPr lang="en-US" sz="4000" b="1" dirty="0" smtClean="0"/>
              <a:t>.</a:t>
            </a:r>
          </a:p>
          <a:p>
            <a:pPr marL="0" indent="0">
              <a:buNone/>
            </a:pPr>
            <a:r>
              <a:rPr lang="en-US" sz="4000" b="1" dirty="0" smtClean="0"/>
              <a:t>- Psalm 110:1</a:t>
            </a:r>
            <a:endParaRPr lang="en-US" sz="4000" b="1" dirty="0"/>
          </a:p>
        </p:txBody>
      </p:sp>
    </p:spTree>
    <p:extLst>
      <p:ext uri="{BB962C8B-B14F-4D97-AF65-F5344CB8AC3E}">
        <p14:creationId xmlns:p14="http://schemas.microsoft.com/office/powerpoint/2010/main" val="25393190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Offering of </a:t>
            </a:r>
            <a:r>
              <a:rPr lang="en-US" sz="4400" b="1" dirty="0" err="1" smtClean="0">
                <a:latin typeface="Times New Roman" panose="02020603050405020304" pitchFamily="18" charset="0"/>
                <a:cs typeface="Times New Roman" panose="02020603050405020304" pitchFamily="18" charset="0"/>
              </a:rPr>
              <a:t>Yahusha’s</a:t>
            </a:r>
            <a:r>
              <a:rPr lang="en-US" sz="4400" b="1" dirty="0" smtClean="0">
                <a:latin typeface="Times New Roman" panose="02020603050405020304" pitchFamily="18" charset="0"/>
                <a:cs typeface="Times New Roman" panose="02020603050405020304" pitchFamily="18" charset="0"/>
              </a:rPr>
              <a:t> Body</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10:15-17</a:t>
            </a:r>
          </a:p>
          <a:p>
            <a:pPr marL="0" indent="0">
              <a:buNone/>
            </a:pPr>
            <a:r>
              <a:rPr lang="en-US" sz="4000" b="1" dirty="0"/>
              <a:t>And the Holy Spirit also testifies to us; for after saying</a:t>
            </a:r>
            <a:r>
              <a:rPr lang="en-US" sz="4000" b="1" dirty="0" smtClean="0"/>
              <a:t>, </a:t>
            </a:r>
            <a:r>
              <a:rPr lang="en-US" sz="4000" b="1" dirty="0"/>
              <a:t>"THIS IS THE COVENANT THAT I WILL MAKE WITH THEM AFTER THOSE DAYS, SAYS YAHUWAH: I WILL PUT MY LAWS UPON THEIR HEART, AND ON THEIR MIND I WILL WRITE THEM," [He then says</a:t>
            </a:r>
            <a:r>
              <a:rPr lang="en-US" sz="4000" b="1" dirty="0" smtClean="0"/>
              <a:t>], </a:t>
            </a:r>
            <a:r>
              <a:rPr lang="en-US" sz="4000" b="1" dirty="0"/>
              <a:t>"AND THEIR SINS AND THEIR LAWLESS DEEDS </a:t>
            </a:r>
            <a:r>
              <a:rPr lang="en-US" sz="4000" b="1" u="sng" dirty="0"/>
              <a:t>I WILL REMEMBER NO MORE</a:t>
            </a:r>
            <a:r>
              <a:rPr lang="en-US" sz="4000" b="1" dirty="0" smtClean="0"/>
              <a:t>.“</a:t>
            </a:r>
          </a:p>
          <a:p>
            <a:pPr marL="0" indent="0">
              <a:buNone/>
            </a:pPr>
            <a:r>
              <a:rPr lang="en-US" sz="4000" b="1" dirty="0" smtClean="0"/>
              <a:t>- Quoted from Jeremiah 31:33-34</a:t>
            </a:r>
            <a:endParaRPr lang="en-US" sz="4000" b="1" dirty="0"/>
          </a:p>
        </p:txBody>
      </p:sp>
    </p:spTree>
    <p:extLst>
      <p:ext uri="{BB962C8B-B14F-4D97-AF65-F5344CB8AC3E}">
        <p14:creationId xmlns:p14="http://schemas.microsoft.com/office/powerpoint/2010/main" val="15067889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Offering of </a:t>
            </a:r>
            <a:r>
              <a:rPr lang="en-US" sz="4400" b="1" dirty="0" err="1" smtClean="0">
                <a:latin typeface="Times New Roman" panose="02020603050405020304" pitchFamily="18" charset="0"/>
                <a:cs typeface="Times New Roman" panose="02020603050405020304" pitchFamily="18" charset="0"/>
              </a:rPr>
              <a:t>Yahusha’s</a:t>
            </a:r>
            <a:r>
              <a:rPr lang="en-US" sz="4400" b="1" dirty="0" smtClean="0">
                <a:latin typeface="Times New Roman" panose="02020603050405020304" pitchFamily="18" charset="0"/>
                <a:cs typeface="Times New Roman" panose="02020603050405020304" pitchFamily="18" charset="0"/>
              </a:rPr>
              <a:t> Body</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10:18</a:t>
            </a:r>
          </a:p>
          <a:p>
            <a:pPr marL="0" indent="0">
              <a:buNone/>
            </a:pPr>
            <a:r>
              <a:rPr lang="en-US" sz="4000" b="1" dirty="0" smtClean="0"/>
              <a:t>Now </a:t>
            </a:r>
            <a:r>
              <a:rPr lang="en-US" sz="4000" b="1" dirty="0"/>
              <a:t>where there is forgiveness of these things, there is no longer [any] offering for sin</a:t>
            </a:r>
            <a:r>
              <a:rPr lang="en-US" sz="4000" b="1" dirty="0" smtClean="0"/>
              <a:t>.</a:t>
            </a:r>
          </a:p>
          <a:p>
            <a:pPr>
              <a:buFontTx/>
              <a:buChar char="-"/>
            </a:pPr>
            <a:r>
              <a:rPr lang="en-US" sz="4000" b="1" dirty="0" smtClean="0"/>
              <a:t>Remember v. Forget</a:t>
            </a:r>
          </a:p>
          <a:p>
            <a:pPr>
              <a:buFontTx/>
              <a:buChar char="-"/>
            </a:pPr>
            <a:r>
              <a:rPr lang="en-US" sz="4000" b="1" dirty="0" smtClean="0"/>
              <a:t>The sins covered by animal sacrifices were a reminder of sin</a:t>
            </a:r>
          </a:p>
          <a:p>
            <a:pPr>
              <a:buFontTx/>
              <a:buChar char="-"/>
            </a:pPr>
            <a:r>
              <a:rPr lang="en-US" sz="4000" b="1" dirty="0" smtClean="0"/>
              <a:t>The sins covered by </a:t>
            </a:r>
            <a:r>
              <a:rPr lang="en-US" sz="4000" b="1" dirty="0" err="1" smtClean="0"/>
              <a:t>Yahusha’s</a:t>
            </a:r>
            <a:r>
              <a:rPr lang="en-US" sz="4000" b="1" dirty="0" smtClean="0"/>
              <a:t> death are forgotten</a:t>
            </a:r>
            <a:endParaRPr lang="en-US" sz="4000" b="1" dirty="0"/>
          </a:p>
        </p:txBody>
      </p:sp>
    </p:spTree>
    <p:extLst>
      <p:ext uri="{BB962C8B-B14F-4D97-AF65-F5344CB8AC3E}">
        <p14:creationId xmlns:p14="http://schemas.microsoft.com/office/powerpoint/2010/main" val="4534019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Impossible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err="1"/>
              <a:t>Heb</a:t>
            </a:r>
            <a:r>
              <a:rPr lang="en-US" sz="4000" b="1" dirty="0"/>
              <a:t> 10:4 - For it is impossible for the blood of bulls and goats to take away sins.</a:t>
            </a:r>
          </a:p>
          <a:p>
            <a:pPr marL="0" indent="0">
              <a:buNone/>
            </a:pPr>
            <a:r>
              <a:rPr lang="en-US" sz="4000" b="1" dirty="0" smtClean="0"/>
              <a:t>Hebrews 6 </a:t>
            </a:r>
            <a:r>
              <a:rPr lang="en-US" sz="4000" b="1" dirty="0" smtClean="0"/>
              <a:t>“</a:t>
            </a:r>
            <a:r>
              <a:rPr lang="en-US" sz="4000" b="1" dirty="0"/>
              <a:t>For in the case of those who have once been enlightened and have tasted of the heavenly gift and have been made partakers of the Holy Spirit</a:t>
            </a:r>
            <a:r>
              <a:rPr lang="en-US" sz="4000" b="1" dirty="0" smtClean="0"/>
              <a:t>, </a:t>
            </a:r>
            <a:r>
              <a:rPr lang="en-US" sz="4000" b="1" dirty="0"/>
              <a:t>and have tasted the good word of Elohim and the powers of the age to </a:t>
            </a:r>
            <a:r>
              <a:rPr lang="en-US" sz="4000" b="1" dirty="0" smtClean="0"/>
              <a:t>come, </a:t>
            </a:r>
            <a:r>
              <a:rPr lang="en-US" sz="4000" b="1" dirty="0"/>
              <a:t>and [then] have fallen away, </a:t>
            </a:r>
            <a:r>
              <a:rPr lang="en-US" sz="4000" b="1" u="sng" dirty="0"/>
              <a:t>it is impossible to renew them again to repentance, since they again crucify to themselves the Son of Elohim and put Him to open shame</a:t>
            </a:r>
            <a:r>
              <a:rPr lang="en-US" sz="4000" dirty="0" smtClean="0"/>
              <a:t>.</a:t>
            </a:r>
          </a:p>
        </p:txBody>
      </p:sp>
    </p:spTree>
    <p:extLst>
      <p:ext uri="{BB962C8B-B14F-4D97-AF65-F5344CB8AC3E}">
        <p14:creationId xmlns:p14="http://schemas.microsoft.com/office/powerpoint/2010/main" val="40980697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Draw Near </a:t>
            </a:r>
            <a:r>
              <a:rPr lang="en-US" sz="4400" b="1" dirty="0" smtClean="0">
                <a:latin typeface="Times New Roman" panose="02020603050405020304" pitchFamily="18" charset="0"/>
                <a:cs typeface="Times New Roman" panose="02020603050405020304" pitchFamily="18" charset="0"/>
              </a:rPr>
              <a:t>To Yah</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10:19-22</a:t>
            </a:r>
          </a:p>
          <a:p>
            <a:pPr marL="0" indent="0">
              <a:buNone/>
            </a:pPr>
            <a:r>
              <a:rPr lang="en-US" sz="4000" b="1" dirty="0"/>
              <a:t>Therefore, brethren, since we have confidence to enter the holy place by the blood of Yahusha</a:t>
            </a:r>
            <a:r>
              <a:rPr lang="en-US" sz="4000" b="1" dirty="0" smtClean="0"/>
              <a:t>, </a:t>
            </a:r>
            <a:r>
              <a:rPr lang="en-US" sz="4000" b="1" dirty="0"/>
              <a:t>by a new and living way which He inaugurated for us through the veil, that is, His </a:t>
            </a:r>
            <a:r>
              <a:rPr lang="en-US" sz="4000" b="1" dirty="0" smtClean="0"/>
              <a:t>flesh, </a:t>
            </a:r>
            <a:r>
              <a:rPr lang="en-US" sz="4000" b="1" dirty="0"/>
              <a:t>and since [we have] a great priest </a:t>
            </a:r>
            <a:r>
              <a:rPr lang="en-US" sz="4000" b="1" u="sng" dirty="0"/>
              <a:t>over the house of </a:t>
            </a:r>
            <a:r>
              <a:rPr lang="en-US" sz="4000" b="1" u="sng" dirty="0" smtClean="0"/>
              <a:t>Elohim</a:t>
            </a:r>
            <a:r>
              <a:rPr lang="en-US" sz="4000" b="1" dirty="0" smtClean="0"/>
              <a:t>, </a:t>
            </a:r>
            <a:r>
              <a:rPr lang="en-US" sz="4000" b="1" dirty="0"/>
              <a:t>let us draw near with a sincere heart in full assurance of faith, having our hearts sprinkled [clean] from an evil conscience and our bodies washed with pure water</a:t>
            </a:r>
            <a:r>
              <a:rPr lang="en-US" sz="4000" b="1" dirty="0" smtClean="0"/>
              <a:t>.</a:t>
            </a:r>
            <a:endParaRPr lang="en-US" sz="4000" b="1" dirty="0"/>
          </a:p>
        </p:txBody>
      </p:sp>
    </p:spTree>
    <p:extLst>
      <p:ext uri="{BB962C8B-B14F-4D97-AF65-F5344CB8AC3E}">
        <p14:creationId xmlns:p14="http://schemas.microsoft.com/office/powerpoint/2010/main" val="34606921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New Covenant in Jeremiah</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36:24-26</a:t>
            </a:r>
          </a:p>
          <a:p>
            <a:pPr marL="0" indent="0">
              <a:buNone/>
            </a:pPr>
            <a:r>
              <a:rPr lang="en-US" sz="4000" b="1" dirty="0" smtClean="0"/>
              <a:t>For </a:t>
            </a:r>
            <a:r>
              <a:rPr lang="en-US" sz="4000" b="1" dirty="0"/>
              <a:t>I will take you from the nations, gather you from all the lands and bring you into your own land.</a:t>
            </a:r>
          </a:p>
          <a:p>
            <a:pPr marL="0" indent="0">
              <a:buNone/>
            </a:pPr>
            <a:r>
              <a:rPr lang="en-US" sz="4000" b="1" dirty="0" smtClean="0"/>
              <a:t>"</a:t>
            </a:r>
            <a:r>
              <a:rPr lang="en-US" sz="4000" b="1" dirty="0"/>
              <a:t>Then </a:t>
            </a:r>
            <a:r>
              <a:rPr lang="en-US" sz="4000" b="1" u="sng" dirty="0"/>
              <a:t>I will sprinkle clean water on you, and you will be clean; I will cleanse you from all your filthiness and from all your idols.</a:t>
            </a:r>
          </a:p>
          <a:p>
            <a:pPr marL="0" indent="0">
              <a:buNone/>
            </a:pPr>
            <a:r>
              <a:rPr lang="en-US" sz="4000" b="1" dirty="0" smtClean="0"/>
              <a:t>Moreover</a:t>
            </a:r>
            <a:r>
              <a:rPr lang="en-US" sz="4000" b="1" dirty="0"/>
              <a:t>, I will give you a new heart and put a new spirit within you; and I will remove the heart of stone from your flesh and give you a heart of flesh</a:t>
            </a:r>
            <a:r>
              <a:rPr lang="en-US" sz="4000" b="1" dirty="0" smtClean="0"/>
              <a:t>.</a:t>
            </a:r>
            <a:endParaRPr lang="en-US" sz="4000" b="1" dirty="0"/>
          </a:p>
        </p:txBody>
      </p:sp>
    </p:spTree>
    <p:extLst>
      <p:ext uri="{BB962C8B-B14F-4D97-AF65-F5344CB8AC3E}">
        <p14:creationId xmlns:p14="http://schemas.microsoft.com/office/powerpoint/2010/main" val="16769532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Perseverance and Why Assemble?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10:23-25</a:t>
            </a:r>
          </a:p>
          <a:p>
            <a:pPr marL="0" indent="0">
              <a:buNone/>
            </a:pPr>
            <a:r>
              <a:rPr lang="en-US" sz="4000" b="1" dirty="0"/>
              <a:t>Let us hold fast the confession of our hope </a:t>
            </a:r>
            <a:r>
              <a:rPr lang="en-US" sz="4000" b="1" u="sng" dirty="0"/>
              <a:t>without </a:t>
            </a:r>
            <a:r>
              <a:rPr lang="en-US" sz="4000" b="1" u="sng" dirty="0" smtClean="0"/>
              <a:t>wavering (bending to neither side)</a:t>
            </a:r>
            <a:r>
              <a:rPr lang="en-US" sz="4000" b="1" dirty="0" smtClean="0"/>
              <a:t>, </a:t>
            </a:r>
            <a:r>
              <a:rPr lang="en-US" sz="4000" b="1" dirty="0"/>
              <a:t>for He who promised is faithful</a:t>
            </a:r>
            <a:r>
              <a:rPr lang="en-US" sz="4000" b="1" dirty="0" smtClean="0"/>
              <a:t>; </a:t>
            </a:r>
            <a:r>
              <a:rPr lang="en-US" sz="4000" b="1" dirty="0"/>
              <a:t>and </a:t>
            </a:r>
            <a:r>
              <a:rPr lang="en-US" sz="4000" b="1" u="sng" dirty="0"/>
              <a:t>let us consider how to stimulate one another to love and good </a:t>
            </a:r>
            <a:r>
              <a:rPr lang="en-US" sz="4000" b="1" u="sng" dirty="0" smtClean="0"/>
              <a:t>deeds, </a:t>
            </a:r>
            <a:r>
              <a:rPr lang="en-US" sz="4000" b="1" u="sng" dirty="0"/>
              <a:t>not forsaking our own assembling together</a:t>
            </a:r>
            <a:r>
              <a:rPr lang="en-US" sz="4000" b="1" dirty="0"/>
              <a:t>, as is the habit of some, but encouraging [one another]; and all the more as you see the day drawing near</a:t>
            </a:r>
            <a:r>
              <a:rPr lang="en-US" sz="4000" b="1" dirty="0" smtClean="0"/>
              <a:t>.</a:t>
            </a:r>
            <a:endParaRPr lang="en-US" sz="4000" b="1" dirty="0"/>
          </a:p>
        </p:txBody>
      </p:sp>
    </p:spTree>
    <p:extLst>
      <p:ext uri="{BB962C8B-B14F-4D97-AF65-F5344CB8AC3E}">
        <p14:creationId xmlns:p14="http://schemas.microsoft.com/office/powerpoint/2010/main" val="29611208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Warning Against Straying</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10:26-27</a:t>
            </a:r>
          </a:p>
          <a:p>
            <a:pPr marL="0" indent="0">
              <a:buNone/>
            </a:pPr>
            <a:r>
              <a:rPr lang="en-US" sz="4000" b="1" dirty="0" smtClean="0"/>
              <a:t>For </a:t>
            </a:r>
            <a:r>
              <a:rPr lang="en-US" sz="4000" b="1" dirty="0"/>
              <a:t>if we </a:t>
            </a:r>
            <a:r>
              <a:rPr lang="en-US" sz="4000" b="1" u="sng" dirty="0"/>
              <a:t>go on sinning willfully</a:t>
            </a:r>
            <a:r>
              <a:rPr lang="en-US" sz="4000" b="1" dirty="0"/>
              <a:t> after receiving the knowledge of the truth, </a:t>
            </a:r>
            <a:r>
              <a:rPr lang="en-US" sz="4000" b="1" u="sng" dirty="0"/>
              <a:t>there no longer remains a sacrifice for sins</a:t>
            </a:r>
            <a:r>
              <a:rPr lang="en-US" sz="4000" b="1" dirty="0" smtClean="0"/>
              <a:t>, </a:t>
            </a:r>
            <a:r>
              <a:rPr lang="en-US" sz="4000" b="1" dirty="0"/>
              <a:t>but a terrifying expectation of judgment and THE FURY OF A FIRE WHICH WILL CONSUME THE ADVERSARIES</a:t>
            </a:r>
            <a:r>
              <a:rPr lang="en-US" sz="4000" b="1" dirty="0" smtClean="0"/>
              <a:t>.</a:t>
            </a:r>
          </a:p>
          <a:p>
            <a:pPr marL="0" indent="0">
              <a:buNone/>
            </a:pPr>
            <a:r>
              <a:rPr lang="en-US" sz="4000" b="1" dirty="0" smtClean="0"/>
              <a:t>- Isaiah 26:11</a:t>
            </a:r>
            <a:endParaRPr lang="en-US" sz="4000" b="1" dirty="0"/>
          </a:p>
        </p:txBody>
      </p:sp>
    </p:spTree>
    <p:extLst>
      <p:ext uri="{BB962C8B-B14F-4D97-AF65-F5344CB8AC3E}">
        <p14:creationId xmlns:p14="http://schemas.microsoft.com/office/powerpoint/2010/main" val="1469628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Reason For Perseverance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10:28-29  </a:t>
            </a:r>
          </a:p>
          <a:p>
            <a:pPr marL="0" indent="0">
              <a:buNone/>
            </a:pPr>
            <a:r>
              <a:rPr lang="en-US" sz="4000" b="1" dirty="0" smtClean="0"/>
              <a:t>Anyone </a:t>
            </a:r>
            <a:r>
              <a:rPr lang="en-US" sz="4000" b="1" dirty="0"/>
              <a:t>who has set aside the Law of Mosheh dies without mercy on [the testimony of] two or three witnesses</a:t>
            </a:r>
            <a:r>
              <a:rPr lang="en-US" sz="4000" b="1" dirty="0" smtClean="0"/>
              <a:t>. </a:t>
            </a:r>
            <a:r>
              <a:rPr lang="en-US" sz="4000" b="1" dirty="0"/>
              <a:t>How much severer punishment do you think he will deserve who has trampled under foot the Son of Elohim, and has regarded as unclean the blood of the covenant by which he was sanctified, and has insulted the Spirit of </a:t>
            </a:r>
            <a:r>
              <a:rPr lang="en-US" sz="4000" b="1" dirty="0" smtClean="0"/>
              <a:t>grace? </a:t>
            </a:r>
          </a:p>
          <a:p>
            <a:pPr marL="0" indent="0">
              <a:buNone/>
            </a:pPr>
            <a:r>
              <a:rPr lang="en-US" sz="4000" b="1" dirty="0" smtClean="0"/>
              <a:t>- Defiance brings punishment</a:t>
            </a:r>
            <a:endParaRPr lang="en-US" sz="4000" b="1" dirty="0"/>
          </a:p>
        </p:txBody>
      </p:sp>
    </p:spTree>
    <p:extLst>
      <p:ext uri="{BB962C8B-B14F-4D97-AF65-F5344CB8AC3E}">
        <p14:creationId xmlns:p14="http://schemas.microsoft.com/office/powerpoint/2010/main" val="35253418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Reason For Perseverance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10:30-31    </a:t>
            </a:r>
          </a:p>
          <a:p>
            <a:pPr marL="0" indent="0">
              <a:buNone/>
            </a:pPr>
            <a:r>
              <a:rPr lang="en-US" sz="4000" b="1" dirty="0" smtClean="0"/>
              <a:t>For </a:t>
            </a:r>
            <a:r>
              <a:rPr lang="en-US" sz="4000" b="1" dirty="0"/>
              <a:t>we know Him who said, "VENGEANCE IS MINE, I WILL REPAY." And again, "YAHUWAH WILL JUDGE HIS PEOPLE</a:t>
            </a:r>
            <a:r>
              <a:rPr lang="en-US" sz="4000" b="1" dirty="0" smtClean="0"/>
              <a:t>." </a:t>
            </a:r>
            <a:r>
              <a:rPr lang="en-US" sz="4000" b="1" dirty="0"/>
              <a:t>It is a terrifying thing to fall into the hands of the living Elohim</a:t>
            </a:r>
            <a:r>
              <a:rPr lang="en-US" sz="4000" b="1" dirty="0" smtClean="0"/>
              <a:t>.</a:t>
            </a:r>
          </a:p>
          <a:p>
            <a:pPr marL="0" indent="0">
              <a:buNone/>
            </a:pPr>
            <a:r>
              <a:rPr lang="en-US" sz="4000" b="1" dirty="0" smtClean="0"/>
              <a:t>- Deuteronomy 32:35-36</a:t>
            </a:r>
            <a:endParaRPr lang="en-US" sz="4000" b="1" dirty="0"/>
          </a:p>
        </p:txBody>
      </p:sp>
    </p:spTree>
    <p:extLst>
      <p:ext uri="{BB962C8B-B14F-4D97-AF65-F5344CB8AC3E}">
        <p14:creationId xmlns:p14="http://schemas.microsoft.com/office/powerpoint/2010/main" val="39780963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Remember Your </a:t>
            </a:r>
            <a:r>
              <a:rPr lang="en-US" sz="4400" b="1" dirty="0" smtClean="0">
                <a:latin typeface="Times New Roman" panose="02020603050405020304" pitchFamily="18" charset="0"/>
                <a:cs typeface="Times New Roman" panose="02020603050405020304" pitchFamily="18" charset="0"/>
              </a:rPr>
              <a:t>Beginnings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10:32-34</a:t>
            </a:r>
          </a:p>
          <a:p>
            <a:pPr marL="0" indent="0">
              <a:buNone/>
            </a:pPr>
            <a:r>
              <a:rPr lang="en-US" sz="4000" b="1" dirty="0"/>
              <a:t>But remember the former days, when, after being enlightened, you endured a great conflict of sufferings</a:t>
            </a:r>
            <a:r>
              <a:rPr lang="en-US" sz="4000" b="1" dirty="0" smtClean="0"/>
              <a:t>, </a:t>
            </a:r>
            <a:r>
              <a:rPr lang="en-US" sz="4000" b="1" dirty="0"/>
              <a:t>partly by being made </a:t>
            </a:r>
            <a:r>
              <a:rPr lang="en-US" sz="4000" b="1" u="sng" dirty="0"/>
              <a:t>a public spectacle</a:t>
            </a:r>
            <a:r>
              <a:rPr lang="en-US" sz="4000" b="1" dirty="0"/>
              <a:t> through reproaches and tribulations, and partly by becoming sharers with those who were so </a:t>
            </a:r>
            <a:r>
              <a:rPr lang="en-US" sz="4000" b="1" dirty="0" smtClean="0"/>
              <a:t>treated. </a:t>
            </a:r>
            <a:r>
              <a:rPr lang="en-US" sz="4000" b="1" dirty="0"/>
              <a:t>For you showed sympathy to the prisoners and accepted joyfully the seizure of your property, knowing that you have for yourselves a better possession and a lasting one</a:t>
            </a:r>
            <a:r>
              <a:rPr lang="en-US" sz="4000" b="1" dirty="0" smtClean="0"/>
              <a:t>.</a:t>
            </a:r>
            <a:endParaRPr lang="en-US" sz="4000" b="1" dirty="0"/>
          </a:p>
        </p:txBody>
      </p:sp>
    </p:spTree>
    <p:extLst>
      <p:ext uri="{BB962C8B-B14F-4D97-AF65-F5344CB8AC3E}">
        <p14:creationId xmlns:p14="http://schemas.microsoft.com/office/powerpoint/2010/main" val="6469058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Remember Your </a:t>
            </a:r>
            <a:r>
              <a:rPr lang="en-US" sz="4400" b="1" dirty="0" smtClean="0">
                <a:latin typeface="Times New Roman" panose="02020603050405020304" pitchFamily="18" charset="0"/>
                <a:cs typeface="Times New Roman" panose="02020603050405020304" pitchFamily="18" charset="0"/>
              </a:rPr>
              <a:t>Beginnings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1 Corinthians 4:9</a:t>
            </a:r>
          </a:p>
          <a:p>
            <a:pPr marL="0" indent="0">
              <a:buNone/>
            </a:pPr>
            <a:r>
              <a:rPr lang="en-US" sz="4000" b="1" dirty="0" smtClean="0"/>
              <a:t>For</a:t>
            </a:r>
            <a:r>
              <a:rPr lang="en-US" sz="4000" b="1" dirty="0"/>
              <a:t>, I think, Elohim has exhibited us apostles last of all, as men condemned to death; because we have become </a:t>
            </a:r>
            <a:r>
              <a:rPr lang="en-US" sz="4000" b="1" u="sng" dirty="0"/>
              <a:t>a spectacle to the world</a:t>
            </a:r>
            <a:r>
              <a:rPr lang="en-US" sz="4000" b="1" dirty="0"/>
              <a:t>, both to angels and to men</a:t>
            </a:r>
            <a:r>
              <a:rPr lang="en-US" sz="4000" b="1" dirty="0" smtClean="0"/>
              <a:t>.</a:t>
            </a:r>
            <a:endParaRPr lang="en-US" sz="4000" b="1" dirty="0"/>
          </a:p>
        </p:txBody>
      </p:sp>
    </p:spTree>
    <p:extLst>
      <p:ext uri="{BB962C8B-B14F-4D97-AF65-F5344CB8AC3E}">
        <p14:creationId xmlns:p14="http://schemas.microsoft.com/office/powerpoint/2010/main" val="25382045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Hang In There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10:35-36</a:t>
            </a:r>
          </a:p>
          <a:p>
            <a:pPr marL="0" indent="0">
              <a:buNone/>
            </a:pPr>
            <a:r>
              <a:rPr lang="en-US" sz="4000" b="1" dirty="0"/>
              <a:t>Therefore, do not throw away your confidence, which has a great reward</a:t>
            </a:r>
            <a:r>
              <a:rPr lang="en-US" sz="4000" b="1" dirty="0" smtClean="0"/>
              <a:t>. </a:t>
            </a:r>
            <a:r>
              <a:rPr lang="en-US" sz="4000" b="1" dirty="0"/>
              <a:t>For </a:t>
            </a:r>
            <a:r>
              <a:rPr lang="en-US" sz="4000" b="1" u="sng" dirty="0"/>
              <a:t>you have need of endurance</a:t>
            </a:r>
            <a:r>
              <a:rPr lang="en-US" sz="4000" b="1" dirty="0"/>
              <a:t>, so that when you have done the will of Elohim, you may receive what was promised</a:t>
            </a:r>
            <a:r>
              <a:rPr lang="en-US" sz="4000" b="1" dirty="0" smtClean="0"/>
              <a:t>.</a:t>
            </a:r>
          </a:p>
          <a:p>
            <a:pPr>
              <a:buFontTx/>
              <a:buChar char="-"/>
            </a:pPr>
            <a:r>
              <a:rPr lang="en-US" sz="4000" b="1" dirty="0" smtClean="0"/>
              <a:t>Luke 21:19</a:t>
            </a:r>
          </a:p>
          <a:p>
            <a:pPr>
              <a:buFontTx/>
              <a:buChar char="-"/>
            </a:pPr>
            <a:r>
              <a:rPr lang="en-US" sz="4000" b="1" dirty="0"/>
              <a:t>By your endurance you will gain your lives</a:t>
            </a:r>
            <a:r>
              <a:rPr lang="en-US" sz="4000" b="1" dirty="0" smtClean="0"/>
              <a:t>.</a:t>
            </a:r>
            <a:endParaRPr lang="en-US" sz="4000" b="1" dirty="0"/>
          </a:p>
        </p:txBody>
      </p:sp>
    </p:spTree>
    <p:extLst>
      <p:ext uri="{BB962C8B-B14F-4D97-AF65-F5344CB8AC3E}">
        <p14:creationId xmlns:p14="http://schemas.microsoft.com/office/powerpoint/2010/main" val="21186598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Righteous Will Live By Faithfulness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10:37-39</a:t>
            </a:r>
          </a:p>
          <a:p>
            <a:pPr marL="0" indent="0">
              <a:buNone/>
            </a:pPr>
            <a:r>
              <a:rPr lang="en-US" sz="4000" b="1" dirty="0" smtClean="0"/>
              <a:t>FOR </a:t>
            </a:r>
            <a:r>
              <a:rPr lang="en-US" sz="4000" b="1" dirty="0"/>
              <a:t>YET IN A VERY LITTLE WHILE, HE WHO IS COMING WILL COME, AND WILL NOT DELAY</a:t>
            </a:r>
            <a:r>
              <a:rPr lang="en-US" sz="4000" b="1" dirty="0" smtClean="0"/>
              <a:t>. </a:t>
            </a:r>
            <a:r>
              <a:rPr lang="en-US" sz="4000" b="1" dirty="0"/>
              <a:t>BUT MY RIGHTEOUS ONE SHALL LIVE BY FAITH; AND IF HE SHRINKS BACK, MY SOUL HAS NO PLEASURE IN </a:t>
            </a:r>
            <a:r>
              <a:rPr lang="en-US" sz="4000" b="1" dirty="0" smtClean="0"/>
              <a:t>HIM. </a:t>
            </a:r>
            <a:r>
              <a:rPr lang="en-US" sz="4000" b="1" dirty="0"/>
              <a:t>But we are not of those who shrink back to destruction, but of those who have faith to the preserving of the soul</a:t>
            </a:r>
            <a:r>
              <a:rPr lang="en-US" sz="4000" b="1" dirty="0" smtClean="0"/>
              <a:t>.</a:t>
            </a:r>
            <a:endParaRPr lang="en-US" sz="4000" b="1" dirty="0"/>
          </a:p>
        </p:txBody>
      </p:sp>
    </p:spTree>
    <p:extLst>
      <p:ext uri="{BB962C8B-B14F-4D97-AF65-F5344CB8AC3E}">
        <p14:creationId xmlns:p14="http://schemas.microsoft.com/office/powerpoint/2010/main" val="9520696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Righteous Will Live By Faithfulness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Habakkuk 2:2-4</a:t>
            </a:r>
          </a:p>
          <a:p>
            <a:pPr marL="0" indent="0">
              <a:buNone/>
            </a:pPr>
            <a:r>
              <a:rPr lang="en-US" sz="4000" b="1" dirty="0" smtClean="0"/>
              <a:t>Then </a:t>
            </a:r>
            <a:r>
              <a:rPr lang="en-US" sz="4000" b="1" dirty="0"/>
              <a:t>Yahuwah answered me and said, "Record the vision And inscribe [it] on tablets, That the one who reads it may run</a:t>
            </a:r>
            <a:r>
              <a:rPr lang="en-US" sz="4000" b="1" dirty="0" smtClean="0"/>
              <a:t>. </a:t>
            </a:r>
            <a:r>
              <a:rPr lang="en-US" sz="4000" b="1" dirty="0"/>
              <a:t>"For the vision is yet for the appointed time; It hastens toward the goal and it will not fail. Though it tarries, wait for it; For it will certainly come, it will not </a:t>
            </a:r>
            <a:r>
              <a:rPr lang="en-US" sz="4000" b="1" dirty="0" smtClean="0"/>
              <a:t>delay. </a:t>
            </a:r>
            <a:r>
              <a:rPr lang="en-US" sz="4000" b="1" dirty="0"/>
              <a:t>"Behold, as for the proud one, His soul is not right within him; But the righteous will live by his faith</a:t>
            </a:r>
            <a:r>
              <a:rPr lang="en-US" sz="4000" b="1" dirty="0" smtClean="0"/>
              <a:t>.</a:t>
            </a:r>
            <a:endParaRPr lang="en-US" sz="4000" b="1" dirty="0"/>
          </a:p>
        </p:txBody>
      </p:sp>
    </p:spTree>
    <p:extLst>
      <p:ext uri="{BB962C8B-B14F-4D97-AF65-F5344CB8AC3E}">
        <p14:creationId xmlns:p14="http://schemas.microsoft.com/office/powerpoint/2010/main" val="1053259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Faith=Faithfulness</a:t>
            </a:r>
            <a:endParaRPr lang="en-US" sz="4400" b="1" dirty="0" smtClean="0">
              <a:latin typeface="Times New Roman" panose="02020603050405020304" pitchFamily="18" charset="0"/>
              <a:cs typeface="Times New Roman" panose="02020603050405020304" pitchFamily="18" charset="0"/>
            </a:endParaRPr>
          </a:p>
          <a:p>
            <a:pPr>
              <a:buNone/>
            </a:pPr>
            <a:r>
              <a:rPr lang="en-US" sz="4000" dirty="0"/>
              <a:t>Greek </a:t>
            </a:r>
            <a:r>
              <a:rPr lang="en-US" sz="4000" i="1" dirty="0" err="1"/>
              <a:t>pistis</a:t>
            </a:r>
            <a:r>
              <a:rPr lang="en-US" sz="4000" dirty="0"/>
              <a:t> = Hebrew </a:t>
            </a:r>
            <a:r>
              <a:rPr lang="en-US" sz="4000" i="1" dirty="0" err="1"/>
              <a:t>emunah</a:t>
            </a:r>
            <a:endParaRPr lang="en-US" sz="4000" i="1" dirty="0"/>
          </a:p>
          <a:p>
            <a:pPr>
              <a:buNone/>
            </a:pPr>
            <a:r>
              <a:rPr lang="en-US" sz="4000" i="1" dirty="0"/>
              <a:t>The Theological Wordbook of the Old Testament</a:t>
            </a:r>
            <a:r>
              <a:rPr lang="en-US" sz="4000" dirty="0"/>
              <a:t> - "firmness, fidelity, steadiness."  </a:t>
            </a:r>
            <a:r>
              <a:rPr lang="en-US" sz="4000" i="1" dirty="0"/>
              <a:t>The BDB Hebrew Lexicon</a:t>
            </a:r>
            <a:r>
              <a:rPr lang="en-US" sz="4000" dirty="0"/>
              <a:t> - "firmness, steadfastness, fidelity."  And the </a:t>
            </a:r>
            <a:r>
              <a:rPr lang="en-US" sz="4000" i="1" dirty="0"/>
              <a:t>Hebrew and Aramaic Lexicon of the Old Testament</a:t>
            </a:r>
            <a:r>
              <a:rPr lang="en-US" sz="4000" dirty="0"/>
              <a:t> - "steadfastness, trustworthiness, faithfulness, honesty, permanent official duty</a:t>
            </a:r>
            <a:r>
              <a:rPr lang="en-US" sz="4000" dirty="0" smtClean="0"/>
              <a:t>.“</a:t>
            </a:r>
          </a:p>
          <a:p>
            <a:pPr>
              <a:buNone/>
            </a:pPr>
            <a:r>
              <a:rPr lang="en-US" sz="4000" dirty="0" smtClean="0"/>
              <a:t>- This definition suggests endurance</a:t>
            </a:r>
            <a:endParaRPr lang="en-US" sz="4000" dirty="0"/>
          </a:p>
          <a:p>
            <a:pPr marL="0" indent="0">
              <a:buNone/>
            </a:pPr>
            <a:endParaRPr lang="en-US" sz="4000" b="1" dirty="0" smtClean="0"/>
          </a:p>
        </p:txBody>
      </p:sp>
    </p:spTree>
    <p:extLst>
      <p:ext uri="{BB962C8B-B14F-4D97-AF65-F5344CB8AC3E}">
        <p14:creationId xmlns:p14="http://schemas.microsoft.com/office/powerpoint/2010/main" val="35086562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Righteous Will Live By Faithfulness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Habakkuk 2:2-4 Translated from Septuagint</a:t>
            </a:r>
          </a:p>
          <a:p>
            <a:pPr marL="0" indent="0">
              <a:buNone/>
            </a:pPr>
            <a:r>
              <a:rPr lang="en-US" sz="4000" b="1" dirty="0" smtClean="0"/>
              <a:t>And </a:t>
            </a:r>
            <a:r>
              <a:rPr lang="en-US" sz="4000" b="1" dirty="0"/>
              <a:t>the Lord answered me and said, Write the vision, and </a:t>
            </a:r>
            <a:r>
              <a:rPr lang="en-US" sz="4000" b="1" i="1" dirty="0"/>
              <a:t>that </a:t>
            </a:r>
            <a:r>
              <a:rPr lang="en-US" sz="4000" b="1" dirty="0"/>
              <a:t>plainly on a tablet, that he that reads it may run</a:t>
            </a:r>
            <a:r>
              <a:rPr lang="en-US" sz="4000" b="1" dirty="0" smtClean="0"/>
              <a:t>. </a:t>
            </a:r>
            <a:r>
              <a:rPr lang="en-US" sz="4000" b="1" dirty="0"/>
              <a:t>For the vision </a:t>
            </a:r>
            <a:r>
              <a:rPr lang="en-US" sz="4000" b="1" i="1" dirty="0"/>
              <a:t>is </a:t>
            </a:r>
            <a:r>
              <a:rPr lang="en-US" sz="4000" b="1" dirty="0"/>
              <a:t>yet for a time, and it shall shoot forth at the end, and not in vain: though </a:t>
            </a:r>
            <a:r>
              <a:rPr lang="en-US" sz="4000" b="1" u="sng" dirty="0"/>
              <a:t>he</a:t>
            </a:r>
            <a:r>
              <a:rPr lang="en-US" sz="4000" b="1" dirty="0"/>
              <a:t> should tarry, wait for </a:t>
            </a:r>
            <a:r>
              <a:rPr lang="en-US" sz="4000" b="1" u="sng" dirty="0"/>
              <a:t>him</a:t>
            </a:r>
            <a:r>
              <a:rPr lang="en-US" sz="4000" b="1" dirty="0"/>
              <a:t>; for </a:t>
            </a:r>
            <a:r>
              <a:rPr lang="en-US" sz="4000" b="1" u="sng" dirty="0"/>
              <a:t>he</a:t>
            </a:r>
            <a:r>
              <a:rPr lang="en-US" sz="4000" b="1" dirty="0"/>
              <a:t> will surely come, and will not </a:t>
            </a:r>
            <a:r>
              <a:rPr lang="en-US" sz="4000" b="1" dirty="0" smtClean="0"/>
              <a:t>tarry. </a:t>
            </a:r>
            <a:r>
              <a:rPr lang="en-US" sz="4000" b="1" dirty="0"/>
              <a:t>If he should draw back, my soul has no pleasure in him: but the just shall live by my faith</a:t>
            </a:r>
            <a:r>
              <a:rPr lang="en-US" sz="4000" b="1" dirty="0" smtClean="0"/>
              <a:t>.</a:t>
            </a:r>
          </a:p>
          <a:p>
            <a:pPr marL="0" indent="0">
              <a:buNone/>
            </a:pPr>
            <a:r>
              <a:rPr lang="en-US" sz="4000" b="1" dirty="0" smtClean="0"/>
              <a:t>- Not just the vision will tarry, but </a:t>
            </a:r>
            <a:r>
              <a:rPr lang="en-US" sz="4000" b="1" dirty="0" err="1" smtClean="0"/>
              <a:t>Moshiach</a:t>
            </a:r>
            <a:r>
              <a:rPr lang="en-US" sz="4000" b="1" dirty="0" smtClean="0"/>
              <a:t>…</a:t>
            </a:r>
            <a:endParaRPr lang="en-US" sz="4000" b="1" dirty="0"/>
          </a:p>
        </p:txBody>
      </p:sp>
    </p:spTree>
    <p:extLst>
      <p:ext uri="{BB962C8B-B14F-4D97-AF65-F5344CB8AC3E}">
        <p14:creationId xmlns:p14="http://schemas.microsoft.com/office/powerpoint/2010/main" val="911969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Don’t Shrink Back</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err="1" smtClean="0">
                <a:latin typeface="Bwgrkn" panose="00000400000000000000" pitchFamily="2" charset="0"/>
              </a:rPr>
              <a:t>u`postolh</a:t>
            </a:r>
            <a:r>
              <a:rPr lang="en-US" sz="4000" b="1" dirty="0">
                <a:latin typeface="Bwgrkn" panose="00000400000000000000" pitchFamily="2" charset="0"/>
              </a:rPr>
              <a:t>,</a:t>
            </a:r>
            <a:r>
              <a:rPr lang="en-US" sz="4000" dirty="0">
                <a:latin typeface="Bwgrkn" panose="00000400000000000000" pitchFamily="2" charset="0"/>
              </a:rPr>
              <a:t>, </a:t>
            </a:r>
            <a:r>
              <a:rPr lang="en-US" sz="4000" dirty="0" smtClean="0"/>
              <a:t>- strictly </a:t>
            </a:r>
            <a:r>
              <a:rPr lang="en-US" sz="4000" i="1" dirty="0"/>
              <a:t>lowering of sails</a:t>
            </a:r>
            <a:r>
              <a:rPr lang="en-US" sz="4000" dirty="0"/>
              <a:t>; hence </a:t>
            </a:r>
            <a:r>
              <a:rPr lang="en-US" sz="4000" i="1" dirty="0"/>
              <a:t>lack of steadfastness, shrinking back, giving up </a:t>
            </a:r>
            <a:endParaRPr lang="en-US" sz="4000" i="1" dirty="0" smtClean="0"/>
          </a:p>
          <a:p>
            <a:pPr marL="0" indent="0">
              <a:buNone/>
            </a:pPr>
            <a:r>
              <a:rPr lang="en-US" sz="4000" i="1" dirty="0"/>
              <a:t>the timidity of one stealthily retreating </a:t>
            </a:r>
            <a:endParaRPr lang="en-US" sz="4000" i="1" dirty="0" smtClean="0"/>
          </a:p>
          <a:p>
            <a:pPr marL="0" indent="0">
              <a:buNone/>
            </a:pPr>
            <a:r>
              <a:rPr lang="en-US" sz="4000" b="1" i="1" dirty="0" smtClean="0"/>
              <a:t>The opposite of this is “boldness with confidence”</a:t>
            </a:r>
            <a:endParaRPr lang="en-US" sz="4000" b="1" dirty="0"/>
          </a:p>
        </p:txBody>
      </p:sp>
    </p:spTree>
    <p:extLst>
      <p:ext uri="{BB962C8B-B14F-4D97-AF65-F5344CB8AC3E}">
        <p14:creationId xmlns:p14="http://schemas.microsoft.com/office/powerpoint/2010/main" val="317956985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a:t>Summary </a:t>
            </a:r>
            <a:r>
              <a:rPr lang="en-US" sz="4400" b="1" dirty="0" smtClean="0"/>
              <a:t>of Hebrews </a:t>
            </a:r>
            <a:r>
              <a:rPr lang="en-US" sz="4400" b="1" dirty="0" smtClean="0"/>
              <a:t>10</a:t>
            </a:r>
            <a:endParaRPr lang="en-US" sz="4400" b="1" dirty="0"/>
          </a:p>
          <a:p>
            <a:pPr marL="0" indent="0">
              <a:buNone/>
            </a:pPr>
            <a:r>
              <a:rPr lang="en-US" sz="4000" dirty="0" smtClean="0"/>
              <a:t>The New Covenant is better because under it, there is no longer any remembrance of sin</a:t>
            </a:r>
          </a:p>
          <a:p>
            <a:pPr marL="0" indent="0">
              <a:buNone/>
            </a:pPr>
            <a:r>
              <a:rPr lang="en-US" sz="4000" dirty="0" smtClean="0"/>
              <a:t>Again, the New has replaced the Old</a:t>
            </a:r>
          </a:p>
          <a:p>
            <a:pPr marL="0" indent="0">
              <a:buNone/>
            </a:pPr>
            <a:r>
              <a:rPr lang="en-US" sz="4000" dirty="0" smtClean="0"/>
              <a:t>We are encouraged to endure</a:t>
            </a:r>
          </a:p>
          <a:p>
            <a:pPr marL="0" indent="0">
              <a:buNone/>
            </a:pPr>
            <a:r>
              <a:rPr lang="en-US" sz="4000" dirty="0" smtClean="0"/>
              <a:t>We gather, not just for ourselves, but to encourage and stimulate others – this is a work of the Body building up the Body</a:t>
            </a:r>
            <a:endParaRPr lang="en-US" sz="4000" dirty="0"/>
          </a:p>
        </p:txBody>
      </p:sp>
    </p:spTree>
    <p:extLst>
      <p:ext uri="{BB962C8B-B14F-4D97-AF65-F5344CB8AC3E}">
        <p14:creationId xmlns:p14="http://schemas.microsoft.com/office/powerpoint/2010/main" val="19849909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175167</TotalTime>
  <Words>2169</Words>
  <Application>Microsoft Office PowerPoint</Application>
  <PresentationFormat>Widescreen</PresentationFormat>
  <Paragraphs>189</Paragraphs>
  <Slides>32</Slides>
  <Notes>32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Bwgrkn</vt:lpstr>
      <vt:lpstr>Calibri</vt:lpstr>
      <vt:lpstr>Calibri Light</vt:lpstr>
      <vt:lpstr>Helvetica</vt:lpstr>
      <vt:lpstr>Times New Roman</vt:lpstr>
      <vt:lpstr>Office Theme</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1622</cp:revision>
  <dcterms:created xsi:type="dcterms:W3CDTF">2018-11-07T08:55:54Z</dcterms:created>
  <dcterms:modified xsi:type="dcterms:W3CDTF">2021-01-30T14:56:46Z</dcterms:modified>
</cp:coreProperties>
</file>