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4"/>
  </p:notesMasterIdLst>
  <p:sldIdLst>
    <p:sldId id="313" r:id="rId2"/>
    <p:sldId id="314" r:id="rId3"/>
    <p:sldId id="318" r:id="rId4"/>
    <p:sldId id="321" r:id="rId5"/>
    <p:sldId id="322" r:id="rId6"/>
    <p:sldId id="327" r:id="rId7"/>
    <p:sldId id="323" r:id="rId8"/>
    <p:sldId id="345" r:id="rId9"/>
    <p:sldId id="325" r:id="rId10"/>
    <p:sldId id="326" r:id="rId11"/>
    <p:sldId id="324" r:id="rId12"/>
    <p:sldId id="328" r:id="rId13"/>
    <p:sldId id="336" r:id="rId14"/>
    <p:sldId id="337" r:id="rId15"/>
    <p:sldId id="329" r:id="rId16"/>
    <p:sldId id="283" r:id="rId17"/>
    <p:sldId id="338" r:id="rId18"/>
    <p:sldId id="310" r:id="rId19"/>
    <p:sldId id="339" r:id="rId20"/>
    <p:sldId id="285" r:id="rId21"/>
    <p:sldId id="319" r:id="rId22"/>
    <p:sldId id="340" r:id="rId23"/>
    <p:sldId id="320" r:id="rId24"/>
    <p:sldId id="289" r:id="rId25"/>
    <p:sldId id="341" r:id="rId26"/>
    <p:sldId id="305" r:id="rId27"/>
    <p:sldId id="342" r:id="rId28"/>
    <p:sldId id="287" r:id="rId29"/>
    <p:sldId id="291" r:id="rId30"/>
    <p:sldId id="343" r:id="rId31"/>
    <p:sldId id="307" r:id="rId32"/>
    <p:sldId id="344" r:id="rId33"/>
    <p:sldId id="308" r:id="rId34"/>
    <p:sldId id="309" r:id="rId35"/>
    <p:sldId id="316" r:id="rId36"/>
    <p:sldId id="331" r:id="rId37"/>
    <p:sldId id="335" r:id="rId38"/>
    <p:sldId id="332" r:id="rId39"/>
    <p:sldId id="333" r:id="rId40"/>
    <p:sldId id="334" r:id="rId41"/>
    <p:sldId id="330" r:id="rId42"/>
    <p:sldId id="317" r:id="rId4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6979" autoAdjust="0"/>
    <p:restoredTop sz="94660"/>
  </p:normalViewPr>
  <p:slideViewPr>
    <p:cSldViewPr snapToGrid="0">
      <p:cViewPr varScale="1">
        <p:scale>
          <a:sx n="79" d="100"/>
          <a:sy n="79" d="100"/>
        </p:scale>
        <p:origin x="114" y="52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tableStyles" Target="tableStyle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viewProps" Target="viewProps.xml"/><Relationship Id="rId20" Type="http://schemas.openxmlformats.org/officeDocument/2006/relationships/slide" Target="slides/slide19.xml"/><Relationship Id="rId41" Type="http://schemas.openxmlformats.org/officeDocument/2006/relationships/slide" Target="slides/slide40.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9DFE066-076E-4FCB-A0D9-5A2CC649E639}" type="datetimeFigureOut">
              <a:rPr lang="en-US" smtClean="0"/>
              <a:t>10/29/2020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7257C46-5D63-4036-B9A6-820866EDF7C8}" type="slidenum">
              <a:rPr lang="en-US" smtClean="0"/>
              <a:t>‹#›</a:t>
            </a:fld>
            <a:endParaRPr lang="en-US"/>
          </a:p>
        </p:txBody>
      </p:sp>
    </p:spTree>
    <p:extLst>
      <p:ext uri="{BB962C8B-B14F-4D97-AF65-F5344CB8AC3E}">
        <p14:creationId xmlns:p14="http://schemas.microsoft.com/office/powerpoint/2010/main" val="304445328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BE03013-8287-D549-A06B-B0A86AFD763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21114056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r>
              <a:rPr lang="en-US" dirty="0" smtClean="0"/>
              <a:t>Colossae is located in</a:t>
            </a:r>
            <a:r>
              <a:rPr lang="en-US" baseline="0" dirty="0" smtClean="0"/>
              <a:t> Phrygia near Ephesus and Laodicea.  </a:t>
            </a:r>
            <a:endParaRPr lang="en-US" dirty="0"/>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2</a:t>
            </a:fld>
            <a:endParaRPr lang="en-US" dirty="0">
              <a:solidFill>
                <a:prstClr val="black"/>
              </a:solidFill>
            </a:endParaRPr>
          </a:p>
        </p:txBody>
      </p:sp>
    </p:spTree>
    <p:extLst>
      <p:ext uri="{BB962C8B-B14F-4D97-AF65-F5344CB8AC3E}">
        <p14:creationId xmlns:p14="http://schemas.microsoft.com/office/powerpoint/2010/main" val="256603033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3BDF8D3-2F97-4E94-A700-58AC707148C1}" type="slidenum">
              <a:rPr lang="en-US">
                <a:solidFill>
                  <a:prstClr val="black"/>
                </a:solidFill>
              </a:rPr>
              <a:pPr/>
              <a:t>3</a:t>
            </a:fld>
            <a:endParaRPr lang="en-US">
              <a:solidFill>
                <a:prstClr val="black"/>
              </a:solidFill>
            </a:endParaRPr>
          </a:p>
        </p:txBody>
      </p:sp>
      <p:sp>
        <p:nvSpPr>
          <p:cNvPr id="21506" name="Rectangle 2"/>
          <p:cNvSpPr>
            <a:spLocks noGrp="1" noRot="1" noChangeAspect="1" noChangeArrowheads="1" noTextEdit="1"/>
          </p:cNvSpPr>
          <p:nvPr>
            <p:ph type="sldImg"/>
          </p:nvPr>
        </p:nvSpPr>
        <p:spPr>
          <a:xfrm>
            <a:off x="381000" y="685800"/>
            <a:ext cx="6096000" cy="3429000"/>
          </a:xfrm>
          <a:ln/>
        </p:spPr>
      </p:sp>
      <p:sp>
        <p:nvSpPr>
          <p:cNvPr id="21507"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231934368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3BDF8D3-2F97-4E94-A700-58AC707148C1}" type="slidenum">
              <a:rPr lang="en-US">
                <a:solidFill>
                  <a:prstClr val="black"/>
                </a:solidFill>
              </a:rPr>
              <a:pPr/>
              <a:t>4</a:t>
            </a:fld>
            <a:endParaRPr lang="en-US">
              <a:solidFill>
                <a:prstClr val="black"/>
              </a:solidFill>
            </a:endParaRPr>
          </a:p>
        </p:txBody>
      </p:sp>
      <p:sp>
        <p:nvSpPr>
          <p:cNvPr id="21506" name="Rectangle 2"/>
          <p:cNvSpPr>
            <a:spLocks noGrp="1" noRot="1" noChangeAspect="1" noChangeArrowheads="1" noTextEdit="1"/>
          </p:cNvSpPr>
          <p:nvPr>
            <p:ph type="sldImg"/>
          </p:nvPr>
        </p:nvSpPr>
        <p:spPr>
          <a:xfrm>
            <a:off x="381000" y="685800"/>
            <a:ext cx="6096000" cy="3429000"/>
          </a:xfrm>
          <a:ln/>
        </p:spPr>
      </p:sp>
      <p:sp>
        <p:nvSpPr>
          <p:cNvPr id="21507"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309642706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3BDF8D3-2F97-4E94-A700-58AC707148C1}" type="slidenum">
              <a:rPr lang="en-US">
                <a:solidFill>
                  <a:prstClr val="black"/>
                </a:solidFill>
              </a:rPr>
              <a:pPr/>
              <a:t>5</a:t>
            </a:fld>
            <a:endParaRPr lang="en-US">
              <a:solidFill>
                <a:prstClr val="black"/>
              </a:solidFill>
            </a:endParaRPr>
          </a:p>
        </p:txBody>
      </p:sp>
      <p:sp>
        <p:nvSpPr>
          <p:cNvPr id="21506" name="Rectangle 2"/>
          <p:cNvSpPr>
            <a:spLocks noGrp="1" noRot="1" noChangeAspect="1" noChangeArrowheads="1" noTextEdit="1"/>
          </p:cNvSpPr>
          <p:nvPr>
            <p:ph type="sldImg"/>
          </p:nvPr>
        </p:nvSpPr>
        <p:spPr>
          <a:xfrm>
            <a:off x="381000" y="685800"/>
            <a:ext cx="6096000" cy="3429000"/>
          </a:xfrm>
          <a:ln/>
        </p:spPr>
      </p:sp>
      <p:sp>
        <p:nvSpPr>
          <p:cNvPr id="21507"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275480983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3BDF8D3-2F97-4E94-A700-58AC707148C1}" type="slidenum">
              <a:rPr lang="en-US">
                <a:solidFill>
                  <a:prstClr val="black"/>
                </a:solidFill>
              </a:rPr>
              <a:pPr/>
              <a:t>6</a:t>
            </a:fld>
            <a:endParaRPr lang="en-US">
              <a:solidFill>
                <a:prstClr val="black"/>
              </a:solidFill>
            </a:endParaRPr>
          </a:p>
        </p:txBody>
      </p:sp>
      <p:sp>
        <p:nvSpPr>
          <p:cNvPr id="21506" name="Rectangle 2"/>
          <p:cNvSpPr>
            <a:spLocks noGrp="1" noRot="1" noChangeAspect="1" noChangeArrowheads="1" noTextEdit="1"/>
          </p:cNvSpPr>
          <p:nvPr>
            <p:ph type="sldImg"/>
          </p:nvPr>
        </p:nvSpPr>
        <p:spPr>
          <a:xfrm>
            <a:off x="381000" y="685800"/>
            <a:ext cx="6096000" cy="3429000"/>
          </a:xfrm>
          <a:ln/>
        </p:spPr>
      </p:sp>
      <p:sp>
        <p:nvSpPr>
          <p:cNvPr id="21507"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95663151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3BDF8D3-2F97-4E94-A700-58AC707148C1}" type="slidenum">
              <a:rPr lang="en-US">
                <a:solidFill>
                  <a:prstClr val="black"/>
                </a:solidFill>
              </a:rPr>
              <a:pPr/>
              <a:t>7</a:t>
            </a:fld>
            <a:endParaRPr lang="en-US">
              <a:solidFill>
                <a:prstClr val="black"/>
              </a:solidFill>
            </a:endParaRPr>
          </a:p>
        </p:txBody>
      </p:sp>
      <p:sp>
        <p:nvSpPr>
          <p:cNvPr id="21506" name="Rectangle 2"/>
          <p:cNvSpPr>
            <a:spLocks noGrp="1" noRot="1" noChangeAspect="1" noChangeArrowheads="1" noTextEdit="1"/>
          </p:cNvSpPr>
          <p:nvPr>
            <p:ph type="sldImg"/>
          </p:nvPr>
        </p:nvSpPr>
        <p:spPr>
          <a:xfrm>
            <a:off x="381000" y="685800"/>
            <a:ext cx="6096000" cy="3429000"/>
          </a:xfrm>
          <a:ln/>
        </p:spPr>
      </p:sp>
      <p:sp>
        <p:nvSpPr>
          <p:cNvPr id="21507"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326486512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3BDF8D3-2F97-4E94-A700-58AC707148C1}" type="slidenum">
              <a:rPr lang="en-US">
                <a:solidFill>
                  <a:prstClr val="black"/>
                </a:solidFill>
              </a:rPr>
              <a:pPr/>
              <a:t>8</a:t>
            </a:fld>
            <a:endParaRPr lang="en-US">
              <a:solidFill>
                <a:prstClr val="black"/>
              </a:solidFill>
            </a:endParaRPr>
          </a:p>
        </p:txBody>
      </p:sp>
      <p:sp>
        <p:nvSpPr>
          <p:cNvPr id="21506" name="Rectangle 2"/>
          <p:cNvSpPr>
            <a:spLocks noGrp="1" noRot="1" noChangeAspect="1" noChangeArrowheads="1" noTextEdit="1"/>
          </p:cNvSpPr>
          <p:nvPr>
            <p:ph type="sldImg"/>
          </p:nvPr>
        </p:nvSpPr>
        <p:spPr>
          <a:xfrm>
            <a:off x="381000" y="685800"/>
            <a:ext cx="6096000" cy="3429000"/>
          </a:xfrm>
          <a:ln/>
        </p:spPr>
      </p:sp>
      <p:sp>
        <p:nvSpPr>
          <p:cNvPr id="21507"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58040270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3BDF8D3-2F97-4E94-A700-58AC707148C1}" type="slidenum">
              <a:rPr lang="en-US">
                <a:solidFill>
                  <a:prstClr val="black"/>
                </a:solidFill>
              </a:rPr>
              <a:pPr/>
              <a:t>9</a:t>
            </a:fld>
            <a:endParaRPr lang="en-US">
              <a:solidFill>
                <a:prstClr val="black"/>
              </a:solidFill>
            </a:endParaRPr>
          </a:p>
        </p:txBody>
      </p:sp>
      <p:sp>
        <p:nvSpPr>
          <p:cNvPr id="21506" name="Rectangle 2"/>
          <p:cNvSpPr>
            <a:spLocks noGrp="1" noRot="1" noChangeAspect="1" noChangeArrowheads="1" noTextEdit="1"/>
          </p:cNvSpPr>
          <p:nvPr>
            <p:ph type="sldImg"/>
          </p:nvPr>
        </p:nvSpPr>
        <p:spPr>
          <a:xfrm>
            <a:off x="381000" y="685800"/>
            <a:ext cx="6096000" cy="3429000"/>
          </a:xfrm>
          <a:ln/>
        </p:spPr>
      </p:sp>
      <p:sp>
        <p:nvSpPr>
          <p:cNvPr id="21507"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200933827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3BDF8D3-2F97-4E94-A700-58AC707148C1}" type="slidenum">
              <a:rPr lang="en-US">
                <a:solidFill>
                  <a:prstClr val="black"/>
                </a:solidFill>
              </a:rPr>
              <a:pPr/>
              <a:t>10</a:t>
            </a:fld>
            <a:endParaRPr lang="en-US">
              <a:solidFill>
                <a:prstClr val="black"/>
              </a:solidFill>
            </a:endParaRPr>
          </a:p>
        </p:txBody>
      </p:sp>
      <p:sp>
        <p:nvSpPr>
          <p:cNvPr id="21506" name="Rectangle 2"/>
          <p:cNvSpPr>
            <a:spLocks noGrp="1" noRot="1" noChangeAspect="1" noChangeArrowheads="1" noTextEdit="1"/>
          </p:cNvSpPr>
          <p:nvPr>
            <p:ph type="sldImg"/>
          </p:nvPr>
        </p:nvSpPr>
        <p:spPr>
          <a:xfrm>
            <a:off x="381000" y="685800"/>
            <a:ext cx="6096000" cy="3429000"/>
          </a:xfrm>
          <a:ln/>
        </p:spPr>
      </p:sp>
      <p:sp>
        <p:nvSpPr>
          <p:cNvPr id="21507"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351007802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3BDF8D3-2F97-4E94-A700-58AC707148C1}" type="slidenum">
              <a:rPr lang="en-US">
                <a:solidFill>
                  <a:prstClr val="black"/>
                </a:solidFill>
              </a:rPr>
              <a:pPr/>
              <a:t>11</a:t>
            </a:fld>
            <a:endParaRPr lang="en-US">
              <a:solidFill>
                <a:prstClr val="black"/>
              </a:solidFill>
            </a:endParaRPr>
          </a:p>
        </p:txBody>
      </p:sp>
      <p:sp>
        <p:nvSpPr>
          <p:cNvPr id="21506" name="Rectangle 2"/>
          <p:cNvSpPr>
            <a:spLocks noGrp="1" noRot="1" noChangeAspect="1" noChangeArrowheads="1" noTextEdit="1"/>
          </p:cNvSpPr>
          <p:nvPr>
            <p:ph type="sldImg"/>
          </p:nvPr>
        </p:nvSpPr>
        <p:spPr>
          <a:xfrm>
            <a:off x="381000" y="685800"/>
            <a:ext cx="6096000" cy="3429000"/>
          </a:xfrm>
          <a:ln/>
        </p:spPr>
      </p:sp>
      <p:sp>
        <p:nvSpPr>
          <p:cNvPr id="21507"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401676672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3BDF8D3-2F97-4E94-A700-58AC707148C1}" type="slidenum">
              <a:rPr lang="en-US">
                <a:solidFill>
                  <a:prstClr val="black"/>
                </a:solidFill>
              </a:rPr>
              <a:pPr/>
              <a:t>12</a:t>
            </a:fld>
            <a:endParaRPr lang="en-US">
              <a:solidFill>
                <a:prstClr val="black"/>
              </a:solidFill>
            </a:endParaRPr>
          </a:p>
        </p:txBody>
      </p:sp>
      <p:sp>
        <p:nvSpPr>
          <p:cNvPr id="21506" name="Rectangle 2"/>
          <p:cNvSpPr>
            <a:spLocks noGrp="1" noRot="1" noChangeAspect="1" noChangeArrowheads="1" noTextEdit="1"/>
          </p:cNvSpPr>
          <p:nvPr>
            <p:ph type="sldImg"/>
          </p:nvPr>
        </p:nvSpPr>
        <p:spPr>
          <a:xfrm>
            <a:off x="381000" y="685800"/>
            <a:ext cx="6096000" cy="3429000"/>
          </a:xfrm>
          <a:ln/>
        </p:spPr>
      </p:sp>
      <p:sp>
        <p:nvSpPr>
          <p:cNvPr id="21507"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252002328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BE03013-8287-D549-A06B-B0A86AFD763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13</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16227492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BE03013-8287-D549-A06B-B0A86AFD763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14</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76876079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3BDF8D3-2F97-4E94-A700-58AC707148C1}" type="slidenum">
              <a:rPr lang="en-US">
                <a:solidFill>
                  <a:prstClr val="black"/>
                </a:solidFill>
              </a:rPr>
              <a:pPr/>
              <a:t>15</a:t>
            </a:fld>
            <a:endParaRPr lang="en-US">
              <a:solidFill>
                <a:prstClr val="black"/>
              </a:solidFill>
            </a:endParaRPr>
          </a:p>
        </p:txBody>
      </p:sp>
      <p:sp>
        <p:nvSpPr>
          <p:cNvPr id="21506" name="Rectangle 2"/>
          <p:cNvSpPr>
            <a:spLocks noGrp="1" noRot="1" noChangeAspect="1" noChangeArrowheads="1" noTextEdit="1"/>
          </p:cNvSpPr>
          <p:nvPr>
            <p:ph type="sldImg"/>
          </p:nvPr>
        </p:nvSpPr>
        <p:spPr>
          <a:xfrm>
            <a:off x="381000" y="685800"/>
            <a:ext cx="6096000" cy="3429000"/>
          </a:xfrm>
          <a:ln/>
        </p:spPr>
      </p:sp>
      <p:sp>
        <p:nvSpPr>
          <p:cNvPr id="21507"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80096635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16</a:t>
            </a:fld>
            <a:endParaRPr lang="en-US" dirty="0">
              <a:solidFill>
                <a:prstClr val="black"/>
              </a:solidFill>
            </a:endParaRPr>
          </a:p>
        </p:txBody>
      </p:sp>
    </p:spTree>
    <p:extLst>
      <p:ext uri="{BB962C8B-B14F-4D97-AF65-F5344CB8AC3E}">
        <p14:creationId xmlns:p14="http://schemas.microsoft.com/office/powerpoint/2010/main" val="160522603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17</a:t>
            </a:fld>
            <a:endParaRPr lang="en-US" dirty="0">
              <a:solidFill>
                <a:prstClr val="black"/>
              </a:solidFill>
            </a:endParaRPr>
          </a:p>
        </p:txBody>
      </p:sp>
    </p:spTree>
    <p:extLst>
      <p:ext uri="{BB962C8B-B14F-4D97-AF65-F5344CB8AC3E}">
        <p14:creationId xmlns:p14="http://schemas.microsoft.com/office/powerpoint/2010/main" val="254791622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BE03013-8287-D549-A06B-B0A86AFD763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3308965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BE03013-8287-D549-A06B-B0A86AFD763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1968756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20</a:t>
            </a:fld>
            <a:endParaRPr lang="en-US" dirty="0">
              <a:solidFill>
                <a:prstClr val="black"/>
              </a:solidFill>
            </a:endParaRPr>
          </a:p>
        </p:txBody>
      </p:sp>
    </p:spTree>
    <p:extLst>
      <p:ext uri="{BB962C8B-B14F-4D97-AF65-F5344CB8AC3E}">
        <p14:creationId xmlns:p14="http://schemas.microsoft.com/office/powerpoint/2010/main" val="305223495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21</a:t>
            </a:fld>
            <a:endParaRPr lang="en-US" dirty="0">
              <a:solidFill>
                <a:prstClr val="black"/>
              </a:solidFill>
            </a:endParaRPr>
          </a:p>
        </p:txBody>
      </p:sp>
    </p:spTree>
    <p:extLst>
      <p:ext uri="{BB962C8B-B14F-4D97-AF65-F5344CB8AC3E}">
        <p14:creationId xmlns:p14="http://schemas.microsoft.com/office/powerpoint/2010/main" val="381289755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22</a:t>
            </a:fld>
            <a:endParaRPr lang="en-US" dirty="0">
              <a:solidFill>
                <a:prstClr val="black"/>
              </a:solidFill>
            </a:endParaRPr>
          </a:p>
        </p:txBody>
      </p:sp>
    </p:spTree>
    <p:extLst>
      <p:ext uri="{BB962C8B-B14F-4D97-AF65-F5344CB8AC3E}">
        <p14:creationId xmlns:p14="http://schemas.microsoft.com/office/powerpoint/2010/main" val="58896134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23</a:t>
            </a:fld>
            <a:endParaRPr lang="en-US" dirty="0">
              <a:solidFill>
                <a:prstClr val="black"/>
              </a:solidFill>
            </a:endParaRPr>
          </a:p>
        </p:txBody>
      </p:sp>
    </p:spTree>
    <p:extLst>
      <p:ext uri="{BB962C8B-B14F-4D97-AF65-F5344CB8AC3E}">
        <p14:creationId xmlns:p14="http://schemas.microsoft.com/office/powerpoint/2010/main" val="221478942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24</a:t>
            </a:fld>
            <a:endParaRPr lang="en-US" dirty="0">
              <a:solidFill>
                <a:prstClr val="black"/>
              </a:solidFill>
            </a:endParaRPr>
          </a:p>
        </p:txBody>
      </p:sp>
    </p:spTree>
    <p:extLst>
      <p:ext uri="{BB962C8B-B14F-4D97-AF65-F5344CB8AC3E}">
        <p14:creationId xmlns:p14="http://schemas.microsoft.com/office/powerpoint/2010/main" val="148694079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25</a:t>
            </a:fld>
            <a:endParaRPr lang="en-US" dirty="0">
              <a:solidFill>
                <a:prstClr val="black"/>
              </a:solidFill>
            </a:endParaRPr>
          </a:p>
        </p:txBody>
      </p:sp>
    </p:spTree>
    <p:extLst>
      <p:ext uri="{BB962C8B-B14F-4D97-AF65-F5344CB8AC3E}">
        <p14:creationId xmlns:p14="http://schemas.microsoft.com/office/powerpoint/2010/main" val="302183265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26</a:t>
            </a:fld>
            <a:endParaRPr lang="en-US" dirty="0">
              <a:solidFill>
                <a:prstClr val="black"/>
              </a:solidFill>
            </a:endParaRPr>
          </a:p>
        </p:txBody>
      </p:sp>
    </p:spTree>
    <p:extLst>
      <p:ext uri="{BB962C8B-B14F-4D97-AF65-F5344CB8AC3E}">
        <p14:creationId xmlns:p14="http://schemas.microsoft.com/office/powerpoint/2010/main" val="408137169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27</a:t>
            </a:fld>
            <a:endParaRPr lang="en-US" dirty="0">
              <a:solidFill>
                <a:prstClr val="black"/>
              </a:solidFill>
            </a:endParaRPr>
          </a:p>
        </p:txBody>
      </p:sp>
    </p:spTree>
    <p:extLst>
      <p:ext uri="{BB962C8B-B14F-4D97-AF65-F5344CB8AC3E}">
        <p14:creationId xmlns:p14="http://schemas.microsoft.com/office/powerpoint/2010/main" val="372958360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28</a:t>
            </a:fld>
            <a:endParaRPr lang="en-US" dirty="0">
              <a:solidFill>
                <a:prstClr val="black"/>
              </a:solidFill>
            </a:endParaRPr>
          </a:p>
        </p:txBody>
      </p:sp>
    </p:spTree>
    <p:extLst>
      <p:ext uri="{BB962C8B-B14F-4D97-AF65-F5344CB8AC3E}">
        <p14:creationId xmlns:p14="http://schemas.microsoft.com/office/powerpoint/2010/main" val="141990056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29</a:t>
            </a:fld>
            <a:endParaRPr lang="en-US" dirty="0">
              <a:solidFill>
                <a:prstClr val="black"/>
              </a:solidFill>
            </a:endParaRPr>
          </a:p>
        </p:txBody>
      </p:sp>
    </p:spTree>
    <p:extLst>
      <p:ext uri="{BB962C8B-B14F-4D97-AF65-F5344CB8AC3E}">
        <p14:creationId xmlns:p14="http://schemas.microsoft.com/office/powerpoint/2010/main" val="61342384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30</a:t>
            </a:fld>
            <a:endParaRPr lang="en-US" dirty="0">
              <a:solidFill>
                <a:prstClr val="black"/>
              </a:solidFill>
            </a:endParaRPr>
          </a:p>
        </p:txBody>
      </p:sp>
    </p:spTree>
    <p:extLst>
      <p:ext uri="{BB962C8B-B14F-4D97-AF65-F5344CB8AC3E}">
        <p14:creationId xmlns:p14="http://schemas.microsoft.com/office/powerpoint/2010/main" val="1467534125"/>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31</a:t>
            </a:fld>
            <a:endParaRPr lang="en-US" dirty="0">
              <a:solidFill>
                <a:prstClr val="black"/>
              </a:solidFill>
            </a:endParaRPr>
          </a:p>
        </p:txBody>
      </p:sp>
    </p:spTree>
    <p:extLst>
      <p:ext uri="{BB962C8B-B14F-4D97-AF65-F5344CB8AC3E}">
        <p14:creationId xmlns:p14="http://schemas.microsoft.com/office/powerpoint/2010/main" val="28308345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32</a:t>
            </a:fld>
            <a:endParaRPr lang="en-US" dirty="0">
              <a:solidFill>
                <a:prstClr val="black"/>
              </a:solidFill>
            </a:endParaRPr>
          </a:p>
        </p:txBody>
      </p:sp>
    </p:spTree>
    <p:extLst>
      <p:ext uri="{BB962C8B-B14F-4D97-AF65-F5344CB8AC3E}">
        <p14:creationId xmlns:p14="http://schemas.microsoft.com/office/powerpoint/2010/main" val="3118826896"/>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33</a:t>
            </a:fld>
            <a:endParaRPr lang="en-US" dirty="0">
              <a:solidFill>
                <a:prstClr val="black"/>
              </a:solidFill>
            </a:endParaRPr>
          </a:p>
        </p:txBody>
      </p:sp>
    </p:spTree>
    <p:extLst>
      <p:ext uri="{BB962C8B-B14F-4D97-AF65-F5344CB8AC3E}">
        <p14:creationId xmlns:p14="http://schemas.microsoft.com/office/powerpoint/2010/main" val="4043275685"/>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34</a:t>
            </a:fld>
            <a:endParaRPr lang="en-US" dirty="0">
              <a:solidFill>
                <a:prstClr val="black"/>
              </a:solidFill>
            </a:endParaRPr>
          </a:p>
        </p:txBody>
      </p:sp>
    </p:spTree>
    <p:extLst>
      <p:ext uri="{BB962C8B-B14F-4D97-AF65-F5344CB8AC3E}">
        <p14:creationId xmlns:p14="http://schemas.microsoft.com/office/powerpoint/2010/main" val="2430005443"/>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BE03013-8287-D549-A06B-B0A86AFD763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35</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316533083"/>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BE03013-8287-D549-A06B-B0A86AFD763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36</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663939116"/>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BE03013-8287-D549-A06B-B0A86AFD763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37</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642705064"/>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BE03013-8287-D549-A06B-B0A86AFD763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38</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063231234"/>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BE03013-8287-D549-A06B-B0A86AFD763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39</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68069649"/>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BE03013-8287-D549-A06B-B0A86AFD763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40</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707141134"/>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BE03013-8287-D549-A06B-B0A86AFD763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41</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5453798"/>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42</a:t>
            </a:fld>
            <a:endParaRPr lang="en-US">
              <a:solidFill>
                <a:prstClr val="black"/>
              </a:solidFill>
            </a:endParaRPr>
          </a:p>
        </p:txBody>
      </p:sp>
    </p:spTree>
    <p:extLst>
      <p:ext uri="{BB962C8B-B14F-4D97-AF65-F5344CB8AC3E}">
        <p14:creationId xmlns:p14="http://schemas.microsoft.com/office/powerpoint/2010/main" val="387293863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D5F47777-84D7-4CF1-B56F-347CA25596FD}" type="datetimeFigureOut">
              <a:rPr lang="en-US" smtClean="0"/>
              <a:t>10/29/2020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300030737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5F47777-84D7-4CF1-B56F-347CA25596FD}" type="datetimeFigureOut">
              <a:rPr lang="en-US" smtClean="0"/>
              <a:t>10/29/2020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255440574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D5F47777-84D7-4CF1-B56F-347CA25596FD}" type="datetimeFigureOut">
              <a:rPr lang="en-US" smtClean="0"/>
              <a:t>10/29/2020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102771576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D5F47777-84D7-4CF1-B56F-347CA25596FD}" type="datetimeFigureOut">
              <a:rPr lang="en-US" smtClean="0"/>
              <a:t>10/29/2020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1185107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D5F47777-84D7-4CF1-B56F-347CA25596FD}" type="datetimeFigureOut">
              <a:rPr lang="en-US" smtClean="0"/>
              <a:t>10/29/2020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380951947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D5F47777-84D7-4CF1-B56F-347CA25596FD}" type="datetimeFigureOut">
              <a:rPr lang="en-US" smtClean="0"/>
              <a:t>10/29/2020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102365501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5F47777-84D7-4CF1-B56F-347CA25596FD}" type="datetimeFigureOut">
              <a:rPr lang="en-US" smtClean="0"/>
              <a:t>10/29/2020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413490457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D5F47777-84D7-4CF1-B56F-347CA25596FD}" type="datetimeFigureOut">
              <a:rPr lang="en-US" smtClean="0"/>
              <a:t>10/29/2020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291422013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D5F47777-84D7-4CF1-B56F-347CA25596FD}" type="datetimeFigureOut">
              <a:rPr lang="en-US" smtClean="0"/>
              <a:t>10/29/2020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303571957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5F47777-84D7-4CF1-B56F-347CA25596FD}" type="datetimeFigureOut">
              <a:rPr lang="en-US" smtClean="0"/>
              <a:t>10/29/2020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24644905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5F47777-84D7-4CF1-B56F-347CA25596FD}" type="datetimeFigureOut">
              <a:rPr lang="en-US" smtClean="0"/>
              <a:t>10/29/2020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58785620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srcRect/>
          <a:tile tx="0" ty="0" sx="100000" sy="100000" flip="none" algn="tl"/>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5F47777-84D7-4CF1-B56F-347CA25596FD}" type="datetimeFigureOut">
              <a:rPr lang="en-US" smtClean="0"/>
              <a:t>10/29/2020</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31B01FA-5DD9-417B-ABB8-22AA979D9AE8}" type="slidenum">
              <a:rPr lang="en-US" smtClean="0"/>
              <a:t>‹#›</a:t>
            </a:fld>
            <a:endParaRPr lang="en-US"/>
          </a:p>
        </p:txBody>
      </p:sp>
    </p:spTree>
    <p:extLst>
      <p:ext uri="{BB962C8B-B14F-4D97-AF65-F5344CB8AC3E}">
        <p14:creationId xmlns:p14="http://schemas.microsoft.com/office/powerpoint/2010/main" val="67999254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8" Type="http://schemas.openxmlformats.org/officeDocument/2006/relationships/hyperlink" Target="https://en.wikipedia.org/wiki/Saint" TargetMode="External"/><Relationship Id="rId3" Type="http://schemas.openxmlformats.org/officeDocument/2006/relationships/hyperlink" Target="https://en.wikipedia.org/wiki/Geography_of_Halloween" TargetMode="External"/><Relationship Id="rId7" Type="http://schemas.openxmlformats.org/officeDocument/2006/relationships/hyperlink" Target="https://en.wikipedia.org/wiki/Liturgical_year" TargetMode="External"/><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hyperlink" Target="https://en.wikipedia.org/wiki/Allhallowtide" TargetMode="External"/><Relationship Id="rId5" Type="http://schemas.openxmlformats.org/officeDocument/2006/relationships/hyperlink" Target="https://en.wikipedia.org/wiki/All_Saints%27_Day" TargetMode="External"/><Relationship Id="rId4" Type="http://schemas.openxmlformats.org/officeDocument/2006/relationships/hyperlink" Target="https://en.wikipedia.org/wiki/Western_Christian" TargetMode="External"/><Relationship Id="rId9" Type="http://schemas.openxmlformats.org/officeDocument/2006/relationships/hyperlink" Target="https://en.wikipedia.org/wiki/Christian_martyr" TargetMode="External"/></Relationships>
</file>

<file path=ppt/slides/_rels/slide5.xml.rels><?xml version="1.0" encoding="UTF-8" standalone="yes"?>
<Relationships xmlns="http://schemas.openxmlformats.org/package/2006/relationships"><Relationship Id="rId8" Type="http://schemas.openxmlformats.org/officeDocument/2006/relationships/hyperlink" Target="https://en.wikipedia.org/wiki/Christianization" TargetMode="External"/><Relationship Id="rId3" Type="http://schemas.openxmlformats.org/officeDocument/2006/relationships/hyperlink" Target="https://en.wikipedia.org/wiki/Celts" TargetMode="External"/><Relationship Id="rId7" Type="http://schemas.openxmlformats.org/officeDocument/2006/relationships/hyperlink" Target="https://en.wikipedia.org/wiki/Paganism" TargetMode="External"/><Relationship Id="rId12" Type="http://schemas.openxmlformats.org/officeDocument/2006/relationships/hyperlink" Target="https://en.wikipedia.org/wiki/Vigil#Eves_of_religious_celebrations" TargetMode="External"/><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hyperlink" Target="https://en.wikipedia.org/wiki/Samhain" TargetMode="External"/><Relationship Id="rId11" Type="http://schemas.openxmlformats.org/officeDocument/2006/relationships/hyperlink" Target="https://en.wikipedia.org/wiki/Christianity" TargetMode="External"/><Relationship Id="rId5" Type="http://schemas.openxmlformats.org/officeDocument/2006/relationships/hyperlink" Target="https://en.wikipedia.org/wiki/Gaels" TargetMode="External"/><Relationship Id="rId10" Type="http://schemas.openxmlformats.org/officeDocument/2006/relationships/hyperlink" Target="https://en.wikipedia.org/wiki/Early_Church" TargetMode="External"/><Relationship Id="rId4" Type="http://schemas.openxmlformats.org/officeDocument/2006/relationships/hyperlink" Target="https://en.wikipedia.org/wiki/Harvest_festival" TargetMode="External"/><Relationship Id="rId9" Type="http://schemas.openxmlformats.org/officeDocument/2006/relationships/hyperlink" Target="https://en.wikipedia.org/wiki/All_Hallow%27s_Day" TargetMode="Externa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8" Type="http://schemas.openxmlformats.org/officeDocument/2006/relationships/hyperlink" Target="https://en.wikipedia.org/wiki/Bonfire" TargetMode="External"/><Relationship Id="rId13" Type="http://schemas.openxmlformats.org/officeDocument/2006/relationships/hyperlink" Target="https://en.wikipedia.org/wiki/List_of_films_set_around_Halloween" TargetMode="External"/><Relationship Id="rId3" Type="http://schemas.openxmlformats.org/officeDocument/2006/relationships/hyperlink" Target="https://en.wikipedia.org/wiki/Trick-or-treating" TargetMode="External"/><Relationship Id="rId7" Type="http://schemas.openxmlformats.org/officeDocument/2006/relationships/hyperlink" Target="https://en.wikipedia.org/wiki/Jack-o%27-lantern" TargetMode="External"/><Relationship Id="rId12" Type="http://schemas.openxmlformats.org/officeDocument/2006/relationships/hyperlink" Target="https://en.wikipedia.org/wiki/Haunted_attraction_(simulated)" TargetMode="External"/><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hyperlink" Target="https://en.wikipedia.org/wiki/Halloween_costume" TargetMode="External"/><Relationship Id="rId11" Type="http://schemas.openxmlformats.org/officeDocument/2006/relationships/hyperlink" Target="https://en.wikipedia.org/wiki/Prank" TargetMode="External"/><Relationship Id="rId5" Type="http://schemas.openxmlformats.org/officeDocument/2006/relationships/hyperlink" Target="https://en.wikipedia.org/wiki/Souling" TargetMode="External"/><Relationship Id="rId10" Type="http://schemas.openxmlformats.org/officeDocument/2006/relationships/hyperlink" Target="https://en.wikipedia.org/wiki/Fortune-telling" TargetMode="External"/><Relationship Id="rId4" Type="http://schemas.openxmlformats.org/officeDocument/2006/relationships/hyperlink" Target="https://en.wikipedia.org/wiki/Guising" TargetMode="External"/><Relationship Id="rId9" Type="http://schemas.openxmlformats.org/officeDocument/2006/relationships/hyperlink" Target="https://en.wikipedia.org/wiki/Apple_bobbing" TargetMode="External"/><Relationship Id="rId14" Type="http://schemas.openxmlformats.org/officeDocument/2006/relationships/hyperlink" Target="https://en.wikipedia.org/wiki/Votive_candle" TargetMode="Externa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hyperlink" Target="https://en.wikipedia.org/wiki/Neopagan" TargetMode="External"/><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hyperlink" Target="https://en.wikipedia.org/wiki/Samhain" TargetMode="External"/></Relationships>
</file>

<file path=ppt/slides/_rels/slide10.xml.rels><?xml version="1.0" encoding="UTF-8" standalone="yes"?>
<Relationships xmlns="http://schemas.openxmlformats.org/package/2006/relationships"><Relationship Id="rId3" Type="http://schemas.openxmlformats.org/officeDocument/2006/relationships/hyperlink" Target="https://en.wikipedia.org/wiki/The_Manitoban" TargetMode="External"/><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hyperlink" Target="https://en.wikipedia.org/wiki/Wiccans" TargetMode="Externa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44557" y="598715"/>
            <a:ext cx="11489633" cy="6030684"/>
          </a:xfrm>
        </p:spPr>
        <p:txBody>
          <a:bodyPr>
            <a:normAutofit/>
          </a:bodyPr>
          <a:lstStyle/>
          <a:p>
            <a:pPr algn="ctr">
              <a:buNone/>
            </a:pPr>
            <a:r>
              <a:rPr lang="en-US" sz="5200" b="1" dirty="0" smtClean="0">
                <a:solidFill>
                  <a:schemeClr val="accent1">
                    <a:lumMod val="50000"/>
                  </a:schemeClr>
                </a:solidFill>
                <a:latin typeface="Helvetica" pitchFamily="34" charset="0"/>
                <a:cs typeface="Helvetica" pitchFamily="34" charset="0"/>
              </a:rPr>
              <a:t>Shabbat Shalom</a:t>
            </a:r>
            <a:endParaRPr lang="en-US" sz="2400" dirty="0">
              <a:solidFill>
                <a:schemeClr val="tx1">
                  <a:lumMod val="95000"/>
                  <a:lumOff val="5000"/>
                </a:schemeClr>
              </a:solidFill>
              <a:latin typeface="Helvetica" pitchFamily="34" charset="0"/>
              <a:cs typeface="Helvetica" pitchFamily="34" charset="0"/>
            </a:endParaRPr>
          </a:p>
          <a:p>
            <a:pPr algn="ctr">
              <a:spcAft>
                <a:spcPts val="1200"/>
              </a:spcAft>
              <a:buNone/>
            </a:pPr>
            <a:r>
              <a:rPr lang="en-US" sz="3733" b="1" dirty="0">
                <a:solidFill>
                  <a:schemeClr val="tx1">
                    <a:lumMod val="95000"/>
                    <a:lumOff val="5000"/>
                  </a:schemeClr>
                </a:solidFill>
                <a:latin typeface="Helvetica" pitchFamily="34" charset="0"/>
                <a:cs typeface="Helvetica" pitchFamily="34" charset="0"/>
              </a:rPr>
              <a:t>Welcome to</a:t>
            </a:r>
            <a:endParaRPr lang="en-US" sz="3733" b="1" i="1" dirty="0">
              <a:solidFill>
                <a:schemeClr val="tx1">
                  <a:lumMod val="95000"/>
                  <a:lumOff val="5000"/>
                </a:schemeClr>
              </a:solidFill>
              <a:latin typeface="Helvetica" pitchFamily="34" charset="0"/>
              <a:cs typeface="Helvetica" pitchFamily="34" charset="0"/>
            </a:endParaRPr>
          </a:p>
          <a:p>
            <a:pPr marL="0" indent="0" algn="ctr">
              <a:spcBef>
                <a:spcPts val="0"/>
              </a:spcBef>
              <a:buNone/>
            </a:pPr>
            <a:r>
              <a:rPr lang="en-US" sz="10400" b="1" i="1" dirty="0">
                <a:solidFill>
                  <a:srgbClr val="C00000"/>
                </a:solidFill>
                <a:latin typeface="Helvetica" pitchFamily="34" charset="0"/>
                <a:cs typeface="Helvetica" pitchFamily="34" charset="0"/>
              </a:rPr>
              <a:t>The </a:t>
            </a:r>
            <a:r>
              <a:rPr lang="en-US" sz="10400" b="1" i="1" dirty="0" err="1">
                <a:solidFill>
                  <a:srgbClr val="C00000"/>
                </a:solidFill>
                <a:latin typeface="Helvetica" pitchFamily="34" charset="0"/>
                <a:cs typeface="Helvetica" pitchFamily="34" charset="0"/>
              </a:rPr>
              <a:t>Miqra</a:t>
            </a:r>
            <a:endParaRPr lang="en-US" sz="10400" b="1" i="1" dirty="0">
              <a:solidFill>
                <a:srgbClr val="C00000"/>
              </a:solidFill>
              <a:latin typeface="Helvetica" pitchFamily="34" charset="0"/>
              <a:cs typeface="Helvetica" pitchFamily="34" charset="0"/>
            </a:endParaRPr>
          </a:p>
          <a:p>
            <a:pPr marL="0" indent="0" algn="ctr">
              <a:spcBef>
                <a:spcPts val="0"/>
              </a:spcBef>
              <a:buNone/>
            </a:pPr>
            <a:endParaRPr lang="en-US" sz="5333" dirty="0">
              <a:solidFill>
                <a:schemeClr val="tx1">
                  <a:lumMod val="95000"/>
                  <a:lumOff val="5000"/>
                </a:schemeClr>
              </a:solidFill>
              <a:latin typeface="Helvetica" pitchFamily="34" charset="0"/>
              <a:cs typeface="Helvetica" pitchFamily="34" charset="0"/>
            </a:endParaRPr>
          </a:p>
          <a:p>
            <a:pPr marL="0" indent="0" algn="ctr">
              <a:spcBef>
                <a:spcPts val="0"/>
              </a:spcBef>
              <a:buNone/>
            </a:pPr>
            <a:r>
              <a:rPr lang="en-US" sz="5333" b="1" dirty="0">
                <a:solidFill>
                  <a:schemeClr val="tx1">
                    <a:lumMod val="95000"/>
                    <a:lumOff val="5000"/>
                  </a:schemeClr>
                </a:solidFill>
                <a:latin typeface="Helvetica" pitchFamily="34" charset="0"/>
                <a:cs typeface="Helvetica" pitchFamily="34" charset="0"/>
              </a:rPr>
              <a:t>Proclaiming the Ancient Paths of Our Biblical Roots</a:t>
            </a:r>
          </a:p>
          <a:p>
            <a:pPr marL="0" indent="0" algn="ctr">
              <a:spcBef>
                <a:spcPts val="0"/>
              </a:spcBef>
              <a:buNone/>
            </a:pPr>
            <a:r>
              <a:rPr lang="en-US" sz="5333" b="1" dirty="0" smtClean="0">
                <a:solidFill>
                  <a:schemeClr val="tx1">
                    <a:lumMod val="95000"/>
                    <a:lumOff val="5000"/>
                  </a:schemeClr>
                </a:solidFill>
                <a:latin typeface="Helvetica" pitchFamily="34" charset="0"/>
                <a:cs typeface="Helvetica" pitchFamily="34" charset="0"/>
              </a:rPr>
              <a:t>October </a:t>
            </a:r>
            <a:r>
              <a:rPr lang="en-US" sz="5333" b="1" dirty="0" smtClean="0">
                <a:solidFill>
                  <a:schemeClr val="tx1">
                    <a:lumMod val="95000"/>
                    <a:lumOff val="5000"/>
                  </a:schemeClr>
                </a:solidFill>
                <a:latin typeface="Helvetica" pitchFamily="34" charset="0"/>
                <a:cs typeface="Helvetica" pitchFamily="34" charset="0"/>
              </a:rPr>
              <a:t>31</a:t>
            </a:r>
            <a:r>
              <a:rPr lang="en-US" sz="5333" b="1" dirty="0" smtClean="0">
                <a:solidFill>
                  <a:schemeClr val="tx1">
                    <a:lumMod val="95000"/>
                    <a:lumOff val="5000"/>
                  </a:schemeClr>
                </a:solidFill>
                <a:latin typeface="Helvetica" pitchFamily="34" charset="0"/>
                <a:cs typeface="Helvetica" pitchFamily="34" charset="0"/>
              </a:rPr>
              <a:t>, </a:t>
            </a:r>
            <a:r>
              <a:rPr lang="en-US" sz="5333" b="1" dirty="0" smtClean="0">
                <a:solidFill>
                  <a:schemeClr val="tx1">
                    <a:lumMod val="95000"/>
                    <a:lumOff val="5000"/>
                  </a:schemeClr>
                </a:solidFill>
                <a:latin typeface="Helvetica" pitchFamily="34" charset="0"/>
                <a:cs typeface="Helvetica" pitchFamily="34" charset="0"/>
              </a:rPr>
              <a:t>2020</a:t>
            </a:r>
            <a:endParaRPr lang="en-US" sz="5333" b="1" dirty="0">
              <a:solidFill>
                <a:schemeClr val="tx1">
                  <a:lumMod val="95000"/>
                  <a:lumOff val="5000"/>
                </a:schemeClr>
              </a:solidFill>
              <a:latin typeface="Helvetica" pitchFamily="34" charset="0"/>
              <a:cs typeface="Helvetica" pitchFamily="34" charset="0"/>
            </a:endParaRPr>
          </a:p>
          <a:p>
            <a:pPr algn="ctr">
              <a:buNone/>
            </a:pPr>
            <a:endParaRPr lang="en-US" sz="3733" dirty="0">
              <a:solidFill>
                <a:schemeClr val="tx1">
                  <a:lumMod val="95000"/>
                  <a:lumOff val="5000"/>
                </a:schemeClr>
              </a:solidFill>
              <a:latin typeface="Helvetica" pitchFamily="34" charset="0"/>
              <a:cs typeface="Helvetica" pitchFamily="34" charset="0"/>
            </a:endParaRPr>
          </a:p>
        </p:txBody>
      </p:sp>
    </p:spTree>
    <p:extLst>
      <p:ext uri="{BB962C8B-B14F-4D97-AF65-F5344CB8AC3E}">
        <p14:creationId xmlns:p14="http://schemas.microsoft.com/office/powerpoint/2010/main" val="13878804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39338" y="598715"/>
            <a:ext cx="11948159" cy="6030684"/>
          </a:xfrm>
        </p:spPr>
        <p:txBody>
          <a:bodyPr>
            <a:normAutofit/>
          </a:bodyPr>
          <a:lstStyle/>
          <a:p>
            <a:pPr algn="ctr">
              <a:buNone/>
            </a:pPr>
            <a:r>
              <a:rPr lang="en-US" sz="5333" dirty="0">
                <a:solidFill>
                  <a:schemeClr val="bg1"/>
                </a:solidFill>
                <a:latin typeface="Helvetica" pitchFamily="34" charset="0"/>
                <a:cs typeface="Helvetica" pitchFamily="34" charset="0"/>
              </a:rPr>
              <a:t>  </a:t>
            </a:r>
          </a:p>
          <a:p>
            <a:pPr marL="0" indent="0" algn="ctr">
              <a:spcBef>
                <a:spcPts val="0"/>
              </a:spcBef>
              <a:buNone/>
            </a:pPr>
            <a:r>
              <a:rPr lang="en-US" sz="6600" b="1" dirty="0" smtClean="0">
                <a:solidFill>
                  <a:schemeClr val="accent2">
                    <a:lumMod val="50000"/>
                  </a:schemeClr>
                </a:solidFill>
                <a:cs typeface="Helvetica" pitchFamily="34" charset="0"/>
              </a:rPr>
              <a:t>The Pagan Festival of Halloween</a:t>
            </a:r>
            <a:endParaRPr lang="en-US" sz="6000" b="1" dirty="0">
              <a:solidFill>
                <a:schemeClr val="tx1">
                  <a:lumMod val="95000"/>
                  <a:lumOff val="5000"/>
                </a:schemeClr>
              </a:solidFill>
              <a:cs typeface="Helvetica" pitchFamily="34" charset="0"/>
            </a:endParaRPr>
          </a:p>
          <a:p>
            <a:pPr marL="0" indent="0" algn="ctr">
              <a:buNone/>
            </a:pPr>
            <a:endParaRPr lang="en-US" sz="5333" b="1" dirty="0" smtClean="0">
              <a:solidFill>
                <a:schemeClr val="tx1">
                  <a:lumMod val="95000"/>
                  <a:lumOff val="5000"/>
                </a:schemeClr>
              </a:solidFill>
              <a:cs typeface="Helvetica" pitchFamily="34" charset="0"/>
            </a:endParaRPr>
          </a:p>
          <a:p>
            <a:pPr marL="0" indent="0" algn="ctr">
              <a:buNone/>
            </a:pPr>
            <a:r>
              <a:rPr lang="en-US" sz="5333" b="1" dirty="0" smtClean="0">
                <a:solidFill>
                  <a:schemeClr val="tx1">
                    <a:lumMod val="95000"/>
                    <a:lumOff val="5000"/>
                  </a:schemeClr>
                </a:solidFill>
                <a:cs typeface="Helvetica" pitchFamily="34" charset="0"/>
              </a:rPr>
              <a:t>Is This a Time When Believers Should Celebrate Trunk or Treat?</a:t>
            </a:r>
            <a:endParaRPr lang="en-US" sz="5333" b="1" dirty="0">
              <a:solidFill>
                <a:schemeClr val="tx1">
                  <a:lumMod val="95000"/>
                  <a:lumOff val="5000"/>
                </a:schemeClr>
              </a:solidFill>
              <a:cs typeface="Helvetica" pitchFamily="34" charset="0"/>
            </a:endParaRPr>
          </a:p>
        </p:txBody>
      </p:sp>
    </p:spTree>
    <p:extLst>
      <p:ext uri="{BB962C8B-B14F-4D97-AF65-F5344CB8AC3E}">
        <p14:creationId xmlns:p14="http://schemas.microsoft.com/office/powerpoint/2010/main" val="347411140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a:xfrm>
            <a:off x="587828" y="292103"/>
            <a:ext cx="10972800" cy="850900"/>
          </a:xfrm>
        </p:spPr>
        <p:txBody>
          <a:bodyPr>
            <a:normAutofit fontScale="90000"/>
          </a:bodyPr>
          <a:lstStyle/>
          <a:p>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endParaRPr lang="en-US" sz="4000" b="0" dirty="0"/>
          </a:p>
        </p:txBody>
      </p:sp>
      <p:sp>
        <p:nvSpPr>
          <p:cNvPr id="3" name="Subtitle 2"/>
          <p:cNvSpPr>
            <a:spLocks noGrp="1"/>
          </p:cNvSpPr>
          <p:nvPr>
            <p:ph idx="1"/>
          </p:nvPr>
        </p:nvSpPr>
        <p:spPr>
          <a:xfrm>
            <a:off x="355600" y="419100"/>
            <a:ext cx="11836400" cy="6159500"/>
          </a:xfrm>
        </p:spPr>
        <p:txBody>
          <a:bodyPr>
            <a:normAutofit/>
          </a:bodyPr>
          <a:lstStyle/>
          <a:p>
            <a:pPr marL="0" indent="0" algn="ctr">
              <a:buNone/>
            </a:pPr>
            <a:r>
              <a:rPr lang="en-US" sz="4400" b="1" dirty="0" smtClean="0">
                <a:latin typeface="Times New Roman" panose="02020603050405020304" pitchFamily="18" charset="0"/>
                <a:cs typeface="Times New Roman" panose="02020603050405020304" pitchFamily="18" charset="0"/>
              </a:rPr>
              <a:t>Lead In…</a:t>
            </a:r>
          </a:p>
          <a:p>
            <a:pPr marL="0" indent="0">
              <a:buNone/>
            </a:pPr>
            <a:r>
              <a:rPr lang="en-US" sz="4000" b="1" dirty="0" smtClean="0">
                <a:latin typeface="Times New Roman" panose="02020603050405020304" pitchFamily="18" charset="0"/>
                <a:cs typeface="Times New Roman" panose="02020603050405020304" pitchFamily="18" charset="0"/>
              </a:rPr>
              <a:t>Christians believe and teach that God can take anything evil and turn it into good</a:t>
            </a:r>
          </a:p>
          <a:p>
            <a:pPr marL="0" indent="0">
              <a:buNone/>
            </a:pPr>
            <a:r>
              <a:rPr lang="en-US" sz="4000" b="1" dirty="0" smtClean="0">
                <a:latin typeface="Times New Roman" panose="02020603050405020304" pitchFamily="18" charset="0"/>
                <a:cs typeface="Times New Roman" panose="02020603050405020304" pitchFamily="18" charset="0"/>
              </a:rPr>
              <a:t>Christians believe and teach that any of the pagan holidays can be used by God for worshipping Him</a:t>
            </a:r>
          </a:p>
          <a:p>
            <a:pPr marL="0" indent="0">
              <a:buNone/>
            </a:pPr>
            <a:r>
              <a:rPr lang="en-US" sz="4000" b="1" dirty="0" smtClean="0">
                <a:latin typeface="Times New Roman" panose="02020603050405020304" pitchFamily="18" charset="0"/>
                <a:cs typeface="Times New Roman" panose="02020603050405020304" pitchFamily="18" charset="0"/>
              </a:rPr>
              <a:t>Christians know the history of Halloween, but it doesn’t matter to them because Christ died to set us free from the evil of pagan worship practices</a:t>
            </a:r>
            <a:endParaRPr lang="en-US" sz="4000" b="1" dirty="0" smtClean="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20717434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a:xfrm>
            <a:off x="587828" y="292103"/>
            <a:ext cx="10972800" cy="850900"/>
          </a:xfrm>
        </p:spPr>
        <p:txBody>
          <a:bodyPr>
            <a:normAutofit fontScale="90000"/>
          </a:bodyPr>
          <a:lstStyle/>
          <a:p>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endParaRPr lang="en-US" sz="4000" b="0" dirty="0"/>
          </a:p>
        </p:txBody>
      </p:sp>
      <p:sp>
        <p:nvSpPr>
          <p:cNvPr id="3" name="Subtitle 2"/>
          <p:cNvSpPr>
            <a:spLocks noGrp="1"/>
          </p:cNvSpPr>
          <p:nvPr>
            <p:ph idx="1"/>
          </p:nvPr>
        </p:nvSpPr>
        <p:spPr>
          <a:xfrm>
            <a:off x="355600" y="419100"/>
            <a:ext cx="11836400" cy="6159500"/>
          </a:xfrm>
        </p:spPr>
        <p:txBody>
          <a:bodyPr>
            <a:normAutofit/>
          </a:bodyPr>
          <a:lstStyle/>
          <a:p>
            <a:pPr marL="0" indent="0" algn="ctr">
              <a:buNone/>
            </a:pPr>
            <a:r>
              <a:rPr lang="en-US" sz="4400" b="1" dirty="0" smtClean="0">
                <a:latin typeface="Times New Roman" panose="02020603050405020304" pitchFamily="18" charset="0"/>
                <a:cs typeface="Times New Roman" panose="02020603050405020304" pitchFamily="18" charset="0"/>
              </a:rPr>
              <a:t>What is Halloween?</a:t>
            </a:r>
            <a:endParaRPr lang="en-US" sz="4400" b="1" dirty="0" smtClean="0">
              <a:latin typeface="Times New Roman" panose="02020603050405020304" pitchFamily="18" charset="0"/>
              <a:cs typeface="Times New Roman" panose="02020603050405020304" pitchFamily="18" charset="0"/>
            </a:endParaRPr>
          </a:p>
          <a:p>
            <a:pPr marL="0" indent="0">
              <a:buNone/>
            </a:pPr>
            <a:r>
              <a:rPr lang="en-US" sz="4000" b="1" dirty="0" smtClean="0">
                <a:latin typeface="Times New Roman" panose="02020603050405020304" pitchFamily="18" charset="0"/>
                <a:cs typeface="Times New Roman" panose="02020603050405020304" pitchFamily="18" charset="0"/>
              </a:rPr>
              <a:t>Wikipedia - </a:t>
            </a:r>
            <a:r>
              <a:rPr lang="en-US" sz="3600" b="1" dirty="0"/>
              <a:t>Halloween</a:t>
            </a:r>
            <a:r>
              <a:rPr lang="en-US" sz="3600" dirty="0"/>
              <a:t> or </a:t>
            </a:r>
            <a:r>
              <a:rPr lang="en-US" sz="3600" b="1" dirty="0"/>
              <a:t>Hallowe'en</a:t>
            </a:r>
            <a:r>
              <a:rPr lang="en-US" sz="3600" dirty="0"/>
              <a:t> (a contraction of "All Hallows' evening</a:t>
            </a:r>
            <a:r>
              <a:rPr lang="en-US" sz="3600" dirty="0" smtClean="0"/>
              <a:t>"),</a:t>
            </a:r>
            <a:r>
              <a:rPr lang="en-US" sz="3600" dirty="0"/>
              <a:t> also known as </a:t>
            </a:r>
            <a:r>
              <a:rPr lang="en-US" sz="3600" b="1" dirty="0" err="1"/>
              <a:t>Allhalloween</a:t>
            </a:r>
            <a:r>
              <a:rPr lang="en-US" sz="3600" dirty="0" smtClean="0"/>
              <a:t>,</a:t>
            </a:r>
            <a:r>
              <a:rPr lang="en-US" sz="3600" dirty="0"/>
              <a:t> </a:t>
            </a:r>
            <a:r>
              <a:rPr lang="en-US" sz="3600" b="1" dirty="0"/>
              <a:t>All Hallows' Eve</a:t>
            </a:r>
            <a:r>
              <a:rPr lang="en-US" sz="3600" dirty="0" smtClean="0"/>
              <a:t>,</a:t>
            </a:r>
            <a:r>
              <a:rPr lang="en-US" sz="3600" dirty="0"/>
              <a:t> or </a:t>
            </a:r>
            <a:r>
              <a:rPr lang="en-US" sz="3600" b="1" dirty="0"/>
              <a:t>All Saints' Eve</a:t>
            </a:r>
            <a:r>
              <a:rPr lang="en-US" sz="3600" dirty="0" smtClean="0"/>
              <a:t>,</a:t>
            </a:r>
            <a:r>
              <a:rPr lang="en-US" sz="3600" dirty="0"/>
              <a:t> is a celebration </a:t>
            </a:r>
            <a:r>
              <a:rPr lang="en-US" sz="3600" dirty="0">
                <a:hlinkClick r:id="rId3" tooltip="Geography of Halloween"/>
              </a:rPr>
              <a:t>observed in many countries</a:t>
            </a:r>
            <a:r>
              <a:rPr lang="en-US" sz="3600" dirty="0"/>
              <a:t> on 31 October, the eve of the </a:t>
            </a:r>
            <a:r>
              <a:rPr lang="en-US" sz="3600" dirty="0">
                <a:hlinkClick r:id="rId4" tooltip="Western Christian"/>
              </a:rPr>
              <a:t>Western Christian</a:t>
            </a:r>
            <a:r>
              <a:rPr lang="en-US" sz="3600" dirty="0"/>
              <a:t> feast of </a:t>
            </a:r>
            <a:r>
              <a:rPr lang="en-US" sz="3600" dirty="0">
                <a:hlinkClick r:id="rId5" tooltip="All Saints' Day"/>
              </a:rPr>
              <a:t>All Hallows' Day</a:t>
            </a:r>
            <a:r>
              <a:rPr lang="en-US" sz="3600" dirty="0"/>
              <a:t>. It begins the observance of </a:t>
            </a:r>
            <a:r>
              <a:rPr lang="en-US" sz="3600" dirty="0" err="1">
                <a:hlinkClick r:id="rId6" tooltip="Allhallowtide"/>
              </a:rPr>
              <a:t>Allhallowtide</a:t>
            </a:r>
            <a:r>
              <a:rPr lang="en-US" sz="3600" dirty="0" smtClean="0"/>
              <a:t>,</a:t>
            </a:r>
            <a:r>
              <a:rPr lang="en-US" sz="3600" dirty="0"/>
              <a:t> the time in the </a:t>
            </a:r>
            <a:r>
              <a:rPr lang="en-US" sz="3600" dirty="0">
                <a:hlinkClick r:id="rId7" tooltip="Liturgical year"/>
              </a:rPr>
              <a:t>liturgical year</a:t>
            </a:r>
            <a:r>
              <a:rPr lang="en-US" sz="3600" dirty="0"/>
              <a:t> dedicated to remembering the dead, including </a:t>
            </a:r>
            <a:r>
              <a:rPr lang="en-US" sz="3600" dirty="0">
                <a:hlinkClick r:id="rId8" tooltip="Saint"/>
              </a:rPr>
              <a:t>saints</a:t>
            </a:r>
            <a:r>
              <a:rPr lang="en-US" sz="3600" dirty="0"/>
              <a:t> (hallows), </a:t>
            </a:r>
            <a:r>
              <a:rPr lang="en-US" sz="3600" dirty="0">
                <a:hlinkClick r:id="rId9" tooltip="Christian martyr"/>
              </a:rPr>
              <a:t>martyrs</a:t>
            </a:r>
            <a:r>
              <a:rPr lang="en-US" sz="3600" dirty="0"/>
              <a:t>, and all the faithful departed</a:t>
            </a:r>
            <a:r>
              <a:rPr lang="en-US" sz="3600" dirty="0" smtClean="0"/>
              <a:t>.</a:t>
            </a:r>
            <a:endParaRPr lang="en-US" sz="4800" b="1" dirty="0" smtClean="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86433447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a:xfrm>
            <a:off x="587828" y="292103"/>
            <a:ext cx="10972800" cy="850900"/>
          </a:xfrm>
        </p:spPr>
        <p:txBody>
          <a:bodyPr>
            <a:normAutofit fontScale="90000"/>
          </a:bodyPr>
          <a:lstStyle/>
          <a:p>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endParaRPr lang="en-US" sz="4000" b="0" dirty="0"/>
          </a:p>
        </p:txBody>
      </p:sp>
      <p:sp>
        <p:nvSpPr>
          <p:cNvPr id="3" name="Subtitle 2"/>
          <p:cNvSpPr>
            <a:spLocks noGrp="1"/>
          </p:cNvSpPr>
          <p:nvPr>
            <p:ph idx="1"/>
          </p:nvPr>
        </p:nvSpPr>
        <p:spPr>
          <a:xfrm>
            <a:off x="355600" y="419100"/>
            <a:ext cx="11836400" cy="6159500"/>
          </a:xfrm>
        </p:spPr>
        <p:txBody>
          <a:bodyPr>
            <a:normAutofit/>
          </a:bodyPr>
          <a:lstStyle/>
          <a:p>
            <a:pPr marL="0" indent="0" algn="ctr">
              <a:buNone/>
            </a:pPr>
            <a:r>
              <a:rPr lang="en-US" sz="4400" b="1" dirty="0" smtClean="0">
                <a:latin typeface="Times New Roman" panose="02020603050405020304" pitchFamily="18" charset="0"/>
                <a:cs typeface="Times New Roman" panose="02020603050405020304" pitchFamily="18" charset="0"/>
              </a:rPr>
              <a:t>What is Halloween?</a:t>
            </a:r>
            <a:endParaRPr lang="en-US" sz="4400" b="1" dirty="0" smtClean="0">
              <a:latin typeface="Times New Roman" panose="02020603050405020304" pitchFamily="18" charset="0"/>
              <a:cs typeface="Times New Roman" panose="02020603050405020304" pitchFamily="18" charset="0"/>
            </a:endParaRPr>
          </a:p>
          <a:p>
            <a:pPr marL="0" indent="0">
              <a:buNone/>
            </a:pPr>
            <a:r>
              <a:rPr lang="en-US" sz="4000" dirty="0"/>
              <a:t>One theory holds that many Halloween traditions may have been influenced by ancient </a:t>
            </a:r>
            <a:r>
              <a:rPr lang="en-US" sz="4000" dirty="0">
                <a:hlinkClick r:id="rId3" tooltip="Celts"/>
              </a:rPr>
              <a:t>Celtic</a:t>
            </a:r>
            <a:r>
              <a:rPr lang="en-US" sz="4000" dirty="0"/>
              <a:t> </a:t>
            </a:r>
            <a:r>
              <a:rPr lang="en-US" sz="4000" dirty="0">
                <a:hlinkClick r:id="rId4" tooltip="Harvest festival"/>
              </a:rPr>
              <a:t>harvest festivals</a:t>
            </a:r>
            <a:r>
              <a:rPr lang="en-US" sz="4000" dirty="0"/>
              <a:t>, particularly the </a:t>
            </a:r>
            <a:r>
              <a:rPr lang="en-US" sz="4000" dirty="0">
                <a:hlinkClick r:id="rId5" tooltip="Gaels"/>
              </a:rPr>
              <a:t>Gaelic</a:t>
            </a:r>
            <a:r>
              <a:rPr lang="en-US" sz="4000" dirty="0"/>
              <a:t> festival </a:t>
            </a:r>
            <a:r>
              <a:rPr lang="en-US" sz="4000" dirty="0">
                <a:hlinkClick r:id="rId6" tooltip="Samhain"/>
              </a:rPr>
              <a:t>Samhain</a:t>
            </a:r>
            <a:r>
              <a:rPr lang="en-US" sz="4000" dirty="0"/>
              <a:t>, which may have had </a:t>
            </a:r>
            <a:r>
              <a:rPr lang="en-US" sz="4000" dirty="0">
                <a:hlinkClick r:id="rId7" tooltip="Paganism"/>
              </a:rPr>
              <a:t>pagan</a:t>
            </a:r>
            <a:r>
              <a:rPr lang="en-US" sz="4000" dirty="0"/>
              <a:t> roots</a:t>
            </a:r>
            <a:r>
              <a:rPr lang="en-US" sz="4000" dirty="0" smtClean="0"/>
              <a:t>;</a:t>
            </a:r>
            <a:r>
              <a:rPr lang="en-US" sz="4000" dirty="0"/>
              <a:t> some scholars hold that Samhain may have been </a:t>
            </a:r>
            <a:r>
              <a:rPr lang="en-US" sz="4000" dirty="0">
                <a:hlinkClick r:id="rId8" tooltip="Christianization"/>
              </a:rPr>
              <a:t>Christianized</a:t>
            </a:r>
            <a:r>
              <a:rPr lang="en-US" sz="4000" dirty="0"/>
              <a:t> as </a:t>
            </a:r>
            <a:r>
              <a:rPr lang="en-US" sz="4000" dirty="0">
                <a:hlinkClick r:id="rId9" tooltip="All Hallow's Day"/>
              </a:rPr>
              <a:t>All </a:t>
            </a:r>
            <a:r>
              <a:rPr lang="en-US" sz="4000" dirty="0" err="1">
                <a:hlinkClick r:id="rId9" tooltip="All Hallow's Day"/>
              </a:rPr>
              <a:t>Hallow's</a:t>
            </a:r>
            <a:r>
              <a:rPr lang="en-US" sz="4000" dirty="0">
                <a:hlinkClick r:id="rId9" tooltip="All Hallow's Day"/>
              </a:rPr>
              <a:t> Day</a:t>
            </a:r>
            <a:r>
              <a:rPr lang="en-US" sz="4000" dirty="0"/>
              <a:t>, along with its eve, by the </a:t>
            </a:r>
            <a:r>
              <a:rPr lang="en-US" sz="4000" dirty="0">
                <a:hlinkClick r:id="rId10" tooltip="Early Church"/>
              </a:rPr>
              <a:t>early Church</a:t>
            </a:r>
            <a:r>
              <a:rPr lang="en-US" sz="4000" dirty="0" smtClean="0"/>
              <a:t>.</a:t>
            </a:r>
            <a:r>
              <a:rPr lang="en-US" sz="4000" dirty="0"/>
              <a:t> Other academics believe, however, that Halloween began solely as a </a:t>
            </a:r>
            <a:r>
              <a:rPr lang="en-US" sz="4000" dirty="0">
                <a:hlinkClick r:id="rId11" tooltip="Christianity"/>
              </a:rPr>
              <a:t>Christian</a:t>
            </a:r>
            <a:r>
              <a:rPr lang="en-US" sz="4000" dirty="0"/>
              <a:t> holiday, being the </a:t>
            </a:r>
            <a:r>
              <a:rPr lang="en-US" sz="4000" dirty="0">
                <a:hlinkClick r:id="rId12" tooltip="Vigil"/>
              </a:rPr>
              <a:t>vigil</a:t>
            </a:r>
            <a:r>
              <a:rPr lang="en-US" sz="4000" dirty="0"/>
              <a:t> of All </a:t>
            </a:r>
            <a:r>
              <a:rPr lang="en-US" sz="4000" dirty="0" err="1"/>
              <a:t>Hallow's</a:t>
            </a:r>
            <a:r>
              <a:rPr lang="en-US" sz="4000" dirty="0"/>
              <a:t> Day</a:t>
            </a:r>
            <a:r>
              <a:rPr lang="en-US" sz="4000" dirty="0" smtClean="0"/>
              <a:t>.</a:t>
            </a:r>
            <a:endParaRPr lang="en-US" sz="6600" b="1" dirty="0" smtClean="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608815546"/>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a:xfrm>
            <a:off x="587828" y="292103"/>
            <a:ext cx="10972800" cy="850900"/>
          </a:xfrm>
        </p:spPr>
        <p:txBody>
          <a:bodyPr>
            <a:normAutofit fontScale="90000"/>
          </a:bodyPr>
          <a:lstStyle/>
          <a:p>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endParaRPr lang="en-US" sz="4000" b="0" dirty="0"/>
          </a:p>
        </p:txBody>
      </p:sp>
      <p:sp>
        <p:nvSpPr>
          <p:cNvPr id="3" name="Subtitle 2"/>
          <p:cNvSpPr>
            <a:spLocks noGrp="1"/>
          </p:cNvSpPr>
          <p:nvPr>
            <p:ph idx="1"/>
          </p:nvPr>
        </p:nvSpPr>
        <p:spPr>
          <a:xfrm>
            <a:off x="355600" y="419100"/>
            <a:ext cx="11836400" cy="6159500"/>
          </a:xfrm>
        </p:spPr>
        <p:txBody>
          <a:bodyPr>
            <a:normAutofit fontScale="62500" lnSpcReduction="20000"/>
          </a:bodyPr>
          <a:lstStyle/>
          <a:p>
            <a:pPr marL="0" indent="0" algn="ctr">
              <a:buNone/>
            </a:pPr>
            <a:r>
              <a:rPr lang="en-US" sz="7000" b="1" dirty="0" smtClean="0">
                <a:latin typeface="Times New Roman" panose="02020603050405020304" pitchFamily="18" charset="0"/>
                <a:cs typeface="Times New Roman" panose="02020603050405020304" pitchFamily="18" charset="0"/>
              </a:rPr>
              <a:t>Should Pagan Holidays Be Christianized?</a:t>
            </a:r>
            <a:endParaRPr lang="en-US" sz="7000" b="1" dirty="0" smtClean="0">
              <a:latin typeface="Times New Roman" panose="02020603050405020304" pitchFamily="18" charset="0"/>
              <a:cs typeface="Times New Roman" panose="02020603050405020304" pitchFamily="18" charset="0"/>
            </a:endParaRPr>
          </a:p>
          <a:p>
            <a:pPr marL="0" indent="0">
              <a:buNone/>
            </a:pPr>
            <a:r>
              <a:rPr lang="en-US" sz="6600" dirty="0"/>
              <a:t>The Appointed Times of Yahuwah describe for us the Times and Seasons in which Elohim’s people are to honor him with worship.</a:t>
            </a:r>
          </a:p>
          <a:p>
            <a:pPr marL="0" indent="0">
              <a:buNone/>
            </a:pPr>
            <a:r>
              <a:rPr lang="en-US" sz="6600" dirty="0"/>
              <a:t>These are the “holiday’s” Yahuwah wants his people to rejoice in and remember him by.</a:t>
            </a:r>
          </a:p>
          <a:p>
            <a:pPr marL="0" indent="0">
              <a:buNone/>
            </a:pPr>
            <a:r>
              <a:rPr lang="en-US" sz="6600" b="1" dirty="0" err="1"/>
              <a:t>Devarim</a:t>
            </a:r>
            <a:r>
              <a:rPr lang="en-US" sz="6600" b="1" dirty="0"/>
              <a:t> [Deuteronomy] 12:32  See that you do all I command you; do not add to it or take away from it.</a:t>
            </a:r>
          </a:p>
          <a:p>
            <a:pPr marL="0" indent="0">
              <a:buNone/>
            </a:pPr>
            <a:r>
              <a:rPr lang="en-US" sz="6600" dirty="0"/>
              <a:t>We are told not to add holidays/festivals/appointed times to what Elohim has given </a:t>
            </a:r>
            <a:r>
              <a:rPr lang="en-US" sz="6600" dirty="0" smtClean="0"/>
              <a:t>us</a:t>
            </a:r>
            <a:endParaRPr lang="en-US" sz="6600" dirty="0"/>
          </a:p>
        </p:txBody>
      </p:sp>
    </p:spTree>
    <p:extLst>
      <p:ext uri="{BB962C8B-B14F-4D97-AF65-F5344CB8AC3E}">
        <p14:creationId xmlns:p14="http://schemas.microsoft.com/office/powerpoint/2010/main" val="2101417592"/>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a:xfrm>
            <a:off x="587828" y="292103"/>
            <a:ext cx="10972800" cy="850900"/>
          </a:xfrm>
        </p:spPr>
        <p:txBody>
          <a:bodyPr>
            <a:normAutofit fontScale="90000"/>
          </a:bodyPr>
          <a:lstStyle/>
          <a:p>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endParaRPr lang="en-US" sz="4000" b="0" dirty="0"/>
          </a:p>
        </p:txBody>
      </p:sp>
      <p:sp>
        <p:nvSpPr>
          <p:cNvPr id="3" name="Subtitle 2"/>
          <p:cNvSpPr>
            <a:spLocks noGrp="1"/>
          </p:cNvSpPr>
          <p:nvPr>
            <p:ph idx="1"/>
          </p:nvPr>
        </p:nvSpPr>
        <p:spPr>
          <a:xfrm>
            <a:off x="355600" y="419100"/>
            <a:ext cx="11836400" cy="6159500"/>
          </a:xfrm>
        </p:spPr>
        <p:txBody>
          <a:bodyPr>
            <a:normAutofit lnSpcReduction="10000"/>
          </a:bodyPr>
          <a:lstStyle/>
          <a:p>
            <a:pPr marL="0" indent="0" algn="ctr">
              <a:buNone/>
            </a:pPr>
            <a:r>
              <a:rPr lang="en-US" sz="4400" b="1" dirty="0" smtClean="0">
                <a:latin typeface="Times New Roman" panose="02020603050405020304" pitchFamily="18" charset="0"/>
                <a:cs typeface="Times New Roman" panose="02020603050405020304" pitchFamily="18" charset="0"/>
              </a:rPr>
              <a:t>Halloween Activities</a:t>
            </a:r>
            <a:endParaRPr lang="en-US" sz="4400" b="1" dirty="0" smtClean="0">
              <a:latin typeface="Times New Roman" panose="02020603050405020304" pitchFamily="18" charset="0"/>
              <a:cs typeface="Times New Roman" panose="02020603050405020304" pitchFamily="18" charset="0"/>
            </a:endParaRPr>
          </a:p>
          <a:p>
            <a:pPr marL="0" indent="0">
              <a:buNone/>
            </a:pPr>
            <a:r>
              <a:rPr lang="en-US" sz="4000" dirty="0" smtClean="0"/>
              <a:t>Halloween </a:t>
            </a:r>
            <a:r>
              <a:rPr lang="en-US" sz="4000" dirty="0"/>
              <a:t>activities include </a:t>
            </a:r>
            <a:r>
              <a:rPr lang="en-US" sz="4000" dirty="0">
                <a:hlinkClick r:id="rId3" tooltip="Trick-or-treating"/>
              </a:rPr>
              <a:t>trick-or-treating</a:t>
            </a:r>
            <a:r>
              <a:rPr lang="en-US" sz="4000" dirty="0"/>
              <a:t> (or the related </a:t>
            </a:r>
            <a:r>
              <a:rPr lang="en-US" sz="4000" dirty="0">
                <a:hlinkClick r:id="rId4" tooltip="Guising"/>
              </a:rPr>
              <a:t>guising</a:t>
            </a:r>
            <a:r>
              <a:rPr lang="en-US" sz="4000" dirty="0"/>
              <a:t> and </a:t>
            </a:r>
            <a:r>
              <a:rPr lang="en-US" sz="4000" dirty="0" err="1">
                <a:hlinkClick r:id="rId5" tooltip="Souling"/>
              </a:rPr>
              <a:t>souling</a:t>
            </a:r>
            <a:r>
              <a:rPr lang="en-US" sz="4000" dirty="0"/>
              <a:t>), attending </a:t>
            </a:r>
            <a:r>
              <a:rPr lang="en-US" sz="4000" dirty="0">
                <a:hlinkClick r:id="rId6" tooltip="Halloween costume"/>
              </a:rPr>
              <a:t>Halloween costume</a:t>
            </a:r>
            <a:r>
              <a:rPr lang="en-US" sz="4000" dirty="0"/>
              <a:t> parties, carving pumpkins into </a:t>
            </a:r>
            <a:r>
              <a:rPr lang="en-US" sz="4000" dirty="0">
                <a:hlinkClick r:id="rId7" tooltip="Jack-o'-lantern"/>
              </a:rPr>
              <a:t>jack-o'-lanterns</a:t>
            </a:r>
            <a:r>
              <a:rPr lang="en-US" sz="4000" dirty="0"/>
              <a:t>, lighting </a:t>
            </a:r>
            <a:r>
              <a:rPr lang="en-US" sz="4000" dirty="0">
                <a:hlinkClick r:id="rId8" tooltip="Bonfire"/>
              </a:rPr>
              <a:t>bonfires</a:t>
            </a:r>
            <a:r>
              <a:rPr lang="en-US" sz="4000" dirty="0"/>
              <a:t>, </a:t>
            </a:r>
            <a:r>
              <a:rPr lang="en-US" sz="4000" dirty="0">
                <a:hlinkClick r:id="rId9" tooltip="Apple bobbing"/>
              </a:rPr>
              <a:t>apple bobbing</a:t>
            </a:r>
            <a:r>
              <a:rPr lang="en-US" sz="4000" dirty="0"/>
              <a:t>, </a:t>
            </a:r>
            <a:r>
              <a:rPr lang="en-US" sz="4000" dirty="0">
                <a:hlinkClick r:id="rId10" tooltip="Fortune-telling"/>
              </a:rPr>
              <a:t>divination</a:t>
            </a:r>
            <a:r>
              <a:rPr lang="en-US" sz="4000" dirty="0"/>
              <a:t> games, playing </a:t>
            </a:r>
            <a:r>
              <a:rPr lang="en-US" sz="4000" dirty="0">
                <a:hlinkClick r:id="rId11" tooltip="Prank"/>
              </a:rPr>
              <a:t>pranks</a:t>
            </a:r>
            <a:r>
              <a:rPr lang="en-US" sz="4000" dirty="0"/>
              <a:t>, visiting </a:t>
            </a:r>
            <a:r>
              <a:rPr lang="en-US" sz="4000" dirty="0">
                <a:hlinkClick r:id="rId12" tooltip="Haunted attraction (simulated)"/>
              </a:rPr>
              <a:t>haunted attractions</a:t>
            </a:r>
            <a:r>
              <a:rPr lang="en-US" sz="4000" dirty="0"/>
              <a:t>, telling scary stories, as well as watching </a:t>
            </a:r>
            <a:r>
              <a:rPr lang="en-US" sz="4000" dirty="0">
                <a:hlinkClick r:id="rId13" tooltip="List of films set around Halloween"/>
              </a:rPr>
              <a:t>horror films</a:t>
            </a:r>
            <a:r>
              <a:rPr lang="en-US" sz="4000" dirty="0" smtClean="0"/>
              <a:t>.</a:t>
            </a:r>
            <a:r>
              <a:rPr lang="en-US" sz="4000" dirty="0"/>
              <a:t> In many parts of the world, the Christian religious observances of All Hallows' Eve, including attending church services and lighting </a:t>
            </a:r>
            <a:r>
              <a:rPr lang="en-US" sz="4000" dirty="0">
                <a:hlinkClick r:id="rId14" tooltip="Votive candle"/>
              </a:rPr>
              <a:t>candles</a:t>
            </a:r>
            <a:r>
              <a:rPr lang="en-US" sz="4000" dirty="0"/>
              <a:t> on the graves of the dead, remain popular</a:t>
            </a:r>
            <a:r>
              <a:rPr lang="en-US" sz="4000" dirty="0" smtClean="0"/>
              <a:t>,</a:t>
            </a:r>
            <a:r>
              <a:rPr lang="en-US" sz="4000" dirty="0"/>
              <a:t> although elsewhere it is a more commercial and secular celebration</a:t>
            </a:r>
            <a:r>
              <a:rPr lang="en-US" sz="4000" dirty="0" smtClean="0"/>
              <a:t>.</a:t>
            </a:r>
            <a:endParaRPr lang="en-US" sz="8800" b="1" dirty="0" smtClean="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822220326"/>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a:xfrm>
            <a:off x="587828" y="292103"/>
            <a:ext cx="10972800" cy="850900"/>
          </a:xfrm>
        </p:spPr>
        <p:txBody>
          <a:bodyPr>
            <a:normAutofit fontScale="90000"/>
          </a:bodyPr>
          <a:lstStyle/>
          <a:p>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endParaRPr lang="en-US" sz="4000" b="0" dirty="0"/>
          </a:p>
        </p:txBody>
      </p:sp>
      <p:sp>
        <p:nvSpPr>
          <p:cNvPr id="3" name="Subtitle 2"/>
          <p:cNvSpPr>
            <a:spLocks noGrp="1"/>
          </p:cNvSpPr>
          <p:nvPr>
            <p:ph idx="1"/>
          </p:nvPr>
        </p:nvSpPr>
        <p:spPr>
          <a:xfrm>
            <a:off x="355600" y="419100"/>
            <a:ext cx="11836400" cy="6159500"/>
          </a:xfrm>
        </p:spPr>
        <p:txBody>
          <a:bodyPr>
            <a:normAutofit lnSpcReduction="10000"/>
          </a:bodyPr>
          <a:lstStyle/>
          <a:p>
            <a:pPr marL="0" indent="0" algn="ctr">
              <a:buNone/>
            </a:pPr>
            <a:r>
              <a:rPr lang="en-US" sz="4400" b="1" dirty="0" smtClean="0">
                <a:latin typeface="Times New Roman" panose="02020603050405020304" pitchFamily="18" charset="0"/>
                <a:cs typeface="Times New Roman" panose="02020603050405020304" pitchFamily="18" charset="0"/>
              </a:rPr>
              <a:t>Trunk or Treat?</a:t>
            </a:r>
            <a:endParaRPr lang="en-US" sz="4400" b="1" dirty="0" smtClean="0">
              <a:latin typeface="Times New Roman" panose="02020603050405020304" pitchFamily="18" charset="0"/>
              <a:cs typeface="Times New Roman" panose="02020603050405020304" pitchFamily="18" charset="0"/>
            </a:endParaRPr>
          </a:p>
          <a:p>
            <a:pPr marL="0" indent="0">
              <a:buNone/>
            </a:pPr>
            <a:r>
              <a:rPr lang="en-US" sz="3600" dirty="0" smtClean="0"/>
              <a:t>Some </a:t>
            </a:r>
            <a:r>
              <a:rPr lang="en-US" sz="3600" dirty="0"/>
              <a:t>organizations around the United States and Canada sponsor a "trunk-or-treat" on Halloween night (or on occasion, a day immediately preceding Halloween or a few days from it on a weekend, depending on what is convenient), where trick-or-treating is done from parked car to parked car in a local parking lot, often at a school or church. This annual event began in the mid-1990s as a "Fall Festival" for an alternative to trick-or-treating, but became "trunk-or-treat" two decades later. The activity involves the open trunk of a car, displaying candy, and often games and decorations. Some parents regard trunk-or-treating as a safer alternative to </a:t>
            </a:r>
            <a:r>
              <a:rPr lang="en-US" sz="3600" dirty="0" smtClean="0"/>
              <a:t>trick-or-treating…</a:t>
            </a:r>
            <a:endParaRPr lang="en-US" sz="8000" b="1" dirty="0" smtClean="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303479851"/>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a:xfrm>
            <a:off x="587828" y="292103"/>
            <a:ext cx="10972800" cy="850900"/>
          </a:xfrm>
        </p:spPr>
        <p:txBody>
          <a:bodyPr>
            <a:normAutofit fontScale="90000"/>
          </a:bodyPr>
          <a:lstStyle/>
          <a:p>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endParaRPr lang="en-US" sz="4000" b="0" dirty="0"/>
          </a:p>
        </p:txBody>
      </p:sp>
      <p:sp>
        <p:nvSpPr>
          <p:cNvPr id="3" name="Subtitle 2"/>
          <p:cNvSpPr>
            <a:spLocks noGrp="1"/>
          </p:cNvSpPr>
          <p:nvPr>
            <p:ph idx="1"/>
          </p:nvPr>
        </p:nvSpPr>
        <p:spPr>
          <a:xfrm>
            <a:off x="355600" y="419100"/>
            <a:ext cx="11836400" cy="6159500"/>
          </a:xfrm>
        </p:spPr>
        <p:txBody>
          <a:bodyPr>
            <a:normAutofit/>
          </a:bodyPr>
          <a:lstStyle/>
          <a:p>
            <a:pPr marL="0" indent="0" algn="ctr">
              <a:buNone/>
            </a:pPr>
            <a:r>
              <a:rPr lang="en-US" sz="4400" b="1" dirty="0" smtClean="0">
                <a:latin typeface="Times New Roman" panose="02020603050405020304" pitchFamily="18" charset="0"/>
                <a:cs typeface="Times New Roman" panose="02020603050405020304" pitchFamily="18" charset="0"/>
              </a:rPr>
              <a:t>The </a:t>
            </a:r>
            <a:r>
              <a:rPr lang="en-US" sz="4400" b="1" dirty="0" err="1" smtClean="0">
                <a:latin typeface="Times New Roman" panose="02020603050405020304" pitchFamily="18" charset="0"/>
                <a:cs typeface="Times New Roman" panose="02020603050405020304" pitchFamily="18" charset="0"/>
              </a:rPr>
              <a:t>Neopagans</a:t>
            </a:r>
            <a:r>
              <a:rPr lang="en-US" sz="4400" b="1" dirty="0" smtClean="0">
                <a:latin typeface="Times New Roman" panose="02020603050405020304" pitchFamily="18" charset="0"/>
                <a:cs typeface="Times New Roman" panose="02020603050405020304" pitchFamily="18" charset="0"/>
              </a:rPr>
              <a:t> and Wiccans</a:t>
            </a:r>
            <a:endParaRPr lang="en-US" sz="4400" b="1" dirty="0" smtClean="0">
              <a:latin typeface="Times New Roman" panose="02020603050405020304" pitchFamily="18" charset="0"/>
              <a:cs typeface="Times New Roman" panose="02020603050405020304" pitchFamily="18" charset="0"/>
            </a:endParaRPr>
          </a:p>
          <a:p>
            <a:pPr marL="0" indent="0">
              <a:buNone/>
            </a:pPr>
            <a:r>
              <a:rPr lang="en-US" sz="3600" dirty="0"/>
              <a:t>There is no consistent rule or view on Halloween amongst those who describe themselves as </a:t>
            </a:r>
            <a:r>
              <a:rPr lang="en-US" sz="3600" dirty="0" err="1"/>
              <a:t>Neopagans</a:t>
            </a:r>
            <a:r>
              <a:rPr lang="en-US" sz="3600" dirty="0"/>
              <a:t> or Wiccans. Some </a:t>
            </a:r>
            <a:r>
              <a:rPr lang="en-US" sz="3600" dirty="0" err="1">
                <a:hlinkClick r:id="rId3" tooltip="Neopagan"/>
              </a:rPr>
              <a:t>Neopagans</a:t>
            </a:r>
            <a:r>
              <a:rPr lang="en-US" sz="3600" dirty="0"/>
              <a:t> do not observe Halloween, but instead observe </a:t>
            </a:r>
            <a:r>
              <a:rPr lang="en-US" sz="3600" dirty="0">
                <a:hlinkClick r:id="rId4" tooltip="Samhain"/>
              </a:rPr>
              <a:t>Samhain</a:t>
            </a:r>
            <a:r>
              <a:rPr lang="en-US" sz="3600" dirty="0"/>
              <a:t> on 1 November</a:t>
            </a:r>
            <a:r>
              <a:rPr lang="en-US" sz="3600" dirty="0" smtClean="0"/>
              <a:t>,</a:t>
            </a:r>
            <a:r>
              <a:rPr lang="en-US" sz="3600" dirty="0"/>
              <a:t> some </a:t>
            </a:r>
            <a:r>
              <a:rPr lang="en-US" sz="3600" dirty="0" err="1"/>
              <a:t>neopagans</a:t>
            </a:r>
            <a:r>
              <a:rPr lang="en-US" sz="3600" dirty="0"/>
              <a:t> do enjoy Halloween festivities, stating that one can observe both "the solemnity of Samhain in addition to the fun of Halloween". Some </a:t>
            </a:r>
            <a:r>
              <a:rPr lang="en-US" sz="3600" dirty="0" err="1"/>
              <a:t>neopagans</a:t>
            </a:r>
            <a:r>
              <a:rPr lang="en-US" sz="3600" dirty="0"/>
              <a:t> are opposed to the celebration of Hallowe'en, stating that it "trivializes Samhain</a:t>
            </a:r>
            <a:r>
              <a:rPr lang="en-US" sz="3600" dirty="0" smtClean="0"/>
              <a:t>",</a:t>
            </a:r>
            <a:r>
              <a:rPr lang="en-US" sz="3600" dirty="0"/>
              <a:t> and "avoid Halloween, because of the interruptions from trick or </a:t>
            </a:r>
            <a:r>
              <a:rPr lang="en-US" sz="3600" dirty="0" err="1"/>
              <a:t>treaters</a:t>
            </a:r>
            <a:r>
              <a:rPr lang="en-US" sz="3600" dirty="0" smtClean="0"/>
              <a:t>".</a:t>
            </a:r>
            <a:r>
              <a:rPr lang="en-US" sz="3600" dirty="0"/>
              <a:t> </a:t>
            </a:r>
            <a:endParaRPr lang="en-US" sz="11500" b="1" dirty="0" smtClean="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796067052"/>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a:xfrm>
            <a:off x="587828" y="292103"/>
            <a:ext cx="10972800" cy="850900"/>
          </a:xfrm>
        </p:spPr>
        <p:txBody>
          <a:bodyPr>
            <a:normAutofit fontScale="90000"/>
          </a:bodyPr>
          <a:lstStyle/>
          <a:p>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endParaRPr lang="en-US" sz="4000" b="0" dirty="0"/>
          </a:p>
        </p:txBody>
      </p:sp>
      <p:sp>
        <p:nvSpPr>
          <p:cNvPr id="3" name="Subtitle 2"/>
          <p:cNvSpPr>
            <a:spLocks noGrp="1"/>
          </p:cNvSpPr>
          <p:nvPr>
            <p:ph idx="1"/>
          </p:nvPr>
        </p:nvSpPr>
        <p:spPr>
          <a:xfrm>
            <a:off x="355600" y="419100"/>
            <a:ext cx="11836400" cy="6159500"/>
          </a:xfrm>
        </p:spPr>
        <p:txBody>
          <a:bodyPr>
            <a:normAutofit lnSpcReduction="10000"/>
          </a:bodyPr>
          <a:lstStyle/>
          <a:p>
            <a:pPr marL="0" indent="0" algn="ctr">
              <a:buNone/>
            </a:pPr>
            <a:r>
              <a:rPr lang="en-US" sz="4400" b="1" dirty="0" smtClean="0">
                <a:latin typeface="Times New Roman" panose="02020603050405020304" pitchFamily="18" charset="0"/>
                <a:cs typeface="Times New Roman" panose="02020603050405020304" pitchFamily="18" charset="0"/>
              </a:rPr>
              <a:t>The </a:t>
            </a:r>
            <a:r>
              <a:rPr lang="en-US" sz="4400" b="1" dirty="0" err="1" smtClean="0">
                <a:latin typeface="Times New Roman" panose="02020603050405020304" pitchFamily="18" charset="0"/>
                <a:cs typeface="Times New Roman" panose="02020603050405020304" pitchFamily="18" charset="0"/>
              </a:rPr>
              <a:t>Neopagans</a:t>
            </a:r>
            <a:r>
              <a:rPr lang="en-US" sz="4400" b="1" dirty="0" smtClean="0">
                <a:latin typeface="Times New Roman" panose="02020603050405020304" pitchFamily="18" charset="0"/>
                <a:cs typeface="Times New Roman" panose="02020603050405020304" pitchFamily="18" charset="0"/>
              </a:rPr>
              <a:t> and Wiccans</a:t>
            </a:r>
            <a:endParaRPr lang="en-US" sz="4400" b="1" dirty="0" smtClean="0">
              <a:latin typeface="Times New Roman" panose="02020603050405020304" pitchFamily="18" charset="0"/>
              <a:cs typeface="Times New Roman" panose="02020603050405020304" pitchFamily="18" charset="0"/>
            </a:endParaRPr>
          </a:p>
          <a:p>
            <a:pPr marL="0" indent="0">
              <a:buNone/>
            </a:pPr>
            <a:r>
              <a:rPr lang="en-US" sz="3600" i="1" dirty="0" smtClean="0">
                <a:hlinkClick r:id="rId3" tooltip="The Manitoban"/>
              </a:rPr>
              <a:t>The </a:t>
            </a:r>
            <a:r>
              <a:rPr lang="en-US" sz="3600" i="1" dirty="0">
                <a:hlinkClick r:id="rId3" tooltip="The Manitoban"/>
              </a:rPr>
              <a:t>Manitoban</a:t>
            </a:r>
            <a:r>
              <a:rPr lang="en-US" sz="3600" dirty="0"/>
              <a:t> writes that "</a:t>
            </a:r>
            <a:r>
              <a:rPr lang="en-US" sz="3600" dirty="0">
                <a:hlinkClick r:id="rId4" tooltip="Wiccans"/>
              </a:rPr>
              <a:t>Wiccans</a:t>
            </a:r>
            <a:r>
              <a:rPr lang="en-US" sz="3600" dirty="0"/>
              <a:t> don't officially celebrate Halloween, despite the fact that 31 Oct. will still have a star beside it in any good Wiccan's day planner. Starting at sundown, Wiccans celebrate a holiday known as Samhain. Samhain actually comes from old Celtic traditions and is not exclusive to </a:t>
            </a:r>
            <a:r>
              <a:rPr lang="en-US" sz="3600" dirty="0" err="1"/>
              <a:t>Neopagan</a:t>
            </a:r>
            <a:r>
              <a:rPr lang="en-US" sz="3600" dirty="0"/>
              <a:t> religions like Wicca. While the traditions of this holiday originate in Celtic countries, modern day Wiccans don't try to historically replicate Samhain celebrations. </a:t>
            </a:r>
            <a:r>
              <a:rPr lang="en-US" sz="3600" u="sng" dirty="0"/>
              <a:t>Some traditional Samhain rituals are still </a:t>
            </a:r>
            <a:r>
              <a:rPr lang="en-US" sz="3600" u="sng" dirty="0" err="1"/>
              <a:t>practised</a:t>
            </a:r>
            <a:r>
              <a:rPr lang="en-US" sz="3600" u="sng" dirty="0"/>
              <a:t>, but at its core, the period is treated as a time to celebrate darkness and the dead</a:t>
            </a:r>
            <a:r>
              <a:rPr lang="en-US" sz="3600" dirty="0"/>
              <a:t> – a possible reason why Samhain can be confused with Halloween celebrations.</a:t>
            </a:r>
            <a:endParaRPr lang="en-US" sz="11500" b="1" dirty="0" smtClean="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204165565"/>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a:xfrm>
            <a:off x="587828" y="292103"/>
            <a:ext cx="10972800" cy="850900"/>
          </a:xfrm>
        </p:spPr>
        <p:txBody>
          <a:bodyPr>
            <a:normAutofit fontScale="90000"/>
          </a:bodyPr>
          <a:lstStyle/>
          <a:p>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endParaRPr lang="en-US" sz="4000" b="0" dirty="0"/>
          </a:p>
        </p:txBody>
      </p:sp>
      <p:sp>
        <p:nvSpPr>
          <p:cNvPr id="3" name="Subtitle 2"/>
          <p:cNvSpPr>
            <a:spLocks noGrp="1"/>
          </p:cNvSpPr>
          <p:nvPr>
            <p:ph idx="1"/>
          </p:nvPr>
        </p:nvSpPr>
        <p:spPr>
          <a:xfrm>
            <a:off x="355600" y="419100"/>
            <a:ext cx="11836400" cy="6159500"/>
          </a:xfrm>
        </p:spPr>
        <p:txBody>
          <a:bodyPr>
            <a:normAutofit/>
          </a:bodyPr>
          <a:lstStyle/>
          <a:p>
            <a:pPr marL="0" indent="0" algn="ctr">
              <a:buNone/>
            </a:pPr>
            <a:r>
              <a:rPr lang="en-US" sz="4400" b="1" dirty="0" smtClean="0">
                <a:latin typeface="Times New Roman" panose="02020603050405020304" pitchFamily="18" charset="0"/>
                <a:cs typeface="Times New Roman" panose="02020603050405020304" pitchFamily="18" charset="0"/>
              </a:rPr>
              <a:t>What is Samhain?</a:t>
            </a:r>
            <a:endParaRPr lang="en-US" sz="4400" b="1" dirty="0" smtClean="0">
              <a:latin typeface="Times New Roman" panose="02020603050405020304" pitchFamily="18" charset="0"/>
              <a:cs typeface="Times New Roman" panose="02020603050405020304" pitchFamily="18" charset="0"/>
            </a:endParaRPr>
          </a:p>
          <a:p>
            <a:pPr marL="0" indent="0">
              <a:buNone/>
            </a:pPr>
            <a:r>
              <a:rPr lang="en-US" sz="3600" b="1" dirty="0" smtClean="0"/>
              <a:t>Samhain </a:t>
            </a:r>
            <a:r>
              <a:rPr lang="en-US" sz="3600" dirty="0"/>
              <a:t>Irish</a:t>
            </a:r>
            <a:r>
              <a:rPr lang="en-US" sz="3600" dirty="0" smtClean="0"/>
              <a:t>: </a:t>
            </a:r>
            <a:r>
              <a:rPr lang="en-US" sz="3600" dirty="0"/>
              <a:t>Scottish Gaelic</a:t>
            </a:r>
            <a:r>
              <a:rPr lang="en-US" sz="3600" dirty="0" smtClean="0"/>
              <a:t>: </a:t>
            </a:r>
            <a:r>
              <a:rPr lang="en-US" sz="3600" dirty="0"/>
              <a:t>is a Gaelic festival marking the end of the harvest season and the beginning of winter or the "darker half" of the year. Traditionally it is held on 1 November, but with celebrations beginning on the evening of 31 October,[1] as the Celtic day began and ended at sunset.[2] This is about halfway between the autumn equinox and the winter solstice. It is one of the four Gaelic seasonal festivals, along with Imbolc, </a:t>
            </a:r>
            <a:r>
              <a:rPr lang="en-US" sz="3600" dirty="0" err="1"/>
              <a:t>Bealtaine</a:t>
            </a:r>
            <a:r>
              <a:rPr lang="en-US" sz="3600" dirty="0"/>
              <a:t> and </a:t>
            </a:r>
            <a:r>
              <a:rPr lang="en-US" sz="3600" dirty="0" err="1"/>
              <a:t>Lughnasadh</a:t>
            </a:r>
            <a:r>
              <a:rPr lang="en-US" sz="3600" dirty="0"/>
              <a:t>. Historically, it was widely observed throughout Ireland, Scotland, and the Isle of Man (where it is called '</a:t>
            </a:r>
            <a:r>
              <a:rPr lang="en-US" sz="3600" dirty="0" err="1"/>
              <a:t>Sauin</a:t>
            </a:r>
            <a:r>
              <a:rPr lang="en-US" sz="3600" dirty="0" smtClean="0"/>
              <a:t>').</a:t>
            </a:r>
            <a:endParaRPr lang="en-US" sz="3600" dirty="0"/>
          </a:p>
        </p:txBody>
      </p:sp>
    </p:spTree>
    <p:extLst>
      <p:ext uri="{BB962C8B-B14F-4D97-AF65-F5344CB8AC3E}">
        <p14:creationId xmlns:p14="http://schemas.microsoft.com/office/powerpoint/2010/main" val="2098499928"/>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a:xfrm>
            <a:off x="587828" y="292103"/>
            <a:ext cx="10972800" cy="850900"/>
          </a:xfrm>
        </p:spPr>
        <p:txBody>
          <a:bodyPr>
            <a:normAutofit fontScale="90000"/>
          </a:bodyPr>
          <a:lstStyle/>
          <a:p>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endParaRPr lang="en-US" sz="4000" b="0" dirty="0"/>
          </a:p>
        </p:txBody>
      </p:sp>
      <p:sp>
        <p:nvSpPr>
          <p:cNvPr id="3" name="Subtitle 2"/>
          <p:cNvSpPr>
            <a:spLocks noGrp="1"/>
          </p:cNvSpPr>
          <p:nvPr>
            <p:ph idx="1"/>
          </p:nvPr>
        </p:nvSpPr>
        <p:spPr>
          <a:xfrm>
            <a:off x="355600" y="419100"/>
            <a:ext cx="11836400" cy="6159500"/>
          </a:xfrm>
        </p:spPr>
        <p:txBody>
          <a:bodyPr>
            <a:normAutofit/>
          </a:bodyPr>
          <a:lstStyle/>
          <a:p>
            <a:pPr marL="0" indent="0" algn="ctr">
              <a:buNone/>
            </a:pPr>
            <a:r>
              <a:rPr lang="en-US" sz="4400" b="1" dirty="0" smtClean="0">
                <a:latin typeface="Times New Roman" panose="02020603050405020304" pitchFamily="18" charset="0"/>
                <a:cs typeface="Times New Roman" panose="02020603050405020304" pitchFamily="18" charset="0"/>
              </a:rPr>
              <a:t>Why Bonfires?</a:t>
            </a:r>
            <a:endParaRPr lang="en-US" sz="4400" b="1" dirty="0" smtClean="0">
              <a:latin typeface="Times New Roman" panose="02020603050405020304" pitchFamily="18" charset="0"/>
              <a:cs typeface="Times New Roman" panose="02020603050405020304" pitchFamily="18" charset="0"/>
            </a:endParaRPr>
          </a:p>
          <a:p>
            <a:pPr marL="0" indent="0">
              <a:buNone/>
            </a:pPr>
            <a:r>
              <a:rPr lang="en-US" sz="3200" dirty="0"/>
              <a:t>As at Beltane, special bonfires were lit. These were deemed to have protective and cleansing powers, and there were rituals involving them.[3] Like Beltane, Samhain was seen as a liminal time, </a:t>
            </a:r>
            <a:r>
              <a:rPr lang="en-US" sz="3200" u="sng" dirty="0"/>
              <a:t>when the boundary between this world and the Otherworld could more easily be crossed</a:t>
            </a:r>
            <a:r>
              <a:rPr lang="en-US" sz="3200" dirty="0"/>
              <a:t>. This meant the </a:t>
            </a:r>
            <a:r>
              <a:rPr lang="en-US" sz="3200" dirty="0" err="1"/>
              <a:t>Aos</a:t>
            </a:r>
            <a:r>
              <a:rPr lang="en-US" sz="3200" dirty="0"/>
              <a:t> </a:t>
            </a:r>
            <a:r>
              <a:rPr lang="en-US" sz="3200" dirty="0" err="1"/>
              <a:t>Sí</a:t>
            </a:r>
            <a:r>
              <a:rPr lang="en-US" sz="3200" dirty="0"/>
              <a:t>, the 'spirits' or 'fairies', could more easily come into our world. Most scholars see the </a:t>
            </a:r>
            <a:r>
              <a:rPr lang="en-US" sz="3200" dirty="0" err="1"/>
              <a:t>Aos</a:t>
            </a:r>
            <a:r>
              <a:rPr lang="en-US" sz="3200" dirty="0"/>
              <a:t> </a:t>
            </a:r>
            <a:r>
              <a:rPr lang="en-US" sz="3200" dirty="0" err="1"/>
              <a:t>Sí</a:t>
            </a:r>
            <a:r>
              <a:rPr lang="en-US" sz="3200" dirty="0"/>
              <a:t> as remnants of the pagan gods and nature spirits. At Samhain, it was believed that they needed to be appeased to ensure the people and their livestock survived the winter. Offerings of food and drink were left outside for them. </a:t>
            </a:r>
            <a:r>
              <a:rPr lang="en-US" sz="3200" u="sng" dirty="0"/>
              <a:t>The souls of the dead were also thought to revisit their homes seeking hospitality. Feasts were had, at which the souls of dead kin were beckoned to attend and a place set at the table for them.</a:t>
            </a:r>
          </a:p>
        </p:txBody>
      </p:sp>
    </p:spTree>
    <p:extLst>
      <p:ext uri="{BB962C8B-B14F-4D97-AF65-F5344CB8AC3E}">
        <p14:creationId xmlns:p14="http://schemas.microsoft.com/office/powerpoint/2010/main" val="2198325610"/>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69253" y="360536"/>
            <a:ext cx="10853057" cy="6313715"/>
          </a:xfrm>
        </p:spPr>
        <p:txBody>
          <a:bodyPr>
            <a:normAutofit/>
          </a:bodyPr>
          <a:lstStyle/>
          <a:p>
            <a:pPr marL="0" indent="0" algn="ctr">
              <a:buNone/>
            </a:pPr>
            <a:r>
              <a:rPr lang="en-US" sz="4400" b="1" dirty="0" smtClean="0"/>
              <a:t>Divination</a:t>
            </a:r>
            <a:endParaRPr lang="en-US" sz="4400" b="1" dirty="0"/>
          </a:p>
          <a:p>
            <a:pPr marL="0" indent="0">
              <a:buNone/>
            </a:pPr>
            <a:r>
              <a:rPr lang="en-US" sz="4000" b="1" dirty="0" smtClean="0"/>
              <a:t>Leviticus 19:26</a:t>
            </a:r>
          </a:p>
          <a:p>
            <a:pPr marL="0" indent="0">
              <a:buNone/>
            </a:pPr>
            <a:r>
              <a:rPr lang="en-US" sz="4000" b="1" dirty="0" smtClean="0"/>
              <a:t>You </a:t>
            </a:r>
            <a:r>
              <a:rPr lang="en-US" sz="4000" b="1" dirty="0"/>
              <a:t>shall not eat [anything] with the blood, nor practice divination or soothsaying</a:t>
            </a:r>
            <a:r>
              <a:rPr lang="en-US" sz="4000" b="1" dirty="0" smtClean="0"/>
              <a:t>.</a:t>
            </a:r>
          </a:p>
          <a:p>
            <a:pPr>
              <a:buFontTx/>
              <a:buChar char="-"/>
            </a:pPr>
            <a:r>
              <a:rPr lang="en-US" sz="4000" b="1" dirty="0" err="1" smtClean="0"/>
              <a:t>Nachash</a:t>
            </a:r>
            <a:r>
              <a:rPr lang="en-US" sz="4000" b="1" dirty="0" smtClean="0"/>
              <a:t> – same word as “serpent” or like the hissing of a serpent</a:t>
            </a:r>
          </a:p>
          <a:p>
            <a:pPr>
              <a:buFontTx/>
              <a:buChar char="-"/>
            </a:pPr>
            <a:r>
              <a:rPr lang="en-US" sz="4000" b="1" dirty="0" smtClean="0"/>
              <a:t>Anan – gathering clouds, bring clouds</a:t>
            </a:r>
          </a:p>
          <a:p>
            <a:pPr>
              <a:buFontTx/>
              <a:buChar char="-"/>
            </a:pPr>
            <a:r>
              <a:rPr lang="en-US" sz="4000" b="1" dirty="0" smtClean="0"/>
              <a:t>“You shall not do </a:t>
            </a:r>
            <a:r>
              <a:rPr lang="en-US" sz="4000" b="1" dirty="0" err="1" smtClean="0"/>
              <a:t>serpenting</a:t>
            </a:r>
            <a:r>
              <a:rPr lang="en-US" sz="4000" b="1" dirty="0" smtClean="0"/>
              <a:t> nor call for clouds”</a:t>
            </a:r>
            <a:endParaRPr lang="en-US" sz="4000" b="1" dirty="0"/>
          </a:p>
        </p:txBody>
      </p:sp>
    </p:spTree>
    <p:extLst>
      <p:ext uri="{BB962C8B-B14F-4D97-AF65-F5344CB8AC3E}">
        <p14:creationId xmlns:p14="http://schemas.microsoft.com/office/powerpoint/2010/main" val="2800680270"/>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20485" y="348344"/>
            <a:ext cx="10853057" cy="6313715"/>
          </a:xfrm>
        </p:spPr>
        <p:txBody>
          <a:bodyPr>
            <a:normAutofit lnSpcReduction="10000"/>
          </a:bodyPr>
          <a:lstStyle/>
          <a:p>
            <a:pPr marL="0" indent="0" algn="ctr">
              <a:buNone/>
            </a:pPr>
            <a:r>
              <a:rPr lang="en-US" sz="4400" b="1" dirty="0" smtClean="0"/>
              <a:t>Divination</a:t>
            </a:r>
            <a:endParaRPr lang="en-US" sz="4400" b="1" dirty="0"/>
          </a:p>
          <a:p>
            <a:pPr marL="0" indent="0">
              <a:buNone/>
            </a:pPr>
            <a:r>
              <a:rPr lang="en-US" sz="4000" b="1" dirty="0" smtClean="0"/>
              <a:t>Deuteronomy 18:10-12</a:t>
            </a:r>
          </a:p>
          <a:p>
            <a:pPr marL="0" indent="0">
              <a:buNone/>
            </a:pPr>
            <a:r>
              <a:rPr lang="en-US" sz="4000" b="1" dirty="0" smtClean="0"/>
              <a:t>There </a:t>
            </a:r>
            <a:r>
              <a:rPr lang="en-US" sz="4000" b="1" dirty="0"/>
              <a:t>shall not be found among you anyone who makes his son or his daughter pass through the fire, one who uses divination, one who practices witchcraft, or one who interprets omens, or a </a:t>
            </a:r>
            <a:r>
              <a:rPr lang="en-US" sz="4000" b="1" dirty="0" smtClean="0"/>
              <a:t>sorcerer (astrologer), </a:t>
            </a:r>
            <a:r>
              <a:rPr lang="en-US" sz="4000" b="1" dirty="0"/>
              <a:t>or one who casts a spell, or a medium, or a </a:t>
            </a:r>
            <a:r>
              <a:rPr lang="en-US" sz="4000" b="1" dirty="0" err="1"/>
              <a:t>spiritist</a:t>
            </a:r>
            <a:r>
              <a:rPr lang="en-US" sz="4000" b="1" dirty="0"/>
              <a:t>, or one who calls up the </a:t>
            </a:r>
            <a:r>
              <a:rPr lang="en-US" sz="4000" b="1" dirty="0" smtClean="0"/>
              <a:t>dead. For </a:t>
            </a:r>
            <a:r>
              <a:rPr lang="en-US" sz="4000" b="1" dirty="0"/>
              <a:t>whoever does these things is detestable to Yahuwah; and because of these detestable things Yahuwah your Elohim will drive them out before you.</a:t>
            </a:r>
          </a:p>
        </p:txBody>
      </p:sp>
    </p:spTree>
    <p:extLst>
      <p:ext uri="{BB962C8B-B14F-4D97-AF65-F5344CB8AC3E}">
        <p14:creationId xmlns:p14="http://schemas.microsoft.com/office/powerpoint/2010/main" val="1941815880"/>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a:xfrm>
            <a:off x="587828" y="292103"/>
            <a:ext cx="10972800" cy="850900"/>
          </a:xfrm>
        </p:spPr>
        <p:txBody>
          <a:bodyPr>
            <a:normAutofit fontScale="90000"/>
          </a:bodyPr>
          <a:lstStyle/>
          <a:p>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endParaRPr lang="en-US" sz="4000" b="0" dirty="0"/>
          </a:p>
        </p:txBody>
      </p:sp>
      <p:sp>
        <p:nvSpPr>
          <p:cNvPr id="3" name="Subtitle 2"/>
          <p:cNvSpPr>
            <a:spLocks noGrp="1"/>
          </p:cNvSpPr>
          <p:nvPr>
            <p:ph idx="1"/>
          </p:nvPr>
        </p:nvSpPr>
        <p:spPr>
          <a:xfrm>
            <a:off x="355600" y="419100"/>
            <a:ext cx="11836400" cy="6159500"/>
          </a:xfrm>
        </p:spPr>
        <p:txBody>
          <a:bodyPr>
            <a:normAutofit/>
          </a:bodyPr>
          <a:lstStyle/>
          <a:p>
            <a:pPr marL="0" indent="0" algn="ctr">
              <a:buNone/>
            </a:pPr>
            <a:r>
              <a:rPr lang="en-US" sz="4400" b="1" dirty="0" smtClean="0">
                <a:latin typeface="Times New Roman" panose="02020603050405020304" pitchFamily="18" charset="0"/>
                <a:cs typeface="Times New Roman" panose="02020603050405020304" pitchFamily="18" charset="0"/>
              </a:rPr>
              <a:t>Trick or Treat?</a:t>
            </a:r>
            <a:endParaRPr lang="en-US" sz="4400" b="1" dirty="0" smtClean="0">
              <a:latin typeface="Times New Roman" panose="02020603050405020304" pitchFamily="18" charset="0"/>
              <a:cs typeface="Times New Roman" panose="02020603050405020304" pitchFamily="18" charset="0"/>
            </a:endParaRPr>
          </a:p>
          <a:p>
            <a:pPr marL="0" indent="0">
              <a:buNone/>
            </a:pPr>
            <a:r>
              <a:rPr lang="en-US" sz="3600" dirty="0" smtClean="0"/>
              <a:t>Mumming </a:t>
            </a:r>
            <a:r>
              <a:rPr lang="en-US" sz="3600" dirty="0"/>
              <a:t>and guising were part of the festival, and involved </a:t>
            </a:r>
            <a:r>
              <a:rPr lang="en-US" sz="3600" u="sng" dirty="0"/>
              <a:t>people going door-to-door in costume (or in disguise), often reciting verses in exchange for food</a:t>
            </a:r>
            <a:r>
              <a:rPr lang="en-US" sz="3600" dirty="0"/>
              <a:t>. The costumes may have been a way of imitating, and disguising oneself from, the </a:t>
            </a:r>
            <a:r>
              <a:rPr lang="en-US" sz="3600" dirty="0" err="1"/>
              <a:t>Aos</a:t>
            </a:r>
            <a:r>
              <a:rPr lang="en-US" sz="3600" dirty="0"/>
              <a:t> </a:t>
            </a:r>
            <a:r>
              <a:rPr lang="en-US" sz="3600" dirty="0" err="1" smtClean="0"/>
              <a:t>Sí</a:t>
            </a:r>
            <a:r>
              <a:rPr lang="en-US" sz="3600" dirty="0" smtClean="0"/>
              <a:t> (fairies or elves). </a:t>
            </a:r>
            <a:r>
              <a:rPr lang="en-US" sz="3600" u="sng" dirty="0"/>
              <a:t>Divination rituals and games were also a big part of the festival and often involved nuts and apples</a:t>
            </a:r>
            <a:r>
              <a:rPr lang="en-US" sz="3600" dirty="0"/>
              <a:t>. In the late 19th century, Sir John Rhys and Sir James Frazer suggested that it was the "Celtic New Year", and this view has been repeated by some other scholars</a:t>
            </a:r>
            <a:r>
              <a:rPr lang="en-US" sz="3600" dirty="0" smtClean="0"/>
              <a:t>.</a:t>
            </a:r>
          </a:p>
          <a:p>
            <a:pPr marL="0" indent="0">
              <a:buNone/>
            </a:pPr>
            <a:r>
              <a:rPr lang="en-US" sz="3600" dirty="0" smtClean="0"/>
              <a:t>- Give me what I want or I’ll curse you</a:t>
            </a:r>
            <a:endParaRPr lang="en-US" sz="3600" dirty="0"/>
          </a:p>
        </p:txBody>
      </p:sp>
    </p:spTree>
    <p:extLst>
      <p:ext uri="{BB962C8B-B14F-4D97-AF65-F5344CB8AC3E}">
        <p14:creationId xmlns:p14="http://schemas.microsoft.com/office/powerpoint/2010/main" val="3912393333"/>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44287" y="566057"/>
            <a:ext cx="10940141" cy="6008915"/>
          </a:xfrm>
        </p:spPr>
        <p:txBody>
          <a:bodyPr>
            <a:normAutofit/>
          </a:bodyPr>
          <a:lstStyle/>
          <a:p>
            <a:pPr marL="0" indent="0" algn="ctr">
              <a:buNone/>
            </a:pPr>
            <a:r>
              <a:rPr lang="en-US" sz="4400" b="1" dirty="0" smtClean="0"/>
              <a:t>How Does Elohim Want to be Worshipped? </a:t>
            </a:r>
          </a:p>
          <a:p>
            <a:pPr marL="0" indent="0">
              <a:buNone/>
            </a:pPr>
            <a:r>
              <a:rPr lang="en-US" sz="3900" b="1" baseline="30000" dirty="0" smtClean="0"/>
              <a:t>2</a:t>
            </a:r>
            <a:r>
              <a:rPr lang="en-US" sz="3900" b="1" dirty="0" smtClean="0"/>
              <a:t> "</a:t>
            </a:r>
            <a:r>
              <a:rPr lang="en-US" sz="3900" b="1" dirty="0"/>
              <a:t>I am Yahuwah your Elohim, who brought you out of </a:t>
            </a:r>
            <a:r>
              <a:rPr lang="en-US" sz="3900" b="1" dirty="0" err="1"/>
              <a:t>Mitzrayim</a:t>
            </a:r>
            <a:r>
              <a:rPr lang="en-US" sz="3900" b="1" dirty="0"/>
              <a:t>, out of the land of slavery.</a:t>
            </a:r>
          </a:p>
          <a:p>
            <a:pPr marL="0" indent="0">
              <a:buNone/>
            </a:pPr>
            <a:r>
              <a:rPr lang="en-US" sz="3900" b="1" baseline="30000" dirty="0" smtClean="0"/>
              <a:t>3</a:t>
            </a:r>
            <a:r>
              <a:rPr lang="en-US" sz="3900" b="1" dirty="0" smtClean="0"/>
              <a:t> </a:t>
            </a:r>
            <a:r>
              <a:rPr lang="en-US" sz="3900" b="1" dirty="0"/>
              <a:t>"You shall have no other gods before me.</a:t>
            </a:r>
          </a:p>
          <a:p>
            <a:pPr marL="0" indent="0">
              <a:buNone/>
            </a:pPr>
            <a:r>
              <a:rPr lang="en-US" sz="3900" b="1" baseline="30000" dirty="0" smtClean="0"/>
              <a:t>4</a:t>
            </a:r>
            <a:r>
              <a:rPr lang="en-US" sz="3900" b="1" dirty="0" smtClean="0"/>
              <a:t> </a:t>
            </a:r>
            <a:r>
              <a:rPr lang="en-US" sz="3900" b="1" dirty="0"/>
              <a:t>"You shall not make for yourself an idol in the form of anything in heaven above or on the earth beneath or in the waters below.</a:t>
            </a:r>
          </a:p>
          <a:p>
            <a:pPr marL="0" indent="0">
              <a:buNone/>
            </a:pPr>
            <a:r>
              <a:rPr lang="en-US" sz="3900" b="1" dirty="0" err="1" smtClean="0"/>
              <a:t>Shemot</a:t>
            </a:r>
            <a:r>
              <a:rPr lang="en-US" sz="3900" b="1" dirty="0" smtClean="0"/>
              <a:t> </a:t>
            </a:r>
            <a:r>
              <a:rPr lang="en-US" sz="3900" b="1" dirty="0" smtClean="0"/>
              <a:t>[Exodus] 20</a:t>
            </a:r>
            <a:endParaRPr lang="en-US" sz="3900" b="1" dirty="0"/>
          </a:p>
          <a:p>
            <a:pPr marL="0" indent="0">
              <a:buNone/>
            </a:pPr>
            <a:endParaRPr lang="en-US" sz="4000" dirty="0"/>
          </a:p>
        </p:txBody>
      </p:sp>
    </p:spTree>
    <p:extLst>
      <p:ext uri="{BB962C8B-B14F-4D97-AF65-F5344CB8AC3E}">
        <p14:creationId xmlns:p14="http://schemas.microsoft.com/office/powerpoint/2010/main" val="1417074181"/>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44287" y="566057"/>
            <a:ext cx="10940141" cy="6008915"/>
          </a:xfrm>
        </p:spPr>
        <p:txBody>
          <a:bodyPr>
            <a:normAutofit/>
          </a:bodyPr>
          <a:lstStyle/>
          <a:p>
            <a:pPr marL="0" indent="0" algn="ctr">
              <a:buNone/>
            </a:pPr>
            <a:r>
              <a:rPr lang="en-US" sz="4400" b="1" dirty="0" smtClean="0"/>
              <a:t>How Does Elohim Want to be Worshipped? </a:t>
            </a:r>
          </a:p>
          <a:p>
            <a:pPr marL="0" indent="0">
              <a:buNone/>
            </a:pPr>
            <a:r>
              <a:rPr lang="en-US" sz="4000" b="1" baseline="30000" dirty="0" smtClean="0"/>
              <a:t>5</a:t>
            </a:r>
            <a:r>
              <a:rPr lang="en-US" sz="4000" b="1" dirty="0" smtClean="0"/>
              <a:t> </a:t>
            </a:r>
            <a:r>
              <a:rPr lang="en-US" sz="4000" b="1" dirty="0"/>
              <a:t>You shall not bow down to them or worship them; for I, Yahuwah your Elohim, am a jealous Elohim, punishing the children for the sin of the fathers to the third and fourth generation of those who hate me,</a:t>
            </a:r>
          </a:p>
          <a:p>
            <a:pPr marL="0" indent="0">
              <a:buNone/>
            </a:pPr>
            <a:r>
              <a:rPr lang="en-US" sz="4000" b="1" baseline="30000" dirty="0" smtClean="0"/>
              <a:t>6</a:t>
            </a:r>
            <a:r>
              <a:rPr lang="en-US" sz="4000" b="1" dirty="0" smtClean="0"/>
              <a:t> </a:t>
            </a:r>
            <a:r>
              <a:rPr lang="en-US" sz="4000" b="1" dirty="0"/>
              <a:t>but showing love to a thousand [generations] of those who love me and keep my commandments</a:t>
            </a:r>
            <a:r>
              <a:rPr lang="en-US" sz="4000" b="1" dirty="0" smtClean="0"/>
              <a:t>. </a:t>
            </a:r>
            <a:r>
              <a:rPr lang="en-US" sz="4000" b="1" dirty="0" err="1" smtClean="0"/>
              <a:t>Shemot</a:t>
            </a:r>
            <a:r>
              <a:rPr lang="en-US" sz="4000" b="1" dirty="0" smtClean="0"/>
              <a:t> [Exodus] 20</a:t>
            </a:r>
            <a:endParaRPr lang="en-US" sz="4000" b="1" dirty="0"/>
          </a:p>
          <a:p>
            <a:pPr marL="0" indent="0">
              <a:buNone/>
            </a:pPr>
            <a:endParaRPr lang="en-US" sz="4000" dirty="0"/>
          </a:p>
        </p:txBody>
      </p:sp>
    </p:spTree>
    <p:extLst>
      <p:ext uri="{BB962C8B-B14F-4D97-AF65-F5344CB8AC3E}">
        <p14:creationId xmlns:p14="http://schemas.microsoft.com/office/powerpoint/2010/main" val="4291964817"/>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44287" y="566057"/>
            <a:ext cx="10940141" cy="6008915"/>
          </a:xfrm>
        </p:spPr>
        <p:txBody>
          <a:bodyPr>
            <a:normAutofit fontScale="92500" lnSpcReduction="10000"/>
          </a:bodyPr>
          <a:lstStyle/>
          <a:p>
            <a:pPr marL="0" indent="0" algn="ctr">
              <a:buNone/>
            </a:pPr>
            <a:r>
              <a:rPr lang="en-US" sz="4400" b="1" dirty="0" smtClean="0"/>
              <a:t>Worship in Spirit and in Truth</a:t>
            </a:r>
          </a:p>
          <a:p>
            <a:pPr marL="0" indent="0">
              <a:buNone/>
            </a:pPr>
            <a:r>
              <a:rPr lang="en-US" sz="4000" b="1" baseline="30000" dirty="0"/>
              <a:t>20</a:t>
            </a:r>
            <a:r>
              <a:rPr lang="en-US" sz="4000" b="1" dirty="0"/>
              <a:t> Our fathers worshiped on this mountain, but you </a:t>
            </a:r>
            <a:r>
              <a:rPr lang="en-US" sz="4000" b="1" dirty="0" err="1"/>
              <a:t>Yehudim</a:t>
            </a:r>
            <a:r>
              <a:rPr lang="en-US" sz="4000" b="1" dirty="0"/>
              <a:t> claim that the place where we must worship is in </a:t>
            </a:r>
            <a:r>
              <a:rPr lang="en-US" sz="4000" b="1" dirty="0" err="1"/>
              <a:t>Yerushalayim</a:t>
            </a:r>
            <a:r>
              <a:rPr lang="en-US" sz="4000" b="1" dirty="0"/>
              <a:t>."</a:t>
            </a:r>
          </a:p>
          <a:p>
            <a:pPr marL="0" indent="0">
              <a:buNone/>
            </a:pPr>
            <a:r>
              <a:rPr lang="en-US" sz="4000" b="1" baseline="30000" dirty="0" smtClean="0"/>
              <a:t>21</a:t>
            </a:r>
            <a:r>
              <a:rPr lang="en-US" sz="4000" b="1" dirty="0" smtClean="0"/>
              <a:t> </a:t>
            </a:r>
            <a:r>
              <a:rPr lang="en-US" sz="4000" b="1" dirty="0" err="1"/>
              <a:t>Yahusha</a:t>
            </a:r>
            <a:r>
              <a:rPr lang="en-US" sz="4000" b="1" dirty="0"/>
              <a:t> declared, "Believe me, woman, a time is coming when you will worship the Father neither on this mountain nor in </a:t>
            </a:r>
            <a:r>
              <a:rPr lang="en-US" sz="4000" b="1" dirty="0" err="1"/>
              <a:t>Yerushalayim</a:t>
            </a:r>
            <a:r>
              <a:rPr lang="en-US" sz="4000" b="1" dirty="0"/>
              <a:t>.</a:t>
            </a:r>
          </a:p>
          <a:p>
            <a:pPr marL="0" indent="0">
              <a:buNone/>
            </a:pPr>
            <a:r>
              <a:rPr lang="en-US" sz="4000" b="1" baseline="30000" dirty="0" smtClean="0"/>
              <a:t>22</a:t>
            </a:r>
            <a:r>
              <a:rPr lang="en-US" sz="4000" b="1" dirty="0" smtClean="0"/>
              <a:t> </a:t>
            </a:r>
            <a:r>
              <a:rPr lang="en-US" sz="4000" b="1" dirty="0"/>
              <a:t>You Samaritans worship what you do not know; we worship what we do know, for salvation is from the </a:t>
            </a:r>
            <a:r>
              <a:rPr lang="en-US" sz="4000" b="1" dirty="0" err="1"/>
              <a:t>Yehudim</a:t>
            </a:r>
            <a:r>
              <a:rPr lang="en-US" sz="4000" b="1" dirty="0"/>
              <a:t>.</a:t>
            </a:r>
          </a:p>
          <a:p>
            <a:pPr marL="0" indent="0">
              <a:buNone/>
            </a:pPr>
            <a:r>
              <a:rPr lang="en-US" sz="4000" b="1" dirty="0" smtClean="0"/>
              <a:t>4</a:t>
            </a:r>
            <a:r>
              <a:rPr lang="en-US" sz="4000" b="1" baseline="30000" dirty="0" smtClean="0"/>
              <a:t>th</a:t>
            </a:r>
            <a:r>
              <a:rPr lang="en-US" sz="4000" b="1" dirty="0" smtClean="0"/>
              <a:t> </a:t>
            </a:r>
            <a:r>
              <a:rPr lang="en-US" sz="4000" b="1" dirty="0" smtClean="0"/>
              <a:t>Gospel 4</a:t>
            </a:r>
            <a:endParaRPr lang="en-US" sz="4000" b="1" dirty="0"/>
          </a:p>
        </p:txBody>
      </p:sp>
    </p:spTree>
    <p:extLst>
      <p:ext uri="{BB962C8B-B14F-4D97-AF65-F5344CB8AC3E}">
        <p14:creationId xmlns:p14="http://schemas.microsoft.com/office/powerpoint/2010/main" val="1835179182"/>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44287" y="566057"/>
            <a:ext cx="10940141" cy="6008915"/>
          </a:xfrm>
        </p:spPr>
        <p:txBody>
          <a:bodyPr>
            <a:normAutofit/>
          </a:bodyPr>
          <a:lstStyle/>
          <a:p>
            <a:pPr marL="0" indent="0" algn="ctr">
              <a:buNone/>
            </a:pPr>
            <a:r>
              <a:rPr lang="en-US" sz="4400" b="1" dirty="0" smtClean="0"/>
              <a:t>Worship in Spirit and in Truth</a:t>
            </a:r>
          </a:p>
          <a:p>
            <a:pPr marL="0" indent="0">
              <a:buNone/>
            </a:pPr>
            <a:r>
              <a:rPr lang="en-US" sz="4000" b="1" baseline="30000" dirty="0" smtClean="0"/>
              <a:t>23</a:t>
            </a:r>
            <a:r>
              <a:rPr lang="en-US" sz="4000" b="1" dirty="0" smtClean="0"/>
              <a:t> </a:t>
            </a:r>
            <a:r>
              <a:rPr lang="en-US" sz="4000" b="1" dirty="0"/>
              <a:t>Yet a time is coming and has now come when the true worshipers will worship the Father in spirit and truth, for they are the kind of worshipers the Father seeks.</a:t>
            </a:r>
          </a:p>
          <a:p>
            <a:pPr marL="0" indent="0">
              <a:buNone/>
            </a:pPr>
            <a:r>
              <a:rPr lang="en-US" sz="4000" b="1" baseline="30000" dirty="0" smtClean="0"/>
              <a:t>24</a:t>
            </a:r>
            <a:r>
              <a:rPr lang="en-US" sz="4000" b="1" dirty="0" smtClean="0"/>
              <a:t> </a:t>
            </a:r>
            <a:r>
              <a:rPr lang="en-US" sz="4000" b="1" dirty="0"/>
              <a:t>Elohim is spirit, and his worshipers must worship in spirit and in truth</a:t>
            </a:r>
            <a:r>
              <a:rPr lang="en-US" sz="4000" b="1" dirty="0" smtClean="0"/>
              <a:t>.“ 4</a:t>
            </a:r>
            <a:r>
              <a:rPr lang="en-US" sz="4000" b="1" baseline="30000" dirty="0" smtClean="0"/>
              <a:t>th</a:t>
            </a:r>
            <a:r>
              <a:rPr lang="en-US" sz="4000" b="1" dirty="0" smtClean="0"/>
              <a:t> Gospel </a:t>
            </a:r>
            <a:r>
              <a:rPr lang="en-US" sz="4000" b="1" dirty="0" smtClean="0"/>
              <a:t>4</a:t>
            </a:r>
          </a:p>
          <a:p>
            <a:pPr marL="0" indent="0">
              <a:buNone/>
            </a:pPr>
            <a:r>
              <a:rPr lang="en-US" sz="4000" b="1" dirty="0" smtClean="0"/>
              <a:t>- Is Halloween a form of worship in Spirit? Or in Truth? </a:t>
            </a:r>
            <a:endParaRPr lang="en-US" sz="4000" b="1" dirty="0"/>
          </a:p>
        </p:txBody>
      </p:sp>
    </p:spTree>
    <p:extLst>
      <p:ext uri="{BB962C8B-B14F-4D97-AF65-F5344CB8AC3E}">
        <p14:creationId xmlns:p14="http://schemas.microsoft.com/office/powerpoint/2010/main" val="2954108457"/>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44287" y="566057"/>
            <a:ext cx="10940141" cy="6008915"/>
          </a:xfrm>
        </p:spPr>
        <p:txBody>
          <a:bodyPr>
            <a:normAutofit/>
          </a:bodyPr>
          <a:lstStyle/>
          <a:p>
            <a:pPr marL="0" indent="0" algn="ctr">
              <a:buNone/>
            </a:pPr>
            <a:r>
              <a:rPr lang="en-US" sz="4400" b="1" dirty="0" smtClean="0"/>
              <a:t>Warnings Against False Worship</a:t>
            </a:r>
          </a:p>
          <a:p>
            <a:pPr marL="0" indent="0">
              <a:buNone/>
            </a:pPr>
            <a:r>
              <a:rPr lang="en-US" sz="4000" b="1" baseline="30000" dirty="0"/>
              <a:t>19</a:t>
            </a:r>
            <a:r>
              <a:rPr lang="en-US" sz="4000" b="1" dirty="0"/>
              <a:t> If you ever forget Yahuwah your Elohim and follow other gods and worship and bow down to them, I testify against you today that you will surely be destroyed.</a:t>
            </a:r>
          </a:p>
          <a:p>
            <a:pPr marL="0" indent="0">
              <a:buNone/>
            </a:pPr>
            <a:r>
              <a:rPr lang="en-US" sz="4000" b="1" baseline="30000" dirty="0" smtClean="0"/>
              <a:t>20</a:t>
            </a:r>
            <a:r>
              <a:rPr lang="en-US" sz="4000" b="1" dirty="0" smtClean="0"/>
              <a:t> </a:t>
            </a:r>
            <a:r>
              <a:rPr lang="en-US" sz="4000" b="1" dirty="0"/>
              <a:t>Like the nations Yahuwah destroyed before you, so you will be destroyed for not obeying Yahuwah your Elohim</a:t>
            </a:r>
            <a:r>
              <a:rPr lang="en-US" sz="4000" b="1" dirty="0" smtClean="0"/>
              <a:t>.   </a:t>
            </a:r>
            <a:r>
              <a:rPr lang="en-US" sz="4000" b="1" dirty="0" err="1" smtClean="0"/>
              <a:t>Devarim</a:t>
            </a:r>
            <a:r>
              <a:rPr lang="en-US" sz="4000" b="1" dirty="0" smtClean="0"/>
              <a:t> [Deuteronomy] 8</a:t>
            </a:r>
            <a:endParaRPr lang="en-US" sz="4000" b="1" dirty="0"/>
          </a:p>
        </p:txBody>
      </p:sp>
    </p:spTree>
    <p:extLst>
      <p:ext uri="{BB962C8B-B14F-4D97-AF65-F5344CB8AC3E}">
        <p14:creationId xmlns:p14="http://schemas.microsoft.com/office/powerpoint/2010/main" val="2987777795"/>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44287" y="566057"/>
            <a:ext cx="10940141" cy="6008915"/>
          </a:xfrm>
        </p:spPr>
        <p:txBody>
          <a:bodyPr>
            <a:normAutofit lnSpcReduction="10000"/>
          </a:bodyPr>
          <a:lstStyle/>
          <a:p>
            <a:pPr marL="0" indent="0" algn="ctr">
              <a:buNone/>
            </a:pPr>
            <a:r>
              <a:rPr lang="en-US" sz="4400" b="1" dirty="0" smtClean="0"/>
              <a:t>Love Yahuwah</a:t>
            </a:r>
            <a:endParaRPr lang="en-US" sz="4400" b="1" dirty="0" smtClean="0"/>
          </a:p>
          <a:p>
            <a:pPr marL="0" indent="0">
              <a:buNone/>
            </a:pPr>
            <a:r>
              <a:rPr lang="en-US" sz="4000" b="1" baseline="30000" dirty="0"/>
              <a:t>13</a:t>
            </a:r>
            <a:r>
              <a:rPr lang="en-US" sz="4000" b="1" dirty="0"/>
              <a:t> So if you faithfully obey the commands I am giving you today-- to love Yahuwah your Elohim and to serve him with all your heart and with all your soul--</a:t>
            </a:r>
          </a:p>
          <a:p>
            <a:pPr marL="0" indent="0">
              <a:buNone/>
            </a:pPr>
            <a:r>
              <a:rPr lang="en-US" sz="4000" b="1" baseline="30000" dirty="0" smtClean="0"/>
              <a:t>14</a:t>
            </a:r>
            <a:r>
              <a:rPr lang="en-US" sz="4000" b="1" dirty="0" smtClean="0"/>
              <a:t> </a:t>
            </a:r>
            <a:r>
              <a:rPr lang="en-US" sz="4000" b="1" dirty="0"/>
              <a:t>then I will send rain on your land in its season, both autumn and spring rains, so that you may gather in your grain, new wine and oil.</a:t>
            </a:r>
          </a:p>
          <a:p>
            <a:pPr marL="0" indent="0">
              <a:buNone/>
            </a:pPr>
            <a:r>
              <a:rPr lang="en-US" sz="4000" b="1" baseline="30000" dirty="0" smtClean="0"/>
              <a:t>15</a:t>
            </a:r>
            <a:r>
              <a:rPr lang="en-US" sz="4000" b="1" dirty="0" smtClean="0"/>
              <a:t> </a:t>
            </a:r>
            <a:r>
              <a:rPr lang="en-US" sz="4000" b="1" dirty="0"/>
              <a:t>I will provide grass in the fields for your cattle, and you will eat and be satisfied</a:t>
            </a:r>
            <a:r>
              <a:rPr lang="en-US" sz="4000" b="1" dirty="0" smtClean="0"/>
              <a:t>.  </a:t>
            </a:r>
            <a:r>
              <a:rPr lang="en-US" sz="4000" b="1" dirty="0" err="1" smtClean="0"/>
              <a:t>Devarim</a:t>
            </a:r>
            <a:r>
              <a:rPr lang="en-US" sz="4000" b="1" dirty="0" smtClean="0"/>
              <a:t> </a:t>
            </a:r>
            <a:r>
              <a:rPr lang="en-US" sz="4000" b="1" dirty="0" smtClean="0"/>
              <a:t>11</a:t>
            </a:r>
            <a:endParaRPr lang="en-US" b="1" dirty="0"/>
          </a:p>
        </p:txBody>
      </p:sp>
    </p:spTree>
    <p:extLst>
      <p:ext uri="{BB962C8B-B14F-4D97-AF65-F5344CB8AC3E}">
        <p14:creationId xmlns:p14="http://schemas.microsoft.com/office/powerpoint/2010/main" val="781374703"/>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44287" y="566057"/>
            <a:ext cx="10940141" cy="6008915"/>
          </a:xfrm>
        </p:spPr>
        <p:txBody>
          <a:bodyPr>
            <a:normAutofit fontScale="92500" lnSpcReduction="10000"/>
          </a:bodyPr>
          <a:lstStyle/>
          <a:p>
            <a:pPr marL="0" indent="0" algn="ctr">
              <a:buNone/>
            </a:pPr>
            <a:r>
              <a:rPr lang="en-US" sz="4800" b="1" dirty="0" smtClean="0"/>
              <a:t>Be Careful How You Worship </a:t>
            </a:r>
          </a:p>
          <a:p>
            <a:pPr marL="0" indent="0">
              <a:buNone/>
            </a:pPr>
            <a:r>
              <a:rPr lang="en-US" sz="4000" b="1" baseline="30000" dirty="0" smtClean="0"/>
              <a:t>16</a:t>
            </a:r>
            <a:r>
              <a:rPr lang="en-US" sz="4000" b="1" dirty="0" smtClean="0"/>
              <a:t> </a:t>
            </a:r>
            <a:r>
              <a:rPr lang="en-US" sz="4000" b="1" dirty="0"/>
              <a:t>Be careful, or you will be enticed to turn away and worship other gods and bow down to them.</a:t>
            </a:r>
          </a:p>
          <a:p>
            <a:pPr marL="0" indent="0">
              <a:buNone/>
            </a:pPr>
            <a:r>
              <a:rPr lang="en-US" sz="4000" b="1" baseline="30000" dirty="0" smtClean="0"/>
              <a:t>17</a:t>
            </a:r>
            <a:r>
              <a:rPr lang="en-US" sz="4000" b="1" dirty="0" smtClean="0"/>
              <a:t> </a:t>
            </a:r>
            <a:r>
              <a:rPr lang="en-US" sz="4000" b="1" dirty="0"/>
              <a:t>Then Yahuwah's anger will burn against you, and he will shut the heavens so that it will not rain and the ground will yield no produce, and you will soon perish from the good land Yahuwah is giving </a:t>
            </a:r>
            <a:r>
              <a:rPr lang="en-US" sz="4000" b="1" dirty="0" smtClean="0"/>
              <a:t>you. </a:t>
            </a:r>
            <a:endParaRPr lang="en-US" sz="4000" b="1" dirty="0" smtClean="0"/>
          </a:p>
          <a:p>
            <a:pPr marL="0" indent="0">
              <a:buNone/>
            </a:pPr>
            <a:r>
              <a:rPr lang="en-US" sz="4000" b="1" baseline="30000" dirty="0"/>
              <a:t>18</a:t>
            </a:r>
            <a:r>
              <a:rPr lang="en-US" sz="4000" b="1" dirty="0"/>
              <a:t> Fix these words of mine in your hearts and minds; tie them as symbols on your hands and bind them on your foreheads.</a:t>
            </a:r>
          </a:p>
          <a:p>
            <a:pPr marL="0" indent="0">
              <a:buNone/>
            </a:pPr>
            <a:r>
              <a:rPr lang="en-US" sz="4000" b="1" dirty="0" err="1" smtClean="0"/>
              <a:t>Devarim</a:t>
            </a:r>
            <a:r>
              <a:rPr lang="en-US" sz="4000" b="1" dirty="0" smtClean="0"/>
              <a:t> </a:t>
            </a:r>
            <a:r>
              <a:rPr lang="en-US" sz="4000" b="1" dirty="0" smtClean="0"/>
              <a:t>11</a:t>
            </a:r>
            <a:endParaRPr lang="en-US" b="1" dirty="0"/>
          </a:p>
        </p:txBody>
      </p:sp>
    </p:spTree>
    <p:extLst>
      <p:ext uri="{BB962C8B-B14F-4D97-AF65-F5344CB8AC3E}">
        <p14:creationId xmlns:p14="http://schemas.microsoft.com/office/powerpoint/2010/main" val="529507717"/>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44287" y="566057"/>
            <a:ext cx="10940141" cy="6008915"/>
          </a:xfrm>
        </p:spPr>
        <p:txBody>
          <a:bodyPr>
            <a:normAutofit lnSpcReduction="10000"/>
          </a:bodyPr>
          <a:lstStyle/>
          <a:p>
            <a:pPr marL="0" indent="0" algn="ctr">
              <a:buNone/>
            </a:pPr>
            <a:r>
              <a:rPr lang="en-US" sz="4400" b="1" dirty="0" smtClean="0"/>
              <a:t>Walking in Yahuwah’s Ways </a:t>
            </a:r>
          </a:p>
          <a:p>
            <a:pPr marL="0" indent="0">
              <a:buNone/>
            </a:pPr>
            <a:r>
              <a:rPr lang="en-US" sz="4000" b="1" baseline="30000" dirty="0" smtClean="0"/>
              <a:t>19</a:t>
            </a:r>
            <a:r>
              <a:rPr lang="en-US" sz="4000" b="1" dirty="0" smtClean="0"/>
              <a:t> </a:t>
            </a:r>
            <a:r>
              <a:rPr lang="en-US" sz="4000" b="1" dirty="0"/>
              <a:t>Teach them to your children, talking about them when you sit at home and when you walk along the road, when you lie down and when you get up.</a:t>
            </a:r>
          </a:p>
          <a:p>
            <a:pPr marL="0" indent="0">
              <a:buNone/>
            </a:pPr>
            <a:r>
              <a:rPr lang="en-US" sz="4000" b="1" baseline="30000" dirty="0" smtClean="0"/>
              <a:t>20</a:t>
            </a:r>
            <a:r>
              <a:rPr lang="en-US" sz="4000" b="1" dirty="0" smtClean="0"/>
              <a:t> </a:t>
            </a:r>
            <a:r>
              <a:rPr lang="en-US" sz="4000" b="1" dirty="0"/>
              <a:t>Write them on the doorframes of your houses and on your gates,</a:t>
            </a:r>
          </a:p>
          <a:p>
            <a:pPr marL="0" indent="0">
              <a:buNone/>
            </a:pPr>
            <a:r>
              <a:rPr lang="en-US" sz="4000" b="1" baseline="30000" dirty="0" smtClean="0"/>
              <a:t>21</a:t>
            </a:r>
            <a:r>
              <a:rPr lang="en-US" sz="4000" b="1" dirty="0" smtClean="0"/>
              <a:t> </a:t>
            </a:r>
            <a:r>
              <a:rPr lang="en-US" sz="4000" b="1" dirty="0"/>
              <a:t>so that your days and the days of your children may be many in the land that Yahuwah swore to give your forefathers, as many as the days that the heavens are above the </a:t>
            </a:r>
            <a:r>
              <a:rPr lang="en-US" sz="4000" b="1" dirty="0" smtClean="0"/>
              <a:t>earth. </a:t>
            </a:r>
            <a:r>
              <a:rPr lang="en-US" sz="4000" b="1" dirty="0" err="1" smtClean="0"/>
              <a:t>Devarim</a:t>
            </a:r>
            <a:r>
              <a:rPr lang="en-US" sz="4000" b="1" dirty="0" smtClean="0"/>
              <a:t> [Deuteronomy] 11</a:t>
            </a:r>
            <a:endParaRPr lang="en-US" b="1" dirty="0"/>
          </a:p>
        </p:txBody>
      </p:sp>
    </p:spTree>
    <p:extLst>
      <p:ext uri="{BB962C8B-B14F-4D97-AF65-F5344CB8AC3E}">
        <p14:creationId xmlns:p14="http://schemas.microsoft.com/office/powerpoint/2010/main" val="26248756"/>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44287" y="377953"/>
            <a:ext cx="10940141" cy="6197020"/>
          </a:xfrm>
        </p:spPr>
        <p:txBody>
          <a:bodyPr>
            <a:normAutofit fontScale="92500" lnSpcReduction="20000"/>
          </a:bodyPr>
          <a:lstStyle/>
          <a:p>
            <a:pPr marL="0" indent="0" algn="ctr">
              <a:buNone/>
            </a:pPr>
            <a:r>
              <a:rPr lang="en-US" sz="4800" b="1" dirty="0" smtClean="0"/>
              <a:t>What to Do With the Instruments of Pagan Worship </a:t>
            </a:r>
          </a:p>
          <a:p>
            <a:pPr marL="0" indent="0">
              <a:buNone/>
            </a:pPr>
            <a:r>
              <a:rPr lang="en-US" sz="3900" b="1" baseline="30000" dirty="0" smtClean="0"/>
              <a:t>1</a:t>
            </a:r>
            <a:r>
              <a:rPr lang="en-US" sz="3900" b="1" dirty="0" smtClean="0"/>
              <a:t> These </a:t>
            </a:r>
            <a:r>
              <a:rPr lang="en-US" sz="3900" b="1" dirty="0"/>
              <a:t>are the decrees and laws you must be careful to follow in the land that Yahuwah, the Elohim of your fathers, has given you to possess-- as long as you live in the land.</a:t>
            </a:r>
          </a:p>
          <a:p>
            <a:pPr marL="0" indent="0">
              <a:buNone/>
            </a:pPr>
            <a:r>
              <a:rPr lang="en-US" sz="3900" b="1" baseline="30000" dirty="0" smtClean="0"/>
              <a:t>2</a:t>
            </a:r>
            <a:r>
              <a:rPr lang="en-US" sz="3900" b="1" dirty="0" smtClean="0"/>
              <a:t> </a:t>
            </a:r>
            <a:r>
              <a:rPr lang="en-US" sz="3900" b="1" dirty="0"/>
              <a:t>Destroy completely all the places on the high mountains and on the hills and under every spreading tree where the nations you are dispossessing worship their gods.</a:t>
            </a:r>
          </a:p>
          <a:p>
            <a:pPr marL="0" indent="0">
              <a:buNone/>
            </a:pPr>
            <a:r>
              <a:rPr lang="en-US" sz="3900" b="1" baseline="30000" dirty="0" smtClean="0"/>
              <a:t>3</a:t>
            </a:r>
            <a:r>
              <a:rPr lang="en-US" sz="3900" b="1" dirty="0" smtClean="0"/>
              <a:t> </a:t>
            </a:r>
            <a:r>
              <a:rPr lang="en-US" sz="3900" b="1" dirty="0"/>
              <a:t>Break down their altars, smash their set apart stones and burn their </a:t>
            </a:r>
            <a:r>
              <a:rPr lang="en-US" sz="3900" b="1" dirty="0" err="1"/>
              <a:t>Asherah</a:t>
            </a:r>
            <a:r>
              <a:rPr lang="en-US" sz="3900" b="1" dirty="0"/>
              <a:t> poles in the fire; cut down the idols of their gods and wipe out their names from those places</a:t>
            </a:r>
            <a:r>
              <a:rPr lang="en-US" sz="3900" b="1" dirty="0" smtClean="0"/>
              <a:t>.  </a:t>
            </a:r>
            <a:r>
              <a:rPr lang="en-US" sz="3900" b="1" dirty="0" err="1" smtClean="0"/>
              <a:t>Devarim</a:t>
            </a:r>
            <a:r>
              <a:rPr lang="en-US" sz="3900" b="1" dirty="0" smtClean="0"/>
              <a:t> </a:t>
            </a:r>
            <a:r>
              <a:rPr lang="en-US" sz="3900" b="1" dirty="0" smtClean="0"/>
              <a:t>[Deuteronomy] 12</a:t>
            </a:r>
            <a:endParaRPr lang="en-US" sz="5200" b="1" dirty="0"/>
          </a:p>
        </p:txBody>
      </p:sp>
    </p:spTree>
    <p:extLst>
      <p:ext uri="{BB962C8B-B14F-4D97-AF65-F5344CB8AC3E}">
        <p14:creationId xmlns:p14="http://schemas.microsoft.com/office/powerpoint/2010/main" val="2055817645"/>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44287" y="566057"/>
            <a:ext cx="10940141" cy="6008915"/>
          </a:xfrm>
        </p:spPr>
        <p:txBody>
          <a:bodyPr>
            <a:normAutofit fontScale="92500" lnSpcReduction="10000"/>
          </a:bodyPr>
          <a:lstStyle/>
          <a:p>
            <a:pPr marL="0" indent="0" algn="ctr">
              <a:buNone/>
            </a:pPr>
            <a:r>
              <a:rPr lang="en-US" sz="4800" b="1" dirty="0" smtClean="0"/>
              <a:t>What to Do With the Instruments of Pagan Worship </a:t>
            </a:r>
          </a:p>
          <a:p>
            <a:pPr marL="0" indent="0">
              <a:buNone/>
            </a:pPr>
            <a:r>
              <a:rPr lang="en-US" sz="4000" b="1" baseline="30000" dirty="0" smtClean="0"/>
              <a:t>4</a:t>
            </a:r>
            <a:r>
              <a:rPr lang="en-US" sz="4000" b="1" dirty="0" smtClean="0"/>
              <a:t> </a:t>
            </a:r>
            <a:r>
              <a:rPr lang="en-US" sz="4000" b="1" dirty="0"/>
              <a:t>You must not worship Yahuwah your Elohim in their way.</a:t>
            </a:r>
          </a:p>
          <a:p>
            <a:pPr marL="0" indent="0">
              <a:buNone/>
            </a:pPr>
            <a:r>
              <a:rPr lang="en-US" sz="4000" b="1" baseline="30000" dirty="0" smtClean="0"/>
              <a:t>5</a:t>
            </a:r>
            <a:r>
              <a:rPr lang="en-US" sz="4000" b="1" dirty="0" smtClean="0"/>
              <a:t> </a:t>
            </a:r>
            <a:r>
              <a:rPr lang="en-US" sz="4000" b="1" dirty="0"/>
              <a:t>But you are to seek the place Yahuwah your Elohim will choose from among all your tribes to put his Name there for his dwelling. To that place you must go;</a:t>
            </a:r>
          </a:p>
          <a:p>
            <a:pPr marL="0" indent="0">
              <a:buNone/>
            </a:pPr>
            <a:r>
              <a:rPr lang="en-US" sz="4000" b="1" baseline="30000" dirty="0" smtClean="0"/>
              <a:t>6</a:t>
            </a:r>
            <a:r>
              <a:rPr lang="en-US" sz="4000" b="1" dirty="0" smtClean="0"/>
              <a:t> </a:t>
            </a:r>
            <a:r>
              <a:rPr lang="en-US" sz="4000" b="1" dirty="0"/>
              <a:t>there bring your burnt offerings and sacrifices, your tithes and special gifts, what you have vowed to give and your freewill offerings, and the firstborn of your herds and flocks</a:t>
            </a:r>
            <a:r>
              <a:rPr lang="en-US" sz="4000" b="1" dirty="0" smtClean="0"/>
              <a:t>.  </a:t>
            </a:r>
            <a:r>
              <a:rPr lang="en-US" sz="4000" b="1" dirty="0" err="1" smtClean="0"/>
              <a:t>Devarim</a:t>
            </a:r>
            <a:r>
              <a:rPr lang="en-US" sz="4000" b="1" dirty="0" smtClean="0"/>
              <a:t> [Deuteronomy] 12</a:t>
            </a:r>
            <a:endParaRPr lang="en-US" sz="5400" b="1" dirty="0"/>
          </a:p>
        </p:txBody>
      </p:sp>
    </p:spTree>
    <p:extLst>
      <p:ext uri="{BB962C8B-B14F-4D97-AF65-F5344CB8AC3E}">
        <p14:creationId xmlns:p14="http://schemas.microsoft.com/office/powerpoint/2010/main" val="2474052404"/>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44287" y="566057"/>
            <a:ext cx="10940141" cy="6008915"/>
          </a:xfrm>
        </p:spPr>
        <p:txBody>
          <a:bodyPr>
            <a:normAutofit lnSpcReduction="10000"/>
          </a:bodyPr>
          <a:lstStyle/>
          <a:p>
            <a:pPr marL="0" indent="0" algn="ctr">
              <a:buNone/>
            </a:pPr>
            <a:r>
              <a:rPr lang="en-US" sz="3900" b="1" dirty="0" smtClean="0"/>
              <a:t>How </a:t>
            </a:r>
            <a:r>
              <a:rPr lang="en-US" sz="3900" b="1" dirty="0" smtClean="0"/>
              <a:t>Elohim Does Not </a:t>
            </a:r>
            <a:r>
              <a:rPr lang="en-US" sz="3900" b="1" dirty="0" smtClean="0"/>
              <a:t>Want to be Worshipped –</a:t>
            </a:r>
            <a:r>
              <a:rPr lang="en-US" sz="3900" b="1" dirty="0" err="1" smtClean="0"/>
              <a:t>Deut</a:t>
            </a:r>
            <a:r>
              <a:rPr lang="en-US" sz="3900" b="1" dirty="0" smtClean="0"/>
              <a:t> 12</a:t>
            </a:r>
          </a:p>
          <a:p>
            <a:pPr marL="0" indent="0">
              <a:buNone/>
            </a:pPr>
            <a:r>
              <a:rPr lang="en-US" sz="4000" b="1" baseline="30000" dirty="0"/>
              <a:t>28</a:t>
            </a:r>
            <a:r>
              <a:rPr lang="en-US" sz="4000" b="1" dirty="0"/>
              <a:t> Be careful to obey all these regulations I am giving you, so that it may always go well with you and your children after you, because you will be doing what is good and right in the eyes of Yahuwah your Elohim.</a:t>
            </a:r>
          </a:p>
          <a:p>
            <a:pPr marL="0" indent="0">
              <a:buNone/>
            </a:pPr>
            <a:r>
              <a:rPr lang="en-US" sz="4000" b="1" baseline="30000" dirty="0" smtClean="0"/>
              <a:t>29</a:t>
            </a:r>
            <a:r>
              <a:rPr lang="en-US" sz="4000" b="1" dirty="0" smtClean="0"/>
              <a:t> </a:t>
            </a:r>
            <a:r>
              <a:rPr lang="en-US" sz="4000" b="1" dirty="0"/>
              <a:t>Yahuwah your Elohim will cut off before you the nations you are about to invade and dispossess. But when you have driven them out and settled in their land</a:t>
            </a:r>
            <a:r>
              <a:rPr lang="en-US" sz="4000" b="1" dirty="0" smtClean="0"/>
              <a:t>,</a:t>
            </a:r>
            <a:endParaRPr lang="en-US" sz="4000" b="1" dirty="0"/>
          </a:p>
        </p:txBody>
      </p:sp>
    </p:spTree>
    <p:extLst>
      <p:ext uri="{BB962C8B-B14F-4D97-AF65-F5344CB8AC3E}">
        <p14:creationId xmlns:p14="http://schemas.microsoft.com/office/powerpoint/2010/main" val="2353061268"/>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44287" y="566057"/>
            <a:ext cx="10940141" cy="6008915"/>
          </a:xfrm>
        </p:spPr>
        <p:txBody>
          <a:bodyPr>
            <a:normAutofit fontScale="92500" lnSpcReduction="10000"/>
          </a:bodyPr>
          <a:lstStyle/>
          <a:p>
            <a:pPr marL="0" indent="0" algn="ctr">
              <a:buNone/>
            </a:pPr>
            <a:r>
              <a:rPr lang="en-US" sz="3900" b="1" dirty="0" smtClean="0"/>
              <a:t>How </a:t>
            </a:r>
            <a:r>
              <a:rPr lang="en-US" sz="3900" b="1" dirty="0" smtClean="0"/>
              <a:t>Elohim Does Not </a:t>
            </a:r>
            <a:r>
              <a:rPr lang="en-US" sz="3900" b="1" dirty="0" smtClean="0"/>
              <a:t>Want to be Worshipped –</a:t>
            </a:r>
            <a:r>
              <a:rPr lang="en-US" sz="3900" b="1" dirty="0" err="1" smtClean="0"/>
              <a:t>Deut</a:t>
            </a:r>
            <a:r>
              <a:rPr lang="en-US" sz="3900" b="1" dirty="0" smtClean="0"/>
              <a:t> 12</a:t>
            </a:r>
          </a:p>
          <a:p>
            <a:pPr marL="0" indent="0">
              <a:buNone/>
            </a:pPr>
            <a:r>
              <a:rPr lang="en-US" sz="4000" b="1" baseline="30000" dirty="0" smtClean="0"/>
              <a:t>30</a:t>
            </a:r>
            <a:r>
              <a:rPr lang="en-US" sz="4000" b="1" dirty="0" smtClean="0"/>
              <a:t> </a:t>
            </a:r>
            <a:r>
              <a:rPr lang="en-US" sz="4000" b="1" dirty="0"/>
              <a:t>and after they have been destroyed before you, </a:t>
            </a:r>
            <a:r>
              <a:rPr lang="en-US" sz="4000" b="1" u="sng" dirty="0"/>
              <a:t>be careful not to be ensnared by inquiring about their gods, saying, "How do these nations serve their gods? We will do the same."</a:t>
            </a:r>
          </a:p>
          <a:p>
            <a:pPr marL="0" indent="0">
              <a:buNone/>
            </a:pPr>
            <a:r>
              <a:rPr lang="en-US" sz="4000" b="1" baseline="30000" dirty="0" smtClean="0"/>
              <a:t>31</a:t>
            </a:r>
            <a:r>
              <a:rPr lang="en-US" sz="4000" b="1" dirty="0" smtClean="0"/>
              <a:t> </a:t>
            </a:r>
            <a:r>
              <a:rPr lang="en-US" sz="4000" b="1" dirty="0"/>
              <a:t>You must not worship Yahuwah your Elohim in their way, because in worshiping their gods, they do all kinds of detestable things Yahuwah hates. They even burn their sons and daughters in the fire as sacrifices to their gods.</a:t>
            </a:r>
          </a:p>
          <a:p>
            <a:pPr marL="0" indent="0">
              <a:buNone/>
            </a:pPr>
            <a:r>
              <a:rPr lang="en-US" sz="4000" b="1" baseline="30000" dirty="0" smtClean="0"/>
              <a:t>32</a:t>
            </a:r>
            <a:r>
              <a:rPr lang="en-US" sz="4000" b="1" dirty="0" smtClean="0"/>
              <a:t> </a:t>
            </a:r>
            <a:r>
              <a:rPr lang="en-US" sz="4000" b="1" dirty="0"/>
              <a:t>See that you do all I command you; do not add to it or take away from it</a:t>
            </a:r>
            <a:r>
              <a:rPr lang="en-US" sz="4000" b="1" dirty="0" smtClean="0"/>
              <a:t>.</a:t>
            </a:r>
            <a:endParaRPr lang="en-US" sz="4000" b="1" dirty="0"/>
          </a:p>
        </p:txBody>
      </p:sp>
    </p:spTree>
    <p:extLst>
      <p:ext uri="{BB962C8B-B14F-4D97-AF65-F5344CB8AC3E}">
        <p14:creationId xmlns:p14="http://schemas.microsoft.com/office/powerpoint/2010/main" val="3726621062"/>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44287" y="566057"/>
            <a:ext cx="10940141" cy="6008915"/>
          </a:xfrm>
        </p:spPr>
        <p:txBody>
          <a:bodyPr>
            <a:normAutofit fontScale="92500" lnSpcReduction="10000"/>
          </a:bodyPr>
          <a:lstStyle/>
          <a:p>
            <a:pPr marL="0" indent="0" algn="ctr">
              <a:buNone/>
            </a:pPr>
            <a:r>
              <a:rPr lang="en-US" sz="3600" b="1" dirty="0" smtClean="0"/>
              <a:t>How to Worship Elohim – </a:t>
            </a:r>
            <a:r>
              <a:rPr lang="en-US" sz="3600" b="1" dirty="0" err="1" smtClean="0"/>
              <a:t>Devarim</a:t>
            </a:r>
            <a:r>
              <a:rPr lang="en-US" sz="3600" b="1" dirty="0" smtClean="0"/>
              <a:t> (</a:t>
            </a:r>
            <a:r>
              <a:rPr lang="en-US" sz="3600" b="1" dirty="0" err="1" smtClean="0"/>
              <a:t>Deut</a:t>
            </a:r>
            <a:r>
              <a:rPr lang="en-US" sz="3600" b="1" dirty="0" smtClean="0"/>
              <a:t>) 13 </a:t>
            </a:r>
          </a:p>
          <a:p>
            <a:pPr marL="0" indent="0">
              <a:buNone/>
            </a:pPr>
            <a:r>
              <a:rPr lang="en-US" sz="3600" b="1" dirty="0"/>
              <a:t>If a prophet, or one who foretells by dreams, appears among you and announces to you a miraculous sign or wonder,</a:t>
            </a:r>
          </a:p>
          <a:p>
            <a:pPr marL="0" indent="0">
              <a:buNone/>
            </a:pPr>
            <a:r>
              <a:rPr lang="en-US" sz="3600" b="1" baseline="30000" dirty="0" smtClean="0"/>
              <a:t>2</a:t>
            </a:r>
            <a:r>
              <a:rPr lang="en-US" sz="3600" b="1" dirty="0" smtClean="0"/>
              <a:t> </a:t>
            </a:r>
            <a:r>
              <a:rPr lang="en-US" sz="3600" b="1" dirty="0"/>
              <a:t>and if the sign or wonder of which he has spoken takes place, and he says, "Let us follow other gods" (gods you have not known) "and let us worship them,"</a:t>
            </a:r>
          </a:p>
          <a:p>
            <a:pPr marL="0" indent="0">
              <a:buNone/>
            </a:pPr>
            <a:r>
              <a:rPr lang="en-US" sz="3600" b="1" baseline="30000" dirty="0" smtClean="0"/>
              <a:t>3</a:t>
            </a:r>
            <a:r>
              <a:rPr lang="en-US" sz="3600" b="1" dirty="0" smtClean="0"/>
              <a:t> </a:t>
            </a:r>
            <a:r>
              <a:rPr lang="en-US" sz="3600" b="1" dirty="0"/>
              <a:t>you must not listen to the words of that prophet or dreamer. Yahuwah your Elohim is testing you to find out whether you love him with all your heart and with all your soul.</a:t>
            </a:r>
          </a:p>
          <a:p>
            <a:pPr marL="0" indent="0">
              <a:buNone/>
            </a:pPr>
            <a:r>
              <a:rPr lang="en-US" sz="3600" b="1" baseline="30000" dirty="0" smtClean="0"/>
              <a:t>4</a:t>
            </a:r>
            <a:r>
              <a:rPr lang="en-US" sz="3600" b="1" dirty="0" smtClean="0"/>
              <a:t> </a:t>
            </a:r>
            <a:r>
              <a:rPr lang="en-US" sz="3600" b="1" u="sng" dirty="0"/>
              <a:t>It is Yahuwah your Elohim you must follow, and him you must revere. Keep his commands and obey him; serve him and hold fast to him</a:t>
            </a:r>
            <a:r>
              <a:rPr lang="en-US" sz="3600" b="1" dirty="0" smtClean="0"/>
              <a:t>.</a:t>
            </a:r>
            <a:endParaRPr lang="en-US" sz="3600" b="1" dirty="0"/>
          </a:p>
        </p:txBody>
      </p:sp>
    </p:spTree>
    <p:extLst>
      <p:ext uri="{BB962C8B-B14F-4D97-AF65-F5344CB8AC3E}">
        <p14:creationId xmlns:p14="http://schemas.microsoft.com/office/powerpoint/2010/main" val="206838017"/>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44287" y="566057"/>
            <a:ext cx="10940141" cy="6008915"/>
          </a:xfrm>
        </p:spPr>
        <p:txBody>
          <a:bodyPr>
            <a:normAutofit/>
          </a:bodyPr>
          <a:lstStyle/>
          <a:p>
            <a:pPr marL="0" indent="0" algn="ctr">
              <a:buNone/>
            </a:pPr>
            <a:r>
              <a:rPr lang="en-US" sz="4000" b="1" dirty="0" smtClean="0"/>
              <a:t>Disaster Brought to Those Who Worship Other Gods – </a:t>
            </a:r>
            <a:r>
              <a:rPr lang="en-US" sz="4000" b="1" dirty="0" err="1" smtClean="0"/>
              <a:t>Devarim</a:t>
            </a:r>
            <a:r>
              <a:rPr lang="en-US" sz="4000" b="1" dirty="0" smtClean="0"/>
              <a:t> 29</a:t>
            </a:r>
          </a:p>
          <a:p>
            <a:pPr marL="0" indent="0">
              <a:buNone/>
            </a:pPr>
            <a:r>
              <a:rPr lang="en-US" sz="4000" b="1" baseline="30000" dirty="0"/>
              <a:t>14</a:t>
            </a:r>
            <a:r>
              <a:rPr lang="en-US" sz="4000" b="1" dirty="0"/>
              <a:t> I am making this covenant, with its oath, not only with you</a:t>
            </a:r>
          </a:p>
          <a:p>
            <a:pPr marL="0" indent="0">
              <a:buNone/>
            </a:pPr>
            <a:r>
              <a:rPr lang="en-US" sz="4000" b="1" baseline="30000" dirty="0" smtClean="0"/>
              <a:t>15</a:t>
            </a:r>
            <a:r>
              <a:rPr lang="en-US" sz="4000" b="1" dirty="0" smtClean="0"/>
              <a:t> </a:t>
            </a:r>
            <a:r>
              <a:rPr lang="en-US" sz="4000" b="1" dirty="0"/>
              <a:t>who are standing here with us today in the presence of Yahuwah our Elohim but also with those who are not here today.</a:t>
            </a:r>
          </a:p>
          <a:p>
            <a:pPr marL="0" indent="0">
              <a:buNone/>
            </a:pPr>
            <a:r>
              <a:rPr lang="en-US" sz="4000" b="1" baseline="30000" dirty="0" smtClean="0"/>
              <a:t>16</a:t>
            </a:r>
            <a:r>
              <a:rPr lang="en-US" sz="4000" b="1" dirty="0" smtClean="0"/>
              <a:t> </a:t>
            </a:r>
            <a:r>
              <a:rPr lang="en-US" sz="4000" b="1" dirty="0"/>
              <a:t>You yourselves know how we lived in </a:t>
            </a:r>
            <a:r>
              <a:rPr lang="en-US" sz="4000" b="1" dirty="0" err="1"/>
              <a:t>Mitzrayim</a:t>
            </a:r>
            <a:r>
              <a:rPr lang="en-US" sz="4000" b="1" dirty="0"/>
              <a:t> and how we passed through the countries on the way here</a:t>
            </a:r>
            <a:r>
              <a:rPr lang="en-US" sz="4000" b="1" dirty="0" smtClean="0"/>
              <a:t>.</a:t>
            </a:r>
            <a:endParaRPr lang="en-US" sz="4000" b="1" dirty="0"/>
          </a:p>
        </p:txBody>
      </p:sp>
    </p:spTree>
    <p:extLst>
      <p:ext uri="{BB962C8B-B14F-4D97-AF65-F5344CB8AC3E}">
        <p14:creationId xmlns:p14="http://schemas.microsoft.com/office/powerpoint/2010/main" val="1284352509"/>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44287" y="566057"/>
            <a:ext cx="10940141" cy="6008915"/>
          </a:xfrm>
        </p:spPr>
        <p:txBody>
          <a:bodyPr>
            <a:normAutofit/>
          </a:bodyPr>
          <a:lstStyle/>
          <a:p>
            <a:pPr marL="0" indent="0" algn="ctr">
              <a:buNone/>
            </a:pPr>
            <a:r>
              <a:rPr lang="en-US" sz="4000" b="1" dirty="0" smtClean="0"/>
              <a:t>Disaster Brought to Those Who Worship Other Gods – </a:t>
            </a:r>
            <a:r>
              <a:rPr lang="en-US" sz="4000" b="1" dirty="0" err="1" smtClean="0"/>
              <a:t>Devarim</a:t>
            </a:r>
            <a:r>
              <a:rPr lang="en-US" sz="4000" b="1" dirty="0" smtClean="0"/>
              <a:t> 29</a:t>
            </a:r>
          </a:p>
          <a:p>
            <a:pPr marL="0" indent="0">
              <a:buNone/>
            </a:pPr>
            <a:r>
              <a:rPr lang="en-US" sz="4000" b="1" baseline="30000" dirty="0" smtClean="0"/>
              <a:t>17</a:t>
            </a:r>
            <a:r>
              <a:rPr lang="en-US" sz="4000" b="1" dirty="0" smtClean="0"/>
              <a:t> </a:t>
            </a:r>
            <a:r>
              <a:rPr lang="en-US" sz="4000" b="1" dirty="0"/>
              <a:t>You saw among them their detestable images and idols of wood and stone, of silver and gold.</a:t>
            </a:r>
          </a:p>
          <a:p>
            <a:pPr marL="0" indent="0">
              <a:buNone/>
            </a:pPr>
            <a:r>
              <a:rPr lang="en-US" sz="4000" b="1" baseline="30000" dirty="0" smtClean="0"/>
              <a:t>18</a:t>
            </a:r>
            <a:r>
              <a:rPr lang="en-US" sz="4000" b="1" dirty="0" smtClean="0"/>
              <a:t> </a:t>
            </a:r>
            <a:r>
              <a:rPr lang="en-US" sz="4000" b="1" dirty="0"/>
              <a:t>Make sure there is no man or woman, clan or tribe among you today whose heart turns away from Yahuwah our Elohim to go and worship the gods of those nations; make sure there is no root among you that produces such bitter poison</a:t>
            </a:r>
            <a:r>
              <a:rPr lang="en-US" sz="4000" b="1" dirty="0" smtClean="0"/>
              <a:t>.</a:t>
            </a:r>
            <a:endParaRPr lang="en-US" sz="4000" b="1" dirty="0"/>
          </a:p>
        </p:txBody>
      </p:sp>
    </p:spTree>
    <p:extLst>
      <p:ext uri="{BB962C8B-B14F-4D97-AF65-F5344CB8AC3E}">
        <p14:creationId xmlns:p14="http://schemas.microsoft.com/office/powerpoint/2010/main" val="3427652240"/>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44287" y="566057"/>
            <a:ext cx="10940141" cy="6008915"/>
          </a:xfrm>
        </p:spPr>
        <p:txBody>
          <a:bodyPr>
            <a:normAutofit fontScale="92500" lnSpcReduction="10000"/>
          </a:bodyPr>
          <a:lstStyle/>
          <a:p>
            <a:pPr marL="0" indent="0" algn="ctr">
              <a:buNone/>
            </a:pPr>
            <a:r>
              <a:rPr lang="en-US" sz="4300" b="1" dirty="0" smtClean="0"/>
              <a:t>Disaster Brought to Those Who Worship Other Gods – </a:t>
            </a:r>
            <a:r>
              <a:rPr lang="en-US" sz="4300" b="1" dirty="0" err="1" smtClean="0"/>
              <a:t>Devarim</a:t>
            </a:r>
            <a:r>
              <a:rPr lang="en-US" sz="4300" b="1" dirty="0" smtClean="0"/>
              <a:t> 29 </a:t>
            </a:r>
          </a:p>
          <a:p>
            <a:pPr marL="0" indent="0">
              <a:buNone/>
            </a:pPr>
            <a:r>
              <a:rPr lang="en-US" sz="4000" b="1" baseline="30000" dirty="0" smtClean="0"/>
              <a:t>19</a:t>
            </a:r>
            <a:r>
              <a:rPr lang="en-US" sz="4000" b="1" dirty="0" smtClean="0"/>
              <a:t> </a:t>
            </a:r>
            <a:r>
              <a:rPr lang="en-US" sz="4000" b="1" dirty="0"/>
              <a:t>When such a person hears the words of this oath, he invokes a blessing on himself and therefore thinks, "I will be safe, even though I persist in going my own way." This will bring disaster on the watered land as well as the dry.</a:t>
            </a:r>
          </a:p>
          <a:p>
            <a:pPr marL="0" indent="0">
              <a:buNone/>
            </a:pPr>
            <a:r>
              <a:rPr lang="en-US" sz="4000" b="1" baseline="30000" dirty="0" smtClean="0"/>
              <a:t>20</a:t>
            </a:r>
            <a:r>
              <a:rPr lang="en-US" sz="4000" b="1" dirty="0" smtClean="0"/>
              <a:t> </a:t>
            </a:r>
            <a:r>
              <a:rPr lang="en-US" sz="4000" b="1" dirty="0"/>
              <a:t>Yahuwah will never be willing to forgive him; his wrath and zeal will burn against that man. All the curses written in this book will fall upon him, and Yahuwah will blot out his name from under heaven</a:t>
            </a:r>
            <a:r>
              <a:rPr lang="en-US" sz="4000" b="1" dirty="0" smtClean="0"/>
              <a:t>.</a:t>
            </a:r>
            <a:endParaRPr lang="en-US" sz="4000" b="1" dirty="0"/>
          </a:p>
        </p:txBody>
      </p:sp>
    </p:spTree>
    <p:extLst>
      <p:ext uri="{BB962C8B-B14F-4D97-AF65-F5344CB8AC3E}">
        <p14:creationId xmlns:p14="http://schemas.microsoft.com/office/powerpoint/2010/main" val="4063810442"/>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44287" y="566057"/>
            <a:ext cx="10940141" cy="6008915"/>
          </a:xfrm>
        </p:spPr>
        <p:txBody>
          <a:bodyPr>
            <a:normAutofit/>
          </a:bodyPr>
          <a:lstStyle/>
          <a:p>
            <a:pPr marL="0" indent="0" algn="ctr">
              <a:buNone/>
            </a:pPr>
            <a:r>
              <a:rPr lang="en-US" sz="4000" b="1" dirty="0" smtClean="0"/>
              <a:t>Disaster Brought to Those Who Worship Other Gods – </a:t>
            </a:r>
            <a:r>
              <a:rPr lang="en-US" sz="4000" b="1" dirty="0" err="1" smtClean="0"/>
              <a:t>Devarim</a:t>
            </a:r>
            <a:r>
              <a:rPr lang="en-US" sz="4000" b="1" dirty="0" smtClean="0"/>
              <a:t> 29 </a:t>
            </a:r>
          </a:p>
          <a:p>
            <a:pPr marL="0" indent="0">
              <a:buNone/>
            </a:pPr>
            <a:r>
              <a:rPr lang="en-US" sz="4000" b="1" baseline="30000" dirty="0" smtClean="0"/>
              <a:t>21</a:t>
            </a:r>
            <a:r>
              <a:rPr lang="en-US" sz="4000" b="1" dirty="0" smtClean="0"/>
              <a:t> </a:t>
            </a:r>
            <a:r>
              <a:rPr lang="en-US" sz="4000" b="1" dirty="0"/>
              <a:t>Yahuwah will single him out from all the tribes of Yisrael for disaster, according to all the curses of the covenant written in this Book of the Law.</a:t>
            </a:r>
          </a:p>
          <a:p>
            <a:pPr marL="0" indent="0">
              <a:buNone/>
            </a:pPr>
            <a:r>
              <a:rPr lang="en-US" sz="4000" b="1" baseline="30000" dirty="0" smtClean="0"/>
              <a:t>22</a:t>
            </a:r>
            <a:r>
              <a:rPr lang="en-US" sz="4000" b="1" dirty="0" smtClean="0"/>
              <a:t> </a:t>
            </a:r>
            <a:r>
              <a:rPr lang="en-US" sz="4000" b="1" dirty="0"/>
              <a:t>Your children who follow you in later generations and foreigners who come from distant lands will see the calamities that have fallen on the land and the diseases with which Yahuwah has afflicted it</a:t>
            </a:r>
            <a:r>
              <a:rPr lang="en-US" sz="4000" b="1" dirty="0" smtClean="0"/>
              <a:t>.</a:t>
            </a:r>
            <a:endParaRPr lang="en-US" sz="4000" b="1" dirty="0"/>
          </a:p>
        </p:txBody>
      </p:sp>
    </p:spTree>
    <p:extLst>
      <p:ext uri="{BB962C8B-B14F-4D97-AF65-F5344CB8AC3E}">
        <p14:creationId xmlns:p14="http://schemas.microsoft.com/office/powerpoint/2010/main" val="24800805"/>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44287" y="566057"/>
            <a:ext cx="10940141" cy="6188311"/>
          </a:xfrm>
        </p:spPr>
        <p:txBody>
          <a:bodyPr>
            <a:normAutofit fontScale="92500" lnSpcReduction="20000"/>
          </a:bodyPr>
          <a:lstStyle/>
          <a:p>
            <a:pPr marL="0" indent="0" algn="ctr">
              <a:buNone/>
            </a:pPr>
            <a:r>
              <a:rPr lang="en-US" sz="4300" b="1" dirty="0" smtClean="0"/>
              <a:t>Disaster Brought to Those Who Worship Other Gods – </a:t>
            </a:r>
            <a:r>
              <a:rPr lang="en-US" sz="4300" b="1" dirty="0" err="1" smtClean="0"/>
              <a:t>Devarim</a:t>
            </a:r>
            <a:r>
              <a:rPr lang="en-US" sz="4300" b="1" dirty="0" smtClean="0"/>
              <a:t> 29 </a:t>
            </a:r>
          </a:p>
          <a:p>
            <a:pPr marL="0" indent="0">
              <a:buNone/>
            </a:pPr>
            <a:r>
              <a:rPr lang="en-US" sz="4000" b="1" baseline="30000" dirty="0" smtClean="0"/>
              <a:t>23</a:t>
            </a:r>
            <a:r>
              <a:rPr lang="en-US" sz="4000" b="1" dirty="0" smtClean="0"/>
              <a:t> </a:t>
            </a:r>
            <a:r>
              <a:rPr lang="en-US" sz="4000" b="1" dirty="0"/>
              <a:t>The whole land will be a burning waste of salt and sulfur-- nothing planted, nothing sprouting, no vegetation growing on it. It will be like the destruction of Sodom and Gomorrah, </a:t>
            </a:r>
            <a:r>
              <a:rPr lang="en-US" sz="4000" b="1" dirty="0" err="1"/>
              <a:t>Admah</a:t>
            </a:r>
            <a:r>
              <a:rPr lang="en-US" sz="4000" b="1" dirty="0"/>
              <a:t> and </a:t>
            </a:r>
            <a:r>
              <a:rPr lang="en-US" sz="4000" b="1" dirty="0" err="1"/>
              <a:t>Zeboiim</a:t>
            </a:r>
            <a:r>
              <a:rPr lang="en-US" sz="4000" b="1" dirty="0"/>
              <a:t>, which Yahuwah overthrew in fierce anger.</a:t>
            </a:r>
          </a:p>
          <a:p>
            <a:pPr marL="0" indent="0">
              <a:buNone/>
            </a:pPr>
            <a:r>
              <a:rPr lang="en-US" sz="4000" b="1" baseline="30000" dirty="0" smtClean="0"/>
              <a:t>24</a:t>
            </a:r>
            <a:r>
              <a:rPr lang="en-US" sz="4000" b="1" dirty="0" smtClean="0"/>
              <a:t> </a:t>
            </a:r>
            <a:r>
              <a:rPr lang="en-US" sz="4000" b="1" dirty="0"/>
              <a:t>All the nations will ask: "Why has Yahuwah done this to this land? Why this fierce, burning anger?"</a:t>
            </a:r>
          </a:p>
          <a:p>
            <a:pPr marL="0" indent="0">
              <a:buNone/>
            </a:pPr>
            <a:r>
              <a:rPr lang="en-US" sz="4000" b="1" baseline="30000" dirty="0" smtClean="0"/>
              <a:t>25</a:t>
            </a:r>
            <a:r>
              <a:rPr lang="en-US" sz="4000" b="1" dirty="0" smtClean="0"/>
              <a:t> </a:t>
            </a:r>
            <a:r>
              <a:rPr lang="en-US" sz="4000" b="1" dirty="0"/>
              <a:t>And the answer will be: "It is because this people abandoned the covenant of Yahuwah, the Elohim of their fathers, the covenant he made with them when he brought them out of </a:t>
            </a:r>
            <a:r>
              <a:rPr lang="en-US" sz="4000" b="1" dirty="0" err="1"/>
              <a:t>Mitzrayim</a:t>
            </a:r>
            <a:r>
              <a:rPr lang="en-US" sz="4000" b="1" dirty="0" smtClean="0"/>
              <a:t>.</a:t>
            </a:r>
            <a:endParaRPr lang="en-US" sz="4000" b="1" dirty="0"/>
          </a:p>
        </p:txBody>
      </p:sp>
    </p:spTree>
    <p:extLst>
      <p:ext uri="{BB962C8B-B14F-4D97-AF65-F5344CB8AC3E}">
        <p14:creationId xmlns:p14="http://schemas.microsoft.com/office/powerpoint/2010/main" val="2306423825"/>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44287" y="566057"/>
            <a:ext cx="10940141" cy="6008915"/>
          </a:xfrm>
        </p:spPr>
        <p:txBody>
          <a:bodyPr>
            <a:normAutofit fontScale="92500" lnSpcReduction="10000"/>
          </a:bodyPr>
          <a:lstStyle/>
          <a:p>
            <a:pPr marL="0" indent="0" algn="ctr">
              <a:buNone/>
            </a:pPr>
            <a:r>
              <a:rPr lang="en-US" sz="4300" b="1" dirty="0" smtClean="0"/>
              <a:t>Disaster Brought to Those Who Worship Other Gods – </a:t>
            </a:r>
            <a:r>
              <a:rPr lang="en-US" sz="4300" b="1" dirty="0" err="1" smtClean="0"/>
              <a:t>Devarim</a:t>
            </a:r>
            <a:r>
              <a:rPr lang="en-US" sz="4300" b="1" dirty="0" smtClean="0"/>
              <a:t> 29 </a:t>
            </a:r>
          </a:p>
          <a:p>
            <a:pPr marL="0" indent="0">
              <a:buNone/>
            </a:pPr>
            <a:r>
              <a:rPr lang="en-US" sz="3600" b="1" baseline="30000" dirty="0" smtClean="0"/>
              <a:t>26</a:t>
            </a:r>
            <a:r>
              <a:rPr lang="en-US" sz="3600" b="1" dirty="0" smtClean="0"/>
              <a:t> </a:t>
            </a:r>
            <a:r>
              <a:rPr lang="en-US" sz="3600" b="1" dirty="0"/>
              <a:t>They went off and worshiped other gods and bowed down to them, gods they did not know, gods he had not given them.</a:t>
            </a:r>
          </a:p>
          <a:p>
            <a:pPr marL="0" indent="0">
              <a:buNone/>
            </a:pPr>
            <a:r>
              <a:rPr lang="en-US" sz="3600" b="1" baseline="30000" dirty="0" smtClean="0"/>
              <a:t>27</a:t>
            </a:r>
            <a:r>
              <a:rPr lang="en-US" sz="3600" b="1" dirty="0" smtClean="0"/>
              <a:t> </a:t>
            </a:r>
            <a:r>
              <a:rPr lang="en-US" sz="3600" b="1" dirty="0"/>
              <a:t>Therefore Yahuwah's anger burned against this land, so that he brought on it all the curses written in this book.</a:t>
            </a:r>
          </a:p>
          <a:p>
            <a:pPr marL="0" indent="0">
              <a:buNone/>
            </a:pPr>
            <a:r>
              <a:rPr lang="en-US" sz="3600" b="1" baseline="30000" dirty="0" smtClean="0"/>
              <a:t>28</a:t>
            </a:r>
            <a:r>
              <a:rPr lang="en-US" sz="3600" b="1" dirty="0" smtClean="0"/>
              <a:t> </a:t>
            </a:r>
            <a:r>
              <a:rPr lang="en-US" sz="3600" b="1" dirty="0"/>
              <a:t>In furious anger and in great wrath Yahuwah uprooted them from their land and thrust them into another land, as it is now."</a:t>
            </a:r>
          </a:p>
          <a:p>
            <a:pPr marL="0" indent="0">
              <a:buNone/>
            </a:pPr>
            <a:r>
              <a:rPr lang="en-US" sz="3600" b="1" baseline="30000" dirty="0" smtClean="0"/>
              <a:t>29</a:t>
            </a:r>
            <a:r>
              <a:rPr lang="en-US" sz="3600" b="1" dirty="0" smtClean="0"/>
              <a:t> </a:t>
            </a:r>
            <a:r>
              <a:rPr lang="en-US" sz="3600" b="1" dirty="0"/>
              <a:t>The secret things belong to Yahuwah our Elohim, but the things revealed belong to us and to our children forever, that we may follow all the words of this law</a:t>
            </a:r>
            <a:r>
              <a:rPr lang="en-US" sz="3600" b="1" dirty="0" smtClean="0"/>
              <a:t>.</a:t>
            </a:r>
            <a:endParaRPr lang="en-US" sz="3600" b="1" dirty="0"/>
          </a:p>
        </p:txBody>
      </p:sp>
    </p:spTree>
    <p:extLst>
      <p:ext uri="{BB962C8B-B14F-4D97-AF65-F5344CB8AC3E}">
        <p14:creationId xmlns:p14="http://schemas.microsoft.com/office/powerpoint/2010/main" val="4068897302"/>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20485" y="348344"/>
            <a:ext cx="10853057" cy="6313715"/>
          </a:xfrm>
        </p:spPr>
        <p:txBody>
          <a:bodyPr>
            <a:normAutofit/>
          </a:bodyPr>
          <a:lstStyle/>
          <a:p>
            <a:pPr marL="0" indent="0" algn="ctr">
              <a:buNone/>
            </a:pPr>
            <a:r>
              <a:rPr lang="en-US" sz="4400" b="1" dirty="0" smtClean="0"/>
              <a:t>What Does the New Testament Say?</a:t>
            </a:r>
            <a:endParaRPr lang="en-US" sz="4400" b="1" dirty="0"/>
          </a:p>
          <a:p>
            <a:pPr marL="0" indent="0">
              <a:buNone/>
            </a:pPr>
            <a:r>
              <a:rPr lang="en-US" sz="4000" b="1" dirty="0" smtClean="0"/>
              <a:t>3 John 11  Beloved</a:t>
            </a:r>
            <a:r>
              <a:rPr lang="en-US" sz="4000" b="1" dirty="0"/>
              <a:t>, do not imitate what is evil, but what is good. The one who does good is of Elohim; the one who does evil has not seen Elohim.</a:t>
            </a:r>
          </a:p>
        </p:txBody>
      </p:sp>
    </p:spTree>
    <p:extLst>
      <p:ext uri="{BB962C8B-B14F-4D97-AF65-F5344CB8AC3E}">
        <p14:creationId xmlns:p14="http://schemas.microsoft.com/office/powerpoint/2010/main" val="1167359780"/>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20485" y="348344"/>
            <a:ext cx="10853057" cy="6313715"/>
          </a:xfrm>
        </p:spPr>
        <p:txBody>
          <a:bodyPr>
            <a:normAutofit fontScale="92500" lnSpcReduction="20000"/>
          </a:bodyPr>
          <a:lstStyle/>
          <a:p>
            <a:pPr marL="0" indent="0" algn="ctr">
              <a:buNone/>
            </a:pPr>
            <a:r>
              <a:rPr lang="en-US" sz="4800" b="1" dirty="0" smtClean="0"/>
              <a:t>Halloween: For Saints and Sinners?</a:t>
            </a:r>
            <a:endParaRPr lang="en-US" sz="4800" b="1" dirty="0"/>
          </a:p>
          <a:p>
            <a:pPr marL="0" indent="0">
              <a:buNone/>
            </a:pPr>
            <a:r>
              <a:rPr lang="en-US" sz="4000" b="1" dirty="0" smtClean="0"/>
              <a:t>2 Corinthians 6:14-17</a:t>
            </a:r>
          </a:p>
          <a:p>
            <a:pPr marL="0" indent="0">
              <a:buNone/>
            </a:pPr>
            <a:r>
              <a:rPr lang="en-US" sz="3900" b="1" dirty="0"/>
              <a:t>Do not be bound together with unbelievers; for what partnership have righteousness and lawlessness, or what fellowship has light with darkness</a:t>
            </a:r>
            <a:r>
              <a:rPr lang="en-US" sz="3900" b="1" dirty="0" smtClean="0"/>
              <a:t>? </a:t>
            </a:r>
            <a:r>
              <a:rPr lang="en-US" sz="3900" b="1" dirty="0"/>
              <a:t>Or what harmony has Messiah with Belial, or what has a believer in common with an </a:t>
            </a:r>
            <a:r>
              <a:rPr lang="en-US" sz="3900" b="1" dirty="0" smtClean="0"/>
              <a:t>unbeliever? </a:t>
            </a:r>
            <a:r>
              <a:rPr lang="en-US" sz="3900" b="1" dirty="0"/>
              <a:t>Or what agreement has the temple of Elohim with idols? For we are the temple of the living Elohim; just as Elohim said, "I WILL DWELL IN THEM AND WALK AMONG THEM; AND I WILL BE THEIR GOD, AND THEY SHALL BE MY </a:t>
            </a:r>
            <a:r>
              <a:rPr lang="en-US" sz="3900" b="1" dirty="0" smtClean="0"/>
              <a:t>PEOPLE. </a:t>
            </a:r>
            <a:r>
              <a:rPr lang="en-US" sz="3900" b="1" dirty="0"/>
              <a:t>"Therefore, COME OUT FROM THEIR MIDST AND BE SEPARATE," says the Lord. "AND DO NOT TOUCH WHAT IS UNCLEAN; And I will welcome you</a:t>
            </a:r>
            <a:r>
              <a:rPr lang="en-US" sz="3900" b="1" dirty="0" smtClean="0"/>
              <a:t>.</a:t>
            </a:r>
            <a:endParaRPr lang="en-US" sz="3900" b="1" dirty="0"/>
          </a:p>
        </p:txBody>
      </p:sp>
    </p:spTree>
    <p:extLst>
      <p:ext uri="{BB962C8B-B14F-4D97-AF65-F5344CB8AC3E}">
        <p14:creationId xmlns:p14="http://schemas.microsoft.com/office/powerpoint/2010/main" val="2677176290"/>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20485" y="348344"/>
            <a:ext cx="10853057" cy="6313715"/>
          </a:xfrm>
        </p:spPr>
        <p:txBody>
          <a:bodyPr>
            <a:normAutofit/>
          </a:bodyPr>
          <a:lstStyle/>
          <a:p>
            <a:pPr marL="0" indent="0" algn="ctr">
              <a:buNone/>
            </a:pPr>
            <a:r>
              <a:rPr lang="en-US" sz="4400" b="1" dirty="0" smtClean="0"/>
              <a:t>Good and Evil</a:t>
            </a:r>
            <a:endParaRPr lang="en-US" sz="4400" b="1" dirty="0"/>
          </a:p>
          <a:p>
            <a:pPr marL="0" indent="0">
              <a:buNone/>
            </a:pPr>
            <a:r>
              <a:rPr lang="en-US" sz="4000" b="1" dirty="0" smtClean="0"/>
              <a:t>Isaiah 5:20</a:t>
            </a:r>
          </a:p>
          <a:p>
            <a:pPr marL="0" indent="0">
              <a:buNone/>
            </a:pPr>
            <a:r>
              <a:rPr lang="en-US" sz="4000" b="1" dirty="0" smtClean="0"/>
              <a:t>Woe </a:t>
            </a:r>
            <a:r>
              <a:rPr lang="en-US" sz="4000" b="1" dirty="0"/>
              <a:t>to those who call evil good, and good evil; Who substitute darkness for light and light for darkness; Who substitute bitter for sweet and sweet for bitter</a:t>
            </a:r>
            <a:r>
              <a:rPr lang="en-US" sz="4000" b="1" dirty="0" smtClean="0"/>
              <a:t>!</a:t>
            </a:r>
          </a:p>
          <a:p>
            <a:pPr marL="0" indent="0">
              <a:buNone/>
            </a:pPr>
            <a:r>
              <a:rPr lang="en-US" sz="4000" b="1" dirty="0" smtClean="0"/>
              <a:t>- Nothing good is ever said in Scripture about mixing </a:t>
            </a:r>
            <a:r>
              <a:rPr lang="en-US" sz="4000" b="1" dirty="0" err="1" smtClean="0"/>
              <a:t>Yah’s</a:t>
            </a:r>
            <a:r>
              <a:rPr lang="en-US" sz="4000" b="1" dirty="0" smtClean="0"/>
              <a:t> things with worldly things</a:t>
            </a:r>
            <a:endParaRPr lang="en-US" sz="4000" b="1" dirty="0"/>
          </a:p>
        </p:txBody>
      </p:sp>
    </p:spTree>
    <p:extLst>
      <p:ext uri="{BB962C8B-B14F-4D97-AF65-F5344CB8AC3E}">
        <p14:creationId xmlns:p14="http://schemas.microsoft.com/office/powerpoint/2010/main" val="365097023"/>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20485" y="348344"/>
            <a:ext cx="10853057" cy="6313715"/>
          </a:xfrm>
        </p:spPr>
        <p:txBody>
          <a:bodyPr>
            <a:normAutofit/>
          </a:bodyPr>
          <a:lstStyle/>
          <a:p>
            <a:pPr marL="0" indent="0" algn="ctr">
              <a:buNone/>
            </a:pPr>
            <a:r>
              <a:rPr lang="en-US" sz="4400" b="1" dirty="0" smtClean="0"/>
              <a:t>Light and Darkness</a:t>
            </a:r>
            <a:endParaRPr lang="en-US" sz="4400" b="1" dirty="0"/>
          </a:p>
          <a:p>
            <a:pPr marL="0" indent="0">
              <a:buNone/>
            </a:pPr>
            <a:r>
              <a:rPr lang="en-US" sz="4000" b="1" dirty="0" smtClean="0"/>
              <a:t>Ephesians 5:11-14  Do </a:t>
            </a:r>
            <a:r>
              <a:rPr lang="en-US" sz="4000" b="1" dirty="0"/>
              <a:t>not participate in the unfruitful deeds of darkness, but instead even expose </a:t>
            </a:r>
            <a:r>
              <a:rPr lang="en-US" sz="4000" b="1" dirty="0" smtClean="0"/>
              <a:t>them; </a:t>
            </a:r>
            <a:r>
              <a:rPr lang="en-US" sz="4000" b="1" dirty="0"/>
              <a:t>for it is disgraceful even to speak of the things which are done by them in </a:t>
            </a:r>
            <a:r>
              <a:rPr lang="en-US" sz="4000" b="1" dirty="0" smtClean="0"/>
              <a:t>secret. </a:t>
            </a:r>
            <a:r>
              <a:rPr lang="en-US" sz="4000" b="1" dirty="0"/>
              <a:t>But all things become visible when they are exposed by the light, for everything that becomes visible is </a:t>
            </a:r>
            <a:r>
              <a:rPr lang="en-US" sz="4000" b="1" dirty="0" smtClean="0"/>
              <a:t>light. </a:t>
            </a:r>
            <a:r>
              <a:rPr lang="en-US" sz="4000" b="1" dirty="0"/>
              <a:t>For this reason it says, "Awake, sleeper, And arise from the dead, And Messiah will shine on you."</a:t>
            </a:r>
          </a:p>
        </p:txBody>
      </p:sp>
    </p:spTree>
    <p:extLst>
      <p:ext uri="{BB962C8B-B14F-4D97-AF65-F5344CB8AC3E}">
        <p14:creationId xmlns:p14="http://schemas.microsoft.com/office/powerpoint/2010/main" val="3196112017"/>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20485" y="348344"/>
            <a:ext cx="10853057" cy="6313715"/>
          </a:xfrm>
        </p:spPr>
        <p:txBody>
          <a:bodyPr>
            <a:normAutofit lnSpcReduction="10000"/>
          </a:bodyPr>
          <a:lstStyle/>
          <a:p>
            <a:pPr marL="0" indent="0" algn="ctr">
              <a:buNone/>
            </a:pPr>
            <a:r>
              <a:rPr lang="en-US" sz="4400" b="1" dirty="0" smtClean="0"/>
              <a:t>Light and Darkness</a:t>
            </a:r>
            <a:endParaRPr lang="en-US" sz="4400" b="1" dirty="0"/>
          </a:p>
          <a:p>
            <a:pPr marL="0" indent="0">
              <a:buNone/>
            </a:pPr>
            <a:r>
              <a:rPr lang="en-US" sz="4000" b="1" dirty="0" smtClean="0"/>
              <a:t>1 Thessalonians 5:4-8</a:t>
            </a:r>
          </a:p>
          <a:p>
            <a:pPr marL="0" indent="0">
              <a:buNone/>
            </a:pPr>
            <a:r>
              <a:rPr lang="en-US" sz="4000" b="1" dirty="0"/>
              <a:t>But you, brethren, are not in darkness, that the day would overtake you like a thief</a:t>
            </a:r>
            <a:r>
              <a:rPr lang="en-US" sz="4000" b="1" dirty="0" smtClean="0"/>
              <a:t>; </a:t>
            </a:r>
            <a:r>
              <a:rPr lang="en-US" sz="4000" b="1" dirty="0"/>
              <a:t>for you are all sons of light and sons of day. We are not of night nor of </a:t>
            </a:r>
            <a:r>
              <a:rPr lang="en-US" sz="4000" b="1" dirty="0" smtClean="0"/>
              <a:t>darkness; </a:t>
            </a:r>
            <a:r>
              <a:rPr lang="en-US" sz="4000" b="1" dirty="0"/>
              <a:t>so then let us not sleep as others do, but let us be alert and </a:t>
            </a:r>
            <a:r>
              <a:rPr lang="en-US" sz="4000" b="1" dirty="0" smtClean="0"/>
              <a:t>sober. </a:t>
            </a:r>
            <a:r>
              <a:rPr lang="en-US" sz="4000" b="1" dirty="0"/>
              <a:t>For those who sleep do their sleeping at night, and those who get drunk get drunk at </a:t>
            </a:r>
            <a:r>
              <a:rPr lang="en-US" sz="4000" b="1" dirty="0" smtClean="0"/>
              <a:t>night. </a:t>
            </a:r>
            <a:r>
              <a:rPr lang="en-US" sz="4000" b="1" dirty="0"/>
              <a:t>But since we are of [the] day, let us be sober, having put on the breastplate of </a:t>
            </a:r>
            <a:r>
              <a:rPr lang="en-US" sz="4000" b="1" dirty="0" smtClean="0"/>
              <a:t>faith…</a:t>
            </a:r>
            <a:endParaRPr lang="en-US" sz="5400" b="1" dirty="0"/>
          </a:p>
        </p:txBody>
      </p:sp>
    </p:spTree>
    <p:extLst>
      <p:ext uri="{BB962C8B-B14F-4D97-AF65-F5344CB8AC3E}">
        <p14:creationId xmlns:p14="http://schemas.microsoft.com/office/powerpoint/2010/main" val="3672314575"/>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20485" y="348344"/>
            <a:ext cx="10853057" cy="6313715"/>
          </a:xfrm>
        </p:spPr>
        <p:txBody>
          <a:bodyPr>
            <a:normAutofit/>
          </a:bodyPr>
          <a:lstStyle/>
          <a:p>
            <a:pPr marL="0" indent="0" algn="ctr">
              <a:buNone/>
            </a:pPr>
            <a:r>
              <a:rPr lang="en-US" sz="4400" b="1" dirty="0" smtClean="0"/>
              <a:t>Light and Darkness</a:t>
            </a:r>
            <a:endParaRPr lang="en-US" sz="4400" b="1" dirty="0"/>
          </a:p>
          <a:p>
            <a:pPr marL="0" indent="0">
              <a:buNone/>
            </a:pPr>
            <a:r>
              <a:rPr lang="en-US" sz="4000" b="1" dirty="0" smtClean="0"/>
              <a:t>4</a:t>
            </a:r>
            <a:r>
              <a:rPr lang="en-US" sz="4000" b="1" baseline="30000" dirty="0" smtClean="0"/>
              <a:t>th</a:t>
            </a:r>
            <a:r>
              <a:rPr lang="en-US" sz="4000" b="1" dirty="0" smtClean="0"/>
              <a:t> Gospel 3:19-21</a:t>
            </a:r>
          </a:p>
          <a:p>
            <a:pPr marL="0" indent="0">
              <a:buNone/>
            </a:pPr>
            <a:r>
              <a:rPr lang="en-US" sz="4000" b="1" dirty="0"/>
              <a:t>This is the judgment, that the Light has come into the world, and men loved the darkness rather than the Light, for their deeds were evil</a:t>
            </a:r>
            <a:r>
              <a:rPr lang="en-US" sz="4000" b="1" dirty="0" smtClean="0"/>
              <a:t>. For </a:t>
            </a:r>
            <a:r>
              <a:rPr lang="en-US" sz="4000" b="1" dirty="0"/>
              <a:t>everyone who does evil hates the Light, and does not come to the Light for fear that his deeds will be </a:t>
            </a:r>
            <a:r>
              <a:rPr lang="en-US" sz="4000" b="1" dirty="0" smtClean="0"/>
              <a:t>exposed. But </a:t>
            </a:r>
            <a:r>
              <a:rPr lang="en-US" sz="4000" b="1" dirty="0"/>
              <a:t>he who practices the truth comes to the Light, so that his deeds may be manifested as having been wrought in Elohim."</a:t>
            </a:r>
          </a:p>
        </p:txBody>
      </p:sp>
    </p:spTree>
    <p:extLst>
      <p:ext uri="{BB962C8B-B14F-4D97-AF65-F5344CB8AC3E}">
        <p14:creationId xmlns:p14="http://schemas.microsoft.com/office/powerpoint/2010/main" val="2788487394"/>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20485" y="348344"/>
            <a:ext cx="10853057" cy="6313715"/>
          </a:xfrm>
        </p:spPr>
        <p:txBody>
          <a:bodyPr>
            <a:normAutofit/>
          </a:bodyPr>
          <a:lstStyle/>
          <a:p>
            <a:pPr marL="0" indent="0" algn="ctr">
              <a:buNone/>
            </a:pPr>
            <a:r>
              <a:rPr lang="en-US" sz="4400" b="1" dirty="0"/>
              <a:t>Summary </a:t>
            </a:r>
            <a:r>
              <a:rPr lang="en-US" sz="4400" b="1" dirty="0" smtClean="0"/>
              <a:t>of </a:t>
            </a:r>
            <a:r>
              <a:rPr lang="en-US" sz="4400" b="1" dirty="0" smtClean="0"/>
              <a:t>Halloween</a:t>
            </a:r>
            <a:endParaRPr lang="en-US" sz="4400" b="1" dirty="0"/>
          </a:p>
          <a:p>
            <a:pPr marL="0" indent="0">
              <a:buNone/>
            </a:pPr>
            <a:r>
              <a:rPr lang="en-US" sz="4000" dirty="0" smtClean="0"/>
              <a:t>A harvest festival – but believers have their own biblical harvest festival</a:t>
            </a:r>
          </a:p>
          <a:p>
            <a:pPr marL="0" indent="0">
              <a:buNone/>
            </a:pPr>
            <a:r>
              <a:rPr lang="en-US" sz="4000" b="0" dirty="0" smtClean="0"/>
              <a:t>A time for calling up the dead – We are forbidden to do this</a:t>
            </a:r>
          </a:p>
          <a:p>
            <a:pPr marL="0" indent="0">
              <a:buNone/>
            </a:pPr>
            <a:r>
              <a:rPr lang="en-US" sz="4000" dirty="0" smtClean="0"/>
              <a:t>Don’t imitate the practices of the nations</a:t>
            </a:r>
            <a:endParaRPr lang="en-US" sz="4000" b="0" dirty="0" smtClean="0"/>
          </a:p>
          <a:p>
            <a:pPr marL="0" indent="0">
              <a:buNone/>
            </a:pPr>
            <a:r>
              <a:rPr lang="en-US" sz="4000" dirty="0" smtClean="0"/>
              <a:t>A time of darkness – We are not of the darkness</a:t>
            </a:r>
            <a:endParaRPr lang="en-US" sz="4000" b="0" dirty="0" smtClean="0"/>
          </a:p>
        </p:txBody>
      </p:sp>
    </p:spTree>
    <p:extLst>
      <p:ext uri="{BB962C8B-B14F-4D97-AF65-F5344CB8AC3E}">
        <p14:creationId xmlns:p14="http://schemas.microsoft.com/office/powerpoint/2010/main" val="448216602"/>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44286" y="876303"/>
            <a:ext cx="10462381" cy="5143500"/>
          </a:xfrm>
        </p:spPr>
        <p:txBody>
          <a:bodyPr>
            <a:normAutofit/>
          </a:bodyPr>
          <a:lstStyle/>
          <a:p>
            <a:pPr algn="ctr">
              <a:buNone/>
            </a:pPr>
            <a:r>
              <a:rPr lang="en-US" sz="4000" b="1" dirty="0">
                <a:solidFill>
                  <a:schemeClr val="tx1"/>
                </a:solidFill>
                <a:latin typeface="+mn-lt"/>
              </a:rPr>
              <a:t>You Can Get More Information About Many Other Bible Study Topics From a Hebraic </a:t>
            </a:r>
            <a:r>
              <a:rPr lang="en-US" sz="4000" b="1" dirty="0" smtClean="0">
                <a:solidFill>
                  <a:schemeClr val="tx1"/>
                </a:solidFill>
                <a:latin typeface="+mn-lt"/>
              </a:rPr>
              <a:t>Perspective At </a:t>
            </a:r>
            <a:r>
              <a:rPr lang="en-US" sz="4000" b="1" dirty="0">
                <a:solidFill>
                  <a:schemeClr val="tx1"/>
                </a:solidFill>
                <a:latin typeface="+mn-lt"/>
              </a:rPr>
              <a:t>My Website:</a:t>
            </a:r>
          </a:p>
          <a:p>
            <a:pPr algn="ctr">
              <a:buNone/>
            </a:pPr>
            <a:r>
              <a:rPr lang="en-US" sz="6000" b="1" dirty="0">
                <a:solidFill>
                  <a:schemeClr val="tx1"/>
                </a:solidFill>
                <a:latin typeface="+mn-lt"/>
              </a:rPr>
              <a:t>www.BibleTruth.cc</a:t>
            </a:r>
          </a:p>
        </p:txBody>
      </p:sp>
    </p:spTree>
    <p:extLst>
      <p:ext uri="{BB962C8B-B14F-4D97-AF65-F5344CB8AC3E}">
        <p14:creationId xmlns:p14="http://schemas.microsoft.com/office/powerpoint/2010/main" val="4018759583"/>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10565</TotalTime>
  <Words>3346</Words>
  <Application>Microsoft Office PowerPoint</Application>
  <PresentationFormat>Widescreen</PresentationFormat>
  <Paragraphs>200</Paragraphs>
  <Slides>42</Slides>
  <Notes>42</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42</vt:i4>
      </vt:variant>
    </vt:vector>
  </HeadingPairs>
  <TitlesOfParts>
    <vt:vector size="48" baseType="lpstr">
      <vt:lpstr>Arial</vt:lpstr>
      <vt:lpstr>Calibri</vt:lpstr>
      <vt:lpstr>Calibri Light</vt:lpstr>
      <vt:lpstr>Helvetica</vt:lpstr>
      <vt:lpstr>Times New Roman</vt:lpstr>
      <vt:lpstr>Office Theme</vt:lpstr>
      <vt:lpstr>PowerPoint Presentation</vt:lpstr>
      <vt:lpstr>PowerPoint Presentation</vt:lpstr>
      <vt:lpstr>        </vt:lpstr>
      <vt:lpstr>        </vt:lpstr>
      <vt:lpstr>        </vt:lpstr>
      <vt:lpstr>        </vt:lpstr>
      <vt:lpstr>        </vt:lpstr>
      <vt:lpstr>        </vt:lpstr>
      <vt:lpstr>        </vt:lpstr>
      <vt:lpstr>        </vt:lpstr>
      <vt:lpstr>        </vt:lpstr>
      <vt:lpstr>        </vt:lpstr>
      <vt:lpstr>PowerPoint Presentation</vt:lpstr>
      <vt:lpstr>PowerPoint Presentation</vt:lpstr>
      <vt:lpstr>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David M Rogers</dc:creator>
  <cp:lastModifiedBy>David M Rogers</cp:lastModifiedBy>
  <cp:revision>72</cp:revision>
  <dcterms:created xsi:type="dcterms:W3CDTF">2018-11-07T08:55:54Z</dcterms:created>
  <dcterms:modified xsi:type="dcterms:W3CDTF">2020-10-31T15:17:06Z</dcterms:modified>
</cp:coreProperties>
</file>