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64" r:id="rId2"/>
    <p:sldId id="913" r:id="rId3"/>
    <p:sldId id="1148" r:id="rId4"/>
    <p:sldId id="1149" r:id="rId5"/>
    <p:sldId id="1163" r:id="rId6"/>
    <p:sldId id="1164" r:id="rId7"/>
    <p:sldId id="1165" r:id="rId8"/>
    <p:sldId id="1168" r:id="rId9"/>
    <p:sldId id="1169" r:id="rId10"/>
    <p:sldId id="1150" r:id="rId11"/>
    <p:sldId id="1166" r:id="rId12"/>
    <p:sldId id="1151" r:id="rId13"/>
    <p:sldId id="1167" r:id="rId14"/>
    <p:sldId id="1152" r:id="rId15"/>
    <p:sldId id="1170" r:id="rId16"/>
    <p:sldId id="1171" r:id="rId17"/>
    <p:sldId id="1172" r:id="rId18"/>
    <p:sldId id="1174" r:id="rId19"/>
    <p:sldId id="1179" r:id="rId20"/>
    <p:sldId id="1180" r:id="rId21"/>
    <p:sldId id="1173" r:id="rId22"/>
    <p:sldId id="1175" r:id="rId23"/>
    <p:sldId id="1178" r:id="rId24"/>
    <p:sldId id="1176" r:id="rId25"/>
    <p:sldId id="1147" r:id="rId26"/>
    <p:sldId id="1181" r:id="rId27"/>
    <p:sldId id="628" r:id="rId28"/>
    <p:sldId id="774"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5805" autoAdjust="0"/>
  </p:normalViewPr>
  <p:slideViewPr>
    <p:cSldViewPr snapToGrid="0">
      <p:cViewPr varScale="1">
        <p:scale>
          <a:sx n="76" d="100"/>
          <a:sy n="76" d="100"/>
        </p:scale>
        <p:origin x="114" y="600"/>
      </p:cViewPr>
      <p:guideLst/>
    </p:cSldViewPr>
  </p:slideViewPr>
  <p:outlineViewPr>
    <p:cViewPr>
      <p:scale>
        <a:sx n="33" d="100"/>
        <a:sy n="33" d="100"/>
      </p:scale>
      <p:origin x="0" y="-1314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9/19/2020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158277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22161147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5098014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30198273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76241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39490246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35938967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7574393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34555064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5727690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3487444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26237874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15280467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31330034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38105258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34631871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30575387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6550299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23979032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6290540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1182336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18447933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1758907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42291469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8420712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27330651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9/19/2020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9/19/2020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9/19/2020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9/19/2020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9/19/2020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9/19/2020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9/19/2020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9/19/2020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9/19/2020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9/19/2020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9/19/2020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9/19/2020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598715"/>
            <a:ext cx="11489633" cy="6030684"/>
          </a:xfrm>
        </p:spPr>
        <p:txBody>
          <a:bodyPr>
            <a:normAutofit/>
          </a:bodyPr>
          <a:lstStyle/>
          <a:p>
            <a:pPr algn="ctr">
              <a:buNone/>
            </a:pPr>
            <a:r>
              <a:rPr lang="en-US" sz="5200" b="1" dirty="0" smtClean="0">
                <a:solidFill>
                  <a:schemeClr val="accent1">
                    <a:lumMod val="50000"/>
                  </a:schemeClr>
                </a:solidFill>
                <a:latin typeface="Helvetica" pitchFamily="34" charset="0"/>
                <a:cs typeface="Helvetica" pitchFamily="34" charset="0"/>
              </a:rPr>
              <a:t>Shabbat Shalom</a:t>
            </a:r>
            <a:endParaRPr lang="en-US" sz="24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Paths of Our Biblical Roots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September 19, 2020</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9" y="598715"/>
            <a:ext cx="11948159" cy="6030684"/>
          </a:xfrm>
        </p:spPr>
        <p:txBody>
          <a:bodyPr>
            <a:normAutofit/>
          </a:bodyPr>
          <a:lstStyle/>
          <a:p>
            <a:pPr marL="0" indent="0" algn="ctr">
              <a:spcBef>
                <a:spcPts val="0"/>
              </a:spcBef>
              <a:buNone/>
            </a:pPr>
            <a:endParaRPr lang="en-US" sz="6600" b="1" dirty="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Expectations For The Greater Exodus</a:t>
            </a:r>
          </a:p>
          <a:p>
            <a:pPr marL="0" indent="0" algn="ctr">
              <a:spcBef>
                <a:spcPts val="0"/>
              </a:spcBef>
              <a:buNone/>
            </a:pPr>
            <a:endParaRPr lang="en-US" sz="4400" b="1" dirty="0" smtClean="0"/>
          </a:p>
          <a:p>
            <a:pPr marL="0" indent="0" algn="ctr">
              <a:buNone/>
            </a:pPr>
            <a:r>
              <a:rPr lang="en-US" sz="4400" b="1" dirty="0" smtClean="0"/>
              <a:t>Is This the Same as the “Rapture”?</a:t>
            </a:r>
            <a:endParaRPr lang="en-US" sz="4400" b="1" dirty="0"/>
          </a:p>
        </p:txBody>
      </p:sp>
    </p:spTree>
    <p:extLst>
      <p:ext uri="{BB962C8B-B14F-4D97-AF65-F5344CB8AC3E}">
        <p14:creationId xmlns:p14="http://schemas.microsoft.com/office/powerpoint/2010/main" val="9257370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lnSpcReduction="10000"/>
          </a:bodyPr>
          <a:lstStyle/>
          <a:p>
            <a:pPr marL="0" indent="0" algn="ctr">
              <a:buNone/>
            </a:pPr>
            <a:r>
              <a:rPr lang="en-US" sz="4800" b="1" dirty="0" smtClean="0"/>
              <a:t>The Blessings and the Curses</a:t>
            </a:r>
          </a:p>
          <a:p>
            <a:pPr marL="0" indent="0">
              <a:buNone/>
            </a:pPr>
            <a:r>
              <a:rPr lang="en-US" sz="4000" b="1" dirty="0" err="1" smtClean="0"/>
              <a:t>Devarim</a:t>
            </a:r>
            <a:r>
              <a:rPr lang="en-US" sz="4000" b="1" dirty="0" smtClean="0"/>
              <a:t>/Deuteronomy 28:1-14 the Blessings</a:t>
            </a:r>
          </a:p>
          <a:p>
            <a:pPr marL="0" indent="0">
              <a:buNone/>
            </a:pPr>
            <a:r>
              <a:rPr lang="en-US" sz="4000" b="1" dirty="0" smtClean="0"/>
              <a:t>D 28:15-17ff the Curses</a:t>
            </a:r>
          </a:p>
          <a:p>
            <a:pPr marL="0" indent="0">
              <a:buNone/>
            </a:pPr>
            <a:r>
              <a:rPr lang="en-US" sz="4000" b="1" dirty="0" smtClean="0"/>
              <a:t>But </a:t>
            </a:r>
            <a:r>
              <a:rPr lang="en-US" sz="4000" b="1" dirty="0"/>
              <a:t>it shall come about, if you do not obey Yahuwah your Elohim, to observe to do all His commandments and His statutes with which I charge you today, that all these curses will come upon you and overtake you</a:t>
            </a:r>
            <a:r>
              <a:rPr lang="en-US" sz="4000" b="1" dirty="0" smtClean="0"/>
              <a:t>: Cursed </a:t>
            </a:r>
            <a:r>
              <a:rPr lang="en-US" sz="4000" b="1" dirty="0"/>
              <a:t>[shall] you [be] in the city, and cursed [shall] you [be] in the </a:t>
            </a:r>
            <a:r>
              <a:rPr lang="en-US" sz="4000" b="1" dirty="0" smtClean="0"/>
              <a:t>country. Cursed </a:t>
            </a:r>
            <a:r>
              <a:rPr lang="en-US" sz="4000" b="1" dirty="0"/>
              <a:t>[shall be] your basket and your kneading bowl</a:t>
            </a:r>
            <a:r>
              <a:rPr lang="en-US" sz="4000" b="1" dirty="0" smtClean="0"/>
              <a:t>.</a:t>
            </a:r>
          </a:p>
          <a:p>
            <a:pPr marL="0" indent="0">
              <a:buNone/>
            </a:pPr>
            <a:endParaRPr lang="en-US" dirty="0"/>
          </a:p>
        </p:txBody>
      </p:sp>
    </p:spTree>
    <p:extLst>
      <p:ext uri="{BB962C8B-B14F-4D97-AF65-F5344CB8AC3E}">
        <p14:creationId xmlns:p14="http://schemas.microsoft.com/office/powerpoint/2010/main" val="42379643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lnSpcReduction="10000"/>
          </a:bodyPr>
          <a:lstStyle/>
          <a:p>
            <a:pPr marL="0" indent="0" algn="ctr">
              <a:buNone/>
            </a:pPr>
            <a:r>
              <a:rPr lang="en-US" sz="4800" b="1" dirty="0" smtClean="0"/>
              <a:t>More Curses</a:t>
            </a:r>
          </a:p>
          <a:p>
            <a:pPr marL="0" indent="0">
              <a:buNone/>
            </a:pPr>
            <a:r>
              <a:rPr lang="en-US" sz="4000" b="1" dirty="0" err="1"/>
              <a:t>Devarim</a:t>
            </a:r>
            <a:r>
              <a:rPr lang="en-US" sz="4000" b="1" dirty="0"/>
              <a:t>/Deuteronomy </a:t>
            </a:r>
            <a:r>
              <a:rPr lang="en-US" sz="4000" b="1" dirty="0" smtClean="0"/>
              <a:t>28:18-20</a:t>
            </a:r>
          </a:p>
          <a:p>
            <a:pPr marL="0" indent="0">
              <a:buNone/>
            </a:pPr>
            <a:r>
              <a:rPr lang="en-US" sz="4000" b="1" dirty="0"/>
              <a:t>Cursed [shall be] the offspring of your body and the produce of your ground, the increase of your herd and the young of your flock</a:t>
            </a:r>
            <a:r>
              <a:rPr lang="en-US" sz="4000" b="1" dirty="0" smtClean="0"/>
              <a:t>. </a:t>
            </a:r>
            <a:r>
              <a:rPr lang="en-US" sz="4000" b="1" dirty="0"/>
              <a:t>"Cursed [shall] you [be] when you come in, and cursed [shall] you [be] when you go </a:t>
            </a:r>
            <a:r>
              <a:rPr lang="en-US" sz="4000" b="1" dirty="0" smtClean="0"/>
              <a:t>out. Yahuwah </a:t>
            </a:r>
            <a:r>
              <a:rPr lang="en-US" sz="4000" b="1" dirty="0"/>
              <a:t>will send upon you curses, confusion, and rebuke, in all you undertake to do, until you are destroyed and until you perish quickly, on account of the evil of your deeds, because you have forsaken Me.</a:t>
            </a:r>
          </a:p>
          <a:p>
            <a:pPr marL="0" indent="0">
              <a:buNone/>
            </a:pPr>
            <a:endParaRPr lang="en-US" dirty="0"/>
          </a:p>
        </p:txBody>
      </p:sp>
    </p:spTree>
    <p:extLst>
      <p:ext uri="{BB962C8B-B14F-4D97-AF65-F5344CB8AC3E}">
        <p14:creationId xmlns:p14="http://schemas.microsoft.com/office/powerpoint/2010/main" val="33809917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8001" y="359228"/>
            <a:ext cx="10965542" cy="6389915"/>
          </a:xfrm>
        </p:spPr>
        <p:txBody>
          <a:bodyPr>
            <a:normAutofit lnSpcReduction="10000"/>
          </a:bodyPr>
          <a:lstStyle/>
          <a:p>
            <a:pPr marL="0" indent="0" algn="ctr">
              <a:buNone/>
            </a:pPr>
            <a:r>
              <a:rPr lang="en-US" sz="4800" b="1" dirty="0" smtClean="0"/>
              <a:t>Israel </a:t>
            </a:r>
            <a:r>
              <a:rPr lang="en-US" sz="4800" b="1" dirty="0" smtClean="0"/>
              <a:t>Punished Because of Disobedience</a:t>
            </a:r>
            <a:endParaRPr lang="en-US" sz="4800" b="1" dirty="0" smtClean="0"/>
          </a:p>
          <a:p>
            <a:pPr marL="0" indent="0">
              <a:buNone/>
            </a:pPr>
            <a:r>
              <a:rPr lang="en-US" sz="4000" b="1" dirty="0" err="1"/>
              <a:t>Devarim</a:t>
            </a:r>
            <a:r>
              <a:rPr lang="en-US" sz="4000" b="1" dirty="0"/>
              <a:t>/Deuteronomy </a:t>
            </a:r>
            <a:r>
              <a:rPr lang="en-US" sz="4000" b="1" dirty="0" smtClean="0"/>
              <a:t>28:58-60</a:t>
            </a:r>
            <a:endParaRPr lang="en-US" sz="4000" b="1" dirty="0"/>
          </a:p>
          <a:p>
            <a:pPr marL="0" indent="0">
              <a:buNone/>
            </a:pPr>
            <a:r>
              <a:rPr lang="en-US" sz="4000" b="1" dirty="0" smtClean="0"/>
              <a:t>If </a:t>
            </a:r>
            <a:r>
              <a:rPr lang="en-US" sz="4000" b="1" dirty="0"/>
              <a:t>you are not careful to observe all the words of this Instruction(</a:t>
            </a:r>
            <a:r>
              <a:rPr lang="en-US" sz="4000" b="1" dirty="0" err="1"/>
              <a:t>torah</a:t>
            </a:r>
            <a:r>
              <a:rPr lang="en-US" sz="4000" b="1" dirty="0"/>
              <a:t>) which are written in this book, to fear this honored and awesome name, Yahuwah your </a:t>
            </a:r>
            <a:r>
              <a:rPr lang="en-US" sz="4000" b="1" dirty="0" smtClean="0"/>
              <a:t>Elohim, </a:t>
            </a:r>
            <a:r>
              <a:rPr lang="en-US" sz="4000" b="1" dirty="0"/>
              <a:t>then Yahuwah will bring extraordinary plagues on you and your descendants, even severe and lasting plagues, and miserable and chronic </a:t>
            </a:r>
            <a:r>
              <a:rPr lang="en-US" sz="4000" b="1" dirty="0" smtClean="0"/>
              <a:t>sicknesses. He </a:t>
            </a:r>
            <a:r>
              <a:rPr lang="en-US" sz="4000" b="1" dirty="0"/>
              <a:t>will bring back on you all the diseases of </a:t>
            </a:r>
            <a:r>
              <a:rPr lang="en-US" sz="4000" b="1" dirty="0" err="1"/>
              <a:t>Mitzrayim</a:t>
            </a:r>
            <a:r>
              <a:rPr lang="en-US" sz="4000" b="1" dirty="0"/>
              <a:t> of which you were afraid, and they will cling to you</a:t>
            </a:r>
            <a:r>
              <a:rPr lang="en-US" sz="4000" b="1" dirty="0" smtClean="0"/>
              <a:t>.</a:t>
            </a:r>
            <a:endParaRPr lang="en-US" sz="4000" b="1" dirty="0"/>
          </a:p>
        </p:txBody>
      </p:sp>
    </p:spTree>
    <p:extLst>
      <p:ext uri="{BB962C8B-B14F-4D97-AF65-F5344CB8AC3E}">
        <p14:creationId xmlns:p14="http://schemas.microsoft.com/office/powerpoint/2010/main" val="37502282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8001" y="359228"/>
            <a:ext cx="10965542" cy="6389915"/>
          </a:xfrm>
        </p:spPr>
        <p:txBody>
          <a:bodyPr>
            <a:normAutofit fontScale="92500" lnSpcReduction="10000"/>
          </a:bodyPr>
          <a:lstStyle/>
          <a:p>
            <a:pPr marL="0" indent="0" algn="ctr">
              <a:buNone/>
            </a:pPr>
            <a:r>
              <a:rPr lang="en-US" sz="4800" b="1" dirty="0" smtClean="0"/>
              <a:t>Israel </a:t>
            </a:r>
            <a:r>
              <a:rPr lang="en-US" sz="4800" b="1" dirty="0" smtClean="0"/>
              <a:t>Scattered Among the Nations</a:t>
            </a:r>
          </a:p>
          <a:p>
            <a:pPr marL="0" indent="0">
              <a:buNone/>
            </a:pPr>
            <a:r>
              <a:rPr lang="en-US" sz="4000" b="1" dirty="0" err="1"/>
              <a:t>Devarim</a:t>
            </a:r>
            <a:r>
              <a:rPr lang="en-US" sz="4000" b="1" dirty="0"/>
              <a:t>/Deuteronomy </a:t>
            </a:r>
            <a:r>
              <a:rPr lang="en-US" sz="4000" b="1" dirty="0" smtClean="0"/>
              <a:t>28:61-63</a:t>
            </a:r>
            <a:endParaRPr lang="en-US" sz="4000" b="1" dirty="0"/>
          </a:p>
          <a:p>
            <a:pPr marL="0" indent="0">
              <a:buNone/>
            </a:pPr>
            <a:r>
              <a:rPr lang="en-US" sz="4000" b="1" dirty="0"/>
              <a:t>Also every sickness and every plague which, not written in the book of this Instruction(</a:t>
            </a:r>
            <a:r>
              <a:rPr lang="en-US" sz="4000" b="1" dirty="0" err="1"/>
              <a:t>torah</a:t>
            </a:r>
            <a:r>
              <a:rPr lang="en-US" sz="4000" b="1" dirty="0"/>
              <a:t>), Yahuwah will bring on you until you are destroyed</a:t>
            </a:r>
            <a:r>
              <a:rPr lang="en-US" sz="4000" b="1" dirty="0" smtClean="0"/>
              <a:t>. Then </a:t>
            </a:r>
            <a:r>
              <a:rPr lang="en-US" sz="4000" b="1" dirty="0"/>
              <a:t>you shall be left few in number, whereas you were as numerous as the stars of heaven, because you did not obey Yahuwah your Elohim</a:t>
            </a:r>
            <a:r>
              <a:rPr lang="en-US" sz="4000" b="1" dirty="0" smtClean="0"/>
              <a:t>. It </a:t>
            </a:r>
            <a:r>
              <a:rPr lang="en-US" sz="4000" b="1" dirty="0"/>
              <a:t>shall come about that as Yahuwah delighted over you to prosper you, and multiply you, so Yahuwah will delight over you to make you perish and destroy you; and </a:t>
            </a:r>
            <a:r>
              <a:rPr lang="en-US" sz="4000" b="1" u="sng" dirty="0"/>
              <a:t>you will be torn from the land where you are entering to possess it</a:t>
            </a:r>
            <a:r>
              <a:rPr lang="en-US" sz="4000" b="1" dirty="0"/>
              <a:t>.</a:t>
            </a:r>
          </a:p>
          <a:p>
            <a:pPr marL="0" indent="0">
              <a:buNone/>
            </a:pPr>
            <a:endParaRPr lang="en-US" sz="4000" b="1" dirty="0"/>
          </a:p>
        </p:txBody>
      </p:sp>
    </p:spTree>
    <p:extLst>
      <p:ext uri="{BB962C8B-B14F-4D97-AF65-F5344CB8AC3E}">
        <p14:creationId xmlns:p14="http://schemas.microsoft.com/office/powerpoint/2010/main" val="15814778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8001" y="359228"/>
            <a:ext cx="10965542" cy="6389915"/>
          </a:xfrm>
        </p:spPr>
        <p:txBody>
          <a:bodyPr>
            <a:normAutofit/>
          </a:bodyPr>
          <a:lstStyle/>
          <a:p>
            <a:pPr marL="0" indent="0" algn="ctr">
              <a:buNone/>
            </a:pPr>
            <a:r>
              <a:rPr lang="en-US" sz="4800" b="1" dirty="0" smtClean="0"/>
              <a:t>Israel </a:t>
            </a:r>
            <a:r>
              <a:rPr lang="en-US" sz="4800" b="1" dirty="0" smtClean="0"/>
              <a:t>Scattered Among the Nations</a:t>
            </a:r>
          </a:p>
          <a:p>
            <a:pPr marL="0" indent="0">
              <a:buNone/>
            </a:pPr>
            <a:r>
              <a:rPr lang="en-US" sz="4000" b="1" dirty="0" err="1"/>
              <a:t>Devarim</a:t>
            </a:r>
            <a:r>
              <a:rPr lang="en-US" sz="4000" b="1" dirty="0"/>
              <a:t>/Deuteronomy </a:t>
            </a:r>
            <a:r>
              <a:rPr lang="en-US" sz="4000" b="1" dirty="0" smtClean="0"/>
              <a:t>28:64</a:t>
            </a:r>
            <a:endParaRPr lang="en-US" sz="4000" b="1" dirty="0"/>
          </a:p>
          <a:p>
            <a:pPr marL="0" indent="0">
              <a:buNone/>
            </a:pPr>
            <a:r>
              <a:rPr lang="en-US" sz="4000" b="1" dirty="0"/>
              <a:t>Moreover, </a:t>
            </a:r>
            <a:r>
              <a:rPr lang="en-US" sz="4000" b="1" u="sng" dirty="0"/>
              <a:t>Yahuwah will scatter you among all peoples, from one end of the earth to the other end of the earth</a:t>
            </a:r>
            <a:r>
              <a:rPr lang="en-US" sz="4000" b="1" dirty="0"/>
              <a:t>; and there you shall serve other gods, wood and stone, which you or your fathers have not known</a:t>
            </a:r>
            <a:r>
              <a:rPr lang="en-US" sz="4000" b="1" dirty="0" smtClean="0"/>
              <a:t>.</a:t>
            </a:r>
            <a:endParaRPr lang="en-US" sz="4000" b="1" dirty="0"/>
          </a:p>
        </p:txBody>
      </p:sp>
    </p:spTree>
    <p:extLst>
      <p:ext uri="{BB962C8B-B14F-4D97-AF65-F5344CB8AC3E}">
        <p14:creationId xmlns:p14="http://schemas.microsoft.com/office/powerpoint/2010/main" val="30095967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8001" y="359228"/>
            <a:ext cx="10965542" cy="6389915"/>
          </a:xfrm>
        </p:spPr>
        <p:txBody>
          <a:bodyPr>
            <a:normAutofit/>
          </a:bodyPr>
          <a:lstStyle/>
          <a:p>
            <a:pPr marL="0" indent="0" algn="ctr">
              <a:buNone/>
            </a:pPr>
            <a:r>
              <a:rPr lang="en-US" sz="4800" b="1" dirty="0" smtClean="0"/>
              <a:t>Why is Israel Scattered Among the Nations</a:t>
            </a:r>
          </a:p>
          <a:p>
            <a:pPr marL="0" indent="0">
              <a:buNone/>
            </a:pPr>
            <a:r>
              <a:rPr lang="en-US" sz="4000" b="1" dirty="0" smtClean="0"/>
              <a:t>2 Chronicles 7:19-20</a:t>
            </a:r>
            <a:endParaRPr lang="en-US" sz="4000" b="1" dirty="0"/>
          </a:p>
          <a:p>
            <a:pPr marL="0" indent="0">
              <a:buNone/>
            </a:pPr>
            <a:r>
              <a:rPr lang="en-US" sz="4000" b="1" dirty="0"/>
              <a:t>But if you turn away and forsake My statutes and My commandments which I have set before you, and go and serve other gods and worship </a:t>
            </a:r>
            <a:r>
              <a:rPr lang="en-US" sz="4000" b="1" dirty="0" smtClean="0"/>
              <a:t>them, </a:t>
            </a:r>
            <a:r>
              <a:rPr lang="en-US" sz="4000" b="1" dirty="0"/>
              <a:t>then </a:t>
            </a:r>
            <a:r>
              <a:rPr lang="en-US" sz="4000" b="1" u="sng" dirty="0"/>
              <a:t>I will uproot you from My land</a:t>
            </a:r>
            <a:r>
              <a:rPr lang="en-US" sz="4000" b="1" dirty="0"/>
              <a:t> which I have given you, and this house which I have consecrated for My name I will cast out of My sight and I will make it a proverb and a byword among all peoples.</a:t>
            </a:r>
          </a:p>
        </p:txBody>
      </p:sp>
    </p:spTree>
    <p:extLst>
      <p:ext uri="{BB962C8B-B14F-4D97-AF65-F5344CB8AC3E}">
        <p14:creationId xmlns:p14="http://schemas.microsoft.com/office/powerpoint/2010/main" val="9353556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8001" y="359228"/>
            <a:ext cx="10965542" cy="6389915"/>
          </a:xfrm>
        </p:spPr>
        <p:txBody>
          <a:bodyPr>
            <a:normAutofit lnSpcReduction="10000"/>
          </a:bodyPr>
          <a:lstStyle/>
          <a:p>
            <a:pPr marL="0" indent="0" algn="ctr">
              <a:buNone/>
            </a:pPr>
            <a:r>
              <a:rPr lang="en-US" sz="4800" b="1" dirty="0" smtClean="0"/>
              <a:t>Why is Israel Scattered Among the Nations</a:t>
            </a:r>
          </a:p>
          <a:p>
            <a:pPr marL="0" indent="0">
              <a:buNone/>
            </a:pPr>
            <a:r>
              <a:rPr lang="en-US" sz="4000" b="1" dirty="0" smtClean="0"/>
              <a:t>2 Chronicles 7:21-22</a:t>
            </a:r>
            <a:endParaRPr lang="en-US" sz="4000" b="1" dirty="0"/>
          </a:p>
          <a:p>
            <a:pPr marL="0" indent="0">
              <a:buNone/>
            </a:pPr>
            <a:r>
              <a:rPr lang="en-US" sz="4000" b="1" dirty="0" smtClean="0"/>
              <a:t>As </a:t>
            </a:r>
            <a:r>
              <a:rPr lang="en-US" sz="4000" b="1" dirty="0"/>
              <a:t>for this house, which was exalted, everyone who passes by it will be astonished and say, </a:t>
            </a:r>
            <a:r>
              <a:rPr lang="en-US" sz="4000" b="1" u="sng" dirty="0"/>
              <a:t>'Why has Yahuwah done thus to this land and to this house</a:t>
            </a:r>
            <a:r>
              <a:rPr lang="en-US" sz="4000" b="1" u="sng" dirty="0" smtClean="0"/>
              <a:t>?</a:t>
            </a:r>
            <a:r>
              <a:rPr lang="en-US" sz="4000" b="1" dirty="0" smtClean="0"/>
              <a:t>‘  And </a:t>
            </a:r>
            <a:r>
              <a:rPr lang="en-US" sz="4000" b="1" dirty="0"/>
              <a:t>they will say, </a:t>
            </a:r>
            <a:r>
              <a:rPr lang="en-US" sz="4000" b="1" u="sng" dirty="0"/>
              <a:t>'Because they forsook Yahuwah</a:t>
            </a:r>
            <a:r>
              <a:rPr lang="en-US" sz="4000" b="1" dirty="0"/>
              <a:t>, the Elohim of their fathers who brought them from the land of </a:t>
            </a:r>
            <a:r>
              <a:rPr lang="en-US" sz="4000" b="1" dirty="0" err="1"/>
              <a:t>Mitzrayim</a:t>
            </a:r>
            <a:r>
              <a:rPr lang="en-US" sz="4000" b="1" dirty="0"/>
              <a:t>, and they adopted other gods and worshiped them and served them; therefore He has brought all this adversity on them</a:t>
            </a:r>
            <a:r>
              <a:rPr lang="en-US" sz="4000" b="1" dirty="0" smtClean="0"/>
              <a:t>.</a:t>
            </a:r>
            <a:endParaRPr lang="en-US" sz="4000" b="1" dirty="0"/>
          </a:p>
        </p:txBody>
      </p:sp>
    </p:spTree>
    <p:extLst>
      <p:ext uri="{BB962C8B-B14F-4D97-AF65-F5344CB8AC3E}">
        <p14:creationId xmlns:p14="http://schemas.microsoft.com/office/powerpoint/2010/main" val="41893274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fontScale="92500"/>
          </a:bodyPr>
          <a:lstStyle/>
          <a:p>
            <a:pPr marL="0" indent="0" algn="ctr">
              <a:buNone/>
            </a:pPr>
            <a:r>
              <a:rPr lang="en-US" sz="4800" b="1" dirty="0"/>
              <a:t>Is Obedience a Prerequisite to Messiah’s Coming?</a:t>
            </a:r>
          </a:p>
          <a:p>
            <a:pPr marL="0" indent="0">
              <a:buNone/>
            </a:pPr>
            <a:r>
              <a:rPr lang="en-US" sz="4000" b="1" dirty="0" err="1" smtClean="0"/>
              <a:t>Devarim</a:t>
            </a:r>
            <a:r>
              <a:rPr lang="en-US" sz="4000" b="1" dirty="0" smtClean="0"/>
              <a:t>/Deuteronomy 30:1-3</a:t>
            </a:r>
          </a:p>
          <a:p>
            <a:pPr marL="0" indent="0">
              <a:buNone/>
            </a:pPr>
            <a:r>
              <a:rPr lang="en-US" sz="3600" b="1" dirty="0"/>
              <a:t>So it shall be when all of these things have come upon you, the blessing and the curse which I have set before you, and you call [them] to mind in all nations where Yahuwah your Elohim has banished you</a:t>
            </a:r>
            <a:r>
              <a:rPr lang="en-US" sz="3600" b="1" dirty="0" smtClean="0"/>
              <a:t>, </a:t>
            </a:r>
            <a:r>
              <a:rPr lang="en-US" sz="3600" b="1" u="sng" dirty="0"/>
              <a:t>and you return to Yahuwah your Elohim and obey Him with all your heart and soul</a:t>
            </a:r>
            <a:r>
              <a:rPr lang="en-US" sz="3600" b="1" dirty="0"/>
              <a:t> according to all that I command you today, you and your sons</a:t>
            </a:r>
            <a:r>
              <a:rPr lang="en-US" sz="3600" b="1" dirty="0" smtClean="0"/>
              <a:t>, </a:t>
            </a:r>
            <a:r>
              <a:rPr lang="en-US" sz="3600" b="1" dirty="0"/>
              <a:t>then Yahuwah your Elohim </a:t>
            </a:r>
            <a:r>
              <a:rPr lang="en-US" sz="3600" b="1" u="sng" dirty="0"/>
              <a:t>will restore you from captivity, and have compassion on you, and will gather you again from all the peoples where Yahuwah your Elohim has scattered you</a:t>
            </a:r>
            <a:r>
              <a:rPr lang="en-US" sz="3600" b="1" dirty="0"/>
              <a:t>.</a:t>
            </a:r>
          </a:p>
          <a:p>
            <a:pPr marL="0" indent="0">
              <a:buNone/>
            </a:pPr>
            <a:endParaRPr lang="en-US" dirty="0"/>
          </a:p>
        </p:txBody>
      </p:sp>
    </p:spTree>
    <p:extLst>
      <p:ext uri="{BB962C8B-B14F-4D97-AF65-F5344CB8AC3E}">
        <p14:creationId xmlns:p14="http://schemas.microsoft.com/office/powerpoint/2010/main" val="3645657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fontScale="92500" lnSpcReduction="10000"/>
          </a:bodyPr>
          <a:lstStyle/>
          <a:p>
            <a:pPr marL="0" indent="0" algn="ctr">
              <a:buNone/>
            </a:pPr>
            <a:r>
              <a:rPr lang="en-US" sz="4800" b="1" dirty="0" smtClean="0"/>
              <a:t>The Reason For the Regathering of Israel</a:t>
            </a:r>
          </a:p>
          <a:p>
            <a:pPr marL="0" indent="0">
              <a:buNone/>
            </a:pPr>
            <a:r>
              <a:rPr lang="en-US" sz="4000" b="1" dirty="0" err="1"/>
              <a:t>Devarim</a:t>
            </a:r>
            <a:r>
              <a:rPr lang="en-US" sz="4000" b="1" dirty="0"/>
              <a:t>/Deuteronomy </a:t>
            </a:r>
            <a:r>
              <a:rPr lang="en-US" sz="4000" b="1" dirty="0" smtClean="0"/>
              <a:t>30:4-6</a:t>
            </a:r>
          </a:p>
          <a:p>
            <a:pPr marL="0" indent="0">
              <a:buNone/>
            </a:pPr>
            <a:r>
              <a:rPr lang="en-US" sz="4000" b="1" dirty="0" smtClean="0"/>
              <a:t>If your outcasts are at the ends of the earth, from there Yahuwah your Elohim </a:t>
            </a:r>
            <a:r>
              <a:rPr lang="en-US" sz="4000" b="1" u="sng" dirty="0" smtClean="0"/>
              <a:t>will gather you</a:t>
            </a:r>
            <a:r>
              <a:rPr lang="en-US" sz="4000" b="1" dirty="0" smtClean="0"/>
              <a:t>, and from there He </a:t>
            </a:r>
            <a:r>
              <a:rPr lang="en-US" sz="4000" b="1" u="sng" dirty="0" smtClean="0"/>
              <a:t>will bring you back</a:t>
            </a:r>
            <a:r>
              <a:rPr lang="en-US" sz="4000" b="1" dirty="0" smtClean="0"/>
              <a:t>. Yahuwah </a:t>
            </a:r>
            <a:r>
              <a:rPr lang="en-US" sz="4000" b="1" dirty="0"/>
              <a:t>your Elohim will bring you into the land which your fathers possessed, and you shall possess it; and He will prosper you and multiply you more than your </a:t>
            </a:r>
            <a:r>
              <a:rPr lang="en-US" sz="4000" b="1" dirty="0" smtClean="0"/>
              <a:t>fathers. Moreover </a:t>
            </a:r>
            <a:r>
              <a:rPr lang="en-US" sz="4000" b="1" dirty="0"/>
              <a:t>Yahuwah your Elohim will circumcise your heart and the heart of your descendants, to love Yahuwah your Elohim with all your heart and with all your soul, so that you may live</a:t>
            </a:r>
            <a:r>
              <a:rPr lang="en-US" sz="4000" b="1" dirty="0" smtClean="0"/>
              <a:t>.</a:t>
            </a:r>
            <a:endParaRPr lang="en-US" sz="4000" b="1" dirty="0"/>
          </a:p>
        </p:txBody>
      </p:sp>
    </p:spTree>
    <p:extLst>
      <p:ext uri="{BB962C8B-B14F-4D97-AF65-F5344CB8AC3E}">
        <p14:creationId xmlns:p14="http://schemas.microsoft.com/office/powerpoint/2010/main" val="40194019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fontScale="92500" lnSpcReduction="10000"/>
          </a:bodyPr>
          <a:lstStyle/>
          <a:p>
            <a:pPr marL="0" indent="0" algn="ctr">
              <a:buNone/>
            </a:pPr>
            <a:r>
              <a:rPr lang="en-US" sz="4800" b="1" dirty="0" smtClean="0"/>
              <a:t>Is Obedience a Necessity in the Kingdom?</a:t>
            </a:r>
          </a:p>
          <a:p>
            <a:pPr marL="0" indent="0">
              <a:buNone/>
            </a:pPr>
            <a:r>
              <a:rPr lang="en-US" sz="4000" b="1" dirty="0" err="1"/>
              <a:t>Devarim</a:t>
            </a:r>
            <a:r>
              <a:rPr lang="en-US" sz="4000" b="1" dirty="0"/>
              <a:t>/Deuteronomy </a:t>
            </a:r>
            <a:r>
              <a:rPr lang="en-US" sz="4000" b="1" dirty="0" smtClean="0"/>
              <a:t>30:7-9</a:t>
            </a:r>
            <a:endParaRPr lang="en-US" sz="4000" b="1" dirty="0"/>
          </a:p>
          <a:p>
            <a:pPr marL="0" indent="0">
              <a:buNone/>
            </a:pPr>
            <a:r>
              <a:rPr lang="en-US" sz="4000" b="1" dirty="0" smtClean="0"/>
              <a:t>Yahuwah </a:t>
            </a:r>
            <a:r>
              <a:rPr lang="en-US" sz="4000" b="1" dirty="0"/>
              <a:t>your Elohim will inflict all these curses on your enemies and on those who hate you, who persecuted </a:t>
            </a:r>
            <a:r>
              <a:rPr lang="en-US" sz="4000" b="1" dirty="0" smtClean="0"/>
              <a:t>you. And </a:t>
            </a:r>
            <a:r>
              <a:rPr lang="en-US" sz="4000" b="1" u="sng" dirty="0"/>
              <a:t>you shall again obey Yahuwah, and observe all His commandments which I command you </a:t>
            </a:r>
            <a:r>
              <a:rPr lang="en-US" sz="4000" b="1" u="sng" dirty="0" smtClean="0"/>
              <a:t>today</a:t>
            </a:r>
            <a:r>
              <a:rPr lang="en-US" sz="4000" b="1" dirty="0" smtClean="0"/>
              <a:t>. Then </a:t>
            </a:r>
            <a:r>
              <a:rPr lang="en-US" sz="4000" b="1" dirty="0"/>
              <a:t>Yahuwah your Elohim will prosper you abundantly in all the work of your hand, in the offspring of your body and in the offspring of your cattle and in the produce of your ground, for Yahuwah will again rejoice over you for good, just as He rejoiced over your fathers;</a:t>
            </a:r>
          </a:p>
          <a:p>
            <a:pPr marL="0" indent="0">
              <a:buNone/>
            </a:pPr>
            <a:endParaRPr lang="en-US" dirty="0"/>
          </a:p>
        </p:txBody>
      </p:sp>
    </p:spTree>
    <p:extLst>
      <p:ext uri="{BB962C8B-B14F-4D97-AF65-F5344CB8AC3E}">
        <p14:creationId xmlns:p14="http://schemas.microsoft.com/office/powerpoint/2010/main" val="18927428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Is Obedience a Necessity in the Kingdom?</a:t>
            </a:r>
          </a:p>
          <a:p>
            <a:pPr marL="0" indent="0">
              <a:buNone/>
            </a:pPr>
            <a:r>
              <a:rPr lang="en-US" sz="4000" b="1" dirty="0" err="1"/>
              <a:t>Devarim</a:t>
            </a:r>
            <a:r>
              <a:rPr lang="en-US" sz="4000" b="1" dirty="0"/>
              <a:t>/Deuteronomy </a:t>
            </a:r>
            <a:r>
              <a:rPr lang="en-US" sz="4000" b="1" dirty="0" smtClean="0"/>
              <a:t>30:10</a:t>
            </a:r>
            <a:endParaRPr lang="en-US" sz="4000" b="1" dirty="0"/>
          </a:p>
          <a:p>
            <a:pPr marL="0" indent="0">
              <a:buNone/>
            </a:pPr>
            <a:r>
              <a:rPr lang="en-US" sz="4000" b="1" dirty="0"/>
              <a:t>if you obey Yahuwah your Elohim to keep His commandments and His statutes which are written in this book of the Instruction(</a:t>
            </a:r>
            <a:r>
              <a:rPr lang="en-US" sz="4000" b="1" dirty="0" err="1"/>
              <a:t>torah</a:t>
            </a:r>
            <a:r>
              <a:rPr lang="en-US" sz="4000" b="1" dirty="0"/>
              <a:t>), if you turn to Yahuwah your Elohim with all your heart and soul.</a:t>
            </a:r>
            <a:endParaRPr lang="en-US" b="1" dirty="0"/>
          </a:p>
        </p:txBody>
      </p:sp>
    </p:spTree>
    <p:extLst>
      <p:ext uri="{BB962C8B-B14F-4D97-AF65-F5344CB8AC3E}">
        <p14:creationId xmlns:p14="http://schemas.microsoft.com/office/powerpoint/2010/main" val="14718339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lnSpcReduction="10000"/>
          </a:bodyPr>
          <a:lstStyle/>
          <a:p>
            <a:pPr marL="0" indent="0" algn="ctr">
              <a:buNone/>
            </a:pPr>
            <a:r>
              <a:rPr lang="en-US" sz="4800" b="1" dirty="0" smtClean="0"/>
              <a:t>The Prophets Tell the Same Story</a:t>
            </a:r>
          </a:p>
          <a:p>
            <a:pPr marL="0" indent="0">
              <a:buNone/>
            </a:pPr>
            <a:r>
              <a:rPr lang="en-US" sz="4000" b="1" dirty="0" err="1" smtClean="0"/>
              <a:t>Yirmyahu</a:t>
            </a:r>
            <a:r>
              <a:rPr lang="en-US" sz="4000" b="1" dirty="0" smtClean="0"/>
              <a:t>/Jeremiah 16:10-11</a:t>
            </a:r>
          </a:p>
          <a:p>
            <a:pPr marL="0" indent="0">
              <a:buNone/>
            </a:pPr>
            <a:r>
              <a:rPr lang="en-US" sz="4000" b="1" dirty="0"/>
              <a:t>Now when you tell this people all these words, they will say to you, </a:t>
            </a:r>
            <a:r>
              <a:rPr lang="en-US" sz="4000" b="1" u="sng" dirty="0"/>
              <a:t>'For what reason has Yahuwah declared all this great calamity against us? And what is our iniquity, or what is our sin which we have committed against Yahuwah our Elohim</a:t>
            </a:r>
            <a:r>
              <a:rPr lang="en-US" sz="4000" b="1" u="sng" dirty="0" smtClean="0"/>
              <a:t>?' </a:t>
            </a:r>
            <a:r>
              <a:rPr lang="en-US" sz="4000" b="1" dirty="0" smtClean="0"/>
              <a:t>Then </a:t>
            </a:r>
            <a:r>
              <a:rPr lang="en-US" sz="4000" b="1" dirty="0"/>
              <a:t>you are to say to them, '[It is] because your forefathers have forsaken Me,' declares Yahuwah, 'and have followed other gods and served them and bowed down to them; but Me they have forsaken and have not kept My law.</a:t>
            </a:r>
          </a:p>
          <a:p>
            <a:pPr marL="0" indent="0">
              <a:buNone/>
            </a:pPr>
            <a:endParaRPr lang="en-US" dirty="0"/>
          </a:p>
        </p:txBody>
      </p:sp>
    </p:spTree>
    <p:extLst>
      <p:ext uri="{BB962C8B-B14F-4D97-AF65-F5344CB8AC3E}">
        <p14:creationId xmlns:p14="http://schemas.microsoft.com/office/powerpoint/2010/main" val="3410874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“The Greater Exodus”</a:t>
            </a:r>
          </a:p>
          <a:p>
            <a:pPr marL="0" indent="0">
              <a:buNone/>
            </a:pPr>
            <a:r>
              <a:rPr lang="en-US" sz="4000" b="1" dirty="0" err="1" smtClean="0"/>
              <a:t>Yirmyahu</a:t>
            </a:r>
            <a:r>
              <a:rPr lang="en-US" sz="4000" b="1" dirty="0" smtClean="0"/>
              <a:t>/Jeremiah 16:14-15</a:t>
            </a:r>
          </a:p>
          <a:p>
            <a:pPr marL="0" indent="0">
              <a:buNone/>
            </a:pPr>
            <a:r>
              <a:rPr lang="en-US" sz="4000" b="1" dirty="0" smtClean="0"/>
              <a:t>Therefore </a:t>
            </a:r>
            <a:r>
              <a:rPr lang="en-US" sz="4000" b="1" dirty="0"/>
              <a:t>behold, days are coming," declares Yahuwah, "</a:t>
            </a:r>
            <a:r>
              <a:rPr lang="en-US" sz="4000" b="1" u="sng" dirty="0"/>
              <a:t>when it will no longer be said, 'As Yahuwah lives, who brought up the sons of Israel out of the land of </a:t>
            </a:r>
            <a:r>
              <a:rPr lang="en-US" sz="4000" b="1" u="sng" dirty="0" err="1"/>
              <a:t>Mitzrayim</a:t>
            </a:r>
            <a:r>
              <a:rPr lang="en-US" sz="4000" b="1" u="sng" dirty="0" smtClean="0"/>
              <a:t>,' </a:t>
            </a:r>
            <a:r>
              <a:rPr lang="en-US" sz="4000" b="1" u="sng" dirty="0"/>
              <a:t>but, 'As Yahuwah lives, who brought up the sons of Israel from the land of the north and from all the countries where He had banished them.' For I will restore them to their own land which I gave to their fathers</a:t>
            </a:r>
            <a:r>
              <a:rPr lang="en-US" sz="4000" b="1" dirty="0"/>
              <a:t>.</a:t>
            </a:r>
          </a:p>
          <a:p>
            <a:pPr marL="0" indent="0">
              <a:buNone/>
            </a:pPr>
            <a:endParaRPr lang="en-US" dirty="0"/>
          </a:p>
        </p:txBody>
      </p:sp>
    </p:spTree>
    <p:extLst>
      <p:ext uri="{BB962C8B-B14F-4D97-AF65-F5344CB8AC3E}">
        <p14:creationId xmlns:p14="http://schemas.microsoft.com/office/powerpoint/2010/main" val="293434338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lnSpcReduction="10000"/>
          </a:bodyPr>
          <a:lstStyle/>
          <a:p>
            <a:pPr marL="0" indent="0" algn="ctr">
              <a:buNone/>
            </a:pPr>
            <a:r>
              <a:rPr lang="en-US" sz="4400" b="1" dirty="0" smtClean="0"/>
              <a:t>Does Messiah’s Return Prompt “The Greater Exodus</a:t>
            </a:r>
            <a:r>
              <a:rPr lang="en-US" sz="4400" b="1" dirty="0" smtClean="0"/>
              <a:t>”?</a:t>
            </a:r>
            <a:endParaRPr lang="en-US" sz="4400" b="1" dirty="0" smtClean="0"/>
          </a:p>
          <a:p>
            <a:pPr marL="0" indent="0">
              <a:buNone/>
            </a:pPr>
            <a:r>
              <a:rPr lang="en-US" sz="4000" b="1" dirty="0" err="1" smtClean="0"/>
              <a:t>Yirmyahu</a:t>
            </a:r>
            <a:r>
              <a:rPr lang="en-US" sz="4000" b="1" dirty="0" smtClean="0"/>
              <a:t>/Jeremiah 23:5-6</a:t>
            </a:r>
          </a:p>
          <a:p>
            <a:pPr marL="0" indent="0">
              <a:buNone/>
            </a:pPr>
            <a:r>
              <a:rPr lang="en-US" sz="4000" b="1" dirty="0" smtClean="0"/>
              <a:t>Behold</a:t>
            </a:r>
            <a:r>
              <a:rPr lang="en-US" sz="4000" b="1" dirty="0"/>
              <a:t>, [the] days are coming," declares Yahuwah, "When I will raise up for David a righteous Branch; And He will reign as king and act wisely And do justice and righteousness in the land</a:t>
            </a:r>
            <a:r>
              <a:rPr lang="en-US" sz="4000" b="1" dirty="0" smtClean="0"/>
              <a:t>. </a:t>
            </a:r>
            <a:r>
              <a:rPr lang="en-US" sz="4000" b="1" dirty="0"/>
              <a:t>"</a:t>
            </a:r>
            <a:r>
              <a:rPr lang="en-US" sz="4000" b="1" u="sng" dirty="0"/>
              <a:t>In His days </a:t>
            </a:r>
            <a:r>
              <a:rPr lang="en-US" sz="4000" b="1" u="sng" dirty="0" err="1"/>
              <a:t>Yehudah</a:t>
            </a:r>
            <a:r>
              <a:rPr lang="en-US" sz="4000" b="1" u="sng" dirty="0"/>
              <a:t> will be saved</a:t>
            </a:r>
            <a:r>
              <a:rPr lang="en-US" sz="4000" b="1" dirty="0"/>
              <a:t>, And Israel will dwell securely; And this is His name by which He will be called, 'Yahuwah our righteousness.'</a:t>
            </a:r>
          </a:p>
          <a:p>
            <a:pPr marL="0" indent="0">
              <a:buNone/>
            </a:pPr>
            <a:endParaRPr lang="en-US" dirty="0"/>
          </a:p>
        </p:txBody>
      </p:sp>
    </p:spTree>
    <p:extLst>
      <p:ext uri="{BB962C8B-B14F-4D97-AF65-F5344CB8AC3E}">
        <p14:creationId xmlns:p14="http://schemas.microsoft.com/office/powerpoint/2010/main" val="7635045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fontScale="92500"/>
          </a:bodyPr>
          <a:lstStyle/>
          <a:p>
            <a:pPr marL="0" indent="0" algn="ctr">
              <a:buNone/>
            </a:pPr>
            <a:r>
              <a:rPr lang="en-US" sz="4800" b="1" dirty="0" smtClean="0"/>
              <a:t>Does Messiah’s Return Prompt “The Greater Exodus”</a:t>
            </a:r>
          </a:p>
          <a:p>
            <a:pPr marL="0" indent="0">
              <a:buNone/>
            </a:pPr>
            <a:r>
              <a:rPr lang="en-US" sz="4000" b="1" dirty="0" err="1" smtClean="0"/>
              <a:t>Yirmyahu</a:t>
            </a:r>
            <a:r>
              <a:rPr lang="en-US" sz="4000" b="1" dirty="0" smtClean="0"/>
              <a:t>/Jeremiah 23:7-8</a:t>
            </a:r>
          </a:p>
          <a:p>
            <a:pPr marL="0" indent="0">
              <a:buNone/>
            </a:pPr>
            <a:r>
              <a:rPr lang="en-US" sz="4000" b="1" dirty="0"/>
              <a:t>Therefore behold, [the] days are coming," declares Yahuwah, "when they will no longer say, 'As Yahuwah lives, who brought up the sons of Israel from the land of </a:t>
            </a:r>
            <a:r>
              <a:rPr lang="en-US" sz="4000" b="1" dirty="0" err="1"/>
              <a:t>Mitzrayim</a:t>
            </a:r>
            <a:r>
              <a:rPr lang="en-US" sz="4000" b="1" dirty="0" smtClean="0"/>
              <a:t>,' </a:t>
            </a:r>
            <a:r>
              <a:rPr lang="en-US" sz="4000" b="1" dirty="0"/>
              <a:t>but, 'As Yahuwah lives, </a:t>
            </a:r>
            <a:r>
              <a:rPr lang="en-US" sz="4000" b="1" u="sng" dirty="0"/>
              <a:t>who brought up and led back</a:t>
            </a:r>
            <a:r>
              <a:rPr lang="en-US" sz="4000" b="1" dirty="0"/>
              <a:t> the descendants of the household of Israel from [the] north land and from all the countries where I had driven them.' Then they will live on their own soil."</a:t>
            </a:r>
          </a:p>
          <a:p>
            <a:pPr marL="0" indent="0">
              <a:buNone/>
            </a:pPr>
            <a:endParaRPr lang="en-US" dirty="0"/>
          </a:p>
        </p:txBody>
      </p:sp>
    </p:spTree>
    <p:extLst>
      <p:ext uri="{BB962C8B-B14F-4D97-AF65-F5344CB8AC3E}">
        <p14:creationId xmlns:p14="http://schemas.microsoft.com/office/powerpoint/2010/main" val="401081584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The Messianic Age</a:t>
            </a:r>
          </a:p>
          <a:p>
            <a:pPr marL="0" indent="0">
              <a:buNone/>
            </a:pPr>
            <a:r>
              <a:rPr lang="en-US" sz="4000" b="1" dirty="0" smtClean="0"/>
              <a:t>Isaiah 11:1-3</a:t>
            </a:r>
          </a:p>
          <a:p>
            <a:pPr marL="0" indent="0">
              <a:buNone/>
            </a:pPr>
            <a:r>
              <a:rPr lang="en-US" sz="4000" b="1" dirty="0" smtClean="0"/>
              <a:t>Then </a:t>
            </a:r>
            <a:r>
              <a:rPr lang="en-US" sz="4000" b="1" dirty="0"/>
              <a:t>a shoot will spring from the stem of Jesse, And a branch from his roots will bear fruit</a:t>
            </a:r>
            <a:r>
              <a:rPr lang="en-US" sz="4000" b="1" dirty="0" smtClean="0"/>
              <a:t>. </a:t>
            </a:r>
            <a:r>
              <a:rPr lang="en-US" sz="4000" b="1" dirty="0"/>
              <a:t>The Spirit of Yahuwah will rest on Him, The spirit of wisdom and understanding, The spirit of counsel and strength, The spirit of knowledge and the fear of Yahuwah</a:t>
            </a:r>
            <a:r>
              <a:rPr lang="en-US" sz="4000" b="1" dirty="0" smtClean="0"/>
              <a:t>. </a:t>
            </a:r>
            <a:r>
              <a:rPr lang="en-US" sz="4000" b="1" dirty="0"/>
              <a:t>And He will delight in the fear of Yahuwah, And He will not judge by what His eyes see, Nor make a decision by what His ears hear;</a:t>
            </a:r>
          </a:p>
          <a:p>
            <a:pPr marL="0" indent="0">
              <a:buNone/>
            </a:pPr>
            <a:endParaRPr lang="en-US" sz="4000" b="1" dirty="0"/>
          </a:p>
        </p:txBody>
      </p:sp>
    </p:spTree>
    <p:extLst>
      <p:ext uri="{BB962C8B-B14F-4D97-AF65-F5344CB8AC3E}">
        <p14:creationId xmlns:p14="http://schemas.microsoft.com/office/powerpoint/2010/main" val="363881111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fontScale="92500" lnSpcReduction="10000"/>
          </a:bodyPr>
          <a:lstStyle/>
          <a:p>
            <a:pPr marL="0" indent="0" algn="ctr">
              <a:buNone/>
            </a:pPr>
            <a:r>
              <a:rPr lang="en-US" sz="4800" b="1" dirty="0" smtClean="0"/>
              <a:t>The Messianic Age</a:t>
            </a:r>
          </a:p>
          <a:p>
            <a:pPr marL="0" indent="0">
              <a:buNone/>
            </a:pPr>
            <a:r>
              <a:rPr lang="en-US" sz="4000" b="1" dirty="0" smtClean="0"/>
              <a:t>Isaiah 11:4-6</a:t>
            </a:r>
          </a:p>
          <a:p>
            <a:pPr marL="0" indent="0">
              <a:buNone/>
            </a:pPr>
            <a:r>
              <a:rPr lang="en-US" sz="4000" b="1" dirty="0" smtClean="0"/>
              <a:t>But </a:t>
            </a:r>
            <a:r>
              <a:rPr lang="en-US" sz="4000" b="1" dirty="0"/>
              <a:t>with righteousness He will judge the poor, And decide with fairness for the afflicted of the earth; And He will strike the earth with the rod of His mouth, And with the breath of His lips He will slay the wicked</a:t>
            </a:r>
            <a:r>
              <a:rPr lang="en-US" sz="4000" b="1" dirty="0" smtClean="0"/>
              <a:t>. </a:t>
            </a:r>
            <a:r>
              <a:rPr lang="en-US" sz="4000" b="1" dirty="0"/>
              <a:t>Also righteousness will be the belt about His loins, And faithfulness the belt about His </a:t>
            </a:r>
            <a:r>
              <a:rPr lang="en-US" sz="4000" b="1" dirty="0" smtClean="0"/>
              <a:t>waist. </a:t>
            </a:r>
            <a:r>
              <a:rPr lang="en-US" sz="4000" b="1" dirty="0"/>
              <a:t>And the wolf will dwell with the lamb, And the leopard will lie down with the young goat, And the calf and the young lion and the fatling together; And a little boy will lead them.</a:t>
            </a:r>
          </a:p>
          <a:p>
            <a:pPr marL="0" indent="0">
              <a:buNone/>
            </a:pPr>
            <a:endParaRPr lang="en-US" sz="4000" b="1" dirty="0"/>
          </a:p>
        </p:txBody>
      </p:sp>
    </p:spTree>
    <p:extLst>
      <p:ext uri="{BB962C8B-B14F-4D97-AF65-F5344CB8AC3E}">
        <p14:creationId xmlns:p14="http://schemas.microsoft.com/office/powerpoint/2010/main" val="31170240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The Messianic Age</a:t>
            </a:r>
          </a:p>
          <a:p>
            <a:pPr marL="0" indent="0">
              <a:buNone/>
            </a:pPr>
            <a:r>
              <a:rPr lang="en-US" sz="4000" b="1" dirty="0" smtClean="0"/>
              <a:t>Isaiah 11:7-9</a:t>
            </a:r>
          </a:p>
          <a:p>
            <a:pPr marL="0" indent="0">
              <a:buNone/>
            </a:pPr>
            <a:r>
              <a:rPr lang="en-US" sz="4000" b="1" dirty="0" smtClean="0"/>
              <a:t>Also </a:t>
            </a:r>
            <a:r>
              <a:rPr lang="en-US" sz="4000" b="1" dirty="0"/>
              <a:t>the cow and the bear will graze, Their young will lie down together, And the lion will eat straw like the ox</a:t>
            </a:r>
            <a:r>
              <a:rPr lang="en-US" sz="4000" b="1" dirty="0" smtClean="0"/>
              <a:t>. </a:t>
            </a:r>
            <a:r>
              <a:rPr lang="en-US" sz="4000" b="1" dirty="0"/>
              <a:t>The nursing child will play by the hole of the cobra, And the weaned child will put his hand on the viper's </a:t>
            </a:r>
            <a:r>
              <a:rPr lang="en-US" sz="4000" b="1" dirty="0" smtClean="0"/>
              <a:t>den. </a:t>
            </a:r>
            <a:r>
              <a:rPr lang="en-US" sz="4000" b="1" dirty="0"/>
              <a:t>They will not hurt or destroy in all My holy mountain, For the earth will be full of the knowledge of Yahuwah As the waters cover the sea.</a:t>
            </a:r>
          </a:p>
          <a:p>
            <a:pPr marL="0" indent="0">
              <a:buNone/>
            </a:pPr>
            <a:endParaRPr lang="en-US" sz="4000" b="1" dirty="0"/>
          </a:p>
        </p:txBody>
      </p:sp>
    </p:spTree>
    <p:extLst>
      <p:ext uri="{BB962C8B-B14F-4D97-AF65-F5344CB8AC3E}">
        <p14:creationId xmlns:p14="http://schemas.microsoft.com/office/powerpoint/2010/main" val="392530306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1" y="359228"/>
            <a:ext cx="10978242" cy="6389915"/>
          </a:xfrm>
        </p:spPr>
        <p:txBody>
          <a:bodyPr>
            <a:normAutofit lnSpcReduction="10000"/>
          </a:bodyPr>
          <a:lstStyle/>
          <a:p>
            <a:pPr marL="0" indent="0" algn="ctr">
              <a:buNone/>
            </a:pPr>
            <a:r>
              <a:rPr lang="en-US" sz="4800" b="1" dirty="0" smtClean="0"/>
              <a:t>Is Isaiah the Source of Messiah’s Teaching?</a:t>
            </a:r>
          </a:p>
          <a:p>
            <a:pPr marL="0" indent="0">
              <a:buNone/>
            </a:pPr>
            <a:r>
              <a:rPr lang="en-US" sz="4000" b="1" dirty="0" smtClean="0"/>
              <a:t>Isaiah 11:10-11</a:t>
            </a:r>
          </a:p>
          <a:p>
            <a:pPr marL="0" indent="0">
              <a:buNone/>
            </a:pPr>
            <a:r>
              <a:rPr lang="en-US" sz="4000" b="1" dirty="0"/>
              <a:t>Then in that day The nations will resort to the root of Jesse, </a:t>
            </a:r>
            <a:r>
              <a:rPr lang="en-US" sz="4800" b="1" u="sng" dirty="0"/>
              <a:t>Who will stand as a signal </a:t>
            </a:r>
            <a:r>
              <a:rPr lang="en-US" sz="4000" b="1" u="sng" dirty="0"/>
              <a:t>for the peoples</a:t>
            </a:r>
            <a:r>
              <a:rPr lang="en-US" sz="4000" b="1" dirty="0"/>
              <a:t>; And His resting place will be </a:t>
            </a:r>
            <a:r>
              <a:rPr lang="en-US" sz="4000" b="1" dirty="0" smtClean="0"/>
              <a:t>glorious.  Then </a:t>
            </a:r>
            <a:r>
              <a:rPr lang="en-US" sz="4000" b="1" dirty="0"/>
              <a:t>it will happen on that day that </a:t>
            </a:r>
            <a:r>
              <a:rPr lang="en-US" sz="4000" b="1" u="sng" dirty="0"/>
              <a:t>the Lord Will again recover the second time with His hand </a:t>
            </a:r>
            <a:r>
              <a:rPr lang="en-US" sz="4800" b="1" u="sng" dirty="0"/>
              <a:t>The remnant of His people, who will remain</a:t>
            </a:r>
            <a:r>
              <a:rPr lang="en-US" sz="4000" b="1" dirty="0"/>
              <a:t>, From Assyria, </a:t>
            </a:r>
            <a:r>
              <a:rPr lang="en-US" sz="4000" b="1" dirty="0" err="1"/>
              <a:t>Mitzrayim</a:t>
            </a:r>
            <a:r>
              <a:rPr lang="en-US" sz="4000" b="1" dirty="0"/>
              <a:t>, </a:t>
            </a:r>
            <a:r>
              <a:rPr lang="en-US" sz="4000" b="1" dirty="0" err="1"/>
              <a:t>Pathros</a:t>
            </a:r>
            <a:r>
              <a:rPr lang="en-US" sz="4000" b="1" dirty="0"/>
              <a:t>, Cush, Elam, Shinar, </a:t>
            </a:r>
            <a:r>
              <a:rPr lang="en-US" sz="4000" b="1" dirty="0" err="1"/>
              <a:t>Hamath</a:t>
            </a:r>
            <a:r>
              <a:rPr lang="en-US" sz="4000" b="1" dirty="0"/>
              <a:t>, And from the islands of the </a:t>
            </a:r>
            <a:r>
              <a:rPr lang="en-US" sz="4000" b="1" dirty="0" smtClean="0"/>
              <a:t>sea (from the four corners).</a:t>
            </a:r>
            <a:endParaRPr lang="en-US" sz="4000" b="1" dirty="0"/>
          </a:p>
          <a:p>
            <a:pPr marL="0" indent="0">
              <a:buNone/>
            </a:pPr>
            <a:endParaRPr lang="en-US" dirty="0"/>
          </a:p>
        </p:txBody>
      </p:sp>
    </p:spTree>
    <p:extLst>
      <p:ext uri="{BB962C8B-B14F-4D97-AF65-F5344CB8AC3E}">
        <p14:creationId xmlns:p14="http://schemas.microsoft.com/office/powerpoint/2010/main" val="7521169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1" y="359228"/>
            <a:ext cx="10978242" cy="6389915"/>
          </a:xfrm>
        </p:spPr>
        <p:txBody>
          <a:bodyPr>
            <a:normAutofit/>
          </a:bodyPr>
          <a:lstStyle/>
          <a:p>
            <a:pPr marL="0" indent="0" algn="ctr">
              <a:buNone/>
            </a:pPr>
            <a:r>
              <a:rPr lang="en-US" sz="4800" b="1" dirty="0" smtClean="0"/>
              <a:t>Is Isaiah the Source of Messiah’s Teaching?</a:t>
            </a:r>
          </a:p>
          <a:p>
            <a:pPr marL="0" indent="0">
              <a:buNone/>
            </a:pPr>
            <a:r>
              <a:rPr lang="en-US" sz="4000" b="1" dirty="0" smtClean="0"/>
              <a:t>Matthew 24:30-31  At </a:t>
            </a:r>
            <a:r>
              <a:rPr lang="en-US" sz="4000" b="1" dirty="0"/>
              <a:t>that time </a:t>
            </a:r>
            <a:r>
              <a:rPr lang="en-US" sz="4800" b="1" u="sng" dirty="0"/>
              <a:t>the sign of the Son of Man</a:t>
            </a:r>
            <a:r>
              <a:rPr lang="en-US" sz="4000" b="1" u="sng" dirty="0"/>
              <a:t> will appear in the sky</a:t>
            </a:r>
            <a:r>
              <a:rPr lang="en-US" sz="4000" b="1" dirty="0"/>
              <a:t>, and all the nations of the earth will mourn. They will see </a:t>
            </a:r>
            <a:r>
              <a:rPr lang="en-US" sz="4000" b="1" u="sng" dirty="0"/>
              <a:t>the Son of Man coming</a:t>
            </a:r>
            <a:r>
              <a:rPr lang="en-US" sz="4000" b="1" dirty="0"/>
              <a:t> on the clouds of the sky, with power and great glory</a:t>
            </a:r>
            <a:r>
              <a:rPr lang="en-US" sz="4000" b="1" dirty="0" smtClean="0"/>
              <a:t>. </a:t>
            </a:r>
            <a:r>
              <a:rPr lang="en-US" sz="4000" b="1" dirty="0"/>
              <a:t>And He will send forth His angels with A GREAT TRUMPET and </a:t>
            </a:r>
            <a:r>
              <a:rPr lang="en-US" sz="4000" b="1" u="sng" dirty="0"/>
              <a:t>THEY WILL GATHER TOGETHER </a:t>
            </a:r>
            <a:r>
              <a:rPr lang="en-US" sz="4800" b="1" u="sng" dirty="0"/>
              <a:t>His elect from the four winds</a:t>
            </a:r>
            <a:r>
              <a:rPr lang="en-US" sz="4000" b="1" dirty="0"/>
              <a:t>, from one end of the sky to the other.</a:t>
            </a:r>
          </a:p>
          <a:p>
            <a:pPr marL="0" indent="0">
              <a:buNone/>
            </a:pPr>
            <a:endParaRPr lang="en-US" sz="4000" dirty="0"/>
          </a:p>
        </p:txBody>
      </p:sp>
    </p:spTree>
    <p:extLst>
      <p:ext uri="{BB962C8B-B14F-4D97-AF65-F5344CB8AC3E}">
        <p14:creationId xmlns:p14="http://schemas.microsoft.com/office/powerpoint/2010/main" val="381172855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fontScale="92500" lnSpcReduction="20000"/>
          </a:bodyPr>
          <a:lstStyle/>
          <a:p>
            <a:pPr marL="0" indent="0" algn="ctr">
              <a:buNone/>
            </a:pPr>
            <a:r>
              <a:rPr lang="en-US" sz="4800" b="1" dirty="0" smtClean="0"/>
              <a:t>Is This Exodus “the Rapture”?</a:t>
            </a:r>
          </a:p>
          <a:p>
            <a:pPr marL="0" indent="0">
              <a:buNone/>
            </a:pPr>
            <a:r>
              <a:rPr lang="en-US" sz="4000" b="1" dirty="0" smtClean="0"/>
              <a:t>Isaiah 11:12-14</a:t>
            </a:r>
          </a:p>
          <a:p>
            <a:pPr marL="0" indent="0">
              <a:buNone/>
            </a:pPr>
            <a:r>
              <a:rPr lang="en-US" sz="4000" b="1" dirty="0" smtClean="0"/>
              <a:t>And </a:t>
            </a:r>
            <a:r>
              <a:rPr lang="en-US" sz="4000" b="1" u="sng" dirty="0"/>
              <a:t>He will lift up a </a:t>
            </a:r>
            <a:r>
              <a:rPr lang="en-US" sz="4000" b="1" u="sng" dirty="0" smtClean="0"/>
              <a:t>standard (sign, banner) </a:t>
            </a:r>
            <a:r>
              <a:rPr lang="en-US" sz="4000" b="1" u="sng" dirty="0"/>
              <a:t>for the nations And assemble the banished ones of Israel, And will gather </a:t>
            </a:r>
            <a:r>
              <a:rPr lang="en-US" sz="4000" b="1" u="sng" dirty="0" smtClean="0"/>
              <a:t>(“rapture”) the </a:t>
            </a:r>
            <a:r>
              <a:rPr lang="en-US" sz="4000" b="1" u="sng" dirty="0"/>
              <a:t>dispersed of </a:t>
            </a:r>
            <a:r>
              <a:rPr lang="en-US" sz="4000" b="1" u="sng" dirty="0" err="1"/>
              <a:t>Yehudah</a:t>
            </a:r>
            <a:r>
              <a:rPr lang="en-US" sz="4000" b="1" u="sng" dirty="0"/>
              <a:t> From the four corners of the earth</a:t>
            </a:r>
            <a:r>
              <a:rPr lang="en-US" sz="4000" b="1" dirty="0" smtClean="0"/>
              <a:t>. </a:t>
            </a:r>
            <a:r>
              <a:rPr lang="en-US" sz="4000" b="1" dirty="0"/>
              <a:t>Then the jealousy of Ephraim will depart, And those who harass </a:t>
            </a:r>
            <a:r>
              <a:rPr lang="en-US" sz="4000" b="1" dirty="0" err="1"/>
              <a:t>Yehudah</a:t>
            </a:r>
            <a:r>
              <a:rPr lang="en-US" sz="4000" b="1" dirty="0"/>
              <a:t> will be cut off; Ephraim will not be jealous of </a:t>
            </a:r>
            <a:r>
              <a:rPr lang="en-US" sz="4000" b="1" dirty="0" err="1"/>
              <a:t>Yehudah</a:t>
            </a:r>
            <a:r>
              <a:rPr lang="en-US" sz="4000" b="1" dirty="0"/>
              <a:t>, And </a:t>
            </a:r>
            <a:r>
              <a:rPr lang="en-US" sz="4000" b="1" dirty="0" err="1"/>
              <a:t>Yehudah</a:t>
            </a:r>
            <a:r>
              <a:rPr lang="en-US" sz="4000" b="1" dirty="0"/>
              <a:t> will not harass </a:t>
            </a:r>
            <a:r>
              <a:rPr lang="en-US" sz="4000" b="1" dirty="0" smtClean="0"/>
              <a:t>Ephraim. </a:t>
            </a:r>
            <a:r>
              <a:rPr lang="en-US" sz="4000" b="1" u="sng" dirty="0"/>
              <a:t>They will swoop </a:t>
            </a:r>
            <a:r>
              <a:rPr lang="en-US" sz="4000" b="1" u="sng" dirty="0" smtClean="0"/>
              <a:t>down (fly out of the sky!) </a:t>
            </a:r>
            <a:r>
              <a:rPr lang="en-US" sz="4000" b="1" u="sng" dirty="0"/>
              <a:t>on the slopes of the Philistines on the west</a:t>
            </a:r>
            <a:r>
              <a:rPr lang="en-US" sz="4000" b="1" dirty="0"/>
              <a:t>; Together they will plunder the sons of the east; They will possess Edom and Moab, And the sons of Ammon will be subject to them.</a:t>
            </a:r>
          </a:p>
        </p:txBody>
      </p:sp>
    </p:spTree>
    <p:extLst>
      <p:ext uri="{BB962C8B-B14F-4D97-AF65-F5344CB8AC3E}">
        <p14:creationId xmlns:p14="http://schemas.microsoft.com/office/powerpoint/2010/main" val="126176355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914400" y="558800"/>
            <a:ext cx="10363200" cy="5842000"/>
          </a:xfrm>
        </p:spPr>
        <p:txBody>
          <a:bodyPr>
            <a:normAutofit fontScale="90000"/>
          </a:bodyPr>
          <a:lstStyle/>
          <a:p>
            <a:pPr algn="l"/>
            <a:r>
              <a:rPr lang="en-US" sz="4000" b="1" dirty="0" smtClean="0">
                <a:latin typeface="+mn-lt"/>
              </a:rPr>
              <a:t>1 Thessalonians 4:16 </a:t>
            </a:r>
            <a:r>
              <a:rPr lang="en-US" sz="4000" b="1" dirty="0">
                <a:latin typeface="+mn-lt"/>
              </a:rPr>
              <a:t>For </a:t>
            </a:r>
            <a:r>
              <a:rPr lang="en-US" sz="4000" b="1" u="sng" dirty="0">
                <a:latin typeface="+mn-lt"/>
              </a:rPr>
              <a:t>the Master himself</a:t>
            </a:r>
            <a:r>
              <a:rPr lang="en-US" sz="4000" b="1" dirty="0">
                <a:latin typeface="+mn-lt"/>
              </a:rPr>
              <a:t> </a:t>
            </a:r>
            <a:r>
              <a:rPr lang="en-US" sz="4000" b="1" dirty="0" smtClean="0">
                <a:latin typeface="+mn-lt"/>
              </a:rPr>
              <a:t>(He is the sign) will </a:t>
            </a:r>
            <a:r>
              <a:rPr lang="en-US" sz="4000" b="1" dirty="0">
                <a:latin typeface="+mn-lt"/>
              </a:rPr>
              <a:t>come down from heaven, with a loud command, with the voice of the archangel and with the trumpet call of Elohim, and the dead in Messiah will rise first</a:t>
            </a:r>
            <a:r>
              <a:rPr lang="en-US" sz="4000" b="1" dirty="0" smtClean="0">
                <a:latin typeface="+mn-lt"/>
              </a:rPr>
              <a:t>.</a:t>
            </a:r>
            <a:r>
              <a:rPr lang="en-US" sz="4000" b="1" dirty="0"/>
              <a:t> </a:t>
            </a:r>
            <a:r>
              <a:rPr lang="en-US" sz="4000" b="1" dirty="0">
                <a:latin typeface="+mn-lt"/>
              </a:rPr>
              <a:t>17 After that, we who are still alive and are left will be </a:t>
            </a:r>
            <a:r>
              <a:rPr lang="en-US" sz="4000" b="1" u="sng" dirty="0">
                <a:latin typeface="+mn-lt"/>
              </a:rPr>
              <a:t>caught up</a:t>
            </a:r>
            <a:r>
              <a:rPr lang="en-US" sz="4000" b="1" dirty="0">
                <a:latin typeface="+mn-lt"/>
              </a:rPr>
              <a:t> together with them </a:t>
            </a:r>
            <a:r>
              <a:rPr lang="en-US" sz="4000" b="1" u="sng" dirty="0">
                <a:latin typeface="+mn-lt"/>
              </a:rPr>
              <a:t>in the clouds to meet the Master in the </a:t>
            </a:r>
            <a:r>
              <a:rPr lang="en-US" sz="4000" b="1" u="sng" dirty="0" smtClean="0">
                <a:latin typeface="+mn-lt"/>
              </a:rPr>
              <a:t>air</a:t>
            </a:r>
            <a:r>
              <a:rPr lang="en-US" sz="4000" b="1" dirty="0" smtClean="0">
                <a:latin typeface="+mn-lt"/>
              </a:rPr>
              <a:t> (the angels gather us into the sky so we can swoop down). </a:t>
            </a:r>
            <a:r>
              <a:rPr lang="en-US" sz="4000" b="1" dirty="0">
                <a:latin typeface="+mn-lt"/>
              </a:rPr>
              <a:t>And so we will be with the Master forever</a:t>
            </a:r>
            <a:r>
              <a:rPr lang="en-US" sz="4000" b="1" dirty="0" smtClean="0">
                <a:latin typeface="+mn-lt"/>
              </a:rPr>
              <a:t>.</a:t>
            </a:r>
            <a:br>
              <a:rPr lang="en-US" sz="4000" b="1" dirty="0" smtClean="0">
                <a:latin typeface="+mn-lt"/>
              </a:rPr>
            </a:br>
            <a:r>
              <a:rPr lang="en-US" sz="4000" b="1" dirty="0">
                <a:latin typeface="+mn-lt"/>
              </a:rPr>
              <a:t/>
            </a:r>
            <a:br>
              <a:rPr lang="en-US" sz="4000" b="1" dirty="0">
                <a:latin typeface="+mn-lt"/>
              </a:rPr>
            </a:br>
            <a:endParaRPr lang="en-US" sz="4000" b="1" dirty="0">
              <a:latin typeface="+mn-lt"/>
            </a:endParaRPr>
          </a:p>
        </p:txBody>
      </p:sp>
      <p:sp>
        <p:nvSpPr>
          <p:cNvPr id="3" name="Subtitle 2"/>
          <p:cNvSpPr>
            <a:spLocks noGrp="1"/>
          </p:cNvSpPr>
          <p:nvPr>
            <p:ph type="subTitle" sz="quarter" idx="1"/>
          </p:nvPr>
        </p:nvSpPr>
        <p:spPr>
          <a:xfrm>
            <a:off x="11391704" y="4343400"/>
            <a:ext cx="812800" cy="1524000"/>
          </a:xfrm>
        </p:spPr>
        <p:txBody>
          <a:bodyPr/>
          <a:lstStyle/>
          <a:p>
            <a:endParaRPr lang="en-US" b="1" dirty="0" smtClean="0"/>
          </a:p>
          <a:p>
            <a:endParaRPr lang="en-US" b="1" dirty="0"/>
          </a:p>
        </p:txBody>
      </p:sp>
      <p:sp>
        <p:nvSpPr>
          <p:cNvPr id="2" name="Footer Placeholder 1"/>
          <p:cNvSpPr>
            <a:spLocks noGrp="1"/>
          </p:cNvSpPr>
          <p:nvPr>
            <p:ph type="ftr" sz="quarter" idx="11"/>
          </p:nvPr>
        </p:nvSpPr>
        <p:spPr/>
        <p:txBody>
          <a:bodyPr/>
          <a:lstStyle/>
          <a:p>
            <a:r>
              <a:rPr lang="en-US" smtClean="0"/>
              <a:t>www.BibleTruth.cc</a:t>
            </a:r>
            <a:endParaRPr lang="en-US"/>
          </a:p>
        </p:txBody>
      </p:sp>
    </p:spTree>
    <p:extLst>
      <p:ext uri="{BB962C8B-B14F-4D97-AF65-F5344CB8AC3E}">
        <p14:creationId xmlns:p14="http://schemas.microsoft.com/office/powerpoint/2010/main" val="355354103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190500"/>
            <a:ext cx="10755085" cy="6667500"/>
          </a:xfrm>
        </p:spPr>
        <p:txBody>
          <a:bodyPr>
            <a:normAutofit/>
          </a:bodyPr>
          <a:lstStyle/>
          <a:p>
            <a:pPr algn="ctr">
              <a:buNone/>
            </a:pPr>
            <a:r>
              <a:rPr lang="en-US" sz="4800" b="1" dirty="0">
                <a:cs typeface="Times New Roman" pitchFamily="18" charset="0"/>
              </a:rPr>
              <a:t>Conclusion</a:t>
            </a:r>
          </a:p>
          <a:p>
            <a:pPr>
              <a:buNone/>
            </a:pPr>
            <a:r>
              <a:rPr lang="en-US" sz="3733" b="1" dirty="0" smtClean="0">
                <a:cs typeface="Times New Roman" pitchFamily="18" charset="0"/>
              </a:rPr>
              <a:t>The prophets are surely the source information which Messiah quoted and alluded to when he spoke about his own appearing from heaven</a:t>
            </a:r>
          </a:p>
          <a:p>
            <a:pPr>
              <a:buNone/>
            </a:pPr>
            <a:r>
              <a:rPr lang="en-US" sz="3733" b="1" dirty="0" smtClean="0">
                <a:cs typeface="Times New Roman" pitchFamily="18" charset="0"/>
              </a:rPr>
              <a:t>The summary of Messiah’s discourse on his own coming </a:t>
            </a:r>
            <a:r>
              <a:rPr lang="en-US" sz="3733" b="1" dirty="0" smtClean="0">
                <a:cs typeface="Times New Roman" pitchFamily="18" charset="0"/>
              </a:rPr>
              <a:t>hits the high points of what the prophets wrote</a:t>
            </a:r>
          </a:p>
          <a:p>
            <a:pPr>
              <a:buNone/>
            </a:pPr>
            <a:r>
              <a:rPr lang="en-US" sz="3733" b="1" dirty="0" smtClean="0">
                <a:cs typeface="Times New Roman" pitchFamily="18" charset="0"/>
              </a:rPr>
              <a:t>Paul’s “rapture” text is the same – a summary of what the prophets taught</a:t>
            </a:r>
          </a:p>
          <a:p>
            <a:pPr>
              <a:buNone/>
            </a:pPr>
            <a:r>
              <a:rPr lang="en-US" sz="3733" b="1" dirty="0" smtClean="0">
                <a:cs typeface="Times New Roman" pitchFamily="18" charset="0"/>
              </a:rPr>
              <a:t>We need to go back to the prophets to fill in the gaps in the NT narratives</a:t>
            </a:r>
            <a:endParaRPr lang="en-US" sz="3733" b="1" dirty="0" smtClean="0">
              <a:cs typeface="Times New Roman" pitchFamily="18" charset="0"/>
            </a:endParaRPr>
          </a:p>
        </p:txBody>
      </p:sp>
      <p:sp>
        <p:nvSpPr>
          <p:cNvPr id="2" name="Footer Placeholder 1"/>
          <p:cNvSpPr>
            <a:spLocks noGrp="1"/>
          </p:cNvSpPr>
          <p:nvPr>
            <p:ph type="ftr" sz="quarter" idx="11"/>
          </p:nvPr>
        </p:nvSpPr>
        <p:spPr/>
        <p:txBody>
          <a:bodyPr/>
          <a:lstStyle/>
          <a:p>
            <a:r>
              <a:rPr lang="en-US" smtClean="0">
                <a:solidFill>
                  <a:prstClr val="black">
                    <a:tint val="75000"/>
                  </a:prstClr>
                </a:solidFill>
              </a:rPr>
              <a:t>www.BibleTruth.cc</a:t>
            </a:r>
            <a:endParaRPr lang="en-US">
              <a:solidFill>
                <a:prstClr val="black">
                  <a:tint val="75000"/>
                </a:prstClr>
              </a:solidFill>
            </a:endParaRPr>
          </a:p>
        </p:txBody>
      </p:sp>
    </p:spTree>
    <p:extLst>
      <p:ext uri="{BB962C8B-B14F-4D97-AF65-F5344CB8AC3E}">
        <p14:creationId xmlns:p14="http://schemas.microsoft.com/office/powerpoint/2010/main" val="233881534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190500"/>
            <a:ext cx="10755085" cy="6667500"/>
          </a:xfrm>
        </p:spPr>
        <p:txBody>
          <a:bodyPr>
            <a:normAutofit/>
          </a:bodyPr>
          <a:lstStyle/>
          <a:p>
            <a:pPr algn="ctr">
              <a:buNone/>
            </a:pPr>
            <a:r>
              <a:rPr lang="en-US" sz="4800" b="1" dirty="0" smtClean="0">
                <a:cs typeface="Times New Roman" pitchFamily="18" charset="0"/>
              </a:rPr>
              <a:t>Next Week…</a:t>
            </a:r>
            <a:endParaRPr lang="en-US" sz="4800" b="1" dirty="0">
              <a:cs typeface="Times New Roman" pitchFamily="18" charset="0"/>
            </a:endParaRPr>
          </a:p>
          <a:p>
            <a:pPr>
              <a:buNone/>
            </a:pPr>
            <a:r>
              <a:rPr lang="en-US" sz="3733" b="1" dirty="0" smtClean="0">
                <a:cs typeface="Times New Roman" pitchFamily="18" charset="0"/>
              </a:rPr>
              <a:t>Further search of the Prophets to piece together what will happen after the messengers gather up his people from the four directions </a:t>
            </a:r>
          </a:p>
          <a:p>
            <a:pPr>
              <a:buNone/>
            </a:pPr>
            <a:r>
              <a:rPr lang="en-US" sz="3733" b="1" dirty="0" smtClean="0">
                <a:cs typeface="Times New Roman" pitchFamily="18" charset="0"/>
              </a:rPr>
              <a:t>“Expectations For the Events After Messiah Returns”</a:t>
            </a:r>
            <a:endParaRPr lang="en-US" sz="3733" b="1" dirty="0" smtClean="0">
              <a:cs typeface="Times New Roman" pitchFamily="18" charset="0"/>
            </a:endParaRPr>
          </a:p>
        </p:txBody>
      </p:sp>
      <p:sp>
        <p:nvSpPr>
          <p:cNvPr id="2" name="Footer Placeholder 1"/>
          <p:cNvSpPr>
            <a:spLocks noGrp="1"/>
          </p:cNvSpPr>
          <p:nvPr>
            <p:ph type="ftr" sz="quarter" idx="11"/>
          </p:nvPr>
        </p:nvSpPr>
        <p:spPr/>
        <p:txBody>
          <a:bodyPr/>
          <a:lstStyle/>
          <a:p>
            <a:r>
              <a:rPr lang="en-US" smtClean="0">
                <a:solidFill>
                  <a:prstClr val="black">
                    <a:tint val="75000"/>
                  </a:prstClr>
                </a:solidFill>
              </a:rPr>
              <a:t>www.BibleTruth.cc</a:t>
            </a:r>
            <a:endParaRPr lang="en-US">
              <a:solidFill>
                <a:prstClr val="black">
                  <a:tint val="75000"/>
                </a:prstClr>
              </a:solidFill>
            </a:endParaRPr>
          </a:p>
        </p:txBody>
      </p:sp>
    </p:spTree>
    <p:extLst>
      <p:ext uri="{BB962C8B-B14F-4D97-AF65-F5344CB8AC3E}">
        <p14:creationId xmlns:p14="http://schemas.microsoft.com/office/powerpoint/2010/main" val="385076232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a:solidFill>
                  <a:schemeClr val="tx1"/>
                </a:solidFill>
                <a:latin typeface="+mn-lt"/>
                <a:cs typeface="Times New Roman" pitchFamily="18" charset="0"/>
              </a:rPr>
              <a:t>What Say You?</a:t>
            </a:r>
          </a:p>
          <a:p>
            <a:pPr algn="ctr">
              <a:buNone/>
            </a:pPr>
            <a:r>
              <a:rPr lang="en-US" sz="4800" b="1" dirty="0">
                <a:solidFill>
                  <a:schemeClr val="tx1"/>
                </a:solidFill>
                <a:latin typeface="+mn-lt"/>
                <a:cs typeface="Times New Roman" pitchFamily="18" charset="0"/>
              </a:rPr>
              <a:t>Your Turn to Respond to the Teaching </a:t>
            </a:r>
          </a:p>
          <a:p>
            <a:pPr marL="0" indent="0">
              <a:buNone/>
            </a:pPr>
            <a:r>
              <a:rPr lang="en-US" sz="4000" b="1" dirty="0"/>
              <a:t>Questions</a:t>
            </a:r>
          </a:p>
          <a:p>
            <a:pPr marL="0" indent="0">
              <a:buNone/>
            </a:pPr>
            <a:r>
              <a:rPr lang="en-US" sz="4000" b="1" dirty="0"/>
              <a:t>Comments</a:t>
            </a:r>
          </a:p>
          <a:p>
            <a:pPr marL="0" indent="0">
              <a:buNone/>
            </a:pPr>
            <a:r>
              <a:rPr lang="en-US" sz="4000" b="1" dirty="0"/>
              <a:t>Testimonies</a:t>
            </a:r>
          </a:p>
          <a:p>
            <a:pPr marL="0" indent="0">
              <a:buNone/>
            </a:pPr>
            <a:r>
              <a:rPr lang="en-US" sz="4000" b="1" dirty="0" smtClean="0"/>
              <a:t>Prophesies</a:t>
            </a:r>
            <a:endParaRPr lang="en-US" sz="4000" b="1" dirty="0"/>
          </a:p>
        </p:txBody>
      </p:sp>
    </p:spTree>
    <p:extLst>
      <p:ext uri="{BB962C8B-B14F-4D97-AF65-F5344CB8AC3E}">
        <p14:creationId xmlns:p14="http://schemas.microsoft.com/office/powerpoint/2010/main" val="90055055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a:bodyPr>
          <a:lstStyle/>
          <a:p>
            <a:pPr algn="ctr">
              <a:buNone/>
            </a:pPr>
            <a:r>
              <a:rPr lang="en-US" sz="4000" b="1" dirty="0">
                <a:solidFill>
                  <a:schemeClr val="tx1"/>
                </a:solidFill>
                <a:latin typeface="+mn-lt"/>
              </a:rPr>
              <a:t>You Can Get More Information About Many Other Bible Study Topics From a Hebraic </a:t>
            </a:r>
            <a:r>
              <a:rPr lang="en-US" sz="4000" b="1" dirty="0" smtClean="0">
                <a:solidFill>
                  <a:schemeClr val="tx1"/>
                </a:solidFill>
                <a:latin typeface="+mn-lt"/>
              </a:rPr>
              <a:t>Perspective At </a:t>
            </a:r>
            <a:r>
              <a:rPr lang="en-US" sz="4000" b="1" dirty="0">
                <a:solidFill>
                  <a:schemeClr val="tx1"/>
                </a:solidFill>
                <a:latin typeface="+mn-lt"/>
              </a:rPr>
              <a:t>My Website:</a:t>
            </a:r>
          </a:p>
          <a:p>
            <a:pPr algn="ctr">
              <a:buNone/>
            </a:pPr>
            <a:r>
              <a:rPr lang="en-US" sz="6000" b="1" dirty="0">
                <a:solidFill>
                  <a:schemeClr val="tx1"/>
                </a:solidFill>
                <a:latin typeface="+mn-lt"/>
              </a:rPr>
              <a:t>www.BibleTruth.cc</a:t>
            </a:r>
          </a:p>
        </p:txBody>
      </p:sp>
    </p:spTree>
    <p:extLst>
      <p:ext uri="{BB962C8B-B14F-4D97-AF65-F5344CB8AC3E}">
        <p14:creationId xmlns:p14="http://schemas.microsoft.com/office/powerpoint/2010/main" val="9119178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131859</TotalTime>
  <Words>2285</Words>
  <Application>Microsoft Office PowerPoint</Application>
  <PresentationFormat>Widescreen</PresentationFormat>
  <Paragraphs>121</Paragraphs>
  <Slides>28</Slides>
  <Notes>28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Arial</vt:lpstr>
      <vt:lpstr>Calibri</vt:lpstr>
      <vt:lpstr>Calibri Light</vt:lpstr>
      <vt:lpstr>Helvetica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 Thessalonians 4:16 For the Master himself (He is the sign) will come down from heaven, with a loud command, with the voice of the archangel and with the trumpet call of Elohim, and the dead in Messiah will rise first. 17 After that, we who are still alive and are left will be caught up together with them in the clouds to meet the Master in the air (the angels gather us into the sky so we can swoop down). And so we will be with the Master forever.  </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1217</cp:revision>
  <dcterms:created xsi:type="dcterms:W3CDTF">2018-11-07T08:55:54Z</dcterms:created>
  <dcterms:modified xsi:type="dcterms:W3CDTF">2020-09-19T16:11:27Z</dcterms:modified>
</cp:coreProperties>
</file>