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4"/>
  </p:notesMasterIdLst>
  <p:sldIdLst>
    <p:sldId id="264" r:id="rId2"/>
    <p:sldId id="257" r:id="rId3"/>
    <p:sldId id="817" r:id="rId4"/>
    <p:sldId id="818" r:id="rId5"/>
    <p:sldId id="819" r:id="rId6"/>
    <p:sldId id="820" r:id="rId7"/>
    <p:sldId id="821" r:id="rId8"/>
    <p:sldId id="822" r:id="rId9"/>
    <p:sldId id="823" r:id="rId10"/>
    <p:sldId id="824" r:id="rId11"/>
    <p:sldId id="825" r:id="rId12"/>
    <p:sldId id="826" r:id="rId13"/>
    <p:sldId id="827" r:id="rId14"/>
    <p:sldId id="828" r:id="rId15"/>
    <p:sldId id="829" r:id="rId16"/>
    <p:sldId id="830" r:id="rId17"/>
    <p:sldId id="831" r:id="rId18"/>
    <p:sldId id="832" r:id="rId19"/>
    <p:sldId id="835" r:id="rId20"/>
    <p:sldId id="836" r:id="rId21"/>
    <p:sldId id="837" r:id="rId22"/>
    <p:sldId id="838" r:id="rId23"/>
    <p:sldId id="839" r:id="rId24"/>
    <p:sldId id="840" r:id="rId25"/>
    <p:sldId id="841" r:id="rId26"/>
    <p:sldId id="842" r:id="rId27"/>
    <p:sldId id="843" r:id="rId28"/>
    <p:sldId id="845" r:id="rId29"/>
    <p:sldId id="852" r:id="rId30"/>
    <p:sldId id="853" r:id="rId31"/>
    <p:sldId id="846" r:id="rId32"/>
    <p:sldId id="847" r:id="rId33"/>
    <p:sldId id="848" r:id="rId34"/>
    <p:sldId id="850" r:id="rId35"/>
    <p:sldId id="849" r:id="rId36"/>
    <p:sldId id="854" r:id="rId37"/>
    <p:sldId id="855" r:id="rId38"/>
    <p:sldId id="856" r:id="rId39"/>
    <p:sldId id="851" r:id="rId40"/>
    <p:sldId id="816" r:id="rId41"/>
    <p:sldId id="628" r:id="rId42"/>
    <p:sldId id="774" r:id="rId4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3719" autoAdjust="0"/>
    <p:restoredTop sz="94723" autoAdjust="0"/>
  </p:normalViewPr>
  <p:slideViewPr>
    <p:cSldViewPr snapToGrid="0">
      <p:cViewPr varScale="1">
        <p:scale>
          <a:sx n="72" d="100"/>
          <a:sy n="72" d="100"/>
        </p:scale>
        <p:origin x="96" y="54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9DFE066-076E-4FCB-A0D9-5A2CC649E639}" type="datetimeFigureOut">
              <a:rPr lang="en-US" smtClean="0"/>
              <a:t>4/17/2020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7257C46-5D63-4036-B9A6-820866EDF7C8}" type="slidenum">
              <a:rPr lang="en-US" smtClean="0"/>
              <a:t>‹#›</a:t>
            </a:fld>
            <a:endParaRPr lang="en-US"/>
          </a:p>
        </p:txBody>
      </p:sp>
    </p:spTree>
    <p:extLst>
      <p:ext uri="{BB962C8B-B14F-4D97-AF65-F5344CB8AC3E}">
        <p14:creationId xmlns:p14="http://schemas.microsoft.com/office/powerpoint/2010/main" val="30444532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55648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659360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41</a:t>
            </a:fld>
            <a:endParaRPr lang="en-US">
              <a:solidFill>
                <a:prstClr val="black"/>
              </a:solidFill>
            </a:endParaRPr>
          </a:p>
        </p:txBody>
      </p:sp>
    </p:spTree>
    <p:extLst>
      <p:ext uri="{BB962C8B-B14F-4D97-AF65-F5344CB8AC3E}">
        <p14:creationId xmlns:p14="http://schemas.microsoft.com/office/powerpoint/2010/main" val="273306514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42</a:t>
            </a:fld>
            <a:endParaRPr lang="en-US">
              <a:solidFill>
                <a:prstClr val="black"/>
              </a:solidFill>
            </a:endParaRPr>
          </a:p>
        </p:txBody>
      </p:sp>
    </p:spTree>
    <p:extLst>
      <p:ext uri="{BB962C8B-B14F-4D97-AF65-F5344CB8AC3E}">
        <p14:creationId xmlns:p14="http://schemas.microsoft.com/office/powerpoint/2010/main" val="10490739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D5F47777-84D7-4CF1-B56F-347CA25596FD}" type="datetimeFigureOut">
              <a:rPr lang="en-US" smtClean="0"/>
              <a:t>4/17/2020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30003073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5F47777-84D7-4CF1-B56F-347CA25596FD}" type="datetimeFigureOut">
              <a:rPr lang="en-US" smtClean="0"/>
              <a:t>4/17/2020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25544057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D5F47777-84D7-4CF1-B56F-347CA25596FD}" type="datetimeFigureOut">
              <a:rPr lang="en-US" smtClean="0"/>
              <a:t>4/17/2020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10277157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D5F47777-84D7-4CF1-B56F-347CA25596FD}" type="datetimeFigureOut">
              <a:rPr lang="en-US" smtClean="0"/>
              <a:t>4/17/2020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1185107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D5F47777-84D7-4CF1-B56F-347CA25596FD}" type="datetimeFigureOut">
              <a:rPr lang="en-US" smtClean="0"/>
              <a:t>4/17/2020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38095194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D5F47777-84D7-4CF1-B56F-347CA25596FD}" type="datetimeFigureOut">
              <a:rPr lang="en-US" smtClean="0"/>
              <a:t>4/17/2020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10236550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5F47777-84D7-4CF1-B56F-347CA25596FD}" type="datetimeFigureOut">
              <a:rPr lang="en-US" smtClean="0"/>
              <a:t>4/17/2020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41349045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5F47777-84D7-4CF1-B56F-347CA25596FD}" type="datetimeFigureOut">
              <a:rPr lang="en-US" smtClean="0"/>
              <a:t>4/17/2020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29142201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5F47777-84D7-4CF1-B56F-347CA25596FD}" type="datetimeFigureOut">
              <a:rPr lang="en-US" smtClean="0"/>
              <a:t>4/17/2020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30357195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5F47777-84D7-4CF1-B56F-347CA25596FD}" type="datetimeFigureOut">
              <a:rPr lang="en-US" smtClean="0"/>
              <a:t>4/17/2020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2464490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5F47777-84D7-4CF1-B56F-347CA25596FD}" type="datetimeFigureOut">
              <a:rPr lang="en-US" smtClean="0"/>
              <a:t>4/17/2020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5878562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lumMod val="9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5F47777-84D7-4CF1-B56F-347CA25596FD}" type="datetimeFigureOut">
              <a:rPr lang="en-US" smtClean="0"/>
              <a:t>4/17/2020</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31B01FA-5DD9-417B-ABB8-22AA979D9AE8}" type="slidenum">
              <a:rPr lang="en-US" smtClean="0"/>
              <a:t>‹#›</a:t>
            </a:fld>
            <a:endParaRPr lang="en-US"/>
          </a:p>
        </p:txBody>
      </p:sp>
    </p:spTree>
    <p:extLst>
      <p:ext uri="{BB962C8B-B14F-4D97-AF65-F5344CB8AC3E}">
        <p14:creationId xmlns:p14="http://schemas.microsoft.com/office/powerpoint/2010/main" val="67999254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44557" y="598715"/>
            <a:ext cx="11489633" cy="6030684"/>
          </a:xfrm>
        </p:spPr>
        <p:txBody>
          <a:bodyPr>
            <a:normAutofit/>
          </a:bodyPr>
          <a:lstStyle/>
          <a:p>
            <a:pPr algn="ctr">
              <a:buNone/>
            </a:pPr>
            <a:r>
              <a:rPr lang="en-US" sz="5200" b="1" dirty="0" smtClean="0">
                <a:solidFill>
                  <a:schemeClr val="accent1">
                    <a:lumMod val="50000"/>
                  </a:schemeClr>
                </a:solidFill>
                <a:latin typeface="Helvetica" pitchFamily="34" charset="0"/>
                <a:cs typeface="Helvetica" pitchFamily="34" charset="0"/>
              </a:rPr>
              <a:t>Shabbat Shalom</a:t>
            </a:r>
            <a:endParaRPr lang="en-US" sz="2400" dirty="0">
              <a:solidFill>
                <a:schemeClr val="tx1">
                  <a:lumMod val="95000"/>
                  <a:lumOff val="5000"/>
                </a:schemeClr>
              </a:solidFill>
              <a:latin typeface="Helvetica" pitchFamily="34" charset="0"/>
              <a:cs typeface="Helvetica" pitchFamily="34" charset="0"/>
            </a:endParaRPr>
          </a:p>
          <a:p>
            <a:pPr algn="ctr">
              <a:spcAft>
                <a:spcPts val="1200"/>
              </a:spcAft>
              <a:buNone/>
            </a:pPr>
            <a:r>
              <a:rPr lang="en-US" sz="3733" b="1" dirty="0">
                <a:solidFill>
                  <a:schemeClr val="tx1">
                    <a:lumMod val="95000"/>
                    <a:lumOff val="5000"/>
                  </a:schemeClr>
                </a:solidFill>
                <a:latin typeface="Helvetica" pitchFamily="34" charset="0"/>
                <a:cs typeface="Helvetica" pitchFamily="34" charset="0"/>
              </a:rPr>
              <a:t>Welcome to</a:t>
            </a:r>
            <a:endParaRPr lang="en-US" sz="3733" b="1" i="1" dirty="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10400" b="1" i="1" dirty="0">
                <a:solidFill>
                  <a:srgbClr val="C00000"/>
                </a:solidFill>
                <a:latin typeface="Helvetica" pitchFamily="34" charset="0"/>
                <a:cs typeface="Helvetica" pitchFamily="34" charset="0"/>
              </a:rPr>
              <a:t>The </a:t>
            </a:r>
            <a:r>
              <a:rPr lang="en-US" sz="10400" b="1" i="1" dirty="0" err="1">
                <a:solidFill>
                  <a:srgbClr val="C00000"/>
                </a:solidFill>
                <a:latin typeface="Helvetica" pitchFamily="34" charset="0"/>
                <a:cs typeface="Helvetica" pitchFamily="34" charset="0"/>
              </a:rPr>
              <a:t>Miqra</a:t>
            </a:r>
            <a:endParaRPr lang="en-US" sz="10400" b="1" i="1" dirty="0">
              <a:solidFill>
                <a:srgbClr val="C00000"/>
              </a:solidFill>
              <a:latin typeface="Helvetica" pitchFamily="34" charset="0"/>
              <a:cs typeface="Helvetica" pitchFamily="34" charset="0"/>
            </a:endParaRPr>
          </a:p>
          <a:p>
            <a:pPr marL="0" indent="0" algn="ctr">
              <a:spcBef>
                <a:spcPts val="0"/>
              </a:spcBef>
              <a:buNone/>
            </a:pPr>
            <a:endParaRPr lang="en-US" sz="5333" dirty="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5333" b="1" dirty="0">
                <a:solidFill>
                  <a:schemeClr val="tx1">
                    <a:lumMod val="95000"/>
                    <a:lumOff val="5000"/>
                  </a:schemeClr>
                </a:solidFill>
                <a:latin typeface="Helvetica" pitchFamily="34" charset="0"/>
                <a:cs typeface="Helvetica" pitchFamily="34" charset="0"/>
              </a:rPr>
              <a:t>Proclaiming the Ancient Paths of Our Biblical Roots</a:t>
            </a:r>
          </a:p>
          <a:p>
            <a:pPr marL="0" indent="0" algn="ctr">
              <a:spcBef>
                <a:spcPts val="0"/>
              </a:spcBef>
              <a:buNone/>
            </a:pPr>
            <a:r>
              <a:rPr lang="en-US" sz="5333" b="1" dirty="0" smtClean="0">
                <a:solidFill>
                  <a:schemeClr val="tx1">
                    <a:lumMod val="95000"/>
                    <a:lumOff val="5000"/>
                  </a:schemeClr>
                </a:solidFill>
                <a:latin typeface="Helvetica" pitchFamily="34" charset="0"/>
                <a:cs typeface="Helvetica" pitchFamily="34" charset="0"/>
              </a:rPr>
              <a:t>April </a:t>
            </a:r>
            <a:r>
              <a:rPr lang="en-US" sz="5333" b="1" dirty="0" smtClean="0">
                <a:solidFill>
                  <a:schemeClr val="tx1">
                    <a:lumMod val="95000"/>
                    <a:lumOff val="5000"/>
                  </a:schemeClr>
                </a:solidFill>
                <a:latin typeface="Helvetica" pitchFamily="34" charset="0"/>
                <a:cs typeface="Helvetica" pitchFamily="34" charset="0"/>
              </a:rPr>
              <a:t>18, </a:t>
            </a:r>
            <a:r>
              <a:rPr lang="en-US" sz="5333" b="1" dirty="0" smtClean="0">
                <a:solidFill>
                  <a:schemeClr val="tx1">
                    <a:lumMod val="95000"/>
                    <a:lumOff val="5000"/>
                  </a:schemeClr>
                </a:solidFill>
                <a:latin typeface="Helvetica" pitchFamily="34" charset="0"/>
                <a:cs typeface="Helvetica" pitchFamily="34" charset="0"/>
              </a:rPr>
              <a:t>2020</a:t>
            </a:r>
            <a:endParaRPr lang="en-US" sz="5333" b="1" dirty="0">
              <a:solidFill>
                <a:schemeClr val="tx1">
                  <a:lumMod val="95000"/>
                  <a:lumOff val="5000"/>
                </a:schemeClr>
              </a:solidFill>
              <a:latin typeface="Helvetica" pitchFamily="34" charset="0"/>
              <a:cs typeface="Helvetica" pitchFamily="34" charset="0"/>
            </a:endParaRPr>
          </a:p>
          <a:p>
            <a:pPr algn="ctr">
              <a:buNone/>
            </a:pPr>
            <a:endParaRPr lang="en-US" sz="3733" dirty="0">
              <a:solidFill>
                <a:schemeClr val="tx1">
                  <a:lumMod val="95000"/>
                  <a:lumOff val="5000"/>
                </a:schemeClr>
              </a:solidFill>
              <a:latin typeface="Helvetica" pitchFamily="34" charset="0"/>
              <a:cs typeface="Helvetica" pitchFamily="34" charset="0"/>
            </a:endParaRPr>
          </a:p>
        </p:txBody>
      </p:sp>
    </p:spTree>
    <p:extLst>
      <p:ext uri="{BB962C8B-B14F-4D97-AF65-F5344CB8AC3E}">
        <p14:creationId xmlns:p14="http://schemas.microsoft.com/office/powerpoint/2010/main" val="170363742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39338" y="598715"/>
            <a:ext cx="11948159" cy="6030684"/>
          </a:xfrm>
        </p:spPr>
        <p:txBody>
          <a:bodyPr>
            <a:normAutofit/>
          </a:bodyPr>
          <a:lstStyle/>
          <a:p>
            <a:pPr marL="0" indent="0" algn="ctr">
              <a:spcBef>
                <a:spcPts val="0"/>
              </a:spcBef>
              <a:buNone/>
            </a:pPr>
            <a:endParaRPr lang="en-US" sz="6600" b="1" dirty="0">
              <a:solidFill>
                <a:schemeClr val="accent2">
                  <a:lumMod val="50000"/>
                </a:schemeClr>
              </a:solidFill>
              <a:latin typeface="Helvetica" pitchFamily="34" charset="0"/>
              <a:cs typeface="Helvetica" pitchFamily="34" charset="0"/>
            </a:endParaRPr>
          </a:p>
          <a:p>
            <a:pPr marL="0" indent="0" algn="ctr">
              <a:spcBef>
                <a:spcPts val="0"/>
              </a:spcBef>
              <a:buNone/>
            </a:pPr>
            <a:r>
              <a:rPr lang="en-US" sz="6600" b="1" dirty="0" smtClean="0">
                <a:solidFill>
                  <a:schemeClr val="accent2">
                    <a:lumMod val="50000"/>
                  </a:schemeClr>
                </a:solidFill>
                <a:latin typeface="Helvetica" pitchFamily="34" charset="0"/>
                <a:cs typeface="Helvetica" pitchFamily="34" charset="0"/>
              </a:rPr>
              <a:t>The </a:t>
            </a:r>
            <a:r>
              <a:rPr lang="en-US" sz="6600" b="1" dirty="0" smtClean="0">
                <a:solidFill>
                  <a:schemeClr val="accent2">
                    <a:lumMod val="50000"/>
                  </a:schemeClr>
                </a:solidFill>
                <a:latin typeface="Helvetica" pitchFamily="34" charset="0"/>
                <a:cs typeface="Helvetica" pitchFamily="34" charset="0"/>
              </a:rPr>
              <a:t>First Fruits of the Resurrection From the Dead</a:t>
            </a:r>
            <a:endParaRPr lang="en-US" sz="6000" b="1" dirty="0">
              <a:solidFill>
                <a:schemeClr val="accent2">
                  <a:lumMod val="50000"/>
                </a:schemeClr>
              </a:solidFill>
              <a:latin typeface="Helvetica" pitchFamily="34" charset="0"/>
              <a:cs typeface="Helvetica" pitchFamily="34" charset="0"/>
            </a:endParaRPr>
          </a:p>
          <a:p>
            <a:pPr algn="ctr">
              <a:buNone/>
            </a:pPr>
            <a:endParaRPr lang="en-US" sz="3733" dirty="0">
              <a:solidFill>
                <a:schemeClr val="tx1">
                  <a:lumMod val="95000"/>
                  <a:lumOff val="5000"/>
                </a:schemeClr>
              </a:solidFill>
              <a:latin typeface="Helvetica" pitchFamily="34" charset="0"/>
              <a:cs typeface="Helvetica" pitchFamily="34" charset="0"/>
            </a:endParaRPr>
          </a:p>
          <a:p>
            <a:pPr marL="0" indent="0" algn="ctr">
              <a:buNone/>
            </a:pPr>
            <a:r>
              <a:rPr lang="en-US" sz="4400" b="1" dirty="0" smtClean="0"/>
              <a:t>The Resurrection of Messiah as One of the Cornerstones of the Everlasting Gospel</a:t>
            </a:r>
            <a:endParaRPr lang="en-US" sz="4400" b="1" dirty="0"/>
          </a:p>
        </p:txBody>
      </p:sp>
    </p:spTree>
    <p:extLst>
      <p:ext uri="{BB962C8B-B14F-4D97-AF65-F5344CB8AC3E}">
        <p14:creationId xmlns:p14="http://schemas.microsoft.com/office/powerpoint/2010/main" val="397624575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First fruits</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Autofit/>
          </a:bodyPr>
          <a:lstStyle/>
          <a:p>
            <a:pPr marL="0" indent="0">
              <a:buNone/>
            </a:pPr>
            <a:r>
              <a:rPr lang="en-US" sz="4000" b="1" dirty="0"/>
              <a:t>Yahuwah said to Mosheh, "Speak to the sons of </a:t>
            </a:r>
            <a:r>
              <a:rPr lang="en-US" sz="4000" b="1" dirty="0" err="1"/>
              <a:t>Yisrael</a:t>
            </a:r>
            <a:r>
              <a:rPr lang="en-US" sz="4000" b="1" dirty="0"/>
              <a:t> and say to them: 'When you enter the land I am going to give you and you reap its harvest, bring to the priest a sheaf of the first grain you harvest.  He is to wave the sheaf before Yahuwah so it will be accepted on your behalf; the priest is to wave it on the day after the Sabbath.'" (</a:t>
            </a:r>
            <a:r>
              <a:rPr lang="en-US" sz="4000" b="1" dirty="0" err="1" smtClean="0"/>
              <a:t>Vayiqra</a:t>
            </a:r>
            <a:r>
              <a:rPr lang="en-US" sz="4000" b="1" dirty="0" smtClean="0"/>
              <a:t>/Leviticus </a:t>
            </a:r>
            <a:r>
              <a:rPr lang="en-US" sz="4000" b="1" dirty="0"/>
              <a:t>23:9-11)</a:t>
            </a:r>
            <a:endParaRPr lang="en-US" sz="4800" b="1" dirty="0"/>
          </a:p>
        </p:txBody>
      </p:sp>
    </p:spTree>
    <p:extLst>
      <p:ext uri="{BB962C8B-B14F-4D97-AF65-F5344CB8AC3E}">
        <p14:creationId xmlns:p14="http://schemas.microsoft.com/office/powerpoint/2010/main" val="372499756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Omer</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Autofit/>
          </a:bodyPr>
          <a:lstStyle/>
          <a:p>
            <a:pPr marL="0" indent="0">
              <a:buNone/>
            </a:pPr>
            <a:r>
              <a:rPr lang="en-US" sz="4000" b="1" dirty="0" smtClean="0"/>
              <a:t>On </a:t>
            </a:r>
            <a:r>
              <a:rPr lang="en-US" sz="4000" b="1" dirty="0"/>
              <a:t>the day you wave the sheaf, you must sacrifice as a burnt offering to Yahuwah a lamb a year old without </a:t>
            </a:r>
            <a:r>
              <a:rPr lang="en-US" sz="4000" b="1" dirty="0" smtClean="0"/>
              <a:t>defect, together </a:t>
            </a:r>
            <a:r>
              <a:rPr lang="en-US" sz="4000" b="1" dirty="0"/>
              <a:t>with its grain offering of two-tenths of an </a:t>
            </a:r>
            <a:r>
              <a:rPr lang="en-US" sz="4000" b="1" dirty="0" err="1"/>
              <a:t>ephah</a:t>
            </a:r>
            <a:r>
              <a:rPr lang="en-US" sz="4000" b="1" dirty="0"/>
              <a:t> of fine flour mixed with oil-- an offering made to Yahuwah by fire, a pleasing aroma-- and its drink offering of a quarter of a </a:t>
            </a:r>
            <a:r>
              <a:rPr lang="en-US" sz="4000" b="1" dirty="0" err="1"/>
              <a:t>hin</a:t>
            </a:r>
            <a:r>
              <a:rPr lang="en-US" sz="4000" b="1" dirty="0"/>
              <a:t> of wine.</a:t>
            </a:r>
          </a:p>
          <a:p>
            <a:pPr marL="0" indent="0">
              <a:buNone/>
            </a:pPr>
            <a:r>
              <a:rPr lang="en-US" sz="4000" b="1" dirty="0" smtClean="0"/>
              <a:t>(</a:t>
            </a:r>
            <a:r>
              <a:rPr lang="en-US" sz="4000" b="1" dirty="0" err="1" smtClean="0"/>
              <a:t>Vayiqra</a:t>
            </a:r>
            <a:r>
              <a:rPr lang="en-US" sz="4000" b="1" dirty="0" smtClean="0"/>
              <a:t>/Leviticus 23:12-13)</a:t>
            </a:r>
            <a:endParaRPr lang="en-US" sz="4800" b="1" dirty="0"/>
          </a:p>
        </p:txBody>
      </p:sp>
    </p:spTree>
    <p:extLst>
      <p:ext uri="{BB962C8B-B14F-4D97-AF65-F5344CB8AC3E}">
        <p14:creationId xmlns:p14="http://schemas.microsoft.com/office/powerpoint/2010/main" val="172249732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A Lasting Law</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Autofit/>
          </a:bodyPr>
          <a:lstStyle/>
          <a:p>
            <a:pPr marL="0" indent="0">
              <a:buNone/>
            </a:pPr>
            <a:r>
              <a:rPr lang="en-US" sz="4000" b="1" dirty="0"/>
              <a:t>You must not eat any bread, or roasted or new grain, until the very day you bring this offering to your Elohim. This is to be a lasting </a:t>
            </a:r>
            <a:r>
              <a:rPr lang="en-US" sz="4000" b="1" dirty="0" smtClean="0"/>
              <a:t>ordinance (</a:t>
            </a:r>
            <a:r>
              <a:rPr lang="en-US" sz="4000" b="1" dirty="0" err="1" smtClean="0"/>
              <a:t>Heb</a:t>
            </a:r>
            <a:r>
              <a:rPr lang="en-US" sz="4000" b="1" dirty="0" smtClean="0"/>
              <a:t> </a:t>
            </a:r>
            <a:r>
              <a:rPr lang="en-US" sz="4000" b="1" i="1" dirty="0" err="1" smtClean="0"/>
              <a:t>chukah</a:t>
            </a:r>
            <a:r>
              <a:rPr lang="en-US" sz="4000" b="1" dirty="0" smtClean="0"/>
              <a:t>) </a:t>
            </a:r>
            <a:r>
              <a:rPr lang="en-US" sz="4000" b="1" dirty="0"/>
              <a:t>for the generations to come, </a:t>
            </a:r>
            <a:r>
              <a:rPr lang="en-US" sz="4000" b="1" dirty="0" smtClean="0"/>
              <a:t>in all your dwelling places.</a:t>
            </a:r>
            <a:endParaRPr lang="en-US" sz="4000" b="1" dirty="0"/>
          </a:p>
          <a:p>
            <a:pPr marL="0" indent="0">
              <a:buNone/>
            </a:pPr>
            <a:r>
              <a:rPr lang="en-US" sz="4000" b="1" dirty="0" smtClean="0"/>
              <a:t>(</a:t>
            </a:r>
            <a:r>
              <a:rPr lang="en-US" sz="4000" b="1" dirty="0" err="1" smtClean="0"/>
              <a:t>Vayiqra</a:t>
            </a:r>
            <a:r>
              <a:rPr lang="en-US" sz="4000" b="1" dirty="0" smtClean="0"/>
              <a:t>/Leviticus 23:14)</a:t>
            </a:r>
            <a:endParaRPr lang="en-US" sz="4800" b="1" dirty="0"/>
          </a:p>
        </p:txBody>
      </p:sp>
    </p:spTree>
    <p:extLst>
      <p:ext uri="{BB962C8B-B14F-4D97-AF65-F5344CB8AC3E}">
        <p14:creationId xmlns:p14="http://schemas.microsoft.com/office/powerpoint/2010/main" val="141846410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Counting to 50</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Autofit/>
          </a:bodyPr>
          <a:lstStyle/>
          <a:p>
            <a:pPr marL="0" indent="0">
              <a:buNone/>
            </a:pPr>
            <a:r>
              <a:rPr lang="en-US" sz="4000" b="1" dirty="0" smtClean="0"/>
              <a:t>From </a:t>
            </a:r>
            <a:r>
              <a:rPr lang="en-US" sz="4000" b="1" dirty="0"/>
              <a:t>the day after the Sabbath, the day you brought the sheaf of the wave offering, count off seven full </a:t>
            </a:r>
            <a:r>
              <a:rPr lang="en-US" sz="4000" b="1" dirty="0" smtClean="0"/>
              <a:t>weeks.  Count </a:t>
            </a:r>
            <a:r>
              <a:rPr lang="en-US" sz="4000" b="1" dirty="0"/>
              <a:t>off fifty days up to the day after the seventh Sabbath, and then present an offering of new grain to Yahuwah.</a:t>
            </a:r>
          </a:p>
          <a:p>
            <a:pPr marL="0" indent="0">
              <a:buNone/>
            </a:pPr>
            <a:r>
              <a:rPr lang="en-US" sz="4000" b="1" dirty="0" smtClean="0"/>
              <a:t>(</a:t>
            </a:r>
            <a:r>
              <a:rPr lang="en-US" sz="4000" b="1" dirty="0" err="1" smtClean="0"/>
              <a:t>Vayiqra</a:t>
            </a:r>
            <a:r>
              <a:rPr lang="en-US" sz="4000" b="1" dirty="0" smtClean="0"/>
              <a:t>/Leviticus 23:15-16)</a:t>
            </a:r>
            <a:endParaRPr lang="en-US" sz="4800" b="1" dirty="0"/>
          </a:p>
        </p:txBody>
      </p:sp>
    </p:spTree>
    <p:extLst>
      <p:ext uri="{BB962C8B-B14F-4D97-AF65-F5344CB8AC3E}">
        <p14:creationId xmlns:p14="http://schemas.microsoft.com/office/powerpoint/2010/main" val="313145232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Shavuot (Weeks)</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Autofit/>
          </a:bodyPr>
          <a:lstStyle/>
          <a:p>
            <a:pPr marL="0" indent="0">
              <a:buNone/>
            </a:pPr>
            <a:r>
              <a:rPr lang="en-US" sz="4000" b="1" dirty="0" smtClean="0"/>
              <a:t>On </a:t>
            </a:r>
            <a:r>
              <a:rPr lang="en-US" sz="4000" b="1" dirty="0"/>
              <a:t>that same day you are to proclaim a set apart assembly and do no regular work. This is to be a lasting ordinance for the generations to come, wherever you live.</a:t>
            </a:r>
          </a:p>
          <a:p>
            <a:pPr marL="0" indent="0">
              <a:buNone/>
            </a:pPr>
            <a:r>
              <a:rPr lang="en-US" sz="4000" b="1" dirty="0" smtClean="0"/>
              <a:t>(</a:t>
            </a:r>
            <a:r>
              <a:rPr lang="en-US" sz="4000" b="1" dirty="0" err="1" smtClean="0"/>
              <a:t>Vayiqra</a:t>
            </a:r>
            <a:r>
              <a:rPr lang="en-US" sz="4000" b="1" dirty="0" smtClean="0"/>
              <a:t>/Leviticus 23:21)</a:t>
            </a:r>
            <a:endParaRPr lang="en-US" sz="4800" b="1" dirty="0"/>
          </a:p>
        </p:txBody>
      </p:sp>
    </p:spTree>
    <p:extLst>
      <p:ext uri="{BB962C8B-B14F-4D97-AF65-F5344CB8AC3E}">
        <p14:creationId xmlns:p14="http://schemas.microsoft.com/office/powerpoint/2010/main" val="274143289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First fruits</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Autofit/>
          </a:bodyPr>
          <a:lstStyle/>
          <a:p>
            <a:pPr marL="0" indent="0">
              <a:buNone/>
            </a:pPr>
            <a:r>
              <a:rPr lang="en-US" sz="4000" b="1" dirty="0"/>
              <a:t>The word translated </a:t>
            </a:r>
            <a:r>
              <a:rPr lang="en-US" sz="4000" b="1" i="1" dirty="0"/>
              <a:t>sheaf</a:t>
            </a:r>
            <a:r>
              <a:rPr lang="en-US" sz="4000" b="1" dirty="0"/>
              <a:t> in our text is from the Hebrew</a:t>
            </a:r>
            <a:r>
              <a:rPr lang="en-US" sz="4000" b="1" dirty="0">
                <a:latin typeface="Bwhebb" panose="00000400000000000000" pitchFamily="2" charset="0"/>
              </a:rPr>
              <a:t> </a:t>
            </a:r>
            <a:r>
              <a:rPr lang="en-US" sz="4000" b="1" dirty="0" err="1">
                <a:latin typeface="Bwhebb" panose="00000400000000000000" pitchFamily="2" charset="0"/>
              </a:rPr>
              <a:t>rm</a:t>
            </a:r>
            <a:r>
              <a:rPr lang="en-US" sz="4000" b="1" dirty="0">
                <a:latin typeface="Bwhebb" panose="00000400000000000000" pitchFamily="2" charset="0"/>
              </a:rPr>
              <a:t>,[o </a:t>
            </a:r>
            <a:r>
              <a:rPr lang="en-US" sz="4000" b="1" dirty="0"/>
              <a:t>(pronounced </a:t>
            </a:r>
            <a:r>
              <a:rPr lang="en-US" sz="4000" b="1" i="1" dirty="0" err="1"/>
              <a:t>ōmĕr</a:t>
            </a:r>
            <a:r>
              <a:rPr lang="en-US" sz="4000" b="1" dirty="0"/>
              <a:t>).  This word means,</a:t>
            </a:r>
          </a:p>
          <a:p>
            <a:pPr marL="0" indent="0">
              <a:buNone/>
            </a:pPr>
            <a:r>
              <a:rPr lang="en-US" sz="4000" b="1" dirty="0"/>
              <a:t>I. </a:t>
            </a:r>
            <a:r>
              <a:rPr lang="en-US" sz="4000" b="1" dirty="0" err="1">
                <a:latin typeface="Bwhebb" panose="00000400000000000000" pitchFamily="2" charset="0"/>
              </a:rPr>
              <a:t>rm</a:t>
            </a:r>
            <a:r>
              <a:rPr lang="en-US" sz="4000" b="1" dirty="0">
                <a:latin typeface="Bwhebb" panose="00000400000000000000" pitchFamily="2" charset="0"/>
              </a:rPr>
              <a:t>,[o </a:t>
            </a:r>
            <a:r>
              <a:rPr lang="en-US" sz="4000" b="1" dirty="0"/>
              <a:t>n.m. sheaf (</a:t>
            </a:r>
            <a:r>
              <a:rPr lang="en-US" sz="4000" b="1" i="1" dirty="0"/>
              <a:t>swath</a:t>
            </a:r>
            <a:r>
              <a:rPr lang="en-US" sz="4000" b="1" dirty="0"/>
              <a:t>, row of fallen grain); fig. of food (abs.); lit. (</a:t>
            </a:r>
            <a:r>
              <a:rPr lang="en-US" sz="4000" b="1" dirty="0" err="1"/>
              <a:t>pg</a:t>
            </a:r>
            <a:r>
              <a:rPr lang="en-US" sz="4000" b="1" dirty="0"/>
              <a:t> 771).  B7436 II. </a:t>
            </a:r>
            <a:r>
              <a:rPr lang="en-US" sz="4000" b="1" dirty="0" err="1">
                <a:latin typeface="Bwhebb" panose="00000400000000000000" pitchFamily="2" charset="0"/>
              </a:rPr>
              <a:t>rm</a:t>
            </a:r>
            <a:r>
              <a:rPr lang="en-US" sz="4000" b="1" dirty="0">
                <a:latin typeface="Bwhebb" panose="00000400000000000000" pitchFamily="2" charset="0"/>
              </a:rPr>
              <a:t>,[o </a:t>
            </a:r>
            <a:r>
              <a:rPr lang="en-US" sz="4000" b="1" dirty="0"/>
              <a:t>n.m. </a:t>
            </a:r>
            <a:r>
              <a:rPr lang="en-US" sz="4000" b="1" dirty="0" err="1"/>
              <a:t>omer</a:t>
            </a:r>
            <a:r>
              <a:rPr lang="en-US" sz="4000" b="1" dirty="0"/>
              <a:t>; a measure; itself; amount measured; = 1/10 </a:t>
            </a:r>
            <a:r>
              <a:rPr lang="en-US" sz="4000" b="1" dirty="0" err="1"/>
              <a:t>ephah</a:t>
            </a:r>
            <a:r>
              <a:rPr lang="en-US" sz="4000" b="1" dirty="0"/>
              <a:t>.</a:t>
            </a:r>
          </a:p>
          <a:p>
            <a:pPr marL="0" indent="0">
              <a:buNone/>
            </a:pPr>
            <a:r>
              <a:rPr lang="en-US" sz="4000" b="1" dirty="0"/>
              <a:t>The </a:t>
            </a:r>
            <a:r>
              <a:rPr lang="en-US" sz="4000" b="1" i="1" dirty="0" err="1"/>
              <a:t>omer</a:t>
            </a:r>
            <a:r>
              <a:rPr lang="en-US" sz="4000" b="1" dirty="0"/>
              <a:t> is the first sheaf of the spring harvest which is brought </a:t>
            </a:r>
            <a:r>
              <a:rPr lang="en-US" sz="4000" b="1" dirty="0" smtClean="0"/>
              <a:t>to the priest and </a:t>
            </a:r>
            <a:r>
              <a:rPr lang="en-US" sz="4000" b="1" dirty="0"/>
              <a:t>waved before Yahuwah</a:t>
            </a:r>
            <a:r>
              <a:rPr lang="en-US" sz="4000" b="1" dirty="0" smtClean="0"/>
              <a:t>.</a:t>
            </a:r>
            <a:endParaRPr lang="en-US" sz="4000" b="1" dirty="0"/>
          </a:p>
        </p:txBody>
      </p:sp>
    </p:spTree>
    <p:extLst>
      <p:ext uri="{BB962C8B-B14F-4D97-AF65-F5344CB8AC3E}">
        <p14:creationId xmlns:p14="http://schemas.microsoft.com/office/powerpoint/2010/main" val="105809186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What Day is It?</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Autofit/>
          </a:bodyPr>
          <a:lstStyle/>
          <a:p>
            <a:pPr marL="0" indent="0">
              <a:buNone/>
            </a:pPr>
            <a:r>
              <a:rPr lang="en-US" sz="4000" b="1" dirty="0"/>
              <a:t>Now this text immediately follows the instructions regarding the Feast of Unleavened Bread and its set-apart observances.  So, the question which is frequently debated is that of </a:t>
            </a:r>
            <a:r>
              <a:rPr lang="en-US" sz="4000" b="1" u="sng" dirty="0"/>
              <a:t>when</a:t>
            </a:r>
            <a:r>
              <a:rPr lang="en-US" sz="4000" b="1" dirty="0"/>
              <a:t> this sheaf is presented and waved before Yahuwah. </a:t>
            </a:r>
            <a:endParaRPr lang="en-US" sz="6600" b="1" dirty="0"/>
          </a:p>
        </p:txBody>
      </p:sp>
    </p:spTree>
    <p:extLst>
      <p:ext uri="{BB962C8B-B14F-4D97-AF65-F5344CB8AC3E}">
        <p14:creationId xmlns:p14="http://schemas.microsoft.com/office/powerpoint/2010/main" val="150237111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The Debate Over the Omer</a:t>
            </a:r>
            <a:endParaRPr lang="en-US" sz="4800" b="1" dirty="0">
              <a:latin typeface="+mn-lt"/>
            </a:endParaRPr>
          </a:p>
        </p:txBody>
      </p:sp>
      <p:sp>
        <p:nvSpPr>
          <p:cNvPr id="3" name="Content Placeholder 2"/>
          <p:cNvSpPr>
            <a:spLocks noGrp="1"/>
          </p:cNvSpPr>
          <p:nvPr>
            <p:ph idx="1"/>
          </p:nvPr>
        </p:nvSpPr>
        <p:spPr>
          <a:xfrm>
            <a:off x="609600" y="851770"/>
            <a:ext cx="10972800" cy="5924509"/>
          </a:xfrm>
        </p:spPr>
        <p:txBody>
          <a:bodyPr>
            <a:noAutofit/>
          </a:bodyPr>
          <a:lstStyle/>
          <a:p>
            <a:pPr marL="0" indent="0">
              <a:buNone/>
            </a:pPr>
            <a:r>
              <a:rPr lang="en-US" sz="4000" b="1" dirty="0" smtClean="0"/>
              <a:t>In </a:t>
            </a:r>
            <a:r>
              <a:rPr lang="en-US" sz="4000" b="1" dirty="0"/>
              <a:t>the first century, various sects such as the Sadducees, the </a:t>
            </a:r>
            <a:r>
              <a:rPr lang="en-US" sz="4000" b="1" dirty="0" err="1"/>
              <a:t>Boethusians</a:t>
            </a:r>
            <a:r>
              <a:rPr lang="en-US" sz="4000" b="1" dirty="0"/>
              <a:t> and the Essenes (who lived in the Dead Sea / Qumran area) and later the </a:t>
            </a:r>
            <a:r>
              <a:rPr lang="en-US" sz="4000" b="1" dirty="0" err="1"/>
              <a:t>Karaites</a:t>
            </a:r>
            <a:r>
              <a:rPr lang="en-US" sz="4000" b="1" dirty="0"/>
              <a:t> had a disagreement with the Pharisees (who are traced today to Rabbinic Judaism) on when this day of the waving of the </a:t>
            </a:r>
            <a:r>
              <a:rPr lang="en-US" sz="4000" b="1" i="1" dirty="0" err="1"/>
              <a:t>omer</a:t>
            </a:r>
            <a:r>
              <a:rPr lang="en-US" sz="4000" b="1" dirty="0"/>
              <a:t> was. The </a:t>
            </a:r>
            <a:r>
              <a:rPr lang="en-US" sz="4000" b="1" dirty="0" err="1"/>
              <a:t>Boethusians</a:t>
            </a:r>
            <a:r>
              <a:rPr lang="en-US" sz="4000" b="1" dirty="0"/>
              <a:t> were considered a sect of the Sadducees. They received their name from Simeon b. </a:t>
            </a:r>
            <a:r>
              <a:rPr lang="en-US" sz="4000" b="1" dirty="0" err="1"/>
              <a:t>Boethus</a:t>
            </a:r>
            <a:r>
              <a:rPr lang="en-US" sz="4000" b="1" dirty="0"/>
              <a:t> who was appointed high priest by Herod the Great in 24 B.C.E [Josephus, Antiquity 15:320].</a:t>
            </a:r>
            <a:endParaRPr lang="en-US" sz="6600" b="1" dirty="0"/>
          </a:p>
        </p:txBody>
      </p:sp>
    </p:spTree>
    <p:extLst>
      <p:ext uri="{BB962C8B-B14F-4D97-AF65-F5344CB8AC3E}">
        <p14:creationId xmlns:p14="http://schemas.microsoft.com/office/powerpoint/2010/main" val="191351530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Debate</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Autofit/>
          </a:bodyPr>
          <a:lstStyle/>
          <a:p>
            <a:pPr marL="0" indent="0">
              <a:buNone/>
            </a:pPr>
            <a:r>
              <a:rPr lang="en-US" sz="4000" b="1" dirty="0"/>
              <a:t>The Sadducees, </a:t>
            </a:r>
            <a:r>
              <a:rPr lang="en-US" sz="4000" b="1" dirty="0" err="1"/>
              <a:t>Boethusians</a:t>
            </a:r>
            <a:r>
              <a:rPr lang="en-US" sz="4000" b="1" dirty="0"/>
              <a:t> and </a:t>
            </a:r>
            <a:r>
              <a:rPr lang="en-US" sz="4000" b="1" dirty="0" err="1"/>
              <a:t>Karaites</a:t>
            </a:r>
            <a:r>
              <a:rPr lang="en-US" sz="4000" b="1" dirty="0"/>
              <a:t> maintain that the counting of the </a:t>
            </a:r>
            <a:r>
              <a:rPr lang="en-US" sz="4000" b="1" i="1" dirty="0" err="1"/>
              <a:t>omer</a:t>
            </a:r>
            <a:r>
              <a:rPr lang="en-US" sz="4000" b="1" dirty="0"/>
              <a:t> should begin the first day following the weekly Sabbath. The Essenes believed it started on the Sunday after the end of the entire eight day festival (one week later than the Sadducees, </a:t>
            </a:r>
            <a:r>
              <a:rPr lang="en-US" sz="4000" b="1" dirty="0" err="1"/>
              <a:t>Boethusians</a:t>
            </a:r>
            <a:r>
              <a:rPr lang="en-US" sz="4000" b="1" dirty="0"/>
              <a:t> and </a:t>
            </a:r>
            <a:r>
              <a:rPr lang="en-US" sz="4000" b="1" dirty="0" err="1"/>
              <a:t>Karaites</a:t>
            </a:r>
            <a:r>
              <a:rPr lang="en-US" sz="4000" b="1" dirty="0"/>
              <a:t>.)  The Pharisees (Rabbinic Judaism) maintains that the counting should begin on Aviv / Nisan 16 which is the day following the first day of Unleavened Bread.  So, who is </a:t>
            </a:r>
            <a:r>
              <a:rPr lang="en-US" sz="4000" b="1" dirty="0" smtClean="0"/>
              <a:t>right?</a:t>
            </a:r>
            <a:endParaRPr lang="en-US" sz="6600" b="1" dirty="0"/>
          </a:p>
        </p:txBody>
      </p:sp>
    </p:spTree>
    <p:extLst>
      <p:ext uri="{BB962C8B-B14F-4D97-AF65-F5344CB8AC3E}">
        <p14:creationId xmlns:p14="http://schemas.microsoft.com/office/powerpoint/2010/main" val="184317187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What Shabbat?</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Autofit/>
          </a:bodyPr>
          <a:lstStyle/>
          <a:p>
            <a:pPr marL="0" indent="0">
              <a:buNone/>
            </a:pPr>
            <a:r>
              <a:rPr lang="en-US" sz="4000" b="1" dirty="0"/>
              <a:t>The whole argument hinges on the meaning of </a:t>
            </a:r>
            <a:r>
              <a:rPr lang="en-US" sz="4000" b="1" i="1" dirty="0"/>
              <a:t>Shabbat</a:t>
            </a:r>
            <a:r>
              <a:rPr lang="en-US" sz="4000" b="1" dirty="0"/>
              <a:t>, since the waving is to occur on "the day after the Shabbat."  The Pharisees and their successors - the Rabbinic Jews - propose that "the Shabbat" can refer to the seventh day Shabbat or to the "high" set-apart days or to a set of seven years.  Therefore, they believe that the first day of Unleavened Bread is this "Shabbat," the day after which the offering is to be presented and waved.</a:t>
            </a:r>
            <a:endParaRPr lang="en-US" sz="6600" b="1" dirty="0"/>
          </a:p>
        </p:txBody>
      </p:sp>
    </p:spTree>
    <p:extLst>
      <p:ext uri="{BB962C8B-B14F-4D97-AF65-F5344CB8AC3E}">
        <p14:creationId xmlns:p14="http://schemas.microsoft.com/office/powerpoint/2010/main" val="360168714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 </a:t>
            </a:r>
            <a:endParaRPr lang="en-US" sz="4800" b="1" dirty="0">
              <a:latin typeface="+mn-lt"/>
            </a:endParaRPr>
          </a:p>
        </p:txBody>
      </p:sp>
      <p:sp>
        <p:nvSpPr>
          <p:cNvPr id="3" name="Content Placeholder 2"/>
          <p:cNvSpPr>
            <a:spLocks noGrp="1"/>
          </p:cNvSpPr>
          <p:nvPr>
            <p:ph idx="1"/>
          </p:nvPr>
        </p:nvSpPr>
        <p:spPr>
          <a:xfrm>
            <a:off x="263047" y="576198"/>
            <a:ext cx="11724361" cy="6200082"/>
          </a:xfrm>
        </p:spPr>
        <p:txBody>
          <a:bodyPr>
            <a:noAutofit/>
          </a:bodyPr>
          <a:lstStyle/>
          <a:p>
            <a:pPr marL="0" indent="0">
              <a:buNone/>
            </a:pPr>
            <a:r>
              <a:rPr lang="en-US" sz="4000" b="1" dirty="0"/>
              <a:t>The problem with this theory is that it is not supported by Scripture (but then, there are a lot of teachings of the Rabbis that are not supported by Scripture!)  The form of our word in </a:t>
            </a:r>
            <a:r>
              <a:rPr lang="en-US" sz="4000" b="1" dirty="0" err="1"/>
              <a:t>Vayiqra</a:t>
            </a:r>
            <a:r>
              <a:rPr lang="en-US" sz="4000" b="1" dirty="0"/>
              <a:t> </a:t>
            </a:r>
            <a:r>
              <a:rPr lang="en-US" sz="4000" b="1" dirty="0" smtClean="0"/>
              <a:t>23:15 is</a:t>
            </a:r>
            <a:r>
              <a:rPr lang="en-US" sz="4400" b="1" dirty="0" smtClean="0">
                <a:latin typeface="Bwhebb" panose="00000400000000000000" pitchFamily="2" charset="0"/>
              </a:rPr>
              <a:t> </a:t>
            </a:r>
            <a:r>
              <a:rPr lang="en-US" sz="4400" b="1" dirty="0" err="1">
                <a:latin typeface="Bwhebb" panose="00000400000000000000" pitchFamily="2" charset="0"/>
              </a:rPr>
              <a:t>tB'êV;h</a:t>
            </a:r>
            <a:r>
              <a:rPr lang="en-US" sz="4400" b="1" dirty="0">
                <a:latin typeface="Bwhebb" panose="00000400000000000000" pitchFamily="2" charset="0"/>
              </a:rPr>
              <a:t>; </a:t>
            </a:r>
            <a:r>
              <a:rPr lang="en-US" sz="4000" b="1" dirty="0"/>
              <a:t>(</a:t>
            </a:r>
            <a:r>
              <a:rPr lang="en-US" sz="4000" b="1" i="1" dirty="0" err="1"/>
              <a:t>haShabbat</a:t>
            </a:r>
            <a:r>
              <a:rPr lang="en-US" sz="4000" b="1" dirty="0"/>
              <a:t>, or "the Sabbath").  In this form, </a:t>
            </a:r>
            <a:r>
              <a:rPr lang="en-US" sz="4000" b="1" i="1" dirty="0" err="1"/>
              <a:t>haShabbat</a:t>
            </a:r>
            <a:r>
              <a:rPr lang="en-US" sz="4000" b="1" dirty="0"/>
              <a:t> occurs 17 times in the Torah, including in our text, and </a:t>
            </a:r>
            <a:r>
              <a:rPr lang="en-US" sz="4000" b="1" u="sng" dirty="0"/>
              <a:t>every time this word is used in this form</a:t>
            </a:r>
            <a:r>
              <a:rPr lang="en-US" sz="4000" b="1" dirty="0"/>
              <a:t> it is referring to the weekly seventh-day Sabbath day (Exod. 16:29; 20:8, 11; 31:14, 15, 16[twice]; 35:3; Lev. 23:11, 15, 16; 24:8[twice]; Num. 15:32; 28:9; Deut. 5:12, 15</a:t>
            </a:r>
            <a:r>
              <a:rPr lang="en-US" sz="4000" b="1" dirty="0" smtClean="0"/>
              <a:t>).</a:t>
            </a:r>
            <a:endParaRPr lang="en-US" sz="6600" b="1" dirty="0"/>
          </a:p>
        </p:txBody>
      </p:sp>
    </p:spTree>
    <p:extLst>
      <p:ext uri="{BB962C8B-B14F-4D97-AF65-F5344CB8AC3E}">
        <p14:creationId xmlns:p14="http://schemas.microsoft.com/office/powerpoint/2010/main" val="328882054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 </a:t>
            </a:r>
            <a:endParaRPr lang="en-US" sz="4800" b="1" dirty="0">
              <a:latin typeface="+mn-lt"/>
            </a:endParaRPr>
          </a:p>
        </p:txBody>
      </p:sp>
      <p:sp>
        <p:nvSpPr>
          <p:cNvPr id="3" name="Content Placeholder 2"/>
          <p:cNvSpPr>
            <a:spLocks noGrp="1"/>
          </p:cNvSpPr>
          <p:nvPr>
            <p:ph idx="1"/>
          </p:nvPr>
        </p:nvSpPr>
        <p:spPr>
          <a:xfrm>
            <a:off x="263047" y="576198"/>
            <a:ext cx="11724361" cy="6200082"/>
          </a:xfrm>
        </p:spPr>
        <p:txBody>
          <a:bodyPr>
            <a:noAutofit/>
          </a:bodyPr>
          <a:lstStyle/>
          <a:p>
            <a:pPr marL="0" indent="0">
              <a:buNone/>
            </a:pPr>
            <a:r>
              <a:rPr lang="en-US" sz="4000" b="1" dirty="0" smtClean="0"/>
              <a:t>In </a:t>
            </a:r>
            <a:r>
              <a:rPr lang="en-US" sz="4000" b="1" dirty="0"/>
              <a:t>the rest of the </a:t>
            </a:r>
            <a:r>
              <a:rPr lang="en-US" sz="4000" b="1" dirty="0" err="1"/>
              <a:t>Tanach</a:t>
            </a:r>
            <a:r>
              <a:rPr lang="en-US" sz="4000" b="1" dirty="0"/>
              <a:t>, the same is true - a total of about 40 times </a:t>
            </a:r>
            <a:r>
              <a:rPr lang="en-US" sz="4000" b="1" i="1" dirty="0" err="1"/>
              <a:t>haShabbat</a:t>
            </a:r>
            <a:r>
              <a:rPr lang="en-US" sz="4000" b="1" dirty="0"/>
              <a:t> is used in the </a:t>
            </a:r>
            <a:r>
              <a:rPr lang="en-US" sz="4000" b="1" dirty="0" err="1"/>
              <a:t>Tanach</a:t>
            </a:r>
            <a:r>
              <a:rPr lang="en-US" sz="4000" b="1" i="1" dirty="0"/>
              <a:t> - </a:t>
            </a:r>
            <a:r>
              <a:rPr lang="en-US" sz="4000" b="1" i="1" dirty="0" err="1"/>
              <a:t>haShabbat</a:t>
            </a:r>
            <a:r>
              <a:rPr lang="en-US" sz="4000" b="1" dirty="0"/>
              <a:t> </a:t>
            </a:r>
            <a:r>
              <a:rPr lang="en-US" sz="4000" b="1" u="sng" dirty="0"/>
              <a:t>always</a:t>
            </a:r>
            <a:r>
              <a:rPr lang="en-US" sz="4000" b="1" dirty="0"/>
              <a:t> refers to the weekly Sabbath</a:t>
            </a:r>
            <a:r>
              <a:rPr lang="en-US" sz="4000" b="1" dirty="0" smtClean="0"/>
              <a:t>.</a:t>
            </a:r>
          </a:p>
          <a:p>
            <a:pPr marL="0" indent="0">
              <a:buNone/>
            </a:pPr>
            <a:r>
              <a:rPr lang="en-US" sz="4000" b="1" dirty="0"/>
              <a:t>Furthermore, the word </a:t>
            </a:r>
            <a:r>
              <a:rPr lang="en-US" sz="4000" b="1" i="1" dirty="0" err="1"/>
              <a:t>shabbat</a:t>
            </a:r>
            <a:r>
              <a:rPr lang="en-US" sz="4000" b="1" dirty="0"/>
              <a:t> without the definite article also always refers to the weekly seventh day Sabbath, except where there are other modifiers to further define its meaning.  An example of when </a:t>
            </a:r>
            <a:r>
              <a:rPr lang="en-US" sz="4000" b="1" i="1" dirty="0" err="1"/>
              <a:t>shabbat</a:t>
            </a:r>
            <a:r>
              <a:rPr lang="en-US" sz="4000" b="1" dirty="0"/>
              <a:t> does not refer to the seventh day Sabbath is here:</a:t>
            </a:r>
          </a:p>
          <a:p>
            <a:pPr marL="0" indent="0">
              <a:buNone/>
            </a:pPr>
            <a:endParaRPr lang="en-US" sz="4000" b="1" dirty="0"/>
          </a:p>
        </p:txBody>
      </p:sp>
    </p:spTree>
    <p:extLst>
      <p:ext uri="{BB962C8B-B14F-4D97-AF65-F5344CB8AC3E}">
        <p14:creationId xmlns:p14="http://schemas.microsoft.com/office/powerpoint/2010/main" val="66606028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Ha Shabbat</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Autofit/>
          </a:bodyPr>
          <a:lstStyle/>
          <a:p>
            <a:pPr marL="0" indent="0">
              <a:buNone/>
            </a:pPr>
            <a:r>
              <a:rPr lang="en-US" sz="4000" b="1" dirty="0" smtClean="0"/>
              <a:t>Count </a:t>
            </a:r>
            <a:r>
              <a:rPr lang="en-US" sz="4000" b="1" dirty="0"/>
              <a:t>off seven </a:t>
            </a:r>
            <a:r>
              <a:rPr lang="en-US" sz="4000" b="1" dirty="0" err="1"/>
              <a:t>sabbaths</a:t>
            </a:r>
            <a:r>
              <a:rPr lang="en-US" sz="4000" b="1" dirty="0"/>
              <a:t> of years-- seven times seven years-- so that the seven </a:t>
            </a:r>
            <a:r>
              <a:rPr lang="en-US" sz="4000" b="1" dirty="0" err="1"/>
              <a:t>sabbaths</a:t>
            </a:r>
            <a:r>
              <a:rPr lang="en-US" sz="4000" b="1" dirty="0"/>
              <a:t> of years amount to a period of forty-nine years. (</a:t>
            </a:r>
            <a:r>
              <a:rPr lang="en-US" sz="4000" b="1" dirty="0" err="1"/>
              <a:t>Vayiqra</a:t>
            </a:r>
            <a:r>
              <a:rPr lang="en-US" sz="4000" b="1" dirty="0"/>
              <a:t> 25:8)</a:t>
            </a:r>
          </a:p>
          <a:p>
            <a:pPr marL="0" indent="0">
              <a:buNone/>
            </a:pPr>
            <a:r>
              <a:rPr lang="en-US" sz="4000" b="1" dirty="0"/>
              <a:t>Here, the word </a:t>
            </a:r>
            <a:r>
              <a:rPr lang="en-US" sz="4000" b="1" i="1" dirty="0" err="1"/>
              <a:t>shabbat</a:t>
            </a:r>
            <a:r>
              <a:rPr lang="en-US" sz="4000" b="1" dirty="0"/>
              <a:t> is in the plural (</a:t>
            </a:r>
            <a:r>
              <a:rPr lang="en-US" sz="4000" b="1" i="1" dirty="0" err="1"/>
              <a:t>shabbatot</a:t>
            </a:r>
            <a:r>
              <a:rPr lang="en-US" sz="4000" b="1" dirty="0"/>
              <a:t>) and it explicitly calls this time period </a:t>
            </a:r>
            <a:r>
              <a:rPr lang="en-US" sz="4000" b="1" i="1" dirty="0" err="1"/>
              <a:t>sabbaths</a:t>
            </a:r>
            <a:r>
              <a:rPr lang="en-US" sz="4000" b="1" i="1" dirty="0"/>
              <a:t> of years</a:t>
            </a:r>
            <a:r>
              <a:rPr lang="en-US" sz="4000" b="1" dirty="0"/>
              <a:t>.  The modifier </a:t>
            </a:r>
            <a:r>
              <a:rPr lang="en-US" sz="4000" b="1" i="1" dirty="0"/>
              <a:t>of years</a:t>
            </a:r>
            <a:r>
              <a:rPr lang="en-US" sz="4000" b="1" dirty="0"/>
              <a:t> lets us know that these </a:t>
            </a:r>
            <a:r>
              <a:rPr lang="en-US" sz="4000" b="1" dirty="0" err="1"/>
              <a:t>shabbats</a:t>
            </a:r>
            <a:r>
              <a:rPr lang="en-US" sz="4000" b="1" dirty="0"/>
              <a:t> are not the weekly Shabbats but are referring to a different kind of </a:t>
            </a:r>
            <a:r>
              <a:rPr lang="en-US" sz="4000" b="1" dirty="0" err="1"/>
              <a:t>shabbats</a:t>
            </a:r>
            <a:r>
              <a:rPr lang="en-US" sz="4000" b="1" dirty="0"/>
              <a:t>.</a:t>
            </a:r>
          </a:p>
          <a:p>
            <a:pPr marL="0" indent="0">
              <a:buNone/>
            </a:pPr>
            <a:endParaRPr lang="en-US" sz="4800" b="1" dirty="0"/>
          </a:p>
        </p:txBody>
      </p:sp>
    </p:spTree>
    <p:extLst>
      <p:ext uri="{BB962C8B-B14F-4D97-AF65-F5344CB8AC3E}">
        <p14:creationId xmlns:p14="http://schemas.microsoft.com/office/powerpoint/2010/main" val="117714889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err="1" smtClean="0">
                <a:latin typeface="+mn-lt"/>
              </a:rPr>
              <a:t>Firstfruits</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Autofit/>
          </a:bodyPr>
          <a:lstStyle/>
          <a:p>
            <a:pPr marL="0" indent="0">
              <a:buNone/>
            </a:pPr>
            <a:r>
              <a:rPr lang="en-US" sz="4000" b="1" dirty="0"/>
              <a:t>Now the next question that needs addressed is: </a:t>
            </a:r>
            <a:r>
              <a:rPr lang="en-US" sz="4000" b="1" i="1" dirty="0"/>
              <a:t>Which Sabbath?</a:t>
            </a:r>
            <a:r>
              <a:rPr lang="en-US" sz="4000" b="1" dirty="0"/>
              <a:t>  </a:t>
            </a:r>
            <a:r>
              <a:rPr lang="en-US" sz="4000" b="1" dirty="0" err="1"/>
              <a:t>Vayiqra</a:t>
            </a:r>
            <a:r>
              <a:rPr lang="en-US" sz="4000" b="1" dirty="0"/>
              <a:t> 23:9-11 is a little vague to identify which Sabbath the sheaf is to be waved:</a:t>
            </a:r>
          </a:p>
          <a:p>
            <a:pPr marL="0" indent="0">
              <a:buNone/>
            </a:pPr>
            <a:r>
              <a:rPr lang="en-US" sz="4000" b="1" dirty="0"/>
              <a:t>He is to wave the sheaf before Yahuwah so it will be accepted on your behalf; the priest is to wave it on the day after the Sabbath</a:t>
            </a:r>
            <a:r>
              <a:rPr lang="en-US" sz="4000" b="1" dirty="0" smtClean="0"/>
              <a:t>. v11</a:t>
            </a:r>
            <a:endParaRPr lang="en-US" sz="4000" b="1" dirty="0"/>
          </a:p>
        </p:txBody>
      </p:sp>
    </p:spTree>
    <p:extLst>
      <p:ext uri="{BB962C8B-B14F-4D97-AF65-F5344CB8AC3E}">
        <p14:creationId xmlns:p14="http://schemas.microsoft.com/office/powerpoint/2010/main" val="77784162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err="1" smtClean="0">
                <a:latin typeface="+mn-lt"/>
              </a:rPr>
              <a:t>Firstfruits</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Autofit/>
          </a:bodyPr>
          <a:lstStyle/>
          <a:p>
            <a:pPr marL="0" indent="0">
              <a:buNone/>
            </a:pPr>
            <a:r>
              <a:rPr lang="en-US" sz="4000" b="1" dirty="0" smtClean="0"/>
              <a:t>Of </a:t>
            </a:r>
            <a:r>
              <a:rPr lang="en-US" sz="4000" b="1" dirty="0"/>
              <a:t>the more common views, the Essenes believed the Sabbath after the conclusion of the Feast of Unleavened Bread was the time of this offering.  The rest believe that the Sabbath being referred to is the one which, the day after is one of the seven days of the Feast of Unleavened Bread</a:t>
            </a:r>
            <a:r>
              <a:rPr lang="en-US" sz="4000" b="1" dirty="0" smtClean="0"/>
              <a:t>.</a:t>
            </a:r>
            <a:endParaRPr lang="en-US" sz="4000" b="1" dirty="0"/>
          </a:p>
        </p:txBody>
      </p:sp>
    </p:spTree>
    <p:extLst>
      <p:ext uri="{BB962C8B-B14F-4D97-AF65-F5344CB8AC3E}">
        <p14:creationId xmlns:p14="http://schemas.microsoft.com/office/powerpoint/2010/main" val="85414073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Why Were People Commanded to Go Up?</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smtClean="0"/>
              <a:t>The purpose of the going up was to present yourself before your Elohim.</a:t>
            </a:r>
          </a:p>
          <a:p>
            <a:pPr marL="0" indent="0">
              <a:buNone/>
            </a:pPr>
            <a:r>
              <a:rPr lang="en-US" sz="4000" b="1" dirty="0" smtClean="0"/>
              <a:t>You are not to approach him empty handed</a:t>
            </a:r>
          </a:p>
          <a:p>
            <a:pPr marL="0" indent="0">
              <a:buNone/>
            </a:pPr>
            <a:r>
              <a:rPr lang="en-US" sz="4000" b="1" dirty="0" smtClean="0"/>
              <a:t>Therefore, this approaching the Almighty was done sometime during the 7 days of the Pilgrimage Festival.  The “first day of the week” had to fall among the 7 days of Unleavened Bread.</a:t>
            </a:r>
            <a:endParaRPr lang="en-US" sz="4000" b="1" dirty="0"/>
          </a:p>
        </p:txBody>
      </p:sp>
    </p:spTree>
    <p:extLst>
      <p:ext uri="{BB962C8B-B14F-4D97-AF65-F5344CB8AC3E}">
        <p14:creationId xmlns:p14="http://schemas.microsoft.com/office/powerpoint/2010/main" val="358015197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Messiah is Not Found</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Autofit/>
          </a:bodyPr>
          <a:lstStyle/>
          <a:p>
            <a:pPr marL="0" indent="0">
              <a:buNone/>
            </a:pPr>
            <a:r>
              <a:rPr lang="en-US" sz="4000" b="1" dirty="0"/>
              <a:t>Early on the first day of the week, </a:t>
            </a:r>
            <a:r>
              <a:rPr lang="en-US" sz="4000" b="1" u="sng" dirty="0"/>
              <a:t>while it was still dark</a:t>
            </a:r>
            <a:r>
              <a:rPr lang="en-US" sz="4000" b="1" dirty="0"/>
              <a:t>, </a:t>
            </a:r>
            <a:r>
              <a:rPr lang="en-US" sz="4000" b="1" dirty="0" err="1"/>
              <a:t>Miryam</a:t>
            </a:r>
            <a:r>
              <a:rPr lang="en-US" sz="4000" b="1" dirty="0"/>
              <a:t> of </a:t>
            </a:r>
            <a:r>
              <a:rPr lang="en-US" sz="4000" b="1" dirty="0" err="1"/>
              <a:t>Magdala</a:t>
            </a:r>
            <a:r>
              <a:rPr lang="en-US" sz="4000" b="1" dirty="0"/>
              <a:t> went to the tomb and saw that the stone had been removed from the </a:t>
            </a:r>
            <a:r>
              <a:rPr lang="en-US" sz="4000" b="1" dirty="0" smtClean="0"/>
              <a:t>entrance.  So </a:t>
            </a:r>
            <a:r>
              <a:rPr lang="en-US" sz="4000" b="1" dirty="0"/>
              <a:t>she came running to Shimon </a:t>
            </a:r>
            <a:r>
              <a:rPr lang="en-US" sz="4000" b="1" dirty="0" err="1"/>
              <a:t>Kepha</a:t>
            </a:r>
            <a:r>
              <a:rPr lang="en-US" sz="4000" b="1" dirty="0"/>
              <a:t> and the other disciple, the one </a:t>
            </a:r>
            <a:r>
              <a:rPr lang="en-US" sz="4000" b="1" dirty="0" err="1"/>
              <a:t>Yahusha</a:t>
            </a:r>
            <a:r>
              <a:rPr lang="en-US" sz="4000" b="1" dirty="0"/>
              <a:t> loved, and said, "They have taken the Master out of the tomb, and we don't know where they have put him!"</a:t>
            </a:r>
          </a:p>
          <a:p>
            <a:pPr marL="0" indent="0">
              <a:buNone/>
            </a:pPr>
            <a:r>
              <a:rPr lang="en-US" sz="4000" b="1" dirty="0" smtClean="0"/>
              <a:t>Lazarus (John) 20:1-2</a:t>
            </a:r>
            <a:endParaRPr lang="en-US" sz="4000" b="1" dirty="0"/>
          </a:p>
        </p:txBody>
      </p:sp>
    </p:spTree>
    <p:extLst>
      <p:ext uri="{BB962C8B-B14F-4D97-AF65-F5344CB8AC3E}">
        <p14:creationId xmlns:p14="http://schemas.microsoft.com/office/powerpoint/2010/main" val="249765287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Messiah is Not Found</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Autofit/>
          </a:bodyPr>
          <a:lstStyle/>
          <a:p>
            <a:pPr marL="0" indent="0">
              <a:buNone/>
            </a:pPr>
            <a:r>
              <a:rPr lang="en-US" sz="4000" b="1" dirty="0"/>
              <a:t>So </a:t>
            </a:r>
            <a:r>
              <a:rPr lang="en-US" sz="4000" b="1" dirty="0" err="1"/>
              <a:t>Kepha</a:t>
            </a:r>
            <a:r>
              <a:rPr lang="en-US" sz="4000" b="1" dirty="0"/>
              <a:t> and the other disciple started for the tomb</a:t>
            </a:r>
            <a:r>
              <a:rPr lang="en-US" sz="4000" b="1" dirty="0" smtClean="0"/>
              <a:t>.  </a:t>
            </a:r>
            <a:r>
              <a:rPr lang="en-US" sz="4000" b="1" dirty="0"/>
              <a:t>Both were running, but the other disciple outran </a:t>
            </a:r>
            <a:r>
              <a:rPr lang="en-US" sz="4000" b="1" dirty="0" err="1"/>
              <a:t>Kepha</a:t>
            </a:r>
            <a:r>
              <a:rPr lang="en-US" sz="4000" b="1" dirty="0"/>
              <a:t> and reached the tomb first</a:t>
            </a:r>
            <a:r>
              <a:rPr lang="en-US" sz="4000" b="1" dirty="0" smtClean="0"/>
              <a:t>.  He </a:t>
            </a:r>
            <a:r>
              <a:rPr lang="en-US" sz="4000" b="1" dirty="0"/>
              <a:t>bent over and looked in at the strips of linen lying there but did not go in</a:t>
            </a:r>
            <a:r>
              <a:rPr lang="en-US" sz="4000" b="1" dirty="0" smtClean="0"/>
              <a:t>. </a:t>
            </a:r>
          </a:p>
          <a:p>
            <a:pPr marL="0" indent="0">
              <a:buNone/>
            </a:pPr>
            <a:r>
              <a:rPr lang="en-US" sz="4000" b="1" dirty="0" smtClean="0"/>
              <a:t>Lazarus (John) 20:3-5</a:t>
            </a:r>
            <a:endParaRPr lang="en-US" sz="4000" b="1" dirty="0"/>
          </a:p>
        </p:txBody>
      </p:sp>
    </p:spTree>
    <p:extLst>
      <p:ext uri="{BB962C8B-B14F-4D97-AF65-F5344CB8AC3E}">
        <p14:creationId xmlns:p14="http://schemas.microsoft.com/office/powerpoint/2010/main" val="172086426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Messiah is Not Found</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Autofit/>
          </a:bodyPr>
          <a:lstStyle/>
          <a:p>
            <a:pPr marL="0" indent="0">
              <a:buNone/>
            </a:pPr>
            <a:r>
              <a:rPr lang="en-US" sz="4000" b="1" dirty="0" smtClean="0"/>
              <a:t>Then </a:t>
            </a:r>
            <a:r>
              <a:rPr lang="en-US" sz="4000" b="1" dirty="0"/>
              <a:t>Shimon </a:t>
            </a:r>
            <a:r>
              <a:rPr lang="en-US" sz="4000" b="1" dirty="0" err="1"/>
              <a:t>Kepha</a:t>
            </a:r>
            <a:r>
              <a:rPr lang="en-US" sz="4000" b="1" dirty="0"/>
              <a:t>, who was behind him, arrived and went into the tomb. He saw the strips of linen lying </a:t>
            </a:r>
            <a:r>
              <a:rPr lang="en-US" sz="4000" b="1" dirty="0" smtClean="0"/>
              <a:t>there, </a:t>
            </a:r>
            <a:r>
              <a:rPr lang="en-US" sz="4000" b="1" dirty="0"/>
              <a:t>as well as the burial cloth that had been around </a:t>
            </a:r>
            <a:r>
              <a:rPr lang="en-US" sz="4000" b="1" dirty="0" err="1"/>
              <a:t>Yahusha's</a:t>
            </a:r>
            <a:r>
              <a:rPr lang="en-US" sz="4000" b="1" dirty="0"/>
              <a:t> head. The cloth was folded up by itself, separate from the linen.</a:t>
            </a:r>
          </a:p>
          <a:p>
            <a:pPr marL="0" indent="0">
              <a:buNone/>
            </a:pPr>
            <a:r>
              <a:rPr lang="en-US" sz="4000" b="1" dirty="0" smtClean="0"/>
              <a:t>Finally </a:t>
            </a:r>
            <a:r>
              <a:rPr lang="en-US" sz="4000" b="1" dirty="0"/>
              <a:t>the other disciple, who had reached the tomb first, also went inside. He saw and believed</a:t>
            </a:r>
            <a:r>
              <a:rPr lang="en-US" sz="4000" b="1" dirty="0" smtClean="0"/>
              <a:t>.</a:t>
            </a:r>
          </a:p>
          <a:p>
            <a:pPr marL="0" indent="0">
              <a:buNone/>
            </a:pPr>
            <a:r>
              <a:rPr lang="en-US" sz="4000" b="1" dirty="0" smtClean="0"/>
              <a:t>Lazarus (John) 20:6-8</a:t>
            </a:r>
            <a:endParaRPr lang="en-US" sz="4000" b="1" dirty="0"/>
          </a:p>
        </p:txBody>
      </p:sp>
    </p:spTree>
    <p:extLst>
      <p:ext uri="{BB962C8B-B14F-4D97-AF65-F5344CB8AC3E}">
        <p14:creationId xmlns:p14="http://schemas.microsoft.com/office/powerpoint/2010/main" val="399111599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Messiah is Not Found</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Autofit/>
          </a:bodyPr>
          <a:lstStyle/>
          <a:p>
            <a:pPr marL="0" indent="0">
              <a:buNone/>
            </a:pPr>
            <a:r>
              <a:rPr lang="en-US" sz="4000" b="1" dirty="0" smtClean="0"/>
              <a:t>(They </a:t>
            </a:r>
            <a:r>
              <a:rPr lang="en-US" sz="4000" b="1" dirty="0"/>
              <a:t>still did not understand from Scripture that </a:t>
            </a:r>
            <a:r>
              <a:rPr lang="en-US" sz="4000" b="1" dirty="0" err="1"/>
              <a:t>Yahusha</a:t>
            </a:r>
            <a:r>
              <a:rPr lang="en-US" sz="4000" b="1" dirty="0"/>
              <a:t> had to rise from the dead</a:t>
            </a:r>
            <a:r>
              <a:rPr lang="en-US" sz="4000" b="1" dirty="0" smtClean="0"/>
              <a:t>.) </a:t>
            </a:r>
            <a:r>
              <a:rPr lang="en-US" sz="4000" b="1" dirty="0"/>
              <a:t>Then the disciples went back to their </a:t>
            </a:r>
            <a:r>
              <a:rPr lang="en-US" sz="4000" b="1" dirty="0" smtClean="0"/>
              <a:t>homes, </a:t>
            </a:r>
            <a:r>
              <a:rPr lang="en-US" sz="4000" b="1" dirty="0"/>
              <a:t>but </a:t>
            </a:r>
            <a:r>
              <a:rPr lang="en-US" sz="4000" b="1" dirty="0" err="1"/>
              <a:t>Miryam</a:t>
            </a:r>
            <a:r>
              <a:rPr lang="en-US" sz="4000" b="1" dirty="0"/>
              <a:t> stood outside the tomb crying. As she wept, she bent over to look into the </a:t>
            </a:r>
            <a:r>
              <a:rPr lang="en-US" sz="4000" b="1" dirty="0" smtClean="0"/>
              <a:t>tomb </a:t>
            </a:r>
            <a:r>
              <a:rPr lang="en-US" sz="4000" b="1" dirty="0"/>
              <a:t>and saw two angels in white, seated where </a:t>
            </a:r>
            <a:r>
              <a:rPr lang="en-US" sz="4000" b="1" dirty="0" err="1"/>
              <a:t>Yahusha's</a:t>
            </a:r>
            <a:r>
              <a:rPr lang="en-US" sz="4000" b="1" dirty="0"/>
              <a:t> body had been, one at the head and the other at the foot</a:t>
            </a:r>
            <a:r>
              <a:rPr lang="en-US" sz="4000" b="1" dirty="0" smtClean="0"/>
              <a:t>.</a:t>
            </a:r>
          </a:p>
          <a:p>
            <a:pPr marL="0" indent="0">
              <a:buNone/>
            </a:pPr>
            <a:r>
              <a:rPr lang="en-US" sz="4000" b="1" dirty="0" smtClean="0"/>
              <a:t>Lazarus (John) 20:9-12</a:t>
            </a:r>
            <a:endParaRPr lang="en-US" sz="4000" b="1" dirty="0"/>
          </a:p>
        </p:txBody>
      </p:sp>
    </p:spTree>
    <p:extLst>
      <p:ext uri="{BB962C8B-B14F-4D97-AF65-F5344CB8AC3E}">
        <p14:creationId xmlns:p14="http://schemas.microsoft.com/office/powerpoint/2010/main" val="206226661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Messiah is Not Found</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Autofit/>
          </a:bodyPr>
          <a:lstStyle/>
          <a:p>
            <a:pPr marL="0" indent="0">
              <a:buNone/>
            </a:pPr>
            <a:r>
              <a:rPr lang="en-US" sz="4000" b="1" dirty="0" smtClean="0"/>
              <a:t>They </a:t>
            </a:r>
            <a:r>
              <a:rPr lang="en-US" sz="4000" b="1" dirty="0"/>
              <a:t>asked her, "Woman, why are you crying?" "They have taken my master away," she said, "and I don't know where they have put him</a:t>
            </a:r>
            <a:r>
              <a:rPr lang="en-US" sz="4000" b="1" dirty="0" smtClean="0"/>
              <a:t>." </a:t>
            </a:r>
            <a:r>
              <a:rPr lang="en-US" sz="4000" b="1" dirty="0"/>
              <a:t>At this, she turned around and saw </a:t>
            </a:r>
            <a:r>
              <a:rPr lang="en-US" sz="4000" b="1" dirty="0" err="1"/>
              <a:t>Yahusha</a:t>
            </a:r>
            <a:r>
              <a:rPr lang="en-US" sz="4000" b="1" dirty="0"/>
              <a:t> standing there, but she did not realize that it was </a:t>
            </a:r>
            <a:r>
              <a:rPr lang="en-US" sz="4000" b="1" dirty="0" err="1" smtClean="0"/>
              <a:t>Yahusha</a:t>
            </a:r>
            <a:r>
              <a:rPr lang="en-US" sz="4000" b="1" dirty="0" smtClean="0"/>
              <a:t>. </a:t>
            </a:r>
            <a:r>
              <a:rPr lang="en-US" sz="4000" b="1" dirty="0"/>
              <a:t>"Woman," he said, "why are you crying? Who is it you are looking for?" Thinking he was the gardener, she said, "Sir, if you have carried him away, tell me where you have put him, and I will get him</a:t>
            </a:r>
            <a:r>
              <a:rPr lang="en-US" sz="4000" b="1" dirty="0" smtClean="0"/>
              <a:t>.“   Lazarus (John) 20:13-15</a:t>
            </a:r>
            <a:endParaRPr lang="en-US" sz="4000" b="1" dirty="0"/>
          </a:p>
        </p:txBody>
      </p:sp>
    </p:spTree>
    <p:extLst>
      <p:ext uri="{BB962C8B-B14F-4D97-AF65-F5344CB8AC3E}">
        <p14:creationId xmlns:p14="http://schemas.microsoft.com/office/powerpoint/2010/main" val="268093369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Messiah “Going Up” to the Father</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Autofit/>
          </a:bodyPr>
          <a:lstStyle/>
          <a:p>
            <a:pPr marL="0" indent="0">
              <a:buNone/>
            </a:pPr>
            <a:r>
              <a:rPr lang="en-US" sz="4000" b="1" dirty="0" err="1" smtClean="0"/>
              <a:t>Yahusha</a:t>
            </a:r>
            <a:r>
              <a:rPr lang="en-US" sz="4000" b="1" dirty="0" smtClean="0"/>
              <a:t> </a:t>
            </a:r>
            <a:r>
              <a:rPr lang="en-US" sz="4000" b="1" dirty="0"/>
              <a:t>said to her, "</a:t>
            </a:r>
            <a:r>
              <a:rPr lang="en-US" sz="4000" b="1" dirty="0" err="1"/>
              <a:t>Miryam</a:t>
            </a:r>
            <a:r>
              <a:rPr lang="en-US" sz="4000" b="1" dirty="0"/>
              <a:t>." She turned toward him and cried out in Aramaic, "</a:t>
            </a:r>
            <a:r>
              <a:rPr lang="en-US" sz="4000" b="1" dirty="0" err="1"/>
              <a:t>Rabboni</a:t>
            </a:r>
            <a:r>
              <a:rPr lang="en-US" sz="4000" b="1" dirty="0"/>
              <a:t>!" (which means Teacher</a:t>
            </a:r>
            <a:r>
              <a:rPr lang="en-US" sz="4000" b="1" dirty="0" smtClean="0"/>
              <a:t>).  </a:t>
            </a:r>
            <a:r>
              <a:rPr lang="en-US" sz="4000" b="1" dirty="0" err="1" smtClean="0"/>
              <a:t>Yahusha</a:t>
            </a:r>
            <a:r>
              <a:rPr lang="en-US" sz="4000" b="1" dirty="0" smtClean="0"/>
              <a:t> </a:t>
            </a:r>
            <a:r>
              <a:rPr lang="en-US" sz="4000" b="1" dirty="0"/>
              <a:t>said, "Do not </a:t>
            </a:r>
            <a:r>
              <a:rPr lang="en-US" sz="4000" b="1" dirty="0" smtClean="0"/>
              <a:t>touch me</a:t>
            </a:r>
            <a:r>
              <a:rPr lang="en-US" sz="4000" b="1" dirty="0"/>
              <a:t>, for I have </a:t>
            </a:r>
            <a:r>
              <a:rPr lang="en-US" sz="4000" b="1" u="sng" dirty="0"/>
              <a:t>not yet </a:t>
            </a:r>
            <a:r>
              <a:rPr lang="en-US" sz="4000" b="1" u="sng" dirty="0" smtClean="0"/>
              <a:t>gone up </a:t>
            </a:r>
            <a:r>
              <a:rPr lang="en-US" sz="4000" b="1" u="sng" dirty="0"/>
              <a:t>to the Father</a:t>
            </a:r>
            <a:r>
              <a:rPr lang="en-US" sz="4000" b="1" dirty="0"/>
              <a:t>. Go instead to my brothers and tell them, 'I am </a:t>
            </a:r>
            <a:r>
              <a:rPr lang="en-US" sz="4000" b="1" u="sng" dirty="0" smtClean="0"/>
              <a:t>going up</a:t>
            </a:r>
            <a:r>
              <a:rPr lang="en-US" sz="4000" b="1" dirty="0" smtClean="0"/>
              <a:t> </a:t>
            </a:r>
            <a:r>
              <a:rPr lang="en-US" sz="4000" b="1" dirty="0"/>
              <a:t>to my Father and your Father, to my Elohim and your Elohim</a:t>
            </a:r>
            <a:r>
              <a:rPr lang="en-US" sz="4000" b="1" dirty="0" smtClean="0"/>
              <a:t>.'"</a:t>
            </a:r>
          </a:p>
          <a:p>
            <a:pPr marL="0" indent="0">
              <a:buNone/>
            </a:pPr>
            <a:r>
              <a:rPr lang="en-US" sz="4000" b="1" dirty="0" smtClean="0"/>
              <a:t>Lazarus (John) 20:16-17</a:t>
            </a:r>
            <a:endParaRPr lang="en-US" sz="4000" b="1" dirty="0"/>
          </a:p>
        </p:txBody>
      </p:sp>
    </p:spTree>
    <p:extLst>
      <p:ext uri="{BB962C8B-B14F-4D97-AF65-F5344CB8AC3E}">
        <p14:creationId xmlns:p14="http://schemas.microsoft.com/office/powerpoint/2010/main" val="386616750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What Does This “Going Up” Indicate?</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Autofit/>
          </a:bodyPr>
          <a:lstStyle/>
          <a:p>
            <a:pPr marL="0" indent="0">
              <a:buNone/>
            </a:pPr>
            <a:r>
              <a:rPr lang="en-US" sz="4000" b="1" dirty="0" smtClean="0"/>
              <a:t>He ascended to heaven 40 days later</a:t>
            </a:r>
          </a:p>
          <a:p>
            <a:pPr marL="0" indent="0">
              <a:buNone/>
            </a:pPr>
            <a:r>
              <a:rPr lang="en-US" sz="4000" b="1" dirty="0" smtClean="0"/>
              <a:t>Did he ascend to heaven and then return that day?</a:t>
            </a:r>
          </a:p>
          <a:p>
            <a:pPr marL="0" indent="0">
              <a:buNone/>
            </a:pPr>
            <a:r>
              <a:rPr lang="en-US" sz="4000" b="1" dirty="0" smtClean="0"/>
              <a:t>What else does “going up” mean?</a:t>
            </a:r>
          </a:p>
          <a:p>
            <a:pPr marL="0" indent="0">
              <a:buNone/>
            </a:pPr>
            <a:r>
              <a:rPr lang="en-US" sz="4000" b="1" dirty="0" smtClean="0"/>
              <a:t>When you do these pilgrimage festivals, you “go up” to Jerusalem to appear before Yah</a:t>
            </a:r>
          </a:p>
          <a:p>
            <a:pPr marL="0" indent="0">
              <a:buNone/>
            </a:pPr>
            <a:r>
              <a:rPr lang="en-US" sz="4000" b="1" dirty="0" smtClean="0"/>
              <a:t>When you present your offering, you “go up” to his presence</a:t>
            </a:r>
          </a:p>
          <a:p>
            <a:pPr marL="0" indent="0">
              <a:buNone/>
            </a:pPr>
            <a:endParaRPr lang="en-US" sz="4000" b="1" dirty="0"/>
          </a:p>
        </p:txBody>
      </p:sp>
    </p:spTree>
    <p:extLst>
      <p:ext uri="{BB962C8B-B14F-4D97-AF65-F5344CB8AC3E}">
        <p14:creationId xmlns:p14="http://schemas.microsoft.com/office/powerpoint/2010/main" val="121531557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What Does This “Going Up” Indicate?</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Autofit/>
          </a:bodyPr>
          <a:lstStyle/>
          <a:p>
            <a:pPr marL="0" indent="0">
              <a:buNone/>
            </a:pPr>
            <a:r>
              <a:rPr lang="en-US" sz="4000" b="1" dirty="0" smtClean="0"/>
              <a:t>Yahusha had to fulfill all righteousness, including presenting himself as the first fruits from among the </a:t>
            </a:r>
            <a:r>
              <a:rPr lang="en-US" sz="4000" b="1" dirty="0" smtClean="0"/>
              <a:t>dead, as a testimony to the priests.</a:t>
            </a:r>
            <a:endParaRPr lang="en-US" sz="4000" b="1" dirty="0" smtClean="0"/>
          </a:p>
          <a:p>
            <a:pPr marL="0" indent="0">
              <a:buNone/>
            </a:pPr>
            <a:r>
              <a:rPr lang="en-US" sz="4000" b="1" dirty="0" smtClean="0"/>
              <a:t>Though no record of this is found in the NT accounts, surely Messiah presented himself to the priest as a first fruits offering</a:t>
            </a:r>
          </a:p>
          <a:p>
            <a:pPr marL="0" indent="0">
              <a:buNone/>
            </a:pPr>
            <a:r>
              <a:rPr lang="en-US" sz="4000" b="1" dirty="0" smtClean="0"/>
              <a:t>This testimony would have shocked the priests as they had just put him to </a:t>
            </a:r>
            <a:r>
              <a:rPr lang="en-US" sz="4000" b="1" dirty="0" smtClean="0"/>
              <a:t>death. Later</a:t>
            </a:r>
            <a:r>
              <a:rPr lang="en-US" sz="4000" b="1" dirty="0" smtClean="0"/>
              <a:t>, many priests became obedient to the faith (Acts 6:7)</a:t>
            </a:r>
          </a:p>
          <a:p>
            <a:pPr marL="0" indent="0">
              <a:buNone/>
            </a:pPr>
            <a:endParaRPr lang="en-US" sz="4000" b="1" dirty="0"/>
          </a:p>
        </p:txBody>
      </p:sp>
    </p:spTree>
    <p:extLst>
      <p:ext uri="{BB962C8B-B14F-4D97-AF65-F5344CB8AC3E}">
        <p14:creationId xmlns:p14="http://schemas.microsoft.com/office/powerpoint/2010/main" val="26014750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The Importance of Resurrection</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Autofit/>
          </a:bodyPr>
          <a:lstStyle/>
          <a:p>
            <a:pPr marL="0" indent="0">
              <a:buNone/>
            </a:pPr>
            <a:r>
              <a:rPr lang="en-US" sz="4000" b="1" dirty="0"/>
              <a:t>Now I make known to you, brethren, the gospel which I preached to you, which also you received, in which also you stand</a:t>
            </a:r>
            <a:r>
              <a:rPr lang="en-US" sz="4000" b="1" dirty="0" smtClean="0"/>
              <a:t>, </a:t>
            </a:r>
            <a:r>
              <a:rPr lang="en-US" sz="4000" b="1" dirty="0"/>
              <a:t>by which also you are saved, if you hold fast the word which I preached to you, unless you believed in vain.</a:t>
            </a:r>
          </a:p>
          <a:p>
            <a:pPr marL="0" indent="0">
              <a:buNone/>
            </a:pPr>
            <a:r>
              <a:rPr lang="en-US" sz="4000" b="1" dirty="0" smtClean="0"/>
              <a:t>1 Corinthians 15:1-2</a:t>
            </a:r>
            <a:endParaRPr lang="en-US" sz="4000" b="1" dirty="0"/>
          </a:p>
        </p:txBody>
      </p:sp>
    </p:spTree>
    <p:extLst>
      <p:ext uri="{BB962C8B-B14F-4D97-AF65-F5344CB8AC3E}">
        <p14:creationId xmlns:p14="http://schemas.microsoft.com/office/powerpoint/2010/main" val="3593081503"/>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The Importance of Resurrection</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Autofit/>
          </a:bodyPr>
          <a:lstStyle/>
          <a:p>
            <a:pPr marL="0" indent="0">
              <a:buNone/>
            </a:pPr>
            <a:r>
              <a:rPr lang="en-US" sz="4000" b="1" dirty="0"/>
              <a:t>For I delivered to you as of first importance what I also received, that Messiah died for our sins according to the Scriptures</a:t>
            </a:r>
            <a:r>
              <a:rPr lang="en-US" sz="4000" b="1" dirty="0" smtClean="0"/>
              <a:t>, </a:t>
            </a:r>
            <a:r>
              <a:rPr lang="en-US" sz="4000" b="1" dirty="0"/>
              <a:t>and that He was buried, and that He was raised on the third day according to the </a:t>
            </a:r>
            <a:r>
              <a:rPr lang="en-US" sz="4000" b="1" dirty="0" smtClean="0"/>
              <a:t>Scriptures, </a:t>
            </a:r>
            <a:r>
              <a:rPr lang="en-US" sz="4000" b="1" dirty="0"/>
              <a:t>and that He appeared to Cephas, then to the twelve</a:t>
            </a:r>
            <a:r>
              <a:rPr lang="en-US" sz="4000" b="1" dirty="0" smtClean="0"/>
              <a:t>.</a:t>
            </a:r>
          </a:p>
          <a:p>
            <a:pPr marL="0" indent="0">
              <a:buNone/>
            </a:pPr>
            <a:r>
              <a:rPr lang="en-US" sz="4000" b="1" dirty="0"/>
              <a:t>1 Corinthians </a:t>
            </a:r>
            <a:r>
              <a:rPr lang="en-US" sz="4000" b="1" dirty="0" smtClean="0"/>
              <a:t>15:3-5</a:t>
            </a:r>
            <a:endParaRPr lang="en-US" sz="4000" b="1" dirty="0"/>
          </a:p>
          <a:p>
            <a:pPr marL="0" indent="0">
              <a:buNone/>
            </a:pPr>
            <a:endParaRPr lang="en-US" dirty="0"/>
          </a:p>
          <a:p>
            <a:pPr marL="0" indent="0">
              <a:buNone/>
            </a:pPr>
            <a:endParaRPr lang="en-US" sz="4000" b="1" dirty="0"/>
          </a:p>
        </p:txBody>
      </p:sp>
    </p:spTree>
    <p:extLst>
      <p:ext uri="{BB962C8B-B14F-4D97-AF65-F5344CB8AC3E}">
        <p14:creationId xmlns:p14="http://schemas.microsoft.com/office/powerpoint/2010/main" val="2043397709"/>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What Did Paul Leave Out?</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Autofit/>
          </a:bodyPr>
          <a:lstStyle/>
          <a:p>
            <a:pPr marL="0" indent="0">
              <a:buNone/>
            </a:pPr>
            <a:r>
              <a:rPr lang="en-US" sz="4000" b="1" dirty="0"/>
              <a:t>Yahusha said to her, "Mary!" She turned and said to Him in Hebrew, "</a:t>
            </a:r>
            <a:r>
              <a:rPr lang="en-US" sz="4000" b="1" dirty="0" err="1"/>
              <a:t>Rabboni</a:t>
            </a:r>
            <a:r>
              <a:rPr lang="en-US" sz="4000" b="1" dirty="0"/>
              <a:t>!" (which means, Teacher</a:t>
            </a:r>
            <a:r>
              <a:rPr lang="en-US" sz="4000" b="1" dirty="0" smtClean="0"/>
              <a:t>).  4</a:t>
            </a:r>
            <a:r>
              <a:rPr lang="en-US" sz="4000" b="1" baseline="30000" dirty="0" smtClean="0"/>
              <a:t>th</a:t>
            </a:r>
            <a:r>
              <a:rPr lang="en-US" sz="4000" b="1" dirty="0" smtClean="0"/>
              <a:t> Gospel 20:16</a:t>
            </a:r>
          </a:p>
          <a:p>
            <a:pPr marL="0" indent="0">
              <a:buNone/>
            </a:pPr>
            <a:r>
              <a:rPr lang="en-US" sz="4000" b="1" dirty="0" smtClean="0"/>
              <a:t>Now </a:t>
            </a:r>
            <a:r>
              <a:rPr lang="en-US" sz="4000" b="1" dirty="0"/>
              <a:t>after the Sabbath, as it began to dawn toward the first [day] of the week, Mary Magdalene and the other Mary came to look at the grave.</a:t>
            </a:r>
          </a:p>
          <a:p>
            <a:pPr marL="0" indent="0">
              <a:buNone/>
            </a:pPr>
            <a:r>
              <a:rPr lang="en-US" sz="4000" b="1" dirty="0"/>
              <a:t>And behold, Yahusha met them and greeted them. And they came up and took hold of His feet and worshiped Him</a:t>
            </a:r>
            <a:r>
              <a:rPr lang="en-US" sz="4000" b="1" dirty="0" smtClean="0"/>
              <a:t>. </a:t>
            </a:r>
            <a:r>
              <a:rPr lang="en-US" sz="4000" b="1" dirty="0"/>
              <a:t>Matthew 28:1,9-10</a:t>
            </a:r>
          </a:p>
          <a:p>
            <a:pPr marL="0" indent="0">
              <a:buNone/>
            </a:pPr>
            <a:endParaRPr lang="en-US" sz="4000" b="1" dirty="0"/>
          </a:p>
          <a:p>
            <a:pPr marL="0" indent="0">
              <a:buNone/>
            </a:pPr>
            <a:endParaRPr lang="en-US" sz="4000" b="1" dirty="0"/>
          </a:p>
          <a:p>
            <a:pPr marL="0" indent="0">
              <a:buNone/>
            </a:pPr>
            <a:endParaRPr lang="en-US" dirty="0"/>
          </a:p>
          <a:p>
            <a:pPr marL="0" indent="0">
              <a:buNone/>
            </a:pPr>
            <a:endParaRPr lang="en-US" sz="4000" b="1" dirty="0"/>
          </a:p>
        </p:txBody>
      </p:sp>
    </p:spTree>
    <p:extLst>
      <p:ext uri="{BB962C8B-B14F-4D97-AF65-F5344CB8AC3E}">
        <p14:creationId xmlns:p14="http://schemas.microsoft.com/office/powerpoint/2010/main" val="267407265"/>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What Did Paul Leave Out?</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Autofit/>
          </a:bodyPr>
          <a:lstStyle/>
          <a:p>
            <a:pPr marL="0" indent="0">
              <a:buNone/>
            </a:pPr>
            <a:r>
              <a:rPr lang="en-US" sz="4000" b="1" dirty="0" smtClean="0"/>
              <a:t>When did he appear just to Peter?  Doesn’t say…</a:t>
            </a:r>
          </a:p>
          <a:p>
            <a:pPr marL="0" indent="0">
              <a:buNone/>
            </a:pPr>
            <a:r>
              <a:rPr lang="en-US" sz="4000" b="1" dirty="0" smtClean="0"/>
              <a:t>The two disciples on the road to Emmaus</a:t>
            </a:r>
          </a:p>
          <a:p>
            <a:pPr marL="0" indent="0">
              <a:buNone/>
            </a:pPr>
            <a:r>
              <a:rPr lang="en-US" sz="4000" b="1" dirty="0" smtClean="0"/>
              <a:t>Luke 24:13ff</a:t>
            </a:r>
          </a:p>
          <a:p>
            <a:pPr marL="0" indent="0">
              <a:buNone/>
            </a:pPr>
            <a:r>
              <a:rPr lang="en-US" sz="4000" b="1" dirty="0" smtClean="0"/>
              <a:t>Mark 16:12</a:t>
            </a:r>
            <a:endParaRPr lang="en-US" sz="4000" b="1" dirty="0"/>
          </a:p>
          <a:p>
            <a:pPr marL="0" indent="0">
              <a:buNone/>
            </a:pPr>
            <a:endParaRPr lang="en-US" sz="4000" b="1" dirty="0"/>
          </a:p>
          <a:p>
            <a:pPr marL="0" indent="0">
              <a:buNone/>
            </a:pPr>
            <a:endParaRPr lang="en-US" sz="4000" b="1" dirty="0"/>
          </a:p>
          <a:p>
            <a:pPr marL="0" indent="0">
              <a:buNone/>
            </a:pPr>
            <a:endParaRPr lang="en-US" dirty="0"/>
          </a:p>
          <a:p>
            <a:pPr marL="0" indent="0">
              <a:buNone/>
            </a:pPr>
            <a:endParaRPr lang="en-US" sz="4000" b="1" dirty="0"/>
          </a:p>
        </p:txBody>
      </p:sp>
    </p:spTree>
    <p:extLst>
      <p:ext uri="{BB962C8B-B14F-4D97-AF65-F5344CB8AC3E}">
        <p14:creationId xmlns:p14="http://schemas.microsoft.com/office/powerpoint/2010/main" val="3889312634"/>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The Importance of Resurrection</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Autofit/>
          </a:bodyPr>
          <a:lstStyle/>
          <a:p>
            <a:pPr marL="0" indent="0">
              <a:buNone/>
            </a:pPr>
            <a:r>
              <a:rPr lang="en-US" sz="4000" b="1" dirty="0"/>
              <a:t>After that He appeared to more than five hundred brethren at one time, most of whom remain until now, but some have fallen asleep</a:t>
            </a:r>
            <a:r>
              <a:rPr lang="en-US" sz="4000" b="1" dirty="0" smtClean="0"/>
              <a:t>; </a:t>
            </a:r>
            <a:r>
              <a:rPr lang="en-US" sz="4000" b="1" dirty="0"/>
              <a:t>then He appeared to James, then to all the </a:t>
            </a:r>
            <a:r>
              <a:rPr lang="en-US" sz="4000" b="1" dirty="0" smtClean="0"/>
              <a:t>apostles; </a:t>
            </a:r>
            <a:r>
              <a:rPr lang="en-US" sz="4000" b="1" dirty="0"/>
              <a:t>and last of all, as to one untimely born, He appeared to me </a:t>
            </a:r>
            <a:r>
              <a:rPr lang="en-US" sz="4000" b="1" dirty="0" smtClean="0"/>
              <a:t>also.  1 </a:t>
            </a:r>
            <a:r>
              <a:rPr lang="en-US" sz="4000" b="1" dirty="0"/>
              <a:t>Corinthians </a:t>
            </a:r>
            <a:r>
              <a:rPr lang="en-US" sz="4000" b="1" dirty="0" smtClean="0"/>
              <a:t>15:6-8</a:t>
            </a:r>
          </a:p>
          <a:p>
            <a:pPr marL="0" indent="0">
              <a:buNone/>
            </a:pPr>
            <a:r>
              <a:rPr lang="en-US" sz="4000" b="1" dirty="0" smtClean="0"/>
              <a:t>This listing is out of order.  To the 500 – at his ascension. </a:t>
            </a:r>
            <a:br>
              <a:rPr lang="en-US" sz="4000" b="1" dirty="0" smtClean="0"/>
            </a:br>
            <a:r>
              <a:rPr lang="en-US" sz="4000" b="1" dirty="0" smtClean="0"/>
              <a:t>To James – ?  To all the apostles – One week after his resurrection. To Paul – road to Damascus.</a:t>
            </a:r>
            <a:endParaRPr lang="en-US" sz="4000" b="1" dirty="0"/>
          </a:p>
          <a:p>
            <a:pPr marL="0" indent="0">
              <a:buNone/>
            </a:pPr>
            <a:endParaRPr lang="en-US" dirty="0"/>
          </a:p>
          <a:p>
            <a:pPr marL="0" indent="0">
              <a:buNone/>
            </a:pPr>
            <a:endParaRPr lang="en-US" sz="4000" b="1" dirty="0"/>
          </a:p>
        </p:txBody>
      </p:sp>
    </p:spTree>
    <p:extLst>
      <p:ext uri="{BB962C8B-B14F-4D97-AF65-F5344CB8AC3E}">
        <p14:creationId xmlns:p14="http://schemas.microsoft.com/office/powerpoint/2010/main" val="3128662171"/>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The Importance of Resurrection</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Autofit/>
          </a:bodyPr>
          <a:lstStyle/>
          <a:p>
            <a:pPr marL="0" indent="0">
              <a:buNone/>
            </a:pPr>
            <a:r>
              <a:rPr lang="en-US" sz="4000" b="1" dirty="0"/>
              <a:t>For I am the least of the apostles, and not fit to be called an apostle, because I persecuted the assembly of Elohim</a:t>
            </a:r>
            <a:r>
              <a:rPr lang="en-US" sz="4000" b="1" dirty="0" smtClean="0"/>
              <a:t>. </a:t>
            </a:r>
            <a:r>
              <a:rPr lang="en-US" sz="4000" b="1" dirty="0"/>
              <a:t>But by the grace of Elohim I am what I am, and His grace toward me did not prove vain; but I labored even more than all of them, yet not I, but the grace of Elohim with </a:t>
            </a:r>
            <a:r>
              <a:rPr lang="en-US" sz="4000" b="1" dirty="0" smtClean="0"/>
              <a:t>me. </a:t>
            </a:r>
            <a:r>
              <a:rPr lang="en-US" sz="4000" b="1" dirty="0"/>
              <a:t>Whether then [it was] I or they, so we preach and so you believed.</a:t>
            </a:r>
          </a:p>
          <a:p>
            <a:pPr marL="0" indent="0">
              <a:buNone/>
            </a:pPr>
            <a:r>
              <a:rPr lang="en-US" sz="4000" b="1" dirty="0" smtClean="0"/>
              <a:t>1 </a:t>
            </a:r>
            <a:r>
              <a:rPr lang="en-US" sz="4000" b="1" dirty="0"/>
              <a:t>Corinthians </a:t>
            </a:r>
            <a:r>
              <a:rPr lang="en-US" sz="4000" b="1" dirty="0" smtClean="0"/>
              <a:t>15:9-11</a:t>
            </a:r>
            <a:endParaRPr lang="en-US" sz="4000" b="1" dirty="0"/>
          </a:p>
          <a:p>
            <a:pPr marL="0" indent="0">
              <a:buNone/>
            </a:pPr>
            <a:endParaRPr lang="en-US" dirty="0"/>
          </a:p>
          <a:p>
            <a:pPr marL="0" indent="0">
              <a:buNone/>
            </a:pPr>
            <a:endParaRPr lang="en-US" sz="4000" b="1" dirty="0"/>
          </a:p>
        </p:txBody>
      </p:sp>
    </p:spTree>
    <p:extLst>
      <p:ext uri="{BB962C8B-B14F-4D97-AF65-F5344CB8AC3E}">
        <p14:creationId xmlns:p14="http://schemas.microsoft.com/office/powerpoint/2010/main" val="3857838987"/>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The Importance of Resurrection</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Autofit/>
          </a:bodyPr>
          <a:lstStyle/>
          <a:p>
            <a:pPr marL="0" indent="0">
              <a:buNone/>
            </a:pPr>
            <a:r>
              <a:rPr lang="en-US" sz="4000" b="1" dirty="0"/>
              <a:t>Now if Messiah is preached, that He has been raised from the dead, how do some among you say that there is no resurrection of the dead</a:t>
            </a:r>
            <a:r>
              <a:rPr lang="en-US" sz="4000" b="1" dirty="0" smtClean="0"/>
              <a:t>? </a:t>
            </a:r>
            <a:r>
              <a:rPr lang="en-US" sz="4000" b="1" dirty="0"/>
              <a:t>But if there is no resurrection of the dead, not even Messiah has been </a:t>
            </a:r>
            <a:r>
              <a:rPr lang="en-US" sz="4000" b="1" dirty="0" smtClean="0"/>
              <a:t>raised; </a:t>
            </a:r>
            <a:r>
              <a:rPr lang="en-US" sz="4000" b="1" dirty="0"/>
              <a:t>and if Messiah has not been raised, then our preaching is vain, your faith also is vain</a:t>
            </a:r>
            <a:r>
              <a:rPr lang="en-US" sz="4000" b="1" dirty="0" smtClean="0"/>
              <a:t>.  1 </a:t>
            </a:r>
            <a:r>
              <a:rPr lang="en-US" sz="4000" b="1" dirty="0"/>
              <a:t>Corinthians </a:t>
            </a:r>
            <a:r>
              <a:rPr lang="en-US" sz="4000" b="1" dirty="0" smtClean="0"/>
              <a:t>15:12-14</a:t>
            </a:r>
          </a:p>
          <a:p>
            <a:pPr marL="0" indent="0">
              <a:buNone/>
            </a:pPr>
            <a:r>
              <a:rPr lang="en-US" sz="4000" b="1" dirty="0" smtClean="0"/>
              <a:t>Sadducees taught there is no resurrection.</a:t>
            </a:r>
            <a:endParaRPr lang="en-US" sz="4000" b="1" dirty="0"/>
          </a:p>
          <a:p>
            <a:pPr marL="0" indent="0">
              <a:buNone/>
            </a:pPr>
            <a:endParaRPr lang="en-US" dirty="0"/>
          </a:p>
          <a:p>
            <a:pPr marL="0" indent="0">
              <a:buNone/>
            </a:pPr>
            <a:endParaRPr lang="en-US" sz="4000" b="1" dirty="0"/>
          </a:p>
        </p:txBody>
      </p:sp>
    </p:spTree>
    <p:extLst>
      <p:ext uri="{BB962C8B-B14F-4D97-AF65-F5344CB8AC3E}">
        <p14:creationId xmlns:p14="http://schemas.microsoft.com/office/powerpoint/2010/main" val="1648676315"/>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The Importance of Resurrection</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Autofit/>
          </a:bodyPr>
          <a:lstStyle/>
          <a:p>
            <a:pPr marL="0" indent="0">
              <a:buNone/>
            </a:pPr>
            <a:r>
              <a:rPr lang="en-US" sz="4000" b="1" dirty="0"/>
              <a:t>Moreover we are even found [to be] false witnesses of Elohim, because we testified against Elohim that He raised Messiah, whom He did not raise, if in fact the dead are not raised</a:t>
            </a:r>
            <a:r>
              <a:rPr lang="en-US" sz="4000" b="1" dirty="0" smtClean="0"/>
              <a:t>. </a:t>
            </a:r>
            <a:r>
              <a:rPr lang="en-US" sz="4000" b="1" dirty="0"/>
              <a:t>For if the dead are not raised, not even Messiah has been </a:t>
            </a:r>
            <a:r>
              <a:rPr lang="en-US" sz="4000" b="1" dirty="0" smtClean="0"/>
              <a:t>raised; </a:t>
            </a:r>
            <a:r>
              <a:rPr lang="en-US" sz="4000" b="1" dirty="0"/>
              <a:t>and if Messiah has not been raised, </a:t>
            </a:r>
            <a:r>
              <a:rPr lang="en-US" sz="4000" b="1" u="sng" dirty="0"/>
              <a:t>your faith is worthless</a:t>
            </a:r>
            <a:r>
              <a:rPr lang="en-US" sz="4000" b="1" dirty="0"/>
              <a:t>; </a:t>
            </a:r>
            <a:r>
              <a:rPr lang="en-US" sz="4000" b="1" u="sng" dirty="0"/>
              <a:t>you are still in your sins</a:t>
            </a:r>
            <a:r>
              <a:rPr lang="en-US" sz="4000" b="1" dirty="0"/>
              <a:t>.</a:t>
            </a:r>
          </a:p>
          <a:p>
            <a:pPr marL="0" indent="0">
              <a:buNone/>
            </a:pPr>
            <a:r>
              <a:rPr lang="en-US" sz="4000" b="1" dirty="0" smtClean="0"/>
              <a:t>1 </a:t>
            </a:r>
            <a:r>
              <a:rPr lang="en-US" sz="4000" b="1" dirty="0"/>
              <a:t>Corinthians </a:t>
            </a:r>
            <a:r>
              <a:rPr lang="en-US" sz="4000" b="1" dirty="0" smtClean="0"/>
              <a:t>15:15-17</a:t>
            </a:r>
            <a:endParaRPr lang="en-US" sz="4000" b="1" dirty="0"/>
          </a:p>
          <a:p>
            <a:pPr marL="0" indent="0">
              <a:buNone/>
            </a:pPr>
            <a:endParaRPr lang="en-US" dirty="0"/>
          </a:p>
          <a:p>
            <a:pPr marL="0" indent="0">
              <a:buNone/>
            </a:pPr>
            <a:endParaRPr lang="en-US" sz="4000" b="1" dirty="0"/>
          </a:p>
        </p:txBody>
      </p:sp>
    </p:spTree>
    <p:extLst>
      <p:ext uri="{BB962C8B-B14F-4D97-AF65-F5344CB8AC3E}">
        <p14:creationId xmlns:p14="http://schemas.microsoft.com/office/powerpoint/2010/main" val="1762039261"/>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The Importance of Resurrection</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Autofit/>
          </a:bodyPr>
          <a:lstStyle/>
          <a:p>
            <a:pPr marL="0" indent="0">
              <a:buNone/>
            </a:pPr>
            <a:r>
              <a:rPr lang="en-US" sz="4000" b="1" dirty="0"/>
              <a:t>Then those also who have fallen asleep in Messiah have perished</a:t>
            </a:r>
            <a:r>
              <a:rPr lang="en-US" sz="4000" b="1" dirty="0" smtClean="0"/>
              <a:t>. </a:t>
            </a:r>
            <a:r>
              <a:rPr lang="en-US" sz="4000" b="1" dirty="0"/>
              <a:t>If we have hoped in Messiah in this life only, we are of all men most to be pitied</a:t>
            </a:r>
            <a:r>
              <a:rPr lang="en-US" sz="4000" b="1" dirty="0" smtClean="0"/>
              <a:t>.  1 </a:t>
            </a:r>
            <a:r>
              <a:rPr lang="en-US" sz="4000" b="1" dirty="0"/>
              <a:t>Corinthians </a:t>
            </a:r>
            <a:r>
              <a:rPr lang="en-US" sz="4000" b="1" dirty="0" smtClean="0"/>
              <a:t>15:18-19</a:t>
            </a:r>
          </a:p>
          <a:p>
            <a:pPr marL="0" indent="0">
              <a:buNone/>
            </a:pPr>
            <a:r>
              <a:rPr lang="en-US" sz="4000" b="1" dirty="0" smtClean="0"/>
              <a:t>If there is no resurrection, we are wasting our lives serving God!  If there is no God, we should seek pleasure and wealth and fame and power!</a:t>
            </a:r>
            <a:endParaRPr lang="en-US" dirty="0"/>
          </a:p>
          <a:p>
            <a:pPr marL="0" indent="0">
              <a:buNone/>
            </a:pPr>
            <a:endParaRPr lang="en-US" sz="4000" b="1" dirty="0"/>
          </a:p>
        </p:txBody>
      </p:sp>
    </p:spTree>
    <p:extLst>
      <p:ext uri="{BB962C8B-B14F-4D97-AF65-F5344CB8AC3E}">
        <p14:creationId xmlns:p14="http://schemas.microsoft.com/office/powerpoint/2010/main" val="593803042"/>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Does the </a:t>
            </a:r>
            <a:r>
              <a:rPr lang="en-US" sz="4800" b="1" dirty="0" err="1" smtClean="0">
                <a:latin typeface="+mn-lt"/>
              </a:rPr>
              <a:t>Tanach</a:t>
            </a:r>
            <a:r>
              <a:rPr lang="en-US" sz="4800" b="1" dirty="0" smtClean="0">
                <a:latin typeface="+mn-lt"/>
              </a:rPr>
              <a:t> Teach Resurrection?</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Autofit/>
          </a:bodyPr>
          <a:lstStyle/>
          <a:p>
            <a:pPr marL="0" indent="0">
              <a:buNone/>
            </a:pPr>
            <a:r>
              <a:rPr lang="en-US" sz="4000" b="1" dirty="0"/>
              <a:t>For I know </a:t>
            </a:r>
            <a:r>
              <a:rPr lang="en-US" sz="4000" b="1" i="1" dirty="0"/>
              <a:t>that </a:t>
            </a:r>
            <a:r>
              <a:rPr lang="en-US" sz="4000" b="1" dirty="0"/>
              <a:t>my redeemer </a:t>
            </a:r>
            <a:r>
              <a:rPr lang="en-US" sz="4000" b="1" dirty="0" err="1"/>
              <a:t>liveth</a:t>
            </a:r>
            <a:r>
              <a:rPr lang="en-US" sz="4000" b="1" dirty="0"/>
              <a:t>, and </a:t>
            </a:r>
            <a:r>
              <a:rPr lang="en-US" sz="4000" b="1" i="1" dirty="0"/>
              <a:t>that </a:t>
            </a:r>
            <a:r>
              <a:rPr lang="en-US" sz="4000" b="1" dirty="0"/>
              <a:t>he shall stand at the latter </a:t>
            </a:r>
            <a:r>
              <a:rPr lang="en-US" sz="4000" b="1" i="1" dirty="0"/>
              <a:t>day </a:t>
            </a:r>
            <a:r>
              <a:rPr lang="en-US" sz="4000" b="1" dirty="0"/>
              <a:t>upon the earth</a:t>
            </a:r>
            <a:r>
              <a:rPr lang="en-US" sz="4000" b="1" dirty="0" smtClean="0"/>
              <a:t>: </a:t>
            </a:r>
            <a:r>
              <a:rPr lang="en-US" sz="4000" b="1" dirty="0"/>
              <a:t>And </a:t>
            </a:r>
            <a:r>
              <a:rPr lang="en-US" sz="4000" b="1" i="1" dirty="0"/>
              <a:t>though </a:t>
            </a:r>
            <a:r>
              <a:rPr lang="en-US" sz="4000" b="1" dirty="0"/>
              <a:t>after my skin </a:t>
            </a:r>
            <a:r>
              <a:rPr lang="en-US" sz="4000" b="1" i="1" dirty="0"/>
              <a:t>worms </a:t>
            </a:r>
            <a:r>
              <a:rPr lang="en-US" sz="4000" b="1" dirty="0"/>
              <a:t>destroy this </a:t>
            </a:r>
            <a:r>
              <a:rPr lang="en-US" sz="4000" b="1" i="1" dirty="0"/>
              <a:t>body</a:t>
            </a:r>
            <a:r>
              <a:rPr lang="en-US" sz="4000" b="1" dirty="0"/>
              <a:t>, yet in my flesh shall I see God</a:t>
            </a:r>
            <a:r>
              <a:rPr lang="en-US" sz="4000" b="1" dirty="0" smtClean="0"/>
              <a:t>: </a:t>
            </a:r>
            <a:r>
              <a:rPr lang="en-US" sz="4000" b="1" dirty="0"/>
              <a:t>Whom I shall see for myself, and mine eyes shall behold, and not another; </a:t>
            </a:r>
            <a:r>
              <a:rPr lang="en-US" sz="4000" b="1" i="1" dirty="0"/>
              <a:t>though </a:t>
            </a:r>
            <a:r>
              <a:rPr lang="en-US" sz="4000" b="1" dirty="0"/>
              <a:t>my reins be consumed within me.</a:t>
            </a:r>
          </a:p>
          <a:p>
            <a:pPr marL="0" indent="0">
              <a:buNone/>
            </a:pPr>
            <a:r>
              <a:rPr lang="en-US" sz="4000" b="1" dirty="0" smtClean="0"/>
              <a:t>Job 19:25-27 (KJV)</a:t>
            </a:r>
            <a:endParaRPr lang="en-US" sz="4000" b="1" dirty="0"/>
          </a:p>
        </p:txBody>
      </p:sp>
    </p:spTree>
    <p:extLst>
      <p:ext uri="{BB962C8B-B14F-4D97-AF65-F5344CB8AC3E}">
        <p14:creationId xmlns:p14="http://schemas.microsoft.com/office/powerpoint/2010/main" val="3928418554"/>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Does the </a:t>
            </a:r>
            <a:r>
              <a:rPr lang="en-US" sz="4800" b="1" dirty="0" err="1" smtClean="0">
                <a:latin typeface="+mn-lt"/>
              </a:rPr>
              <a:t>Tanach</a:t>
            </a:r>
            <a:r>
              <a:rPr lang="en-US" sz="4800" b="1" dirty="0" smtClean="0">
                <a:latin typeface="+mn-lt"/>
              </a:rPr>
              <a:t> Teach Resurrection?</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Autofit/>
          </a:bodyPr>
          <a:lstStyle/>
          <a:p>
            <a:pPr marL="0" indent="0">
              <a:buNone/>
            </a:pPr>
            <a:r>
              <a:rPr lang="en-US" sz="4000" b="1" dirty="0"/>
              <a:t>Your dead will live; Their corpses will rise. You who lie in the dust, awake and shout for joy, For your dew [is as] the dew of the dawn, And the earth will give birth to the departed spirits</a:t>
            </a:r>
            <a:r>
              <a:rPr lang="en-US" sz="4000" b="1" dirty="0" smtClean="0"/>
              <a:t>.  </a:t>
            </a:r>
            <a:r>
              <a:rPr lang="en-US" sz="4000" b="1" dirty="0" smtClean="0"/>
              <a:t>Isaiah 26:19</a:t>
            </a:r>
            <a:endParaRPr lang="en-US" sz="4000" b="1" dirty="0"/>
          </a:p>
        </p:txBody>
      </p:sp>
    </p:spTree>
    <p:extLst>
      <p:ext uri="{BB962C8B-B14F-4D97-AF65-F5344CB8AC3E}">
        <p14:creationId xmlns:p14="http://schemas.microsoft.com/office/powerpoint/2010/main" val="1474162865"/>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Does the </a:t>
            </a:r>
            <a:r>
              <a:rPr lang="en-US" sz="4800" b="1" dirty="0" err="1" smtClean="0">
                <a:latin typeface="+mn-lt"/>
              </a:rPr>
              <a:t>Tanach</a:t>
            </a:r>
            <a:r>
              <a:rPr lang="en-US" sz="4800" b="1" dirty="0" smtClean="0">
                <a:latin typeface="+mn-lt"/>
              </a:rPr>
              <a:t> Teach Resurrection?</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Autofit/>
          </a:bodyPr>
          <a:lstStyle/>
          <a:p>
            <a:pPr marL="0" indent="0">
              <a:buNone/>
            </a:pPr>
            <a:r>
              <a:rPr lang="en-US" sz="4000" b="1" dirty="0" smtClean="0"/>
              <a:t>Ezekiel 37:11-14  </a:t>
            </a:r>
            <a:r>
              <a:rPr lang="en-US" sz="3200" b="1" dirty="0" smtClean="0"/>
              <a:t>Then </a:t>
            </a:r>
            <a:r>
              <a:rPr lang="en-US" sz="3200" b="1" dirty="0"/>
              <a:t>He said to me, "Son of man, these bones are the whole house of Israel; behold, they say, 'Our bones are dried up and our hope has perished. We are completely cut off</a:t>
            </a:r>
            <a:r>
              <a:rPr lang="en-US" sz="3200" b="1" dirty="0" smtClean="0"/>
              <a:t>.' </a:t>
            </a:r>
            <a:r>
              <a:rPr lang="en-US" sz="3200" b="1" dirty="0"/>
              <a:t>"Therefore prophesy and say to them, 'Thus says the Master Yahuwah, "Behold, I will open your graves and cause you to come up out of your graves, My people; and I will bring you into the land of </a:t>
            </a:r>
            <a:r>
              <a:rPr lang="en-US" sz="3200" b="1" dirty="0" smtClean="0"/>
              <a:t>Israel. </a:t>
            </a:r>
            <a:r>
              <a:rPr lang="en-US" sz="3200" b="1" dirty="0"/>
              <a:t>"Then you will know that I am Yahuwah, when I have opened your graves and caused you to come up out of your graves, My </a:t>
            </a:r>
            <a:r>
              <a:rPr lang="en-US" sz="3200" b="1" dirty="0" smtClean="0"/>
              <a:t>people. </a:t>
            </a:r>
            <a:r>
              <a:rPr lang="en-US" sz="3200" b="1" dirty="0"/>
              <a:t>"I will put My Spirit within you and you will come to life, and I will place you on your own land. Then you will know that I, Yahuwah, have spoken and done it," declares Yahuwah</a:t>
            </a:r>
            <a:r>
              <a:rPr lang="en-US" sz="3200" b="1" dirty="0" smtClean="0"/>
              <a:t>.'"</a:t>
            </a:r>
            <a:endParaRPr lang="en-US" sz="3200" b="1" dirty="0"/>
          </a:p>
        </p:txBody>
      </p:sp>
    </p:spTree>
    <p:extLst>
      <p:ext uri="{BB962C8B-B14F-4D97-AF65-F5344CB8AC3E}">
        <p14:creationId xmlns:p14="http://schemas.microsoft.com/office/powerpoint/2010/main" val="3863231330"/>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The Importance of Resurrection</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Autofit/>
          </a:bodyPr>
          <a:lstStyle/>
          <a:p>
            <a:pPr marL="0" indent="0">
              <a:buNone/>
            </a:pPr>
            <a:r>
              <a:rPr lang="en-US" sz="4000" b="1" dirty="0"/>
              <a:t>But now Messiah has been raised from the dead, the </a:t>
            </a:r>
            <a:r>
              <a:rPr lang="en-US" sz="4000" b="1" u="sng" dirty="0"/>
              <a:t>first fruits of those who are asleep</a:t>
            </a:r>
            <a:r>
              <a:rPr lang="en-US" sz="4000" b="1" dirty="0" smtClean="0"/>
              <a:t>. </a:t>
            </a:r>
            <a:r>
              <a:rPr lang="en-US" sz="4000" b="1" dirty="0"/>
              <a:t>For since by a man [came] death, by a man also [came] the resurrection of the </a:t>
            </a:r>
            <a:r>
              <a:rPr lang="en-US" sz="4000" b="1" dirty="0" smtClean="0"/>
              <a:t>dead. </a:t>
            </a:r>
            <a:r>
              <a:rPr lang="en-US" sz="4000" b="1" dirty="0"/>
              <a:t>For as in Adam all die, so also in Messiah all will be made </a:t>
            </a:r>
            <a:r>
              <a:rPr lang="en-US" sz="4000" b="1" dirty="0" smtClean="0"/>
              <a:t>alive. </a:t>
            </a:r>
            <a:r>
              <a:rPr lang="en-US" sz="4000" b="1" dirty="0"/>
              <a:t>But each in his own order: </a:t>
            </a:r>
            <a:r>
              <a:rPr lang="en-US" sz="4000" b="1" u="sng" dirty="0"/>
              <a:t>Messiah the first fruits</a:t>
            </a:r>
            <a:r>
              <a:rPr lang="en-US" sz="4000" b="1" dirty="0"/>
              <a:t>, after that those who are Messiah's at His coming,</a:t>
            </a:r>
          </a:p>
          <a:p>
            <a:pPr marL="0" indent="0">
              <a:buNone/>
            </a:pPr>
            <a:r>
              <a:rPr lang="en-US" sz="4000" b="1" dirty="0" smtClean="0"/>
              <a:t>1 </a:t>
            </a:r>
            <a:r>
              <a:rPr lang="en-US" sz="4000" b="1" dirty="0"/>
              <a:t>Corinthians </a:t>
            </a:r>
            <a:r>
              <a:rPr lang="en-US" sz="4000" b="1" dirty="0" smtClean="0"/>
              <a:t>15:20-23</a:t>
            </a:r>
          </a:p>
          <a:p>
            <a:pPr marL="0" indent="0">
              <a:buNone/>
            </a:pPr>
            <a:r>
              <a:rPr lang="en-US" sz="4000" b="1" dirty="0" smtClean="0"/>
              <a:t>More time?  </a:t>
            </a:r>
            <a:r>
              <a:rPr lang="en-US" sz="4000" b="1" smtClean="0"/>
              <a:t>Read on…</a:t>
            </a:r>
            <a:endParaRPr lang="en-US" sz="4000" b="1" dirty="0"/>
          </a:p>
          <a:p>
            <a:pPr marL="0" indent="0">
              <a:buNone/>
            </a:pPr>
            <a:endParaRPr lang="en-US" dirty="0"/>
          </a:p>
          <a:p>
            <a:pPr marL="0" indent="0">
              <a:buNone/>
            </a:pPr>
            <a:endParaRPr lang="en-US" sz="4000" b="1" dirty="0"/>
          </a:p>
        </p:txBody>
      </p:sp>
    </p:spTree>
    <p:extLst>
      <p:ext uri="{BB962C8B-B14F-4D97-AF65-F5344CB8AC3E}">
        <p14:creationId xmlns:p14="http://schemas.microsoft.com/office/powerpoint/2010/main" val="4187493843"/>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Summary of </a:t>
            </a:r>
            <a:r>
              <a:rPr lang="en-US" sz="4800" b="1" dirty="0" smtClean="0">
                <a:latin typeface="+mn-lt"/>
              </a:rPr>
              <a:t>Resurrection</a:t>
            </a:r>
            <a:endParaRPr lang="en-US" sz="4800" b="1" dirty="0">
              <a:latin typeface="+mn-lt"/>
            </a:endParaRPr>
          </a:p>
        </p:txBody>
      </p:sp>
      <p:sp>
        <p:nvSpPr>
          <p:cNvPr id="3" name="Content Placeholder 2"/>
          <p:cNvSpPr>
            <a:spLocks noGrp="1"/>
          </p:cNvSpPr>
          <p:nvPr>
            <p:ph idx="1"/>
          </p:nvPr>
        </p:nvSpPr>
        <p:spPr>
          <a:xfrm>
            <a:off x="384313" y="1503123"/>
            <a:ext cx="11198087" cy="5273156"/>
          </a:xfrm>
        </p:spPr>
        <p:txBody>
          <a:bodyPr>
            <a:normAutofit/>
          </a:bodyPr>
          <a:lstStyle/>
          <a:p>
            <a:pPr marL="0" indent="0">
              <a:buNone/>
            </a:pPr>
            <a:r>
              <a:rPr lang="en-US" sz="4000" b="1" dirty="0" smtClean="0"/>
              <a:t>A</a:t>
            </a:r>
            <a:endParaRPr lang="en-US" sz="4000" b="1" dirty="0"/>
          </a:p>
        </p:txBody>
      </p:sp>
    </p:spTree>
    <p:extLst>
      <p:ext uri="{BB962C8B-B14F-4D97-AF65-F5344CB8AC3E}">
        <p14:creationId xmlns:p14="http://schemas.microsoft.com/office/powerpoint/2010/main" val="2236472414"/>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800" b="1" dirty="0">
                <a:solidFill>
                  <a:schemeClr val="tx1"/>
                </a:solidFill>
                <a:latin typeface="+mn-lt"/>
                <a:cs typeface="Times New Roman" pitchFamily="18" charset="0"/>
              </a:rPr>
              <a:t>What Say You?</a:t>
            </a:r>
          </a:p>
          <a:p>
            <a:pPr algn="ctr">
              <a:buNone/>
            </a:pPr>
            <a:r>
              <a:rPr lang="en-US" sz="4800" b="1" dirty="0">
                <a:solidFill>
                  <a:schemeClr val="tx1"/>
                </a:solidFill>
                <a:latin typeface="+mn-lt"/>
                <a:cs typeface="Times New Roman" pitchFamily="18" charset="0"/>
              </a:rPr>
              <a:t>Your Turn to Respond to the Teaching </a:t>
            </a:r>
          </a:p>
          <a:p>
            <a:pPr marL="0" indent="0">
              <a:buNone/>
            </a:pPr>
            <a:r>
              <a:rPr lang="en-US" sz="4000" b="1" dirty="0"/>
              <a:t>Questions</a:t>
            </a:r>
          </a:p>
          <a:p>
            <a:pPr marL="0" indent="0">
              <a:buNone/>
            </a:pPr>
            <a:r>
              <a:rPr lang="en-US" sz="4000" b="1" dirty="0"/>
              <a:t>Comments</a:t>
            </a:r>
          </a:p>
          <a:p>
            <a:pPr marL="0" indent="0">
              <a:buNone/>
            </a:pPr>
            <a:r>
              <a:rPr lang="en-US" sz="4000" b="1" dirty="0"/>
              <a:t>Testimonies</a:t>
            </a:r>
          </a:p>
          <a:p>
            <a:pPr marL="0" indent="0">
              <a:buNone/>
            </a:pPr>
            <a:r>
              <a:rPr lang="en-US" sz="4000" b="1" dirty="0"/>
              <a:t>Prophesies</a:t>
            </a:r>
          </a:p>
          <a:p>
            <a:pPr marL="0" indent="0">
              <a:buNone/>
            </a:pPr>
            <a:r>
              <a:rPr lang="en-US" sz="4000" b="1" dirty="0"/>
              <a:t>Prayer Requests</a:t>
            </a:r>
          </a:p>
        </p:txBody>
      </p:sp>
    </p:spTree>
    <p:extLst>
      <p:ext uri="{BB962C8B-B14F-4D97-AF65-F5344CB8AC3E}">
        <p14:creationId xmlns:p14="http://schemas.microsoft.com/office/powerpoint/2010/main" val="900550558"/>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44286" y="876303"/>
            <a:ext cx="10462381" cy="5143500"/>
          </a:xfrm>
        </p:spPr>
        <p:txBody>
          <a:bodyPr>
            <a:normAutofit/>
          </a:bodyPr>
          <a:lstStyle/>
          <a:p>
            <a:pPr algn="ctr">
              <a:buNone/>
            </a:pPr>
            <a:r>
              <a:rPr lang="en-US" sz="4000" b="1" dirty="0">
                <a:solidFill>
                  <a:schemeClr val="tx1"/>
                </a:solidFill>
                <a:latin typeface="+mn-lt"/>
              </a:rPr>
              <a:t>You Can Get More Information About Many Other Bible Study Topics From a Hebraic </a:t>
            </a:r>
            <a:r>
              <a:rPr lang="en-US" sz="4000" b="1" dirty="0" smtClean="0">
                <a:solidFill>
                  <a:schemeClr val="tx1"/>
                </a:solidFill>
                <a:latin typeface="+mn-lt"/>
              </a:rPr>
              <a:t>Perspective At </a:t>
            </a:r>
            <a:r>
              <a:rPr lang="en-US" sz="4000" b="1" dirty="0">
                <a:solidFill>
                  <a:schemeClr val="tx1"/>
                </a:solidFill>
                <a:latin typeface="+mn-lt"/>
              </a:rPr>
              <a:t>My Website:</a:t>
            </a:r>
          </a:p>
          <a:p>
            <a:pPr algn="ctr">
              <a:buNone/>
            </a:pPr>
            <a:r>
              <a:rPr lang="en-US" sz="6000" b="1" dirty="0">
                <a:solidFill>
                  <a:schemeClr val="tx1"/>
                </a:solidFill>
                <a:latin typeface="+mn-lt"/>
              </a:rPr>
              <a:t>www.BibleTruth.cc</a:t>
            </a:r>
          </a:p>
        </p:txBody>
      </p:sp>
    </p:spTree>
    <p:extLst>
      <p:ext uri="{BB962C8B-B14F-4D97-AF65-F5344CB8AC3E}">
        <p14:creationId xmlns:p14="http://schemas.microsoft.com/office/powerpoint/2010/main" val="91191785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78582</TotalTime>
  <Words>2554</Words>
  <Application>Microsoft Office PowerPoint</Application>
  <PresentationFormat>Widescreen</PresentationFormat>
  <Paragraphs>141</Paragraphs>
  <Slides>42</Slides>
  <Notes>4</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42</vt:i4>
      </vt:variant>
    </vt:vector>
  </HeadingPairs>
  <TitlesOfParts>
    <vt:vector size="49" baseType="lpstr">
      <vt:lpstr>Arial</vt:lpstr>
      <vt:lpstr>Bwhebb</vt:lpstr>
      <vt:lpstr>Calibri</vt:lpstr>
      <vt:lpstr>Calibri Light</vt:lpstr>
      <vt:lpstr>Helvetica</vt:lpstr>
      <vt:lpstr>Times New Roman</vt:lpstr>
      <vt:lpstr>Office Theme</vt:lpstr>
      <vt:lpstr>PowerPoint Presentation</vt:lpstr>
      <vt:lpstr>PowerPoint Presentation</vt:lpstr>
      <vt:lpstr>First fruits</vt:lpstr>
      <vt:lpstr>Omer</vt:lpstr>
      <vt:lpstr>A Lasting Law</vt:lpstr>
      <vt:lpstr>Counting to 50</vt:lpstr>
      <vt:lpstr>Shavuot (Weeks)</vt:lpstr>
      <vt:lpstr>First fruits</vt:lpstr>
      <vt:lpstr>What Day is It?</vt:lpstr>
      <vt:lpstr>The Debate Over the Omer</vt:lpstr>
      <vt:lpstr>Debate</vt:lpstr>
      <vt:lpstr>What Shabbat?</vt:lpstr>
      <vt:lpstr> </vt:lpstr>
      <vt:lpstr> </vt:lpstr>
      <vt:lpstr>Ha Shabbat</vt:lpstr>
      <vt:lpstr>Firstfruits</vt:lpstr>
      <vt:lpstr>Firstfruits</vt:lpstr>
      <vt:lpstr>Why Were People Commanded to Go Up?</vt:lpstr>
      <vt:lpstr>Messiah is Not Found</vt:lpstr>
      <vt:lpstr>Messiah is Not Found</vt:lpstr>
      <vt:lpstr>Messiah is Not Found</vt:lpstr>
      <vt:lpstr>Messiah is Not Found</vt:lpstr>
      <vt:lpstr>Messiah is Not Found</vt:lpstr>
      <vt:lpstr>Messiah “Going Up” to the Father</vt:lpstr>
      <vt:lpstr>What Does This “Going Up” Indicate?</vt:lpstr>
      <vt:lpstr>What Does This “Going Up” Indicate?</vt:lpstr>
      <vt:lpstr>The Importance of Resurrection</vt:lpstr>
      <vt:lpstr>The Importance of Resurrection</vt:lpstr>
      <vt:lpstr>What Did Paul Leave Out?</vt:lpstr>
      <vt:lpstr>What Did Paul Leave Out?</vt:lpstr>
      <vt:lpstr>The Importance of Resurrection</vt:lpstr>
      <vt:lpstr>The Importance of Resurrection</vt:lpstr>
      <vt:lpstr>The Importance of Resurrection</vt:lpstr>
      <vt:lpstr>The Importance of Resurrection</vt:lpstr>
      <vt:lpstr>The Importance of Resurrection</vt:lpstr>
      <vt:lpstr>Does the Tanach Teach Resurrection?</vt:lpstr>
      <vt:lpstr>Does the Tanach Teach Resurrection?</vt:lpstr>
      <vt:lpstr>Does the Tanach Teach Resurrection?</vt:lpstr>
      <vt:lpstr>The Importance of Resurrection</vt:lpstr>
      <vt:lpstr>Summary of Resurrection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David M Rogers</dc:creator>
  <cp:lastModifiedBy>David M Rogers</cp:lastModifiedBy>
  <cp:revision>783</cp:revision>
  <dcterms:created xsi:type="dcterms:W3CDTF">2018-11-07T08:55:54Z</dcterms:created>
  <dcterms:modified xsi:type="dcterms:W3CDTF">2020-04-18T15:24:48Z</dcterms:modified>
</cp:coreProperties>
</file>