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257" r:id="rId3"/>
    <p:sldId id="266" r:id="rId4"/>
    <p:sldId id="276" r:id="rId5"/>
    <p:sldId id="280" r:id="rId6"/>
    <p:sldId id="279" r:id="rId7"/>
    <p:sldId id="278" r:id="rId8"/>
    <p:sldId id="267" r:id="rId9"/>
    <p:sldId id="268" r:id="rId10"/>
    <p:sldId id="275" r:id="rId11"/>
    <p:sldId id="269" r:id="rId12"/>
    <p:sldId id="270" r:id="rId13"/>
    <p:sldId id="271" r:id="rId14"/>
    <p:sldId id="281" r:id="rId15"/>
    <p:sldId id="272" r:id="rId16"/>
    <p:sldId id="273" r:id="rId17"/>
    <p:sldId id="282" r:id="rId18"/>
    <p:sldId id="265" r:id="rId19"/>
    <p:sldId id="274"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6" r:id="rId42"/>
    <p:sldId id="304" r:id="rId43"/>
    <p:sldId id="305" r:id="rId44"/>
    <p:sldId id="307" r:id="rId45"/>
    <p:sldId id="308" r:id="rId46"/>
    <p:sldId id="30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May 4,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Counting the Biblical Way</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Counting to Seven, Counting to Fifty and Counting to Three</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Yahuwah said to Mosheh, "Speak to the sons of </a:t>
            </a:r>
            <a:r>
              <a:rPr lang="en-US" sz="4000" b="1" dirty="0" err="1"/>
              <a:t>Yisrael</a:t>
            </a:r>
            <a:r>
              <a:rPr lang="en-US" sz="4000" b="1" dirty="0"/>
              <a:t> and say to them: 'When you enter the land I am going to give you and you reap its harvest, bring to the priest a sheaf of the first grain you harvest.  He is to wave the sheaf before Yahuwah so it will be accepted on your behalf; the priest is to wave it on the day after the Sabbath.'" (</a:t>
            </a:r>
            <a:r>
              <a:rPr lang="en-US" sz="4000" b="1" dirty="0" err="1" smtClean="0"/>
              <a:t>Vayiqra</a:t>
            </a:r>
            <a:r>
              <a:rPr lang="en-US" sz="4000" b="1" dirty="0" smtClean="0"/>
              <a:t>/Leviticus </a:t>
            </a:r>
            <a:r>
              <a:rPr lang="en-US" sz="4000" b="1" dirty="0"/>
              <a:t>23:9-11)</a:t>
            </a:r>
            <a:endParaRPr lang="en-US" sz="4800" b="1" dirty="0"/>
          </a:p>
        </p:txBody>
      </p:sp>
    </p:spTree>
    <p:extLst>
      <p:ext uri="{BB962C8B-B14F-4D97-AF65-F5344CB8AC3E}">
        <p14:creationId xmlns:p14="http://schemas.microsoft.com/office/powerpoint/2010/main" val="3010804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Omer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On </a:t>
            </a:r>
            <a:r>
              <a:rPr lang="en-US" sz="4000" b="1" dirty="0"/>
              <a:t>the day you wave the sheaf, you must sacrifice as a burnt offering to Yahuwah a lamb a year old without </a:t>
            </a:r>
            <a:r>
              <a:rPr lang="en-US" sz="4000" b="1" dirty="0" smtClean="0"/>
              <a:t>defect, together </a:t>
            </a:r>
            <a:r>
              <a:rPr lang="en-US" sz="4000" b="1" dirty="0"/>
              <a:t>with its grain offering of two-tenths of an </a:t>
            </a:r>
            <a:r>
              <a:rPr lang="en-US" sz="4000" b="1" dirty="0" err="1"/>
              <a:t>ephah</a:t>
            </a:r>
            <a:r>
              <a:rPr lang="en-US" sz="4000" b="1" dirty="0"/>
              <a:t> of fine flour mixed with oil-- an offering made to Yahuwah by fire, a pleasing aroma-- and its drink offering of a quarter of a </a:t>
            </a:r>
            <a:r>
              <a:rPr lang="en-US" sz="4000" b="1" dirty="0" err="1"/>
              <a:t>hin</a:t>
            </a:r>
            <a:r>
              <a:rPr lang="en-US" sz="4000" b="1" dirty="0"/>
              <a:t> of wine.</a:t>
            </a:r>
          </a:p>
          <a:p>
            <a:pPr marL="0" indent="0">
              <a:buNone/>
            </a:pPr>
            <a:r>
              <a:rPr lang="en-US" sz="4000" b="1" dirty="0" smtClean="0"/>
              <a:t>(</a:t>
            </a:r>
            <a:r>
              <a:rPr lang="en-US" sz="4000" b="1" dirty="0" err="1" smtClean="0"/>
              <a:t>Vayiqra</a:t>
            </a:r>
            <a:r>
              <a:rPr lang="en-US" sz="4000" b="1" dirty="0" smtClean="0"/>
              <a:t>/Leviticus 23:12-13)</a:t>
            </a:r>
            <a:endParaRPr lang="en-US" sz="4800" b="1" dirty="0"/>
          </a:p>
        </p:txBody>
      </p:sp>
    </p:spTree>
    <p:extLst>
      <p:ext uri="{BB962C8B-B14F-4D97-AF65-F5344CB8AC3E}">
        <p14:creationId xmlns:p14="http://schemas.microsoft.com/office/powerpoint/2010/main" val="1462360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Lasting Law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You must not eat any bread, or roasted or new grain, until the very day you bring this offering to your Elohim. This is to be a lasting </a:t>
            </a:r>
            <a:r>
              <a:rPr lang="en-US" sz="4000" b="1" dirty="0" smtClean="0"/>
              <a:t>ordinance (</a:t>
            </a:r>
            <a:r>
              <a:rPr lang="en-US" sz="4000" b="1" dirty="0" err="1" smtClean="0"/>
              <a:t>Heb</a:t>
            </a:r>
            <a:r>
              <a:rPr lang="en-US" sz="4000" b="1" dirty="0" smtClean="0"/>
              <a:t> </a:t>
            </a:r>
            <a:r>
              <a:rPr lang="en-US" sz="4000" b="1" i="1" dirty="0" err="1" smtClean="0"/>
              <a:t>chukah</a:t>
            </a:r>
            <a:r>
              <a:rPr lang="en-US" sz="4000" b="1" dirty="0" smtClean="0"/>
              <a:t>) </a:t>
            </a:r>
            <a:r>
              <a:rPr lang="en-US" sz="4000" b="1" dirty="0"/>
              <a:t>for the generations to come, </a:t>
            </a:r>
            <a:r>
              <a:rPr lang="en-US" sz="4000" b="1" dirty="0" smtClean="0"/>
              <a:t>in all your dwelling places.</a:t>
            </a:r>
            <a:endParaRPr lang="en-US" sz="4000" b="1" dirty="0"/>
          </a:p>
          <a:p>
            <a:pPr marL="0" indent="0">
              <a:buNone/>
            </a:pPr>
            <a:r>
              <a:rPr lang="en-US" sz="4000" b="1" dirty="0" smtClean="0"/>
              <a:t>(</a:t>
            </a:r>
            <a:r>
              <a:rPr lang="en-US" sz="4000" b="1" dirty="0" err="1" smtClean="0"/>
              <a:t>Vayiqra</a:t>
            </a:r>
            <a:r>
              <a:rPr lang="en-US" sz="4000" b="1" dirty="0" smtClean="0"/>
              <a:t>/Leviticus 23:14)</a:t>
            </a:r>
            <a:endParaRPr lang="en-US" sz="4800" b="1" dirty="0"/>
          </a:p>
        </p:txBody>
      </p:sp>
    </p:spTree>
    <p:extLst>
      <p:ext uri="{BB962C8B-B14F-4D97-AF65-F5344CB8AC3E}">
        <p14:creationId xmlns:p14="http://schemas.microsoft.com/office/powerpoint/2010/main" val="2657504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Counting to 50</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"'From the day after the Sabbath, the day you brought the sheaf of the wave offering, count off seven full </a:t>
            </a:r>
            <a:r>
              <a:rPr lang="en-US" sz="4000" b="1" dirty="0" smtClean="0"/>
              <a:t>weeks.  Count </a:t>
            </a:r>
            <a:r>
              <a:rPr lang="en-US" sz="4000" b="1" dirty="0"/>
              <a:t>off fifty days up to the day after the seventh Sabbath, and then present an offering of new grain to Yahuwah.</a:t>
            </a:r>
          </a:p>
          <a:p>
            <a:pPr marL="0" indent="0">
              <a:buNone/>
            </a:pPr>
            <a:r>
              <a:rPr lang="en-US" sz="4000" b="1" dirty="0" smtClean="0"/>
              <a:t>(</a:t>
            </a:r>
            <a:r>
              <a:rPr lang="en-US" sz="4000" b="1" dirty="0" err="1" smtClean="0"/>
              <a:t>Vayiqra</a:t>
            </a:r>
            <a:r>
              <a:rPr lang="en-US" sz="4000" b="1" dirty="0" smtClean="0"/>
              <a:t>/Leviticus 23:15-16)</a:t>
            </a:r>
            <a:endParaRPr lang="en-US" sz="4800" b="1" dirty="0"/>
          </a:p>
        </p:txBody>
      </p:sp>
    </p:spTree>
    <p:extLst>
      <p:ext uri="{BB962C8B-B14F-4D97-AF65-F5344CB8AC3E}">
        <p14:creationId xmlns:p14="http://schemas.microsoft.com/office/powerpoint/2010/main" val="3239142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Shavuot (Weeks)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On </a:t>
            </a:r>
            <a:r>
              <a:rPr lang="en-US" sz="4000" b="1" dirty="0"/>
              <a:t>that same day you are to proclaim a set apart assembly and do no regular work. This is to be a lasting ordinance for the generations to come, wherever you live.</a:t>
            </a:r>
          </a:p>
          <a:p>
            <a:pPr marL="0" indent="0">
              <a:buNone/>
            </a:pPr>
            <a:r>
              <a:rPr lang="en-US" sz="4000" b="1" dirty="0" smtClean="0"/>
              <a:t>(</a:t>
            </a:r>
            <a:r>
              <a:rPr lang="en-US" sz="4000" b="1" dirty="0" err="1" smtClean="0"/>
              <a:t>Vayiqra</a:t>
            </a:r>
            <a:r>
              <a:rPr lang="en-US" sz="4000" b="1" dirty="0" smtClean="0"/>
              <a:t>/Leviticus 23:21)</a:t>
            </a:r>
            <a:endParaRPr lang="en-US" sz="4800" b="1" dirty="0"/>
          </a:p>
        </p:txBody>
      </p:sp>
    </p:spTree>
    <p:extLst>
      <p:ext uri="{BB962C8B-B14F-4D97-AF65-F5344CB8AC3E}">
        <p14:creationId xmlns:p14="http://schemas.microsoft.com/office/powerpoint/2010/main" val="3596137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word translated </a:t>
            </a:r>
            <a:r>
              <a:rPr lang="en-US" sz="4000" b="1" i="1" dirty="0"/>
              <a:t>sheaf</a:t>
            </a:r>
            <a:r>
              <a:rPr lang="en-US" sz="4000" b="1" dirty="0"/>
              <a:t> in our text is from the Hebrew</a:t>
            </a:r>
            <a:r>
              <a:rPr lang="en-US" sz="4000" b="1" dirty="0">
                <a:latin typeface="Bwhebb" panose="00000400000000000000" pitchFamily="2" charset="0"/>
              </a:rPr>
              <a:t>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(pronounced </a:t>
            </a:r>
            <a:r>
              <a:rPr lang="en-US" sz="4000" b="1" i="1" dirty="0" err="1"/>
              <a:t>ōmĕr</a:t>
            </a:r>
            <a:r>
              <a:rPr lang="en-US" sz="4000" b="1" dirty="0"/>
              <a:t>).  This word means,</a:t>
            </a:r>
          </a:p>
          <a:p>
            <a:pPr marL="0" indent="0">
              <a:buNone/>
            </a:pPr>
            <a:r>
              <a:rPr lang="en-US" sz="4000" b="1" dirty="0"/>
              <a:t>I.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n.m. sheaf (</a:t>
            </a:r>
            <a:r>
              <a:rPr lang="en-US" sz="4000" b="1" i="1" dirty="0"/>
              <a:t>swath</a:t>
            </a:r>
            <a:r>
              <a:rPr lang="en-US" sz="4000" b="1" dirty="0"/>
              <a:t>, row of fallen grain); fig. of food (abs.); lit. (</a:t>
            </a:r>
            <a:r>
              <a:rPr lang="en-US" sz="4000" b="1" dirty="0" err="1"/>
              <a:t>pg</a:t>
            </a:r>
            <a:r>
              <a:rPr lang="en-US" sz="4000" b="1" dirty="0"/>
              <a:t> 771).  B7436 II.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n.m. </a:t>
            </a:r>
            <a:r>
              <a:rPr lang="en-US" sz="4000" b="1" dirty="0" err="1"/>
              <a:t>omer</a:t>
            </a:r>
            <a:r>
              <a:rPr lang="en-US" sz="4000" b="1" dirty="0"/>
              <a:t>; a measure; itself; amount measured; = 1/10 </a:t>
            </a:r>
            <a:r>
              <a:rPr lang="en-US" sz="4000" b="1" dirty="0" err="1"/>
              <a:t>ephah</a:t>
            </a:r>
            <a:r>
              <a:rPr lang="en-US" sz="4000" b="1" dirty="0"/>
              <a:t>.</a:t>
            </a:r>
          </a:p>
          <a:p>
            <a:pPr marL="0" indent="0">
              <a:buNone/>
            </a:pPr>
            <a:r>
              <a:rPr lang="en-US" sz="4000" b="1" dirty="0"/>
              <a:t>The </a:t>
            </a:r>
            <a:r>
              <a:rPr lang="en-US" sz="4000" b="1" i="1" dirty="0" err="1"/>
              <a:t>omer</a:t>
            </a:r>
            <a:r>
              <a:rPr lang="en-US" sz="4000" b="1" dirty="0"/>
              <a:t> is the first sheaf of the spring harvest which is brought </a:t>
            </a:r>
            <a:r>
              <a:rPr lang="en-US" sz="4000" b="1" dirty="0" smtClean="0"/>
              <a:t>to the priest and </a:t>
            </a:r>
            <a:r>
              <a:rPr lang="en-US" sz="4000" b="1" dirty="0"/>
              <a:t>waved before Yahuwah</a:t>
            </a:r>
            <a:r>
              <a:rPr lang="en-US" sz="4000" b="1" dirty="0" smtClean="0"/>
              <a:t>.</a:t>
            </a:r>
            <a:endParaRPr lang="en-US" sz="4000" b="1" dirty="0"/>
          </a:p>
        </p:txBody>
      </p:sp>
    </p:spTree>
    <p:extLst>
      <p:ext uri="{BB962C8B-B14F-4D97-AF65-F5344CB8AC3E}">
        <p14:creationId xmlns:p14="http://schemas.microsoft.com/office/powerpoint/2010/main" val="3244778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Day is 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this text immediately follows the instructions regarding the Feast of Unleavened Bread and its set-apart observances.  So, the question which is frequently debated is that of </a:t>
            </a:r>
            <a:r>
              <a:rPr lang="en-US" sz="4000" b="1" u="sng" dirty="0"/>
              <a:t>when</a:t>
            </a:r>
            <a:r>
              <a:rPr lang="en-US" sz="4000" b="1" dirty="0"/>
              <a:t> this sheaf is presented and waved before Yahuwah. </a:t>
            </a:r>
            <a:r>
              <a:rPr lang="en-US" sz="4000" b="1" dirty="0" smtClean="0"/>
              <a:t> </a:t>
            </a:r>
            <a:r>
              <a:rPr lang="en-US" sz="4000" b="1" dirty="0"/>
              <a:t>[Josephus, Antiquity 15:320].</a:t>
            </a:r>
            <a:endParaRPr lang="en-US" sz="6600" b="1" dirty="0"/>
          </a:p>
        </p:txBody>
      </p:sp>
    </p:spTree>
    <p:extLst>
      <p:ext uri="{BB962C8B-B14F-4D97-AF65-F5344CB8AC3E}">
        <p14:creationId xmlns:p14="http://schemas.microsoft.com/office/powerpoint/2010/main" val="2281176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Debate Over the Omer</a:t>
            </a:r>
            <a:endParaRPr lang="en-US" sz="4800" b="1" dirty="0">
              <a:latin typeface="+mn-lt"/>
            </a:endParaRPr>
          </a:p>
        </p:txBody>
      </p:sp>
      <p:sp>
        <p:nvSpPr>
          <p:cNvPr id="3" name="Content Placeholder 2"/>
          <p:cNvSpPr>
            <a:spLocks noGrp="1"/>
          </p:cNvSpPr>
          <p:nvPr>
            <p:ph idx="1"/>
          </p:nvPr>
        </p:nvSpPr>
        <p:spPr>
          <a:xfrm>
            <a:off x="609600" y="851770"/>
            <a:ext cx="10972800" cy="5924509"/>
          </a:xfrm>
        </p:spPr>
        <p:txBody>
          <a:bodyPr>
            <a:noAutofit/>
          </a:bodyPr>
          <a:lstStyle/>
          <a:p>
            <a:pPr marL="0" indent="0">
              <a:buNone/>
            </a:pPr>
            <a:r>
              <a:rPr lang="en-US" sz="4000" b="1" dirty="0" smtClean="0"/>
              <a:t>In </a:t>
            </a:r>
            <a:r>
              <a:rPr lang="en-US" sz="4000" b="1" dirty="0"/>
              <a:t>the first century, various sects such as the Sadducees, the </a:t>
            </a:r>
            <a:r>
              <a:rPr lang="en-US" sz="4000" b="1" dirty="0" err="1"/>
              <a:t>Boethusians</a:t>
            </a:r>
            <a:r>
              <a:rPr lang="en-US" sz="4000" b="1" dirty="0"/>
              <a:t> and the Essenes (who lived in the Dead Sea / Qumran area) and later the </a:t>
            </a:r>
            <a:r>
              <a:rPr lang="en-US" sz="4000" b="1" dirty="0" err="1"/>
              <a:t>Karaites</a:t>
            </a:r>
            <a:r>
              <a:rPr lang="en-US" sz="4000" b="1" dirty="0"/>
              <a:t> had a disagreement with the Pharisees (who are traced today to Rabbinic Judaism) on when this day of the waving of the </a:t>
            </a:r>
            <a:r>
              <a:rPr lang="en-US" sz="4000" b="1" i="1" dirty="0" err="1"/>
              <a:t>omer</a:t>
            </a:r>
            <a:r>
              <a:rPr lang="en-US" sz="4000" b="1" dirty="0"/>
              <a:t> was. The </a:t>
            </a:r>
            <a:r>
              <a:rPr lang="en-US" sz="4000" b="1" dirty="0" err="1"/>
              <a:t>Boethusians</a:t>
            </a:r>
            <a:r>
              <a:rPr lang="en-US" sz="4000" b="1" dirty="0"/>
              <a:t> were considered a sect of the Sadducees. They received their name from Simeon b. </a:t>
            </a:r>
            <a:r>
              <a:rPr lang="en-US" sz="4000" b="1" dirty="0" err="1"/>
              <a:t>Boethus</a:t>
            </a:r>
            <a:r>
              <a:rPr lang="en-US" sz="4000" b="1" dirty="0"/>
              <a:t> who was appointed high priest by Herod the Great in 24 B.C.E [Josephus, Antiquity 15:320].</a:t>
            </a:r>
            <a:endParaRPr lang="en-US" sz="6600" b="1" dirty="0"/>
          </a:p>
        </p:txBody>
      </p:sp>
    </p:spTree>
    <p:extLst>
      <p:ext uri="{BB962C8B-B14F-4D97-AF65-F5344CB8AC3E}">
        <p14:creationId xmlns:p14="http://schemas.microsoft.com/office/powerpoint/2010/main" val="810190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Debate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Sadducees, </a:t>
            </a:r>
            <a:r>
              <a:rPr lang="en-US" sz="4000" b="1" dirty="0" err="1"/>
              <a:t>Boethusians</a:t>
            </a:r>
            <a:r>
              <a:rPr lang="en-US" sz="4000" b="1" dirty="0"/>
              <a:t> and </a:t>
            </a:r>
            <a:r>
              <a:rPr lang="en-US" sz="4000" b="1" dirty="0" err="1"/>
              <a:t>Karaites</a:t>
            </a:r>
            <a:r>
              <a:rPr lang="en-US" sz="4000" b="1" dirty="0"/>
              <a:t> maintain that the counting of the </a:t>
            </a:r>
            <a:r>
              <a:rPr lang="en-US" sz="4000" b="1" i="1" dirty="0" err="1"/>
              <a:t>omer</a:t>
            </a:r>
            <a:r>
              <a:rPr lang="en-US" sz="4000" b="1" dirty="0"/>
              <a:t> should begin the first day following the weekly Sabbath. The Essenes believed it started on the Sunday after the end of the entire eight day festival (one week later than the Sadducees, </a:t>
            </a:r>
            <a:r>
              <a:rPr lang="en-US" sz="4000" b="1" dirty="0" err="1"/>
              <a:t>Boethusians</a:t>
            </a:r>
            <a:r>
              <a:rPr lang="en-US" sz="4000" b="1" dirty="0"/>
              <a:t> and </a:t>
            </a:r>
            <a:r>
              <a:rPr lang="en-US" sz="4000" b="1" dirty="0" err="1"/>
              <a:t>Karaites</a:t>
            </a:r>
            <a:r>
              <a:rPr lang="en-US" sz="4000" b="1" dirty="0"/>
              <a:t>.)  The Pharisees (Rabbinic Judaism) maintains that the counting should begin on Aviv / Nisan 16 which is the day following the first day of Unleavened Bread.  So, who is </a:t>
            </a:r>
            <a:r>
              <a:rPr lang="en-US" sz="4000" b="1" dirty="0" smtClean="0"/>
              <a:t>right?</a:t>
            </a:r>
            <a:endParaRPr lang="en-US" sz="6600" b="1" dirty="0"/>
          </a:p>
        </p:txBody>
      </p:sp>
    </p:spTree>
    <p:extLst>
      <p:ext uri="{BB962C8B-B14F-4D97-AF65-F5344CB8AC3E}">
        <p14:creationId xmlns:p14="http://schemas.microsoft.com/office/powerpoint/2010/main" val="1942889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Shabbat?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whole argument hinges on the meaning of </a:t>
            </a:r>
            <a:r>
              <a:rPr lang="en-US" sz="4000" b="1" i="1" dirty="0"/>
              <a:t>Shabbat</a:t>
            </a:r>
            <a:r>
              <a:rPr lang="en-US" sz="4000" b="1" dirty="0"/>
              <a:t>, since the waving is to occur on "the day after the Shabbat."  The Pharisees and their successors - the Rabbinic Jews - propose that "the Shabbat" can refer to the seventh day Shabbat or to the "high" set-apart days or to a set of seven years.  Therefore, they believe that the first day of Unleavened Bread is this "Shabbat," the day after which the offering is to be presented and waved.</a:t>
            </a:r>
            <a:endParaRPr lang="en-US" sz="6600" b="1" dirty="0"/>
          </a:p>
        </p:txBody>
      </p:sp>
    </p:spTree>
    <p:extLst>
      <p:ext uri="{BB962C8B-B14F-4D97-AF65-F5344CB8AC3E}">
        <p14:creationId xmlns:p14="http://schemas.microsoft.com/office/powerpoint/2010/main" val="3121114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263047" y="576198"/>
            <a:ext cx="11724361" cy="6200082"/>
          </a:xfrm>
        </p:spPr>
        <p:txBody>
          <a:bodyPr>
            <a:noAutofit/>
          </a:bodyPr>
          <a:lstStyle/>
          <a:p>
            <a:pPr marL="0" indent="0">
              <a:buNone/>
            </a:pPr>
            <a:r>
              <a:rPr lang="en-US" sz="4000" b="1" dirty="0"/>
              <a:t>The problem with this theory is that it is not supported by Scripture (but then, there are a lot of teachings of the Rabbis that are not supported by Scripture!)  The form of our word in </a:t>
            </a:r>
            <a:r>
              <a:rPr lang="en-US" sz="4000" b="1" dirty="0" err="1"/>
              <a:t>Vayiqra</a:t>
            </a:r>
            <a:r>
              <a:rPr lang="en-US" sz="4000" b="1" dirty="0"/>
              <a:t> </a:t>
            </a:r>
            <a:r>
              <a:rPr lang="en-US" sz="4000" b="1" dirty="0" smtClean="0"/>
              <a:t>23:15 is</a:t>
            </a:r>
            <a:r>
              <a:rPr lang="en-US" sz="4400" b="1" dirty="0" smtClean="0">
                <a:latin typeface="Bwhebb" panose="00000400000000000000" pitchFamily="2" charset="0"/>
              </a:rPr>
              <a:t> </a:t>
            </a:r>
            <a:r>
              <a:rPr lang="en-US" sz="4400" b="1" dirty="0" err="1">
                <a:latin typeface="Bwhebb" panose="00000400000000000000" pitchFamily="2" charset="0"/>
              </a:rPr>
              <a:t>tB'êV;h</a:t>
            </a:r>
            <a:r>
              <a:rPr lang="en-US" sz="4400" b="1" dirty="0">
                <a:latin typeface="Bwhebb" panose="00000400000000000000" pitchFamily="2" charset="0"/>
              </a:rPr>
              <a:t>; </a:t>
            </a:r>
            <a:r>
              <a:rPr lang="en-US" sz="4000" b="1" dirty="0"/>
              <a:t>(</a:t>
            </a:r>
            <a:r>
              <a:rPr lang="en-US" sz="4000" b="1" i="1" dirty="0" err="1"/>
              <a:t>haShabbat</a:t>
            </a:r>
            <a:r>
              <a:rPr lang="en-US" sz="4000" b="1" dirty="0"/>
              <a:t>, or "the Sabbath").  In this form, </a:t>
            </a:r>
            <a:r>
              <a:rPr lang="en-US" sz="4000" b="1" i="1" dirty="0" err="1"/>
              <a:t>haShabbat</a:t>
            </a:r>
            <a:r>
              <a:rPr lang="en-US" sz="4000" b="1" dirty="0"/>
              <a:t> occurs 17 times in the Torah, including in our text, and </a:t>
            </a:r>
            <a:r>
              <a:rPr lang="en-US" sz="4000" b="1" u="sng" dirty="0"/>
              <a:t>every time this word is used in this form</a:t>
            </a:r>
            <a:r>
              <a:rPr lang="en-US" sz="4000" b="1" dirty="0"/>
              <a:t> it is referring to the weekly seventh-day Sabbath day (Exod. 16:29; 20:8, 11; 31:14, 15, 16[twice]; 35:3; Lev. 23:11, 15, 16; 24:8[twice]; Num. 15:32; 28:9; Deut. 5:12, 15</a:t>
            </a:r>
            <a:r>
              <a:rPr lang="en-US" sz="4000" b="1" dirty="0" smtClean="0"/>
              <a:t>).</a:t>
            </a:r>
            <a:endParaRPr lang="en-US" sz="6600" b="1" dirty="0"/>
          </a:p>
        </p:txBody>
      </p:sp>
    </p:spTree>
    <p:extLst>
      <p:ext uri="{BB962C8B-B14F-4D97-AF65-F5344CB8AC3E}">
        <p14:creationId xmlns:p14="http://schemas.microsoft.com/office/powerpoint/2010/main" val="1943637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263047" y="576198"/>
            <a:ext cx="11724361" cy="6200082"/>
          </a:xfrm>
        </p:spPr>
        <p:txBody>
          <a:bodyPr>
            <a:noAutofit/>
          </a:bodyPr>
          <a:lstStyle/>
          <a:p>
            <a:pPr marL="0" indent="0">
              <a:buNone/>
            </a:pPr>
            <a:r>
              <a:rPr lang="en-US" sz="4000" b="1" dirty="0" smtClean="0"/>
              <a:t>In </a:t>
            </a:r>
            <a:r>
              <a:rPr lang="en-US" sz="4000" b="1" dirty="0"/>
              <a:t>the rest of the </a:t>
            </a:r>
            <a:r>
              <a:rPr lang="en-US" sz="4000" b="1" dirty="0" err="1"/>
              <a:t>Tanach</a:t>
            </a:r>
            <a:r>
              <a:rPr lang="en-US" sz="4000" b="1" dirty="0"/>
              <a:t>, the same is true - a total of about 40 times </a:t>
            </a:r>
            <a:r>
              <a:rPr lang="en-US" sz="4000" b="1" i="1" dirty="0" err="1"/>
              <a:t>haShabbat</a:t>
            </a:r>
            <a:r>
              <a:rPr lang="en-US" sz="4000" b="1" dirty="0"/>
              <a:t> is used in the </a:t>
            </a:r>
            <a:r>
              <a:rPr lang="en-US" sz="4000" b="1" dirty="0" err="1"/>
              <a:t>Tanach</a:t>
            </a:r>
            <a:r>
              <a:rPr lang="en-US" sz="4000" b="1" i="1" dirty="0"/>
              <a:t> - </a:t>
            </a:r>
            <a:r>
              <a:rPr lang="en-US" sz="4000" b="1" i="1" dirty="0" err="1"/>
              <a:t>haShabbat</a:t>
            </a:r>
            <a:r>
              <a:rPr lang="en-US" sz="4000" b="1" dirty="0"/>
              <a:t> </a:t>
            </a:r>
            <a:r>
              <a:rPr lang="en-US" sz="4000" b="1" u="sng" dirty="0"/>
              <a:t>always</a:t>
            </a:r>
            <a:r>
              <a:rPr lang="en-US" sz="4000" b="1" dirty="0"/>
              <a:t> refers to the weekly Sabbath</a:t>
            </a:r>
            <a:r>
              <a:rPr lang="en-US" sz="4000" b="1" dirty="0" smtClean="0"/>
              <a:t>.</a:t>
            </a:r>
          </a:p>
          <a:p>
            <a:pPr marL="0" indent="0">
              <a:buNone/>
            </a:pPr>
            <a:r>
              <a:rPr lang="en-US" sz="4000" b="1" dirty="0"/>
              <a:t>Furthermore, the word </a:t>
            </a:r>
            <a:r>
              <a:rPr lang="en-US" sz="4000" b="1" i="1" dirty="0" err="1"/>
              <a:t>shabbat</a:t>
            </a:r>
            <a:r>
              <a:rPr lang="en-US" sz="4000" b="1" dirty="0"/>
              <a:t> without the definite article also always refers to the weekly seventh day Sabbath, except where there are other modifiers to further define its meaning.  An example of when </a:t>
            </a:r>
            <a:r>
              <a:rPr lang="en-US" sz="4000" b="1" i="1" dirty="0" err="1"/>
              <a:t>shabbat</a:t>
            </a:r>
            <a:r>
              <a:rPr lang="en-US" sz="4000" b="1" dirty="0"/>
              <a:t> does not refer to the seventh day Sabbath is here:</a:t>
            </a:r>
          </a:p>
          <a:p>
            <a:pPr marL="0" indent="0">
              <a:buNone/>
            </a:pPr>
            <a:endParaRPr lang="en-US" sz="4000" b="1" dirty="0"/>
          </a:p>
        </p:txBody>
      </p:sp>
    </p:spTree>
    <p:extLst>
      <p:ext uri="{BB962C8B-B14F-4D97-AF65-F5344CB8AC3E}">
        <p14:creationId xmlns:p14="http://schemas.microsoft.com/office/powerpoint/2010/main" val="3734237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Ha Shabbat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Count </a:t>
            </a:r>
            <a:r>
              <a:rPr lang="en-US" sz="4000" b="1" dirty="0"/>
              <a:t>off seven </a:t>
            </a:r>
            <a:r>
              <a:rPr lang="en-US" sz="4000" b="1" dirty="0" err="1"/>
              <a:t>sabbaths</a:t>
            </a:r>
            <a:r>
              <a:rPr lang="en-US" sz="4000" b="1" dirty="0"/>
              <a:t> of years-- seven times seven years-- so that the seven </a:t>
            </a:r>
            <a:r>
              <a:rPr lang="en-US" sz="4000" b="1" dirty="0" err="1"/>
              <a:t>sabbaths</a:t>
            </a:r>
            <a:r>
              <a:rPr lang="en-US" sz="4000" b="1" dirty="0"/>
              <a:t> of years amount to a period of forty-nine years. (</a:t>
            </a:r>
            <a:r>
              <a:rPr lang="en-US" sz="4000" b="1" dirty="0" err="1"/>
              <a:t>Vayiqra</a:t>
            </a:r>
            <a:r>
              <a:rPr lang="en-US" sz="4000" b="1" dirty="0"/>
              <a:t> 25:8)</a:t>
            </a:r>
          </a:p>
          <a:p>
            <a:pPr marL="0" indent="0">
              <a:buNone/>
            </a:pPr>
            <a:r>
              <a:rPr lang="en-US" sz="4000" b="1" dirty="0"/>
              <a:t>Here, the word </a:t>
            </a:r>
            <a:r>
              <a:rPr lang="en-US" sz="4000" b="1" i="1" dirty="0" err="1"/>
              <a:t>shabbat</a:t>
            </a:r>
            <a:r>
              <a:rPr lang="en-US" sz="4000" b="1" dirty="0"/>
              <a:t> is in the plural (</a:t>
            </a:r>
            <a:r>
              <a:rPr lang="en-US" sz="4000" b="1" i="1" dirty="0" err="1"/>
              <a:t>shabbatot</a:t>
            </a:r>
            <a:r>
              <a:rPr lang="en-US" sz="4000" b="1" dirty="0"/>
              <a:t>) and it explicitly calls this time period </a:t>
            </a:r>
            <a:r>
              <a:rPr lang="en-US" sz="4000" b="1" i="1" dirty="0" err="1"/>
              <a:t>sabbaths</a:t>
            </a:r>
            <a:r>
              <a:rPr lang="en-US" sz="4000" b="1" i="1" dirty="0"/>
              <a:t> of years</a:t>
            </a:r>
            <a:r>
              <a:rPr lang="en-US" sz="4000" b="1" dirty="0"/>
              <a:t>.  The modifier </a:t>
            </a:r>
            <a:r>
              <a:rPr lang="en-US" sz="4000" b="1" i="1" dirty="0"/>
              <a:t>of years</a:t>
            </a:r>
            <a:r>
              <a:rPr lang="en-US" sz="4000" b="1" dirty="0"/>
              <a:t> lets us know that these </a:t>
            </a:r>
            <a:r>
              <a:rPr lang="en-US" sz="4000" b="1" dirty="0" err="1"/>
              <a:t>shabbats</a:t>
            </a:r>
            <a:r>
              <a:rPr lang="en-US" sz="4000" b="1" dirty="0"/>
              <a:t> are not the weekly Shabbats but are referring to a different kind of </a:t>
            </a:r>
            <a:r>
              <a:rPr lang="en-US" sz="4000" b="1" dirty="0" err="1"/>
              <a:t>shabbats</a:t>
            </a:r>
            <a:r>
              <a:rPr lang="en-US" sz="4000" b="1" dirty="0"/>
              <a:t>.</a:t>
            </a:r>
          </a:p>
          <a:p>
            <a:pPr marL="0" indent="0">
              <a:buNone/>
            </a:pPr>
            <a:endParaRPr lang="en-US" sz="4800" b="1" dirty="0"/>
          </a:p>
        </p:txBody>
      </p:sp>
    </p:spTree>
    <p:extLst>
      <p:ext uri="{BB962C8B-B14F-4D97-AF65-F5344CB8AC3E}">
        <p14:creationId xmlns:p14="http://schemas.microsoft.com/office/powerpoint/2010/main" val="769790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Firstfruits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the next question that needs addressed is: </a:t>
            </a:r>
            <a:r>
              <a:rPr lang="en-US" sz="4000" b="1" i="1" dirty="0"/>
              <a:t>Which Sabbath?</a:t>
            </a:r>
            <a:r>
              <a:rPr lang="en-US" sz="4000" b="1" dirty="0"/>
              <a:t>  </a:t>
            </a:r>
            <a:r>
              <a:rPr lang="en-US" sz="4000" b="1" dirty="0" err="1"/>
              <a:t>Vayiqra</a:t>
            </a:r>
            <a:r>
              <a:rPr lang="en-US" sz="4000" b="1" dirty="0"/>
              <a:t> 23:9-11 is a little vague to identify which Sabbath the sheaf is to be waved:</a:t>
            </a:r>
          </a:p>
          <a:p>
            <a:pPr marL="0" indent="0">
              <a:buNone/>
            </a:pPr>
            <a:r>
              <a:rPr lang="en-US" sz="4000" b="1" dirty="0"/>
              <a:t>He is to wave the sheaf before Yahuwah so it will be accepted on your behalf; the priest is to wave it on the day after the Sabbath</a:t>
            </a:r>
            <a:r>
              <a:rPr lang="en-US" sz="4000" b="1" dirty="0" smtClean="0"/>
              <a:t>. v11</a:t>
            </a:r>
            <a:endParaRPr lang="en-US" sz="4000" b="1" dirty="0"/>
          </a:p>
        </p:txBody>
      </p:sp>
    </p:spTree>
    <p:extLst>
      <p:ext uri="{BB962C8B-B14F-4D97-AF65-F5344CB8AC3E}">
        <p14:creationId xmlns:p14="http://schemas.microsoft.com/office/powerpoint/2010/main" val="9356466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Firstfruits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Of </a:t>
            </a:r>
            <a:r>
              <a:rPr lang="en-US" sz="4000" b="1" dirty="0"/>
              <a:t>the more common views, the Essenes believed the Sabbath after the conclusion of the Feast of Unleavened Bread was the time of this offering.  The rest believe that the Sabbath being referred to is the one which, the day after is one of the seven days of the Feast of Unleavened Bread</a:t>
            </a:r>
            <a:r>
              <a:rPr lang="en-US" sz="4000" b="1" dirty="0" smtClean="0"/>
              <a:t>.</a:t>
            </a:r>
            <a:endParaRPr lang="en-US" sz="4000" b="1" dirty="0"/>
          </a:p>
        </p:txBody>
      </p:sp>
    </p:spTree>
    <p:extLst>
      <p:ext uri="{BB962C8B-B14F-4D97-AF65-F5344CB8AC3E}">
        <p14:creationId xmlns:p14="http://schemas.microsoft.com/office/powerpoint/2010/main" val="906606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Were People Commanded to Go Up?</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purpose of the going up was to present yourself before your Elohim.</a:t>
            </a:r>
          </a:p>
          <a:p>
            <a:pPr marL="0" indent="0">
              <a:buNone/>
            </a:pPr>
            <a:r>
              <a:rPr lang="en-US" sz="4000" b="1" dirty="0" smtClean="0"/>
              <a:t>You are not to approach him empty handed</a:t>
            </a:r>
          </a:p>
          <a:p>
            <a:pPr marL="0" indent="0">
              <a:buNone/>
            </a:pPr>
            <a:r>
              <a:rPr lang="en-US" sz="4000" b="1" dirty="0" smtClean="0"/>
              <a:t>Therefore, this approaching the Almighty was done sometime during the 7 days of the Pilgrimage Festival.  The “first day of the week” had to fall among the 7 days of Unleavened Bread.</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Our </a:t>
            </a: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But Messiah has indeed been raised from the dead, the </a:t>
            </a:r>
            <a:r>
              <a:rPr lang="en-US" sz="4000" b="1" dirty="0" smtClean="0"/>
              <a:t>first fruits </a:t>
            </a:r>
            <a:r>
              <a:rPr lang="en-US" sz="4000" b="1" dirty="0"/>
              <a:t>of those who have fallen asleep</a:t>
            </a:r>
            <a:r>
              <a:rPr lang="en-US" sz="4000" b="1" dirty="0" smtClean="0"/>
              <a:t>.  For </a:t>
            </a:r>
            <a:r>
              <a:rPr lang="en-US" sz="4000" b="1" dirty="0"/>
              <a:t>since death came through a man, the resurrection of the dead comes also through a man.</a:t>
            </a:r>
          </a:p>
          <a:p>
            <a:pPr marL="0" indent="0">
              <a:buNone/>
            </a:pPr>
            <a:r>
              <a:rPr lang="en-US" sz="4000" b="1" dirty="0" smtClean="0"/>
              <a:t>For </a:t>
            </a:r>
            <a:r>
              <a:rPr lang="en-US" sz="4000" b="1" dirty="0"/>
              <a:t>as in Adam all die, so in Messiah all will be made alive</a:t>
            </a:r>
            <a:r>
              <a:rPr lang="en-US" sz="4000" b="1" dirty="0" smtClean="0"/>
              <a:t>.  But </a:t>
            </a:r>
            <a:r>
              <a:rPr lang="en-US" sz="4000" b="1" dirty="0"/>
              <a:t>each in his own turn: Messiah, the </a:t>
            </a:r>
            <a:r>
              <a:rPr lang="en-US" sz="4000" b="1" dirty="0" smtClean="0"/>
              <a:t>first fruits; </a:t>
            </a:r>
            <a:r>
              <a:rPr lang="en-US" sz="4000" b="1" dirty="0"/>
              <a:t>then, when he comes, those who belong to him</a:t>
            </a:r>
            <a:r>
              <a:rPr lang="en-US" sz="4000" b="1" dirty="0" smtClean="0"/>
              <a:t>. 1 Corinthians 15:20-23</a:t>
            </a:r>
            <a:endParaRPr lang="en-US" sz="3200" b="1" dirty="0"/>
          </a:p>
        </p:txBody>
      </p:sp>
    </p:spTree>
    <p:extLst>
      <p:ext uri="{BB962C8B-B14F-4D97-AF65-F5344CB8AC3E}">
        <p14:creationId xmlns:p14="http://schemas.microsoft.com/office/powerpoint/2010/main" val="1626852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Our </a:t>
            </a: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err="1" smtClean="0"/>
              <a:t>Yahusha</a:t>
            </a:r>
            <a:r>
              <a:rPr lang="en-US" sz="4000" b="1" dirty="0" smtClean="0"/>
              <a:t> had to be presented to the Father on this day to be acceptable.</a:t>
            </a:r>
          </a:p>
          <a:p>
            <a:pPr marL="0" indent="0">
              <a:buNone/>
            </a:pPr>
            <a:r>
              <a:rPr lang="en-US" sz="4000" b="1" dirty="0" smtClean="0"/>
              <a:t>He had come to fulfill all righteousness.</a:t>
            </a:r>
          </a:p>
          <a:p>
            <a:pPr marL="0" indent="0">
              <a:buNone/>
            </a:pPr>
            <a:r>
              <a:rPr lang="en-US" sz="4000" b="1" dirty="0" smtClean="0"/>
              <a:t>Where does the Bible imply this?</a:t>
            </a:r>
            <a:endParaRPr lang="en-US" sz="3200" b="1" dirty="0"/>
          </a:p>
        </p:txBody>
      </p:sp>
    </p:spTree>
    <p:extLst>
      <p:ext uri="{BB962C8B-B14F-4D97-AF65-F5344CB8AC3E}">
        <p14:creationId xmlns:p14="http://schemas.microsoft.com/office/powerpoint/2010/main" val="1733779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a:t>
            </a:r>
            <a:r>
              <a:rPr lang="en-US" sz="4800" b="1" dirty="0" smtClean="0">
                <a:latin typeface="+mn-lt"/>
              </a:rPr>
              <a:t>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Early on the first day of the week, </a:t>
            </a:r>
            <a:r>
              <a:rPr lang="en-US" sz="4000" b="1" u="sng" dirty="0"/>
              <a:t>while it was still dark</a:t>
            </a:r>
            <a:r>
              <a:rPr lang="en-US" sz="4000" b="1" dirty="0"/>
              <a:t>, </a:t>
            </a:r>
            <a:r>
              <a:rPr lang="en-US" sz="4000" b="1" dirty="0" err="1"/>
              <a:t>Miryam</a:t>
            </a:r>
            <a:r>
              <a:rPr lang="en-US" sz="4000" b="1" dirty="0"/>
              <a:t> of </a:t>
            </a:r>
            <a:r>
              <a:rPr lang="en-US" sz="4000" b="1" dirty="0" err="1"/>
              <a:t>Magdala</a:t>
            </a:r>
            <a:r>
              <a:rPr lang="en-US" sz="4000" b="1" dirty="0"/>
              <a:t> went to the tomb and saw that the stone had been removed from the </a:t>
            </a:r>
            <a:r>
              <a:rPr lang="en-US" sz="4000" b="1" dirty="0" smtClean="0"/>
              <a:t>entrance.  So </a:t>
            </a:r>
            <a:r>
              <a:rPr lang="en-US" sz="4000" b="1" dirty="0"/>
              <a:t>she came running to Shimon </a:t>
            </a:r>
            <a:r>
              <a:rPr lang="en-US" sz="4000" b="1" dirty="0" err="1"/>
              <a:t>Kepha</a:t>
            </a:r>
            <a:r>
              <a:rPr lang="en-US" sz="4000" b="1" dirty="0"/>
              <a:t> and the other disciple, the one </a:t>
            </a:r>
            <a:r>
              <a:rPr lang="en-US" sz="4000" b="1" dirty="0" err="1"/>
              <a:t>Yahusha</a:t>
            </a:r>
            <a:r>
              <a:rPr lang="en-US" sz="4000" b="1" dirty="0"/>
              <a:t> loved, and said, "They have taken the Master out of the tomb, and we don't know where they have put him!"</a:t>
            </a:r>
          </a:p>
          <a:p>
            <a:pPr marL="0" indent="0">
              <a:buNone/>
            </a:pPr>
            <a:r>
              <a:rPr lang="en-US" sz="4000" b="1" dirty="0" smtClean="0"/>
              <a:t>Lazarus (John) 20:1-2</a:t>
            </a:r>
            <a:endParaRPr lang="en-US" sz="4000" b="1" dirty="0"/>
          </a:p>
        </p:txBody>
      </p:sp>
    </p:spTree>
    <p:extLst>
      <p:ext uri="{BB962C8B-B14F-4D97-AF65-F5344CB8AC3E}">
        <p14:creationId xmlns:p14="http://schemas.microsoft.com/office/powerpoint/2010/main" val="28386458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a:t>
            </a:r>
            <a:r>
              <a:rPr lang="en-US" sz="4800" b="1" dirty="0" smtClean="0">
                <a:latin typeface="+mn-lt"/>
              </a:rPr>
              <a:t>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So </a:t>
            </a:r>
            <a:r>
              <a:rPr lang="en-US" sz="4000" b="1" dirty="0" err="1"/>
              <a:t>Kepha</a:t>
            </a:r>
            <a:r>
              <a:rPr lang="en-US" sz="4000" b="1" dirty="0"/>
              <a:t> and the other disciple started for the tomb</a:t>
            </a:r>
            <a:r>
              <a:rPr lang="en-US" sz="4000" b="1" dirty="0" smtClean="0"/>
              <a:t>.  </a:t>
            </a:r>
            <a:r>
              <a:rPr lang="en-US" sz="4000" b="1" dirty="0"/>
              <a:t>Both were running, but the other disciple outran </a:t>
            </a:r>
            <a:r>
              <a:rPr lang="en-US" sz="4000" b="1" dirty="0" err="1"/>
              <a:t>Kepha</a:t>
            </a:r>
            <a:r>
              <a:rPr lang="en-US" sz="4000" b="1" dirty="0"/>
              <a:t> and reached the tomb first</a:t>
            </a:r>
            <a:r>
              <a:rPr lang="en-US" sz="4000" b="1" dirty="0" smtClean="0"/>
              <a:t>.  He </a:t>
            </a:r>
            <a:r>
              <a:rPr lang="en-US" sz="4000" b="1" dirty="0"/>
              <a:t>bent over and looked in at the strips of linen lying there but did not go in</a:t>
            </a:r>
            <a:r>
              <a:rPr lang="en-US" sz="4000" b="1" dirty="0" smtClean="0"/>
              <a:t>. </a:t>
            </a:r>
          </a:p>
          <a:p>
            <a:pPr marL="0" indent="0">
              <a:buNone/>
            </a:pPr>
            <a:r>
              <a:rPr lang="en-US" sz="4000" b="1" dirty="0" smtClean="0"/>
              <a:t>Lazarus (John) 20:3-5</a:t>
            </a:r>
            <a:endParaRPr lang="en-US" sz="4000" b="1" dirty="0"/>
          </a:p>
        </p:txBody>
      </p:sp>
    </p:spTree>
    <p:extLst>
      <p:ext uri="{BB962C8B-B14F-4D97-AF65-F5344CB8AC3E}">
        <p14:creationId xmlns:p14="http://schemas.microsoft.com/office/powerpoint/2010/main" val="3469884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a:t>
            </a:r>
            <a:r>
              <a:rPr lang="en-US" sz="4800" b="1" dirty="0" smtClean="0">
                <a:latin typeface="+mn-lt"/>
              </a:rPr>
              <a:t>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Then </a:t>
            </a:r>
            <a:r>
              <a:rPr lang="en-US" sz="4000" b="1" dirty="0"/>
              <a:t>Shimon </a:t>
            </a:r>
            <a:r>
              <a:rPr lang="en-US" sz="4000" b="1" dirty="0" err="1"/>
              <a:t>Kepha</a:t>
            </a:r>
            <a:r>
              <a:rPr lang="en-US" sz="4000" b="1" dirty="0"/>
              <a:t>, who was behind him, arrived and went into the tomb. He saw the strips of linen lying </a:t>
            </a:r>
            <a:r>
              <a:rPr lang="en-US" sz="4000" b="1" dirty="0" smtClean="0"/>
              <a:t>there, </a:t>
            </a:r>
            <a:r>
              <a:rPr lang="en-US" sz="4000" b="1" dirty="0"/>
              <a:t>as well as the burial cloth that had been around </a:t>
            </a:r>
            <a:r>
              <a:rPr lang="en-US" sz="4000" b="1" dirty="0" err="1"/>
              <a:t>Yahusha's</a:t>
            </a:r>
            <a:r>
              <a:rPr lang="en-US" sz="4000" b="1" dirty="0"/>
              <a:t> head. The cloth was folded up by itself, separate from the linen.</a:t>
            </a:r>
          </a:p>
          <a:p>
            <a:pPr marL="0" indent="0">
              <a:buNone/>
            </a:pPr>
            <a:r>
              <a:rPr lang="en-US" sz="4000" b="1" dirty="0" smtClean="0"/>
              <a:t>Finally </a:t>
            </a:r>
            <a:r>
              <a:rPr lang="en-US" sz="4000" b="1" dirty="0"/>
              <a:t>the other disciple, who had reached the tomb first, also went inside. He saw and believed</a:t>
            </a:r>
            <a:r>
              <a:rPr lang="en-US" sz="4000" b="1" dirty="0" smtClean="0"/>
              <a:t>.</a:t>
            </a:r>
          </a:p>
          <a:p>
            <a:pPr marL="0" indent="0">
              <a:buNone/>
            </a:pPr>
            <a:r>
              <a:rPr lang="en-US" sz="4000" b="1" dirty="0" smtClean="0"/>
              <a:t>Lazarus (John) 20:6-8</a:t>
            </a:r>
            <a:endParaRPr lang="en-US" sz="4000" b="1" dirty="0"/>
          </a:p>
        </p:txBody>
      </p:sp>
    </p:spTree>
    <p:extLst>
      <p:ext uri="{BB962C8B-B14F-4D97-AF65-F5344CB8AC3E}">
        <p14:creationId xmlns:p14="http://schemas.microsoft.com/office/powerpoint/2010/main" val="2051192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a:t>
            </a:r>
            <a:r>
              <a:rPr lang="en-US" sz="4800" b="1" dirty="0" smtClean="0">
                <a:latin typeface="+mn-lt"/>
              </a:rPr>
              <a:t>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(They </a:t>
            </a:r>
            <a:r>
              <a:rPr lang="en-US" sz="4000" b="1" dirty="0"/>
              <a:t>still did not understand from Scripture that </a:t>
            </a:r>
            <a:r>
              <a:rPr lang="en-US" sz="4000" b="1" dirty="0" err="1"/>
              <a:t>Yahusha</a:t>
            </a:r>
            <a:r>
              <a:rPr lang="en-US" sz="4000" b="1" dirty="0"/>
              <a:t> had to rise from the dead</a:t>
            </a:r>
            <a:r>
              <a:rPr lang="en-US" sz="4000" b="1" dirty="0" smtClean="0"/>
              <a:t>.) </a:t>
            </a:r>
            <a:r>
              <a:rPr lang="en-US" sz="4000" b="1" dirty="0"/>
              <a:t>Then the disciples went back to their </a:t>
            </a:r>
            <a:r>
              <a:rPr lang="en-US" sz="4000" b="1" dirty="0" smtClean="0"/>
              <a:t>homes, </a:t>
            </a:r>
            <a:r>
              <a:rPr lang="en-US" sz="4000" b="1" dirty="0"/>
              <a:t>but </a:t>
            </a:r>
            <a:r>
              <a:rPr lang="en-US" sz="4000" b="1" dirty="0" err="1"/>
              <a:t>Miryam</a:t>
            </a:r>
            <a:r>
              <a:rPr lang="en-US" sz="4000" b="1" dirty="0"/>
              <a:t> stood outside the tomb crying. As she wept, she bent over to look into the </a:t>
            </a:r>
            <a:r>
              <a:rPr lang="en-US" sz="4000" b="1" dirty="0" smtClean="0"/>
              <a:t>tomb </a:t>
            </a:r>
            <a:r>
              <a:rPr lang="en-US" sz="4000" b="1" dirty="0"/>
              <a:t>and saw two angels in white, seated where </a:t>
            </a:r>
            <a:r>
              <a:rPr lang="en-US" sz="4000" b="1" dirty="0" err="1"/>
              <a:t>Yahusha's</a:t>
            </a:r>
            <a:r>
              <a:rPr lang="en-US" sz="4000" b="1" dirty="0"/>
              <a:t> body had been, one at the head and the other at the foot</a:t>
            </a:r>
            <a:r>
              <a:rPr lang="en-US" sz="4000" b="1" dirty="0" smtClean="0"/>
              <a:t>.</a:t>
            </a:r>
          </a:p>
          <a:p>
            <a:pPr marL="0" indent="0">
              <a:buNone/>
            </a:pPr>
            <a:r>
              <a:rPr lang="en-US" sz="4000" b="1" dirty="0" smtClean="0"/>
              <a:t>Lazarus (John) 20:9-12</a:t>
            </a:r>
            <a:endParaRPr lang="en-US" sz="4000" b="1" dirty="0"/>
          </a:p>
        </p:txBody>
      </p:sp>
    </p:spTree>
    <p:extLst>
      <p:ext uri="{BB962C8B-B14F-4D97-AF65-F5344CB8AC3E}">
        <p14:creationId xmlns:p14="http://schemas.microsoft.com/office/powerpoint/2010/main" val="38043721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a:t>
            </a:r>
            <a:r>
              <a:rPr lang="en-US" sz="4800" b="1" dirty="0" smtClean="0">
                <a:latin typeface="+mn-lt"/>
              </a:rPr>
              <a:t>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They </a:t>
            </a:r>
            <a:r>
              <a:rPr lang="en-US" sz="4000" b="1" dirty="0"/>
              <a:t>asked her, "Woman, why are you crying?" "They have taken my master away," she said, "and I don't know where they have put him</a:t>
            </a:r>
            <a:r>
              <a:rPr lang="en-US" sz="4000" b="1" dirty="0" smtClean="0"/>
              <a:t>." </a:t>
            </a:r>
            <a:r>
              <a:rPr lang="en-US" sz="4000" b="1" dirty="0"/>
              <a:t>At this, she turned around and saw </a:t>
            </a:r>
            <a:r>
              <a:rPr lang="en-US" sz="4000" b="1" dirty="0" err="1"/>
              <a:t>Yahusha</a:t>
            </a:r>
            <a:r>
              <a:rPr lang="en-US" sz="4000" b="1" dirty="0"/>
              <a:t> standing there, but she did not realize that it was </a:t>
            </a:r>
            <a:r>
              <a:rPr lang="en-US" sz="4000" b="1" dirty="0" err="1" smtClean="0"/>
              <a:t>Yahusha</a:t>
            </a:r>
            <a:r>
              <a:rPr lang="en-US" sz="4000" b="1" dirty="0" smtClean="0"/>
              <a:t>. </a:t>
            </a:r>
            <a:r>
              <a:rPr lang="en-US" sz="4000" b="1" dirty="0"/>
              <a:t>"Woman," he said, "why are you crying? Who is it you are looking for?" Thinking he was the gardener, she said, "Sir, if you have carried him away, tell me where you have put him, and I will get him</a:t>
            </a:r>
            <a:r>
              <a:rPr lang="en-US" sz="4000" b="1" dirty="0" smtClean="0"/>
              <a:t>.“   </a:t>
            </a:r>
            <a:r>
              <a:rPr lang="en-US" sz="4000" b="1" dirty="0" smtClean="0"/>
              <a:t>Lazarus (John) 20:13-15</a:t>
            </a:r>
            <a:endParaRPr lang="en-US" sz="4000" b="1" dirty="0"/>
          </a:p>
        </p:txBody>
      </p:sp>
    </p:spTree>
    <p:extLst>
      <p:ext uri="{BB962C8B-B14F-4D97-AF65-F5344CB8AC3E}">
        <p14:creationId xmlns:p14="http://schemas.microsoft.com/office/powerpoint/2010/main" val="3694419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a:t>
            </a:r>
            <a:r>
              <a:rPr lang="en-US" sz="4800" b="1" dirty="0" smtClean="0">
                <a:latin typeface="+mn-lt"/>
              </a:rPr>
              <a:t>“</a:t>
            </a:r>
            <a:r>
              <a:rPr lang="en-US" sz="4800" b="1" dirty="0" smtClean="0">
                <a:latin typeface="+mn-lt"/>
              </a:rPr>
              <a:t>Going Up” to the Father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err="1" smtClean="0"/>
              <a:t>Yahusha</a:t>
            </a:r>
            <a:r>
              <a:rPr lang="en-US" sz="4000" b="1" dirty="0" smtClean="0"/>
              <a:t> </a:t>
            </a:r>
            <a:r>
              <a:rPr lang="en-US" sz="4000" b="1" dirty="0"/>
              <a:t>said to her, "</a:t>
            </a:r>
            <a:r>
              <a:rPr lang="en-US" sz="4000" b="1" dirty="0" err="1"/>
              <a:t>Miryam</a:t>
            </a:r>
            <a:r>
              <a:rPr lang="en-US" sz="4000" b="1" dirty="0"/>
              <a:t>." She turned toward him and cried out in Aramaic, "</a:t>
            </a:r>
            <a:r>
              <a:rPr lang="en-US" sz="4000" b="1" dirty="0" err="1"/>
              <a:t>Rabboni</a:t>
            </a:r>
            <a:r>
              <a:rPr lang="en-US" sz="4000" b="1" dirty="0"/>
              <a:t>!" (which means Teacher</a:t>
            </a:r>
            <a:r>
              <a:rPr lang="en-US" sz="4000" b="1" dirty="0" smtClean="0"/>
              <a:t>).  </a:t>
            </a:r>
            <a:r>
              <a:rPr lang="en-US" sz="4000" b="1" dirty="0" err="1" smtClean="0"/>
              <a:t>Yahusha</a:t>
            </a:r>
            <a:r>
              <a:rPr lang="en-US" sz="4000" b="1" dirty="0" smtClean="0"/>
              <a:t> </a:t>
            </a:r>
            <a:r>
              <a:rPr lang="en-US" sz="4000" b="1" dirty="0"/>
              <a:t>said, "Do not </a:t>
            </a:r>
            <a:r>
              <a:rPr lang="en-US" sz="4000" b="1" dirty="0" smtClean="0"/>
              <a:t>touch me</a:t>
            </a:r>
            <a:r>
              <a:rPr lang="en-US" sz="4000" b="1" dirty="0"/>
              <a:t>, for I have not yet </a:t>
            </a:r>
            <a:r>
              <a:rPr lang="en-US" sz="4000" b="1" dirty="0" smtClean="0"/>
              <a:t>gone up </a:t>
            </a:r>
            <a:r>
              <a:rPr lang="en-US" sz="4000" b="1" dirty="0"/>
              <a:t>to the Father. Go instead to my brothers and tell them, 'I am returning to my Father and your Father, to my Elohim and your Elohim</a:t>
            </a:r>
            <a:r>
              <a:rPr lang="en-US" sz="4000" b="1" dirty="0" smtClean="0"/>
              <a:t>.'"</a:t>
            </a:r>
          </a:p>
          <a:p>
            <a:pPr marL="0" indent="0">
              <a:buNone/>
            </a:pPr>
            <a:r>
              <a:rPr lang="en-US" sz="4000" b="1" dirty="0" smtClean="0"/>
              <a:t>Lazarus (John) 20:16-17</a:t>
            </a:r>
            <a:endParaRPr lang="en-US" sz="4000" b="1" dirty="0"/>
          </a:p>
        </p:txBody>
      </p:sp>
    </p:spTree>
    <p:extLst>
      <p:ext uri="{BB962C8B-B14F-4D97-AF65-F5344CB8AC3E}">
        <p14:creationId xmlns:p14="http://schemas.microsoft.com/office/powerpoint/2010/main" val="40317559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This “</a:t>
            </a:r>
            <a:r>
              <a:rPr lang="en-US" sz="4800" b="1" dirty="0" smtClean="0">
                <a:latin typeface="+mn-lt"/>
              </a:rPr>
              <a:t>Going Up” Indicate?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He ascended to heaven 40 days later</a:t>
            </a:r>
          </a:p>
          <a:p>
            <a:pPr marL="0" indent="0">
              <a:buNone/>
            </a:pPr>
            <a:r>
              <a:rPr lang="en-US" sz="4000" b="1" dirty="0" smtClean="0"/>
              <a:t>Did he ascend to heaven and then return that day?</a:t>
            </a:r>
          </a:p>
          <a:p>
            <a:pPr marL="0" indent="0">
              <a:buNone/>
            </a:pPr>
            <a:r>
              <a:rPr lang="en-US" sz="4000" b="1" dirty="0" smtClean="0"/>
              <a:t>What else does “going up” mean?</a:t>
            </a:r>
          </a:p>
          <a:p>
            <a:pPr marL="0" indent="0">
              <a:buNone/>
            </a:pPr>
            <a:r>
              <a:rPr lang="en-US" sz="4000" b="1" dirty="0" smtClean="0"/>
              <a:t>When you do these pilgrimage festivals, you “go up” to Jerusalem to appear before Yah</a:t>
            </a:r>
          </a:p>
          <a:p>
            <a:pPr marL="0" indent="0">
              <a:buNone/>
            </a:pPr>
            <a:r>
              <a:rPr lang="en-US" sz="4000" b="1" dirty="0" smtClean="0"/>
              <a:t>When you present your offering, you “go up” to his presence</a:t>
            </a:r>
          </a:p>
          <a:p>
            <a:pPr marL="0" indent="0">
              <a:buNone/>
            </a:pPr>
            <a:endParaRPr lang="en-US" sz="4000" b="1" dirty="0"/>
          </a:p>
        </p:txBody>
      </p:sp>
    </p:spTree>
    <p:extLst>
      <p:ext uri="{BB962C8B-B14F-4D97-AF65-F5344CB8AC3E}">
        <p14:creationId xmlns:p14="http://schemas.microsoft.com/office/powerpoint/2010/main" val="11149594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This “</a:t>
            </a:r>
            <a:r>
              <a:rPr lang="en-US" sz="4800" b="1" dirty="0" smtClean="0">
                <a:latin typeface="+mn-lt"/>
              </a:rPr>
              <a:t>Going Up” Indicate?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err="1" smtClean="0"/>
              <a:t>Yahusha</a:t>
            </a:r>
            <a:r>
              <a:rPr lang="en-US" sz="4000" b="1" dirty="0" smtClean="0"/>
              <a:t> had to fulfill all righteousness, including presenting himself as the first fruits from among the dead.</a:t>
            </a:r>
          </a:p>
          <a:p>
            <a:pPr marL="0" indent="0">
              <a:buNone/>
            </a:pPr>
            <a:r>
              <a:rPr lang="en-US" sz="4000" b="1" dirty="0" smtClean="0"/>
              <a:t>Though no record of this is found in the NT accounts, surely Messiah presented himself to the priest as a first fruits offering</a:t>
            </a:r>
          </a:p>
          <a:p>
            <a:pPr marL="0" indent="0">
              <a:buNone/>
            </a:pPr>
            <a:r>
              <a:rPr lang="en-US" sz="4000" b="1" dirty="0" smtClean="0"/>
              <a:t>This testimony would have shocked the priests as they had just put him to death</a:t>
            </a:r>
          </a:p>
          <a:p>
            <a:pPr marL="0" indent="0">
              <a:buNone/>
            </a:pPr>
            <a:r>
              <a:rPr lang="en-US" sz="4000" b="1" dirty="0" smtClean="0"/>
              <a:t>Later, many priests became obedient to the faith (Acts 6:7)</a:t>
            </a:r>
          </a:p>
          <a:p>
            <a:pPr marL="0" indent="0">
              <a:buNone/>
            </a:pPr>
            <a:endParaRPr lang="en-US" sz="4000" b="1" dirty="0"/>
          </a:p>
        </p:txBody>
      </p:sp>
    </p:spTree>
    <p:extLst>
      <p:ext uri="{BB962C8B-B14F-4D97-AF65-F5344CB8AC3E}">
        <p14:creationId xmlns:p14="http://schemas.microsoft.com/office/powerpoint/2010/main" val="4185389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Counting to Three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How long was Messiah in the tomb?</a:t>
            </a:r>
          </a:p>
          <a:p>
            <a:pPr marL="0" indent="0">
              <a:buNone/>
            </a:pPr>
            <a:r>
              <a:rPr lang="en-US" sz="4000" b="1" dirty="0" smtClean="0"/>
              <a:t>He said three days and three nights</a:t>
            </a:r>
          </a:p>
          <a:p>
            <a:pPr marL="0" indent="0">
              <a:buNone/>
            </a:pPr>
            <a:r>
              <a:rPr lang="en-US" sz="4000" b="1" dirty="0" smtClean="0"/>
              <a:t>The traditional teaching says he was put in the tomb Friday evening and raised first thing Sunday morning</a:t>
            </a:r>
          </a:p>
          <a:p>
            <a:pPr marL="0" indent="0">
              <a:buNone/>
            </a:pPr>
            <a:r>
              <a:rPr lang="en-US" sz="4000" b="1" dirty="0" smtClean="0"/>
              <a:t>That doesn’t add up!</a:t>
            </a:r>
          </a:p>
          <a:p>
            <a:pPr marL="0" indent="0">
              <a:buNone/>
            </a:pPr>
            <a:endParaRPr lang="en-US" sz="4000" b="1" dirty="0"/>
          </a:p>
        </p:txBody>
      </p:sp>
    </p:spTree>
    <p:extLst>
      <p:ext uri="{BB962C8B-B14F-4D97-AF65-F5344CB8AC3E}">
        <p14:creationId xmlns:p14="http://schemas.microsoft.com/office/powerpoint/2010/main" val="1898144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Counting to Three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"What miraculous sign can you show us to prove your authority to do all this?"  </a:t>
            </a:r>
            <a:r>
              <a:rPr lang="en-US" sz="4000" b="1" dirty="0" err="1"/>
              <a:t>Yahusha</a:t>
            </a:r>
            <a:r>
              <a:rPr lang="en-US" sz="4000" b="1" dirty="0"/>
              <a:t> answered them, "Destroy this temple, and </a:t>
            </a:r>
            <a:r>
              <a:rPr lang="en-US" sz="4000" b="1" u="sng" dirty="0"/>
              <a:t>I will raise it again in three days</a:t>
            </a:r>
            <a:r>
              <a:rPr lang="en-US" sz="4000" b="1" dirty="0"/>
              <a:t>."  The </a:t>
            </a:r>
            <a:r>
              <a:rPr lang="en-US" sz="4000" b="1" dirty="0" err="1"/>
              <a:t>Yehudim</a:t>
            </a:r>
            <a:r>
              <a:rPr lang="en-US" sz="4000" b="1" dirty="0"/>
              <a:t> replied, "It has taken forty-six years to build this temple, and you are going to raise it in three days?"  But the temple he had spoken of was his body.  After he was raised from the dead, his disciples recalled what he had said. Then they believed the Scripture and the words that </a:t>
            </a:r>
            <a:r>
              <a:rPr lang="en-US" sz="4000" b="1" dirty="0" err="1"/>
              <a:t>Yahusha</a:t>
            </a:r>
            <a:r>
              <a:rPr lang="en-US" sz="4000" b="1" dirty="0"/>
              <a:t> had spoken</a:t>
            </a:r>
            <a:r>
              <a:rPr lang="en-US" sz="4000" b="1" dirty="0" smtClean="0"/>
              <a:t>. Lazarus 2:19-22</a:t>
            </a:r>
            <a:endParaRPr lang="en-US" sz="4000" b="1" dirty="0"/>
          </a:p>
        </p:txBody>
      </p:sp>
    </p:spTree>
    <p:extLst>
      <p:ext uri="{BB962C8B-B14F-4D97-AF65-F5344CB8AC3E}">
        <p14:creationId xmlns:p14="http://schemas.microsoft.com/office/powerpoint/2010/main" val="9898507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Witnesses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But they did not find any, though many false witnesses came forward. Finally two came forward and declared, "This fellow said, 'I am able to destroy the temple of Elohim and rebuild it in three days.'" (Matthew 26:60-61)</a:t>
            </a:r>
          </a:p>
          <a:p>
            <a:pPr marL="0" indent="0">
              <a:buNone/>
            </a:pPr>
            <a:r>
              <a:rPr lang="en-US" sz="3600" b="1" dirty="0" smtClean="0"/>
              <a:t>Then </a:t>
            </a:r>
            <a:r>
              <a:rPr lang="en-US" sz="3600" b="1" dirty="0"/>
              <a:t>some stood up and gave this false testimony against him: "We heard him say, 'I will destroy this man-made temple and in three days will build another, not made by man.'"  Yet even then their testimony did not agree. (Mark 14:57-59</a:t>
            </a:r>
            <a:r>
              <a:rPr lang="en-US" sz="3600" b="1" dirty="0" smtClean="0"/>
              <a:t>)</a:t>
            </a:r>
            <a:endParaRPr lang="en-US" sz="3600" b="1" dirty="0"/>
          </a:p>
        </p:txBody>
      </p:sp>
    </p:spTree>
    <p:extLst>
      <p:ext uri="{BB962C8B-B14F-4D97-AF65-F5344CB8AC3E}">
        <p14:creationId xmlns:p14="http://schemas.microsoft.com/office/powerpoint/2010/main" val="12917696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Witnesses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Those who passed by hurled insults at him, shaking their heads and saying, "You who are going to destroy the temple and build it in three days, save yourself! Come down from the cross, if you are the Son of Elohim!" (Matthew 27:39-40)</a:t>
            </a:r>
          </a:p>
          <a:p>
            <a:pPr marL="0" indent="0">
              <a:buNone/>
            </a:pPr>
            <a:r>
              <a:rPr lang="en-US" sz="4000" b="1" dirty="0" smtClean="0"/>
              <a:t>Those </a:t>
            </a:r>
            <a:r>
              <a:rPr lang="en-US" sz="4000" b="1" dirty="0"/>
              <a:t>who passed by hurled insults at him, shaking their heads and saying, "So! You who are going to destroy the temple and build it in three days, come down from the cross and save yourself!" (Mark 15:29-30</a:t>
            </a:r>
            <a:r>
              <a:rPr lang="en-US" sz="4000" b="1" dirty="0" smtClean="0"/>
              <a:t>)</a:t>
            </a:r>
            <a:endParaRPr lang="en-US" sz="4000" b="1" dirty="0"/>
          </a:p>
        </p:txBody>
      </p:sp>
    </p:spTree>
    <p:extLst>
      <p:ext uri="{BB962C8B-B14F-4D97-AF65-F5344CB8AC3E}">
        <p14:creationId xmlns:p14="http://schemas.microsoft.com/office/powerpoint/2010/main" val="5940969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Sign of </a:t>
            </a:r>
            <a:r>
              <a:rPr lang="en-US" sz="4800" b="1" dirty="0" err="1" smtClean="0">
                <a:latin typeface="+mn-lt"/>
              </a:rPr>
              <a:t>Yonah</a:t>
            </a:r>
            <a:r>
              <a:rPr lang="en-US" sz="4800" b="1" dirty="0" smtClean="0">
                <a:latin typeface="+mn-lt"/>
              </a:rPr>
              <a:t> (Jonah)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As the crowds increased, </a:t>
            </a:r>
            <a:r>
              <a:rPr lang="en-US" sz="4000" b="1" dirty="0" err="1"/>
              <a:t>Yahusha</a:t>
            </a:r>
            <a:r>
              <a:rPr lang="en-US" sz="4000" b="1" dirty="0"/>
              <a:t> said, "This is a wicked generation. It asks for a miraculous sign, but none will be given it except the sign of </a:t>
            </a:r>
            <a:r>
              <a:rPr lang="en-US" sz="4000" b="1" dirty="0" err="1"/>
              <a:t>Yonah</a:t>
            </a:r>
            <a:r>
              <a:rPr lang="en-US" sz="4000" b="1" dirty="0"/>
              <a:t>.  For as </a:t>
            </a:r>
            <a:r>
              <a:rPr lang="en-US" sz="4000" b="1" dirty="0" err="1"/>
              <a:t>Yonah</a:t>
            </a:r>
            <a:r>
              <a:rPr lang="en-US" sz="4000" b="1" dirty="0"/>
              <a:t> was a sign to the </a:t>
            </a:r>
            <a:r>
              <a:rPr lang="en-US" sz="4000" b="1" dirty="0" err="1"/>
              <a:t>Ninevites</a:t>
            </a:r>
            <a:r>
              <a:rPr lang="en-US" sz="4000" b="1" dirty="0"/>
              <a:t>, so also will the Son of Man be to this generation. (Luke 11:29-30)</a:t>
            </a:r>
          </a:p>
        </p:txBody>
      </p:sp>
    </p:spTree>
    <p:extLst>
      <p:ext uri="{BB962C8B-B14F-4D97-AF65-F5344CB8AC3E}">
        <p14:creationId xmlns:p14="http://schemas.microsoft.com/office/powerpoint/2010/main" val="30710008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Sign of </a:t>
            </a:r>
            <a:r>
              <a:rPr lang="en-US" sz="4800" b="1" dirty="0" err="1" smtClean="0">
                <a:latin typeface="+mn-lt"/>
              </a:rPr>
              <a:t>Yonah</a:t>
            </a:r>
            <a:r>
              <a:rPr lang="en-US" sz="4800" b="1" dirty="0" smtClean="0">
                <a:latin typeface="+mn-lt"/>
              </a:rPr>
              <a:t> (Jonah)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He answered, "A wicked and adulterous generation asks for a miraculous sign! But none will be given it except the sign of the prophet </a:t>
            </a:r>
            <a:r>
              <a:rPr lang="en-US" sz="4000" b="1" dirty="0" err="1"/>
              <a:t>Yonah</a:t>
            </a:r>
            <a:r>
              <a:rPr lang="en-US" sz="4000" b="1" dirty="0"/>
              <a:t>.  For as </a:t>
            </a:r>
            <a:r>
              <a:rPr lang="en-US" sz="4000" b="1" dirty="0" err="1"/>
              <a:t>Yonah</a:t>
            </a:r>
            <a:r>
              <a:rPr lang="en-US" sz="4000" b="1" dirty="0"/>
              <a:t> was three days and three nights in the belly of a huge fish, so </a:t>
            </a:r>
            <a:r>
              <a:rPr lang="en-US" sz="4000" b="1" u="sng" dirty="0"/>
              <a:t>the Son of Man will be three days and three nights in the heart of the earth</a:t>
            </a:r>
            <a:r>
              <a:rPr lang="en-US" sz="4000" b="1" dirty="0"/>
              <a:t>. (Matthew 12:39-40)</a:t>
            </a:r>
            <a:endParaRPr lang="en-US" sz="5400" b="1" dirty="0"/>
          </a:p>
        </p:txBody>
      </p:sp>
    </p:spTree>
    <p:extLst>
      <p:ext uri="{BB962C8B-B14F-4D97-AF65-F5344CB8AC3E}">
        <p14:creationId xmlns:p14="http://schemas.microsoft.com/office/powerpoint/2010/main" val="22521916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Sign of </a:t>
            </a:r>
            <a:r>
              <a:rPr lang="en-US" sz="4800" b="1" dirty="0" err="1" smtClean="0">
                <a:latin typeface="+mn-lt"/>
              </a:rPr>
              <a:t>Yonah</a:t>
            </a:r>
            <a:r>
              <a:rPr lang="en-US" sz="4800" b="1" dirty="0" smtClean="0">
                <a:latin typeface="+mn-lt"/>
              </a:rPr>
              <a:t> (Jonah)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But Yahuwah provided a great fish to swallow </a:t>
            </a:r>
            <a:r>
              <a:rPr lang="en-US" sz="4000" b="1" dirty="0" err="1"/>
              <a:t>Yonah</a:t>
            </a:r>
            <a:r>
              <a:rPr lang="en-US" sz="4000" b="1" dirty="0"/>
              <a:t>, and </a:t>
            </a:r>
            <a:r>
              <a:rPr lang="en-US" sz="4000" b="1" dirty="0" err="1"/>
              <a:t>Yonah</a:t>
            </a:r>
            <a:r>
              <a:rPr lang="en-US" sz="4000" b="1" dirty="0"/>
              <a:t> was inside the fish three days and three nights. (</a:t>
            </a:r>
            <a:r>
              <a:rPr lang="en-US" sz="4000" b="1" dirty="0" err="1"/>
              <a:t>Yonah</a:t>
            </a:r>
            <a:r>
              <a:rPr lang="en-US" sz="4000" b="1" dirty="0"/>
              <a:t> 1:17)</a:t>
            </a:r>
            <a:endParaRPr lang="en-US" sz="5400" b="1" dirty="0"/>
          </a:p>
        </p:txBody>
      </p:sp>
    </p:spTree>
    <p:extLst>
      <p:ext uri="{BB962C8B-B14F-4D97-AF65-F5344CB8AC3E}">
        <p14:creationId xmlns:p14="http://schemas.microsoft.com/office/powerpoint/2010/main" val="18809030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After Three Days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He then began to teach them that the Son of Man must suffer many things and be rejected by the elders, chief priests and teachers of the law, and </a:t>
            </a:r>
            <a:r>
              <a:rPr lang="en-US" sz="4000" b="1" u="sng" dirty="0"/>
              <a:t>that he must be killed and after three days rise again</a:t>
            </a:r>
            <a:r>
              <a:rPr lang="en-US" sz="4000" b="1" dirty="0"/>
              <a:t>.  </a:t>
            </a:r>
            <a:r>
              <a:rPr lang="en-US" sz="4000" b="1" u="sng" dirty="0"/>
              <a:t>He spoke plainly about this</a:t>
            </a:r>
            <a:r>
              <a:rPr lang="en-US" sz="4000" b="1" dirty="0"/>
              <a:t>, and </a:t>
            </a:r>
            <a:r>
              <a:rPr lang="en-US" sz="4000" b="1" dirty="0" err="1"/>
              <a:t>Kepha</a:t>
            </a:r>
            <a:r>
              <a:rPr lang="en-US" sz="4000" b="1" dirty="0"/>
              <a:t> took him aside and began to rebuke him. (Mark 8:31-32)</a:t>
            </a:r>
          </a:p>
        </p:txBody>
      </p:sp>
    </p:spTree>
    <p:extLst>
      <p:ext uri="{BB962C8B-B14F-4D97-AF65-F5344CB8AC3E}">
        <p14:creationId xmlns:p14="http://schemas.microsoft.com/office/powerpoint/2010/main" val="31632035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After Three Days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They left that place and passed through Galilee. </a:t>
            </a:r>
            <a:r>
              <a:rPr lang="en-US" sz="4000" b="1" dirty="0" err="1"/>
              <a:t>Yahusha</a:t>
            </a:r>
            <a:r>
              <a:rPr lang="en-US" sz="4000" b="1" dirty="0"/>
              <a:t> did not want anyone to know where they were, because he was teaching his disciples. He said to them, "</a:t>
            </a:r>
            <a:r>
              <a:rPr lang="en-US" sz="4000" b="1" u="sng" dirty="0"/>
              <a:t>The Son of Man is going to be betrayed into the hands of men. They will kill him, and after three days he will rise</a:t>
            </a:r>
            <a:r>
              <a:rPr lang="en-US" sz="4000" b="1" dirty="0"/>
              <a:t>."  But they did not understand what he meant and were afraid to ask him about it. (Mark 9:30-32)</a:t>
            </a:r>
            <a:endParaRPr lang="en-US" sz="5400" b="1" dirty="0"/>
          </a:p>
        </p:txBody>
      </p:sp>
    </p:spTree>
    <p:extLst>
      <p:ext uri="{BB962C8B-B14F-4D97-AF65-F5344CB8AC3E}">
        <p14:creationId xmlns:p14="http://schemas.microsoft.com/office/powerpoint/2010/main" val="38591418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Three Days Later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"We are going up to </a:t>
            </a:r>
            <a:r>
              <a:rPr lang="en-US" sz="4000" b="1" dirty="0" err="1"/>
              <a:t>Yerushalayim</a:t>
            </a:r>
            <a:r>
              <a:rPr lang="en-US" sz="4000" b="1" dirty="0"/>
              <a:t>," he said, "and the Son of Man will be betrayed to the chief priests and teachers of the law. They will condemn him to death and will hand him over to the Gentiles, who will mock him and spit on him, flog him and </a:t>
            </a:r>
            <a:r>
              <a:rPr lang="en-US" sz="4000" b="1" u="sng" dirty="0"/>
              <a:t>kill him. Three days later he will rise</a:t>
            </a:r>
            <a:r>
              <a:rPr lang="en-US" sz="4000" b="1" dirty="0"/>
              <a:t>." (Mark 10:33-34)</a:t>
            </a:r>
            <a:endParaRPr lang="en-US" sz="7200" b="1" dirty="0"/>
          </a:p>
        </p:txBody>
      </p:sp>
    </p:spTree>
    <p:extLst>
      <p:ext uri="{BB962C8B-B14F-4D97-AF65-F5344CB8AC3E}">
        <p14:creationId xmlns:p14="http://schemas.microsoft.com/office/powerpoint/2010/main" val="24390434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Three Days Later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"Sir," they said, "we remember that while he was still alive that deceiver said, 'After three days I will rise again.'  So give the order for the tomb to be made secure until the third day. Otherwise, his disciples may come and steal the body and tell the people that he has been raised from the dead. This last deception will be worse than the first." (Matthew 27:63-64)</a:t>
            </a:r>
            <a:endParaRPr lang="en-US" sz="9600" b="1" dirty="0"/>
          </a:p>
        </p:txBody>
      </p:sp>
    </p:spTree>
    <p:extLst>
      <p:ext uri="{BB962C8B-B14F-4D97-AF65-F5344CB8AC3E}">
        <p14:creationId xmlns:p14="http://schemas.microsoft.com/office/powerpoint/2010/main" val="13881432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Three Days Later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In Three Days</a:t>
            </a:r>
          </a:p>
          <a:p>
            <a:pPr marL="0" indent="0">
              <a:buNone/>
            </a:pPr>
            <a:r>
              <a:rPr lang="en-US" sz="4000" b="1" dirty="0" smtClean="0"/>
              <a:t>After Three days </a:t>
            </a:r>
          </a:p>
          <a:p>
            <a:pPr marL="0" indent="0">
              <a:buNone/>
            </a:pPr>
            <a:r>
              <a:rPr lang="en-US" sz="4000" b="1" dirty="0" smtClean="0"/>
              <a:t>Three days later</a:t>
            </a:r>
          </a:p>
        </p:txBody>
      </p:sp>
    </p:spTree>
    <p:extLst>
      <p:ext uri="{BB962C8B-B14F-4D97-AF65-F5344CB8AC3E}">
        <p14:creationId xmlns:p14="http://schemas.microsoft.com/office/powerpoint/2010/main" val="17276736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Three Days</a:t>
            </a:r>
            <a:endParaRPr lang="en-US" sz="4800" b="1" dirty="0">
              <a:latin typeface="+mn-lt"/>
            </a:endParaRPr>
          </a:p>
        </p:txBody>
      </p:sp>
      <p:sp>
        <p:nvSpPr>
          <p:cNvPr id="3" name="Content Placeholder 2"/>
          <p:cNvSpPr>
            <a:spLocks noGrp="1"/>
          </p:cNvSpPr>
          <p:nvPr>
            <p:ph idx="1"/>
          </p:nvPr>
        </p:nvSpPr>
        <p:spPr>
          <a:xfrm>
            <a:off x="463463" y="1130852"/>
            <a:ext cx="11285951" cy="5645427"/>
          </a:xfrm>
        </p:spPr>
        <p:txBody>
          <a:bodyPr>
            <a:noAutofit/>
          </a:bodyPr>
          <a:lstStyle/>
          <a:p>
            <a:pPr marL="0" indent="0">
              <a:buNone/>
            </a:pPr>
            <a:r>
              <a:rPr lang="en-US" sz="4000" dirty="0"/>
              <a:t>He told the Pharisees that if they destroyed the temple, he would raise it again </a:t>
            </a:r>
            <a:r>
              <a:rPr lang="en-US" sz="4000" u="sng" dirty="0"/>
              <a:t>"</a:t>
            </a:r>
            <a:r>
              <a:rPr lang="en-US" sz="4000" b="1" u="sng" dirty="0"/>
              <a:t>in three days</a:t>
            </a:r>
            <a:r>
              <a:rPr lang="en-US" sz="4000" dirty="0"/>
              <a:t>."  Next, he told the crowds that "</a:t>
            </a:r>
            <a:r>
              <a:rPr lang="en-US" sz="4000" b="1" dirty="0"/>
              <a:t>as </a:t>
            </a:r>
            <a:r>
              <a:rPr lang="en-US" sz="4000" b="1" dirty="0" err="1"/>
              <a:t>Yonah</a:t>
            </a:r>
            <a:r>
              <a:rPr lang="en-US" sz="4000" b="1" dirty="0"/>
              <a:t> was three days and three nights in the belly of a huge fish, so </a:t>
            </a:r>
            <a:r>
              <a:rPr lang="en-US" sz="4000" b="1" u="sng" dirty="0"/>
              <a:t>the Son of Man will be three days and three nights in the heart of the earth</a:t>
            </a:r>
            <a:r>
              <a:rPr lang="en-US" sz="4000" dirty="0" smtClean="0"/>
              <a:t>.“ (Matt 12:40)</a:t>
            </a:r>
            <a:r>
              <a:rPr lang="en-US" sz="4000" dirty="0"/>
              <a:t>  And he told his disciples privately that "</a:t>
            </a:r>
            <a:r>
              <a:rPr lang="en-US" sz="4000" b="1" u="sng" dirty="0"/>
              <a:t>he must be killed and after three days rise again</a:t>
            </a:r>
            <a:r>
              <a:rPr lang="en-US" sz="4000" dirty="0"/>
              <a:t>."  So, he would be raised in three days and after three days, and would spend three days and three nights in the heart of the earth.</a:t>
            </a:r>
            <a:endParaRPr lang="en-US" sz="4000" b="1" dirty="0" smtClean="0"/>
          </a:p>
        </p:txBody>
      </p:sp>
    </p:spTree>
    <p:extLst>
      <p:ext uri="{BB962C8B-B14F-4D97-AF65-F5344CB8AC3E}">
        <p14:creationId xmlns:p14="http://schemas.microsoft.com/office/powerpoint/2010/main" val="9053711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What’s the Timeline – Let’s Count to Three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Friday to Sunday is one day and two nights (remember Miriam found the tomb empty while it was still dark)</a:t>
            </a:r>
          </a:p>
          <a:p>
            <a:pPr marL="0" indent="0">
              <a:buNone/>
            </a:pPr>
            <a:r>
              <a:rPr lang="en-US" sz="4000" b="1" dirty="0" smtClean="0"/>
              <a:t>If the tomb was empty before the daylight hours of the 1</a:t>
            </a:r>
            <a:r>
              <a:rPr lang="en-US" sz="4000" b="1" baseline="30000" dirty="0" smtClean="0"/>
              <a:t>st</a:t>
            </a:r>
            <a:r>
              <a:rPr lang="en-US" sz="4000" b="1" dirty="0" smtClean="0"/>
              <a:t> day of the week, he must have been raised before Sunday morning</a:t>
            </a:r>
          </a:p>
          <a:p>
            <a:pPr marL="0" indent="0">
              <a:buNone/>
            </a:pPr>
            <a:endParaRPr lang="en-US" sz="4000" b="1" dirty="0" smtClean="0"/>
          </a:p>
        </p:txBody>
      </p:sp>
    </p:spTree>
    <p:extLst>
      <p:ext uri="{BB962C8B-B14F-4D97-AF65-F5344CB8AC3E}">
        <p14:creationId xmlns:p14="http://schemas.microsoft.com/office/powerpoint/2010/main" val="4321566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What’s the Timeline – Let’s Count to Three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 Wednesday death</a:t>
            </a:r>
          </a:p>
          <a:p>
            <a:pPr marL="0" indent="0">
              <a:buNone/>
            </a:pPr>
            <a:r>
              <a:rPr lang="en-US" sz="4000" b="1" dirty="0" smtClean="0"/>
              <a:t>Put in the tomb near sunset Wednesday.</a:t>
            </a:r>
          </a:p>
          <a:p>
            <a:pPr marL="0" indent="0">
              <a:buNone/>
            </a:pPr>
            <a:r>
              <a:rPr lang="en-US" sz="4000" b="1" dirty="0" smtClean="0"/>
              <a:t>3 nights – Wed night, Thurs night, Friday night</a:t>
            </a:r>
          </a:p>
          <a:p>
            <a:pPr marL="0" indent="0">
              <a:buNone/>
            </a:pPr>
            <a:r>
              <a:rPr lang="en-US" sz="4000" b="1" dirty="0" smtClean="0"/>
              <a:t>3 days – Thursday, Friday, Saturday daytime</a:t>
            </a:r>
          </a:p>
          <a:p>
            <a:pPr marL="0" indent="0">
              <a:buNone/>
            </a:pPr>
            <a:r>
              <a:rPr lang="en-US" sz="4000" b="1" dirty="0" smtClean="0"/>
              <a:t>Raised at sunset as Sabbath coming to an end</a:t>
            </a:r>
          </a:p>
          <a:p>
            <a:pPr marL="0" indent="0">
              <a:buNone/>
            </a:pPr>
            <a:r>
              <a:rPr lang="en-US" sz="4000" b="1" dirty="0" smtClean="0"/>
              <a:t>That’s exactly three days and three nights!</a:t>
            </a:r>
          </a:p>
        </p:txBody>
      </p:sp>
    </p:spTree>
    <p:extLst>
      <p:ext uri="{BB962C8B-B14F-4D97-AF65-F5344CB8AC3E}">
        <p14:creationId xmlns:p14="http://schemas.microsoft.com/office/powerpoint/2010/main" val="2928592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Matthew’s Account Suggests Sunset Saturday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In the end of the </a:t>
            </a:r>
            <a:r>
              <a:rPr lang="en-US" sz="4000" b="1" dirty="0" err="1"/>
              <a:t>sabbath</a:t>
            </a:r>
            <a:r>
              <a:rPr lang="en-US" sz="4000" b="1" dirty="0"/>
              <a:t>, as it began to dawn toward the first </a:t>
            </a:r>
            <a:r>
              <a:rPr lang="en-US" sz="4000" b="1" i="1" dirty="0"/>
              <a:t>day </a:t>
            </a:r>
            <a:r>
              <a:rPr lang="en-US" sz="4000" b="1" dirty="0"/>
              <a:t>of the week, came Mary Magdalene and the other Mary to see the </a:t>
            </a:r>
            <a:r>
              <a:rPr lang="en-US" sz="4000" b="1" dirty="0" err="1"/>
              <a:t>sepulchre</a:t>
            </a:r>
            <a:r>
              <a:rPr lang="en-US" sz="4000" b="1" dirty="0"/>
              <a:t>.  And, behold, there was a great earthquake: for the angel of the Lord descended from heaven, and came and rolled back the stone from the door, and sat upon it. (28:1-2, KJV)</a:t>
            </a:r>
            <a:endParaRPr lang="en-US" sz="5400" b="1" dirty="0" smtClean="0"/>
          </a:p>
        </p:txBody>
      </p:sp>
    </p:spTree>
    <p:extLst>
      <p:ext uri="{BB962C8B-B14F-4D97-AF65-F5344CB8AC3E}">
        <p14:creationId xmlns:p14="http://schemas.microsoft.com/office/powerpoint/2010/main" val="40107791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Epiphoskay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dirty="0" smtClean="0"/>
              <a:t>The </a:t>
            </a:r>
            <a:r>
              <a:rPr lang="en-US" sz="4000" dirty="0"/>
              <a:t>Greek word which is translated as "as it began to dawn" and "at dawn" and "as it began to dawn" in the translations above, is </a:t>
            </a:r>
            <a:r>
              <a:rPr lang="en-US" sz="4000" b="1" dirty="0">
                <a:latin typeface="Bwgrkn" panose="00000400000000000000" pitchFamily="2" charset="0"/>
              </a:rPr>
              <a:t> </a:t>
            </a:r>
            <a:r>
              <a:rPr lang="en-US" sz="4000" dirty="0" err="1">
                <a:latin typeface="Bwgrkn" panose="00000400000000000000" pitchFamily="2" charset="0"/>
              </a:rPr>
              <a:t>th</a:t>
            </a:r>
            <a:r>
              <a:rPr lang="en-US" sz="4000" dirty="0">
                <a:latin typeface="Bwgrkn" panose="00000400000000000000" pitchFamily="2" charset="0"/>
              </a:rPr>
              <a:t>/| </a:t>
            </a:r>
            <a:r>
              <a:rPr lang="en-US" sz="4000" dirty="0" err="1">
                <a:latin typeface="Bwgrkn" panose="00000400000000000000" pitchFamily="2" charset="0"/>
              </a:rPr>
              <a:t>evpifwskou,sh</a:t>
            </a:r>
            <a:r>
              <a:rPr lang="en-US" sz="4000" dirty="0">
                <a:latin typeface="Bwgrkn" panose="00000400000000000000" pitchFamily="2" charset="0"/>
              </a:rPr>
              <a:t>| </a:t>
            </a:r>
            <a:r>
              <a:rPr lang="en-US" sz="4000" dirty="0"/>
              <a:t>(pronounced </a:t>
            </a:r>
            <a:r>
              <a:rPr lang="en-US" sz="4000" i="1" dirty="0" err="1"/>
              <a:t>tay</a:t>
            </a:r>
            <a:r>
              <a:rPr lang="en-US" sz="4000" i="1" dirty="0"/>
              <a:t> </a:t>
            </a:r>
            <a:r>
              <a:rPr lang="en-US" sz="4000" i="1" dirty="0" err="1"/>
              <a:t>epiphoskay</a:t>
            </a:r>
            <a:r>
              <a:rPr lang="en-US" sz="4000" dirty="0"/>
              <a:t>).  This root word, according to the </a:t>
            </a:r>
            <a:r>
              <a:rPr lang="en-US" sz="4000" i="1" dirty="0"/>
              <a:t>BDAG Lexicon</a:t>
            </a:r>
            <a:r>
              <a:rPr lang="en-US" sz="4000" dirty="0"/>
              <a:t>, means </a:t>
            </a:r>
            <a:r>
              <a:rPr lang="en-US" sz="4000" b="1" dirty="0"/>
              <a:t>to grow towards or become daylight, </a:t>
            </a:r>
            <a:r>
              <a:rPr lang="en-US" sz="4000" b="1" i="1" dirty="0"/>
              <a:t>shine forth, dawn, break, </a:t>
            </a:r>
            <a:r>
              <a:rPr lang="en-US" sz="4000" dirty="0" err="1"/>
              <a:t>perh</a:t>
            </a:r>
            <a:r>
              <a:rPr lang="en-US" sz="4000" dirty="0"/>
              <a:t>. </a:t>
            </a:r>
            <a:r>
              <a:rPr lang="en-US" sz="4000" b="1" i="1" dirty="0"/>
              <a:t>draw on.</a:t>
            </a:r>
            <a:r>
              <a:rPr lang="en-US" sz="4000" dirty="0"/>
              <a:t>  While it's not apparent</a:t>
            </a:r>
            <a:r>
              <a:rPr lang="en-US" sz="4000" b="1" i="1" dirty="0"/>
              <a:t> </a:t>
            </a:r>
            <a:r>
              <a:rPr lang="en-US" sz="4000" dirty="0"/>
              <a:t>from that definition, perhaps the final rendering of this word fits in our context: "</a:t>
            </a:r>
            <a:r>
              <a:rPr lang="en-US" sz="4000" b="1" dirty="0"/>
              <a:t>as it began to </a:t>
            </a:r>
            <a:r>
              <a:rPr lang="en-US" sz="4000" b="1" u="sng" dirty="0"/>
              <a:t>draw on</a:t>
            </a:r>
            <a:r>
              <a:rPr lang="en-US" sz="4000" b="1" dirty="0"/>
              <a:t> towards the first day of the week</a:t>
            </a:r>
            <a:r>
              <a:rPr lang="en-US" sz="4000" dirty="0"/>
              <a:t>."</a:t>
            </a:r>
            <a:endParaRPr lang="en-US" sz="7200" b="1" dirty="0" smtClean="0"/>
          </a:p>
        </p:txBody>
      </p:sp>
    </p:spTree>
    <p:extLst>
      <p:ext uri="{BB962C8B-B14F-4D97-AF65-F5344CB8AC3E}">
        <p14:creationId xmlns:p14="http://schemas.microsoft.com/office/powerpoint/2010/main" val="18782318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Epiphoskay</a:t>
            </a:r>
            <a:r>
              <a:rPr lang="en-US" sz="4800" b="1" dirty="0" smtClean="0">
                <a:latin typeface="+mn-lt"/>
              </a:rPr>
              <a:t> Used Only 1 Other Time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...this man went to Pilate and asked for the body of Jesus.</a:t>
            </a:r>
            <a:r>
              <a:rPr lang="en-US" sz="4000" b="1" baseline="30000" dirty="0"/>
              <a:t> </a:t>
            </a:r>
            <a:r>
              <a:rPr lang="en-US" sz="4000" b="1" dirty="0"/>
              <a:t> And he took it down and wrapped it in a linen cloth, and laid Him in a tomb cut into the rock, where no one had ever lain.  It was the preparation day, </a:t>
            </a:r>
            <a:r>
              <a:rPr lang="en-US" sz="4000" b="1" u="sng" dirty="0"/>
              <a:t>and the Sabbath was about to begin</a:t>
            </a:r>
            <a:r>
              <a:rPr lang="en-US" sz="4000" b="1" dirty="0"/>
              <a:t>. (Luke 23:52-54, New American </a:t>
            </a:r>
            <a:r>
              <a:rPr lang="en-US" sz="4000" b="1" dirty="0" smtClean="0"/>
              <a:t>Standard)</a:t>
            </a:r>
          </a:p>
          <a:p>
            <a:pPr marL="0" indent="0">
              <a:buNone/>
            </a:pPr>
            <a:r>
              <a:rPr lang="en-US" sz="4000" b="1" dirty="0" err="1" smtClean="0"/>
              <a:t>Epiphoskay</a:t>
            </a:r>
            <a:r>
              <a:rPr lang="en-US" sz="4000" b="1" dirty="0" smtClean="0"/>
              <a:t> refers to the time of transition at sunset from one day to </a:t>
            </a:r>
            <a:r>
              <a:rPr lang="en-US" sz="4000" b="1" smtClean="0"/>
              <a:t>the next!</a:t>
            </a:r>
          </a:p>
        </p:txBody>
      </p:sp>
    </p:spTree>
    <p:extLst>
      <p:ext uri="{BB962C8B-B14F-4D97-AF65-F5344CB8AC3E}">
        <p14:creationId xmlns:p14="http://schemas.microsoft.com/office/powerpoint/2010/main" val="3239311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1561</TotalTime>
  <Words>2380</Words>
  <Application>Microsoft Office PowerPoint</Application>
  <PresentationFormat>Widescreen</PresentationFormat>
  <Paragraphs>143</Paragraphs>
  <Slides>46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Bwgrkn</vt:lpstr>
      <vt:lpstr>Bwhebb</vt:lpstr>
      <vt:lpstr>Calibri</vt:lpstr>
      <vt:lpstr>Calibri Light</vt:lpstr>
      <vt:lpstr>Helvetica</vt:lpstr>
      <vt:lpstr>Office Theme</vt:lpstr>
      <vt:lpstr>PowerPoint Presentation</vt:lpstr>
      <vt:lpstr>PowerPoint Presentation</vt:lpstr>
      <vt:lpstr>First fruits</vt:lpstr>
      <vt:lpstr>Omer</vt:lpstr>
      <vt:lpstr>A Lasting Law</vt:lpstr>
      <vt:lpstr>Counting to 50</vt:lpstr>
      <vt:lpstr>Shavuot (Weeks)</vt:lpstr>
      <vt:lpstr>First fruits</vt:lpstr>
      <vt:lpstr>What Day is It?</vt:lpstr>
      <vt:lpstr>The Debate Over the Omer</vt:lpstr>
      <vt:lpstr>Debate</vt:lpstr>
      <vt:lpstr>What Shabbat?</vt:lpstr>
      <vt:lpstr> </vt:lpstr>
      <vt:lpstr> </vt:lpstr>
      <vt:lpstr>Ha Shabbat</vt:lpstr>
      <vt:lpstr>Firstfruits</vt:lpstr>
      <vt:lpstr>Firstfruits</vt:lpstr>
      <vt:lpstr>Why Were People Commanded to Go Up?</vt:lpstr>
      <vt:lpstr>Messiah is Our First fruits</vt:lpstr>
      <vt:lpstr>Messiah is Our First fruits</vt:lpstr>
      <vt:lpstr>Messiah is Not Found</vt:lpstr>
      <vt:lpstr>Messiah is Not Found</vt:lpstr>
      <vt:lpstr>Messiah is Not Found</vt:lpstr>
      <vt:lpstr>Messiah is Not Found</vt:lpstr>
      <vt:lpstr>Messiah is Not Found</vt:lpstr>
      <vt:lpstr>Messiah “Going Up” to the Father</vt:lpstr>
      <vt:lpstr>What Does This “Going Up” Indicate?</vt:lpstr>
      <vt:lpstr>What Does This “Going Up” Indicate?</vt:lpstr>
      <vt:lpstr>Counting to Three</vt:lpstr>
      <vt:lpstr>Counting to Three</vt:lpstr>
      <vt:lpstr>The Witnesses</vt:lpstr>
      <vt:lpstr>The Witnesses</vt:lpstr>
      <vt:lpstr>The Sign of Yonah (Jonah)</vt:lpstr>
      <vt:lpstr>The Sign of Yonah (Jonah)</vt:lpstr>
      <vt:lpstr>The Sign of Yonah (Jonah)</vt:lpstr>
      <vt:lpstr>After Three Days</vt:lpstr>
      <vt:lpstr>After Three Days</vt:lpstr>
      <vt:lpstr>Three Days Later</vt:lpstr>
      <vt:lpstr>Three Days Later</vt:lpstr>
      <vt:lpstr>Three Days Later</vt:lpstr>
      <vt:lpstr>Three Days</vt:lpstr>
      <vt:lpstr>What’s the Timeline – Let’s Count to Three</vt:lpstr>
      <vt:lpstr>What’s the Timeline – Let’s Count to Three</vt:lpstr>
      <vt:lpstr>Matthew’s Account Suggests Sunset Saturday</vt:lpstr>
      <vt:lpstr>Epiphoskay</vt:lpstr>
      <vt:lpstr>Epiphoskay Used Only 1 Other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29</cp:revision>
  <dcterms:created xsi:type="dcterms:W3CDTF">2018-11-07T08:55:54Z</dcterms:created>
  <dcterms:modified xsi:type="dcterms:W3CDTF">2019-05-04T02:51:57Z</dcterms:modified>
</cp:coreProperties>
</file>