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66" r:id="rId2"/>
    <p:sldId id="257" r:id="rId3"/>
    <p:sldId id="269" r:id="rId4"/>
    <p:sldId id="270" r:id="rId5"/>
    <p:sldId id="274" r:id="rId6"/>
    <p:sldId id="275" r:id="rId7"/>
    <p:sldId id="276" r:id="rId8"/>
    <p:sldId id="277" r:id="rId9"/>
    <p:sldId id="278" r:id="rId10"/>
    <p:sldId id="279" r:id="rId11"/>
    <p:sldId id="280" r:id="rId12"/>
    <p:sldId id="284" r:id="rId13"/>
    <p:sldId id="285" r:id="rId14"/>
    <p:sldId id="286" r:id="rId15"/>
    <p:sldId id="287" r:id="rId16"/>
    <p:sldId id="288" r:id="rId17"/>
    <p:sldId id="289" r:id="rId18"/>
    <p:sldId id="330" r:id="rId19"/>
    <p:sldId id="290" r:id="rId20"/>
    <p:sldId id="291" r:id="rId21"/>
    <p:sldId id="292" r:id="rId22"/>
    <p:sldId id="293" r:id="rId23"/>
    <p:sldId id="294" r:id="rId24"/>
    <p:sldId id="295" r:id="rId25"/>
    <p:sldId id="296" r:id="rId26"/>
    <p:sldId id="297" r:id="rId27"/>
    <p:sldId id="298"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3" r:id="rId42"/>
    <p:sldId id="314" r:id="rId43"/>
    <p:sldId id="328" r:id="rId44"/>
    <p:sldId id="316" r:id="rId45"/>
    <p:sldId id="317" r:id="rId46"/>
    <p:sldId id="318" r:id="rId47"/>
    <p:sldId id="319" r:id="rId48"/>
    <p:sldId id="320" r:id="rId49"/>
    <p:sldId id="321" r:id="rId50"/>
    <p:sldId id="322" r:id="rId51"/>
    <p:sldId id="323" r:id="rId52"/>
    <p:sldId id="324" r:id="rId53"/>
    <p:sldId id="325" r:id="rId54"/>
    <p:sldId id="326" r:id="rId55"/>
    <p:sldId id="327" r:id="rId56"/>
    <p:sldId id="32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6404" autoAdjust="0"/>
  </p:normalViewPr>
  <p:slideViewPr>
    <p:cSldViewPr snapToGrid="0">
      <p:cViewPr varScale="1">
        <p:scale>
          <a:sx n="111" d="100"/>
          <a:sy n="111" d="100"/>
        </p:scale>
        <p:origin x="480" y="138"/>
      </p:cViewPr>
      <p:guideLst/>
    </p:cSldViewPr>
  </p:slideViewPr>
  <p:outlineViewPr>
    <p:cViewPr>
      <p:scale>
        <a:sx n="33" d="100"/>
        <a:sy n="33" d="100"/>
      </p:scale>
      <p:origin x="0" y="-8458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1443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5573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97625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62569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03648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70679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36382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3917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16050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22724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72425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52994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21652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54685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78859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40006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65556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2761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63535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02923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11163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3516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02837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1714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23404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82763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80300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53893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116528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52813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222784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92604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80636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283796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83061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220246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53764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51610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304610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49290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42</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187376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998218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77023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953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516928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505787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551233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564762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50</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017781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51</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282945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52</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455690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093240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245126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627037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4689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2/23/2019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2/23/2019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89711"/>
            <a:ext cx="11038115" cy="6339688"/>
          </a:xfrm>
        </p:spPr>
        <p:txBody>
          <a:bodyPr>
            <a:normAutofit lnSpcReduction="1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b="1" dirty="0" smtClean="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Fort Mill, SC</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23,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886810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t>“The </a:t>
            </a:r>
            <a:r>
              <a:rPr lang="en-US" sz="6600" b="1" dirty="0"/>
              <a:t>Just Shall Live By Faith</a:t>
            </a:r>
            <a:r>
              <a:rPr lang="en-US" sz="6600" b="1" dirty="0" smtClean="0"/>
              <a:t>”</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800" b="1" dirty="0" smtClean="0"/>
              <a:t>Habakkuk </a:t>
            </a:r>
            <a:r>
              <a:rPr lang="en-US" sz="4800" b="1" dirty="0"/>
              <a:t>2:4</a:t>
            </a:r>
          </a:p>
          <a:p>
            <a:pPr marL="0" indent="0" algn="ctr">
              <a:buNone/>
            </a:pPr>
            <a:r>
              <a:rPr lang="en-US" sz="4800" b="1" dirty="0"/>
              <a:t>Toward a Biblical Understanding of </a:t>
            </a:r>
            <a:r>
              <a:rPr lang="en-US" sz="4800" b="1" dirty="0" smtClean="0"/>
              <a:t>Faith</a:t>
            </a:r>
            <a:endParaRPr lang="en-US" sz="48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pPr algn="ct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Martin Luther</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95223" y="1143000"/>
            <a:ext cx="10817524" cy="5181600"/>
          </a:xfrm>
        </p:spPr>
        <p:txBody>
          <a:bodyPr/>
          <a:lstStyle/>
          <a:p>
            <a:pPr marL="0" indent="0">
              <a:buNone/>
            </a:pPr>
            <a:r>
              <a:rPr lang="en-US" sz="4000" b="1" dirty="0" smtClean="0">
                <a:solidFill>
                  <a:schemeClr val="tx1"/>
                </a:solidFill>
                <a:effectLst/>
                <a:latin typeface="Times New Roman" pitchFamily="18" charset="0"/>
                <a:cs typeface="Times New Roman" pitchFamily="18" charset="0"/>
              </a:rPr>
              <a:t>Roman Catholic Priest</a:t>
            </a:r>
          </a:p>
          <a:p>
            <a:pPr marL="0" indent="0">
              <a:buNone/>
            </a:pPr>
            <a:r>
              <a:rPr lang="en-US" sz="4000" b="1" dirty="0" smtClean="0">
                <a:solidFill>
                  <a:schemeClr val="tx1"/>
                </a:solidFill>
                <a:effectLst/>
                <a:latin typeface="Times New Roman" pitchFamily="18" charset="0"/>
                <a:cs typeface="Times New Roman" pitchFamily="18" charset="0"/>
              </a:rPr>
              <a:t>A German Monk</a:t>
            </a:r>
          </a:p>
          <a:p>
            <a:pPr marL="0" indent="0">
              <a:buNone/>
            </a:pPr>
            <a:r>
              <a:rPr lang="en-US" sz="4000" b="1" dirty="0" smtClean="0">
                <a:solidFill>
                  <a:schemeClr val="tx1"/>
                </a:solidFill>
                <a:effectLst/>
                <a:latin typeface="Times New Roman" pitchFamily="18" charset="0"/>
                <a:cs typeface="Times New Roman" pitchFamily="18" charset="0"/>
              </a:rPr>
              <a:t>1517 Confronted Indulgences </a:t>
            </a:r>
          </a:p>
          <a:p>
            <a:pPr marL="0" indent="0">
              <a:buNone/>
            </a:pP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   with his </a:t>
            </a:r>
            <a:r>
              <a:rPr lang="en-US" sz="4000" b="1" i="1" dirty="0" smtClean="0">
                <a:solidFill>
                  <a:schemeClr val="tx1"/>
                </a:solidFill>
                <a:effectLst/>
                <a:latin typeface="Times New Roman" pitchFamily="18" charset="0"/>
                <a:cs typeface="Times New Roman" pitchFamily="18" charset="0"/>
              </a:rPr>
              <a:t>Ninety-Five Theses</a:t>
            </a:r>
          </a:p>
          <a:p>
            <a:pPr marL="0" indent="0">
              <a:buNone/>
            </a:pPr>
            <a:r>
              <a:rPr lang="en-US" sz="4000" b="1" dirty="0" smtClean="0">
                <a:solidFill>
                  <a:schemeClr val="tx1"/>
                </a:solidFill>
                <a:effectLst/>
                <a:latin typeface="Times New Roman" pitchFamily="18" charset="0"/>
                <a:cs typeface="Times New Roman" pitchFamily="18" charset="0"/>
              </a:rPr>
              <a:t>Confronted Corruptions in the Catholic Church</a:t>
            </a:r>
          </a:p>
          <a:p>
            <a:pPr marL="0" indent="0">
              <a:buNone/>
            </a:pPr>
            <a:r>
              <a:rPr lang="en-US" sz="4000" b="1" dirty="0" smtClean="0">
                <a:solidFill>
                  <a:schemeClr val="tx1"/>
                </a:solidFill>
                <a:effectLst/>
                <a:latin typeface="Times New Roman" pitchFamily="18" charset="0"/>
                <a:cs typeface="Times New Roman" pitchFamily="18" charset="0"/>
              </a:rPr>
              <a:t>Confession to Priests? Or to God?</a:t>
            </a:r>
          </a:p>
          <a:p>
            <a:pPr marL="0" indent="0">
              <a:buNone/>
            </a:pPr>
            <a:endParaRPr lang="en-US" dirty="0" smtClean="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8868" y="572219"/>
            <a:ext cx="2770322"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778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pPr algn="ct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Habakkuk 2:4</a:t>
            </a:r>
            <a:r>
              <a:rPr lang="en-US" sz="4900" b="1" i="1" dirty="0">
                <a:solidFill>
                  <a:schemeClr val="tx1"/>
                </a:solidFill>
              </a:rPr>
              <a:t/>
            </a:r>
            <a:br>
              <a:rPr lang="en-US" sz="49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57200" y="1143000"/>
            <a:ext cx="10981426" cy="5181600"/>
          </a:xfrm>
        </p:spPr>
        <p:txBody>
          <a:bodyPr>
            <a:normAutofit lnSpcReduction="10000"/>
          </a:bodyPr>
          <a:lstStyle/>
          <a:p>
            <a:pPr marL="0" indent="0">
              <a:buNone/>
            </a:pPr>
            <a:r>
              <a:rPr lang="en-US" sz="4000" b="1" dirty="0" smtClean="0">
                <a:solidFill>
                  <a:schemeClr val="tx1"/>
                </a:solidFill>
                <a:effectLst/>
                <a:latin typeface="Times New Roman" pitchFamily="18" charset="0"/>
                <a:cs typeface="Times New Roman" pitchFamily="18" charset="0"/>
              </a:rPr>
              <a:t>“The Just Shall Live By Faith”</a:t>
            </a:r>
          </a:p>
          <a:p>
            <a:pPr marL="0" indent="0">
              <a:buNone/>
            </a:pPr>
            <a:r>
              <a:rPr lang="en-US" sz="4000" b="1" dirty="0" smtClean="0">
                <a:solidFill>
                  <a:schemeClr val="tx1"/>
                </a:solidFill>
                <a:effectLst/>
                <a:latin typeface="Times New Roman" pitchFamily="18" charset="0"/>
                <a:cs typeface="Times New Roman" pitchFamily="18" charset="0"/>
              </a:rPr>
              <a:t>Righteousness </a:t>
            </a:r>
            <a:r>
              <a:rPr lang="en-US" sz="4000" b="1" dirty="0">
                <a:solidFill>
                  <a:schemeClr val="tx1"/>
                </a:solidFill>
                <a:effectLst/>
                <a:latin typeface="Times New Roman" pitchFamily="18" charset="0"/>
                <a:cs typeface="Times New Roman" pitchFamily="18" charset="0"/>
              </a:rPr>
              <a:t>By </a:t>
            </a:r>
            <a:r>
              <a:rPr lang="en-US" sz="4000" b="1" dirty="0" smtClean="0">
                <a:solidFill>
                  <a:schemeClr val="tx1"/>
                </a:solidFill>
                <a:effectLst/>
                <a:latin typeface="Times New Roman" pitchFamily="18" charset="0"/>
                <a:cs typeface="Times New Roman" pitchFamily="18" charset="0"/>
              </a:rPr>
              <a:t>Faith</a:t>
            </a:r>
          </a:p>
          <a:p>
            <a:pPr marL="0" indent="0">
              <a:buNone/>
            </a:pPr>
            <a:r>
              <a:rPr lang="en-US" sz="4000" b="1" dirty="0">
                <a:solidFill>
                  <a:schemeClr val="tx1"/>
                </a:solidFill>
                <a:effectLst/>
                <a:latin typeface="Times New Roman" pitchFamily="18" charset="0"/>
                <a:cs typeface="Times New Roman" pitchFamily="18" charset="0"/>
              </a:rPr>
              <a:t>Luther taught that salvation is not earned by good deeds but received only as a free gift of God's grace through faith in Jesus Christ as redeemer from sin</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smtClean="0">
                <a:solidFill>
                  <a:schemeClr val="tx1"/>
                </a:solidFill>
                <a:effectLst/>
                <a:latin typeface="Times New Roman" pitchFamily="18" charset="0"/>
                <a:cs typeface="Times New Roman" pitchFamily="18" charset="0"/>
              </a:rPr>
              <a:t>How to get saved?  Acknowledge yourself as a sinner and Jesus as your Savior.  Ask Jesus into your heart.</a:t>
            </a:r>
          </a:p>
        </p:txBody>
      </p:sp>
    </p:spTree>
    <p:extLst>
      <p:ext uri="{BB962C8B-B14F-4D97-AF65-F5344CB8AC3E}">
        <p14:creationId xmlns:p14="http://schemas.microsoft.com/office/powerpoint/2010/main" val="4138008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The Just Shall Live </a:t>
            </a:r>
            <a:r>
              <a:rPr lang="en-US" sz="4900" b="1" u="sng" dirty="0">
                <a:solidFill>
                  <a:schemeClr val="tx1"/>
                </a:solidFill>
                <a:latin typeface="Times New Roman" pitchFamily="18" charset="0"/>
                <a:cs typeface="Times New Roman" pitchFamily="18" charset="0"/>
              </a:rPr>
              <a:t>By Faith</a:t>
            </a:r>
            <a:r>
              <a:rPr lang="en-US" sz="4900" b="1" i="1" dirty="0">
                <a:solidFill>
                  <a:schemeClr val="tx1"/>
                </a:solidFill>
              </a:rPr>
              <a:t/>
            </a:r>
            <a:br>
              <a:rPr lang="en-US" sz="49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95223" y="1143000"/>
            <a:ext cx="10972800" cy="5181600"/>
          </a:xfrm>
        </p:spPr>
        <p:txBody>
          <a:bodyPr/>
          <a:lstStyle/>
          <a:p>
            <a:pPr marL="0" indent="0">
              <a:buNone/>
            </a:pPr>
            <a:r>
              <a:rPr lang="en-US" sz="4000" b="1" dirty="0">
                <a:solidFill>
                  <a:schemeClr val="tx1"/>
                </a:solidFill>
                <a:effectLst/>
                <a:latin typeface="Times New Roman" pitchFamily="18" charset="0"/>
                <a:cs typeface="Times New Roman" pitchFamily="18" charset="0"/>
              </a:rPr>
              <a:t>Habakkuk 2:4</a:t>
            </a:r>
            <a:endParaRPr lang="en-US" sz="4000" b="1" dirty="0" smtClean="0">
              <a:solidFill>
                <a:schemeClr val="tx1"/>
              </a:solidFill>
              <a:effectLst/>
              <a:latin typeface="Times New Roman" pitchFamily="18" charset="0"/>
              <a:cs typeface="Times New Roman" pitchFamily="18" charset="0"/>
            </a:endParaRPr>
          </a:p>
          <a:p>
            <a:pPr marL="0" indent="0">
              <a:buNone/>
            </a:pPr>
            <a:r>
              <a:rPr lang="en-US" sz="4800" dirty="0" err="1">
                <a:solidFill>
                  <a:schemeClr val="tx1"/>
                </a:solidFill>
                <a:latin typeface="Bwhebb" pitchFamily="2" charset="0"/>
              </a:rPr>
              <a:t>hy</a:t>
            </a:r>
            <a:r>
              <a:rPr lang="en-US" sz="4800" dirty="0">
                <a:solidFill>
                  <a:schemeClr val="tx1"/>
                </a:solidFill>
                <a:latin typeface="Bwhebb" pitchFamily="2" charset="0"/>
              </a:rPr>
              <a:t>&lt;)</a:t>
            </a:r>
            <a:r>
              <a:rPr lang="en-US" sz="4800" dirty="0" err="1">
                <a:solidFill>
                  <a:schemeClr val="tx1"/>
                </a:solidFill>
                <a:latin typeface="Bwhebb" pitchFamily="2" charset="0"/>
              </a:rPr>
              <a:t>x.yI</a:t>
            </a:r>
            <a:r>
              <a:rPr lang="en-US" sz="4800" dirty="0">
                <a:solidFill>
                  <a:schemeClr val="tx1"/>
                </a:solidFill>
                <a:latin typeface="Bwhebb" pitchFamily="2" charset="0"/>
              </a:rPr>
              <a:t> </a:t>
            </a:r>
            <a:r>
              <a:rPr lang="en-US" sz="4800" dirty="0" err="1">
                <a:solidFill>
                  <a:schemeClr val="tx1"/>
                </a:solidFill>
                <a:latin typeface="Bwhebb" pitchFamily="2" charset="0"/>
              </a:rPr>
              <a:t>Atðn"Wma</a:t>
            </a:r>
            <a:r>
              <a:rPr lang="en-US" sz="4800" dirty="0">
                <a:solidFill>
                  <a:schemeClr val="tx1"/>
                </a:solidFill>
                <a:latin typeface="Bwhebb" pitchFamily="2" charset="0"/>
              </a:rPr>
              <a:t>/B, </a:t>
            </a:r>
            <a:r>
              <a:rPr lang="en-US" sz="4800" dirty="0" err="1">
                <a:solidFill>
                  <a:schemeClr val="tx1"/>
                </a:solidFill>
                <a:latin typeface="Bwhebb" pitchFamily="2" charset="0"/>
              </a:rPr>
              <a:t>qyDIÞc;w</a:t>
            </a:r>
            <a:r>
              <a:rPr lang="en-US" sz="4800" dirty="0">
                <a:solidFill>
                  <a:schemeClr val="tx1"/>
                </a:solidFill>
                <a:latin typeface="Bwhebb" pitchFamily="2" charset="0"/>
              </a:rPr>
              <a:t>&gt;</a:t>
            </a:r>
          </a:p>
          <a:p>
            <a:pPr marL="0" indent="0">
              <a:buNone/>
            </a:pPr>
            <a:r>
              <a:rPr lang="en-US" sz="4400" dirty="0">
                <a:solidFill>
                  <a:schemeClr val="tx1"/>
                </a:solidFill>
                <a:latin typeface="Bwgrkn" pitchFamily="2" charset="0"/>
              </a:rPr>
              <a:t>~O de. </a:t>
            </a:r>
            <a:r>
              <a:rPr lang="en-US" sz="4400" dirty="0" err="1">
                <a:solidFill>
                  <a:schemeClr val="tx1"/>
                </a:solidFill>
                <a:latin typeface="Bwgrkn" pitchFamily="2" charset="0"/>
              </a:rPr>
              <a:t>di,kaioj</a:t>
            </a:r>
            <a:r>
              <a:rPr lang="en-US" sz="4400" dirty="0">
                <a:solidFill>
                  <a:schemeClr val="tx1"/>
                </a:solidFill>
                <a:latin typeface="Bwgrkn" pitchFamily="2" charset="0"/>
              </a:rPr>
              <a:t> </a:t>
            </a:r>
            <a:r>
              <a:rPr lang="en-US" sz="4400" dirty="0" err="1">
                <a:solidFill>
                  <a:schemeClr val="tx1"/>
                </a:solidFill>
                <a:latin typeface="Bwgrkn" pitchFamily="2" charset="0"/>
              </a:rPr>
              <a:t>evk</a:t>
            </a:r>
            <a:r>
              <a:rPr lang="en-US" sz="4400" dirty="0">
                <a:solidFill>
                  <a:schemeClr val="tx1"/>
                </a:solidFill>
                <a:latin typeface="Bwgrkn" pitchFamily="2" charset="0"/>
              </a:rPr>
              <a:t> </a:t>
            </a:r>
            <a:r>
              <a:rPr lang="en-US" sz="4400" dirty="0" err="1">
                <a:solidFill>
                  <a:schemeClr val="tx1"/>
                </a:solidFill>
                <a:latin typeface="Bwgrkn" pitchFamily="2" charset="0"/>
              </a:rPr>
              <a:t>pi,stewj</a:t>
            </a:r>
            <a:r>
              <a:rPr lang="en-US" sz="4400" dirty="0">
                <a:solidFill>
                  <a:schemeClr val="tx1"/>
                </a:solidFill>
                <a:latin typeface="Bwgrkn" pitchFamily="2" charset="0"/>
              </a:rPr>
              <a:t> </a:t>
            </a:r>
            <a:r>
              <a:rPr lang="en-US" sz="4400" dirty="0" err="1">
                <a:solidFill>
                  <a:schemeClr val="tx1"/>
                </a:solidFill>
                <a:latin typeface="Bwgrkn" pitchFamily="2" charset="0"/>
              </a:rPr>
              <a:t>zh,setaiÅ</a:t>
            </a:r>
            <a:r>
              <a:rPr lang="en-US" sz="4400" dirty="0">
                <a:solidFill>
                  <a:schemeClr val="tx1"/>
                </a:solidFill>
                <a:latin typeface="Bwgrkn" pitchFamily="2" charset="0"/>
              </a:rPr>
              <a:t> </a:t>
            </a:r>
            <a:r>
              <a:rPr lang="en-US" dirty="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			(Romans 1:17)</a:t>
            </a:r>
          </a:p>
          <a:p>
            <a:pPr marL="0" indent="0">
              <a:buNone/>
            </a:pPr>
            <a:r>
              <a:rPr lang="en-US" sz="4000" b="1" dirty="0" smtClean="0">
                <a:solidFill>
                  <a:schemeClr val="tx1"/>
                </a:solidFill>
                <a:effectLst/>
                <a:latin typeface="Times New Roman" pitchFamily="18" charset="0"/>
                <a:cs typeface="Times New Roman" pitchFamily="18" charset="0"/>
              </a:rPr>
              <a:t>“The righteous one by faith/faithfulness shall live.”</a:t>
            </a:r>
          </a:p>
          <a:p>
            <a:pPr marL="0" indent="0">
              <a:buNone/>
            </a:pPr>
            <a:r>
              <a:rPr lang="en-US" sz="4000" b="1" dirty="0" smtClean="0">
                <a:solidFill>
                  <a:schemeClr val="tx1"/>
                </a:solidFill>
                <a:effectLst/>
                <a:latin typeface="Times New Roman" pitchFamily="18" charset="0"/>
                <a:cs typeface="Times New Roman" pitchFamily="18" charset="0"/>
              </a:rPr>
              <a:t>Hebrew </a:t>
            </a:r>
            <a:r>
              <a:rPr lang="en-US" sz="4000" b="1" i="1" dirty="0" err="1" smtClean="0">
                <a:solidFill>
                  <a:schemeClr val="tx1"/>
                </a:solidFill>
                <a:effectLst/>
                <a:latin typeface="Times New Roman" pitchFamily="18" charset="0"/>
                <a:cs typeface="Times New Roman" pitchFamily="18" charset="0"/>
              </a:rPr>
              <a:t>emunah</a:t>
            </a:r>
            <a:r>
              <a:rPr lang="en-US" sz="4000" b="1" dirty="0" smtClean="0">
                <a:solidFill>
                  <a:schemeClr val="tx1"/>
                </a:solidFill>
                <a:effectLst/>
                <a:latin typeface="Times New Roman" pitchFamily="18" charset="0"/>
                <a:cs typeface="Times New Roman" pitchFamily="18" charset="0"/>
              </a:rPr>
              <a:t> here translated “faithfulness” or “faith”</a:t>
            </a:r>
          </a:p>
        </p:txBody>
      </p:sp>
    </p:spTree>
    <p:extLst>
      <p:ext uri="{BB962C8B-B14F-4D97-AF65-F5344CB8AC3E}">
        <p14:creationId xmlns:p14="http://schemas.microsoft.com/office/powerpoint/2010/main" val="127956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err="1">
                <a:solidFill>
                  <a:schemeClr val="tx1"/>
                </a:solidFill>
                <a:latin typeface="Times New Roman" pitchFamily="18" charset="0"/>
                <a:cs typeface="Times New Roman" pitchFamily="18" charset="0"/>
              </a:rPr>
              <a:t>Emunah</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707365" y="1142999"/>
            <a:ext cx="10541479" cy="5438955"/>
          </a:xfrm>
        </p:spPr>
        <p:txBody>
          <a:bodyPr>
            <a:normAutofit fontScale="92500"/>
          </a:bodyPr>
          <a:lstStyle/>
          <a:p>
            <a:pPr marL="0" indent="0">
              <a:buNone/>
            </a:pPr>
            <a:r>
              <a:rPr lang="en-US" sz="4800" dirty="0" err="1">
                <a:solidFill>
                  <a:schemeClr val="tx1"/>
                </a:solidFill>
                <a:latin typeface="Bwhebb" pitchFamily="2" charset="0"/>
              </a:rPr>
              <a:t>hn"Wma</a:t>
            </a:r>
            <a:r>
              <a:rPr lang="en-US" sz="4800" dirty="0">
                <a:solidFill>
                  <a:schemeClr val="tx1"/>
                </a:solidFill>
                <a:latin typeface="Bwhebb" pitchFamily="2" charset="0"/>
              </a:rPr>
              <a:t>/,</a:t>
            </a:r>
            <a:r>
              <a:rPr lang="en-US" dirty="0">
                <a:solidFill>
                  <a:schemeClr val="tx1"/>
                </a:solidFill>
                <a:effectLst/>
              </a:rPr>
              <a:t>  </a:t>
            </a:r>
            <a:r>
              <a:rPr lang="en-US" sz="4000" b="1" dirty="0">
                <a:solidFill>
                  <a:schemeClr val="tx1"/>
                </a:solidFill>
                <a:effectLst/>
              </a:rPr>
              <a:t>pronounced </a:t>
            </a:r>
            <a:r>
              <a:rPr lang="en-US" sz="4000" b="1" i="1" dirty="0" smtClean="0">
                <a:solidFill>
                  <a:schemeClr val="tx1"/>
                </a:solidFill>
                <a:effectLst/>
              </a:rPr>
              <a:t>e-mu-nah</a:t>
            </a:r>
          </a:p>
          <a:p>
            <a:pPr marL="0" indent="0">
              <a:buNone/>
            </a:pPr>
            <a:r>
              <a:rPr lang="en-US" sz="4000" b="1" i="1" dirty="0">
                <a:solidFill>
                  <a:schemeClr val="tx1"/>
                </a:solidFill>
                <a:effectLst/>
                <a:latin typeface="Times New Roman" pitchFamily="18" charset="0"/>
                <a:cs typeface="Times New Roman" pitchFamily="18" charset="0"/>
              </a:rPr>
              <a:t>The Theological Wordbook of the Old Testament</a:t>
            </a:r>
            <a:r>
              <a:rPr lang="en-US" sz="4000" b="1" dirty="0">
                <a:solidFill>
                  <a:schemeClr val="tx1"/>
                </a:solidFill>
                <a:effectLst/>
                <a:latin typeface="Times New Roman" pitchFamily="18" charset="0"/>
                <a:cs typeface="Times New Roman" pitchFamily="18" charset="0"/>
              </a:rPr>
              <a:t> defines this word as "firmness, fidelity, steadiness."  </a:t>
            </a:r>
            <a:endParaRPr lang="en-US" sz="4000" b="1" dirty="0" smtClean="0">
              <a:solidFill>
                <a:schemeClr val="tx1"/>
              </a:solidFill>
              <a:effectLst/>
              <a:latin typeface="Times New Roman" pitchFamily="18" charset="0"/>
              <a:cs typeface="Times New Roman" pitchFamily="18" charset="0"/>
            </a:endParaRPr>
          </a:p>
          <a:p>
            <a:pPr marL="0" indent="0">
              <a:buNone/>
            </a:pPr>
            <a:r>
              <a:rPr lang="en-US" sz="4000" b="1" i="1" dirty="0" smtClean="0">
                <a:solidFill>
                  <a:schemeClr val="tx1"/>
                </a:solidFill>
                <a:effectLst/>
                <a:latin typeface="Times New Roman" pitchFamily="18" charset="0"/>
                <a:cs typeface="Times New Roman" pitchFamily="18" charset="0"/>
              </a:rPr>
              <a:t>The </a:t>
            </a:r>
            <a:r>
              <a:rPr lang="en-US" sz="4000" b="1" i="1" dirty="0">
                <a:solidFill>
                  <a:schemeClr val="tx1"/>
                </a:solidFill>
                <a:effectLst/>
                <a:latin typeface="Times New Roman" pitchFamily="18" charset="0"/>
                <a:cs typeface="Times New Roman" pitchFamily="18" charset="0"/>
              </a:rPr>
              <a:t>BDB Hebrew Lexicon</a:t>
            </a:r>
            <a:r>
              <a:rPr lang="en-US" sz="4000" b="1" dirty="0">
                <a:solidFill>
                  <a:schemeClr val="tx1"/>
                </a:solidFill>
                <a:effectLst/>
                <a:latin typeface="Times New Roman" pitchFamily="18" charset="0"/>
                <a:cs typeface="Times New Roman" pitchFamily="18" charset="0"/>
              </a:rPr>
              <a:t> defines it as "firmness, steadfastness, fidelity."  </a:t>
            </a:r>
            <a:endParaRPr lang="en-US" sz="4000" b="1" dirty="0" smtClean="0">
              <a:solidFill>
                <a:schemeClr val="tx1"/>
              </a:solidFill>
              <a:effectLst/>
              <a:latin typeface="Times New Roman" pitchFamily="18" charset="0"/>
              <a:cs typeface="Times New Roman" pitchFamily="18" charset="0"/>
            </a:endParaRPr>
          </a:p>
          <a:p>
            <a:pPr marL="0" indent="0">
              <a:buNone/>
            </a:pPr>
            <a:r>
              <a:rPr lang="en-US" sz="4000" b="1" dirty="0" smtClean="0">
                <a:solidFill>
                  <a:schemeClr val="tx1"/>
                </a:solidFill>
                <a:effectLst/>
                <a:latin typeface="Times New Roman" pitchFamily="18" charset="0"/>
                <a:cs typeface="Times New Roman" pitchFamily="18" charset="0"/>
              </a:rPr>
              <a:t>And </a:t>
            </a:r>
            <a:r>
              <a:rPr lang="en-US" sz="4000" b="1" dirty="0">
                <a:solidFill>
                  <a:schemeClr val="tx1"/>
                </a:solidFill>
                <a:effectLst/>
                <a:latin typeface="Times New Roman" pitchFamily="18" charset="0"/>
                <a:cs typeface="Times New Roman" pitchFamily="18" charset="0"/>
              </a:rPr>
              <a:t>the </a:t>
            </a:r>
            <a:r>
              <a:rPr lang="en-US" sz="4000" b="1" i="1" dirty="0">
                <a:solidFill>
                  <a:schemeClr val="tx1"/>
                </a:solidFill>
                <a:effectLst/>
                <a:latin typeface="Times New Roman" pitchFamily="18" charset="0"/>
                <a:cs typeface="Times New Roman" pitchFamily="18" charset="0"/>
              </a:rPr>
              <a:t>Hebrew and Aramaic Lexicon of the Old Testament</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says</a:t>
            </a:r>
            <a:r>
              <a:rPr lang="en-US" sz="4000" b="1" dirty="0">
                <a:solidFill>
                  <a:schemeClr val="tx1"/>
                </a:solidFill>
                <a:effectLst/>
                <a:latin typeface="Times New Roman" pitchFamily="18" charset="0"/>
                <a:cs typeface="Times New Roman" pitchFamily="18" charset="0"/>
              </a:rPr>
              <a:t>, "steadfastness, trustworthiness, faithfulness, honesty, permanent official duty."</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8619052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65825" y="292100"/>
            <a:ext cx="10981427" cy="850900"/>
          </a:xfrm>
        </p:spPr>
        <p:txBody>
          <a:bodyPr>
            <a:normAutofit fontScale="90000"/>
          </a:bodyPr>
          <a:lstStyle/>
          <a:p>
            <a:pPr algn="ct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5300" b="1" dirty="0" smtClean="0">
                <a:solidFill>
                  <a:schemeClr val="tx1"/>
                </a:solidFill>
                <a:latin typeface="Times New Roman" pitchFamily="18" charset="0"/>
                <a:cs typeface="Times New Roman" pitchFamily="18" charset="0"/>
              </a:rPr>
              <a:t>Faith </a:t>
            </a:r>
            <a:r>
              <a:rPr lang="en-US" sz="5300" b="1" dirty="0">
                <a:solidFill>
                  <a:schemeClr val="tx1"/>
                </a:solidFill>
                <a:latin typeface="Times New Roman" pitchFamily="18" charset="0"/>
                <a:cs typeface="Times New Roman" pitchFamily="18" charset="0"/>
              </a:rPr>
              <a:t>is an Action Word</a:t>
            </a:r>
            <a:r>
              <a:rPr lang="en-US" sz="5300" b="1" i="1" dirty="0">
                <a:solidFill>
                  <a:schemeClr val="tx1"/>
                </a:solidFill>
              </a:rPr>
              <a:t/>
            </a:r>
            <a:br>
              <a:rPr lang="en-US" sz="5300" b="1" i="1" dirty="0">
                <a:solidFill>
                  <a:schemeClr val="tx1"/>
                </a:solidFill>
              </a:rPr>
            </a:br>
            <a:r>
              <a:rPr lang="en-US" sz="3600" b="1" i="1" dirty="0">
                <a:solidFill>
                  <a:schemeClr val="tx1"/>
                </a:solidFill>
              </a:rPr>
              <a:t/>
            </a:r>
            <a:br>
              <a:rPr lang="en-US" sz="36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09753" y="1043796"/>
            <a:ext cx="11093570" cy="5814204"/>
          </a:xfrm>
        </p:spPr>
        <p:txBody>
          <a:bodyPr>
            <a:noAutofit/>
          </a:bodyPr>
          <a:lstStyle/>
          <a:p>
            <a:pPr marL="0" indent="0">
              <a:buNone/>
            </a:pPr>
            <a:r>
              <a:rPr lang="en-US" sz="4000" b="1" i="1" u="sng" dirty="0" err="1" smtClean="0">
                <a:solidFill>
                  <a:schemeClr val="tx1"/>
                </a:solidFill>
                <a:effectLst/>
                <a:latin typeface="Times New Roman" pitchFamily="18" charset="0"/>
                <a:cs typeface="Times New Roman" pitchFamily="18" charset="0"/>
              </a:rPr>
              <a:t>Emunah</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is not mere mental assent </a:t>
            </a:r>
            <a:r>
              <a:rPr lang="en-US" sz="4000" b="1" dirty="0">
                <a:solidFill>
                  <a:schemeClr val="tx1"/>
                </a:solidFill>
                <a:effectLst/>
                <a:latin typeface="Times New Roman" pitchFamily="18" charset="0"/>
                <a:cs typeface="Times New Roman" pitchFamily="18" charset="0"/>
              </a:rPr>
              <a:t>to a thing or believing that something exists.  It does not mean "to agree in mind only."  </a:t>
            </a:r>
            <a:r>
              <a:rPr lang="en-US" sz="4000" b="1" dirty="0" smtClean="0">
                <a:solidFill>
                  <a:schemeClr val="tx1"/>
                </a:solidFill>
                <a:effectLst/>
                <a:latin typeface="Times New Roman" pitchFamily="18" charset="0"/>
                <a:cs typeface="Times New Roman" pitchFamily="18" charset="0"/>
              </a:rPr>
              <a:t>It is not </a:t>
            </a:r>
            <a:r>
              <a:rPr lang="en-US" sz="4000" b="1" dirty="0">
                <a:solidFill>
                  <a:schemeClr val="tx1"/>
                </a:solidFill>
                <a:effectLst/>
                <a:latin typeface="Times New Roman" pitchFamily="18" charset="0"/>
                <a:cs typeface="Times New Roman" pitchFamily="18" charset="0"/>
              </a:rPr>
              <a:t>wishing something or </a:t>
            </a:r>
            <a:r>
              <a:rPr lang="en-US" sz="4000" b="1" dirty="0" smtClean="0">
                <a:solidFill>
                  <a:schemeClr val="tx1"/>
                </a:solidFill>
                <a:effectLst/>
                <a:latin typeface="Times New Roman" pitchFamily="18" charset="0"/>
                <a:cs typeface="Times New Roman" pitchFamily="18" charset="0"/>
              </a:rPr>
              <a:t>"</a:t>
            </a:r>
            <a:r>
              <a:rPr lang="en-US" sz="4000" b="1" dirty="0">
                <a:solidFill>
                  <a:schemeClr val="tx1"/>
                </a:solidFill>
                <a:effectLst/>
                <a:latin typeface="Times New Roman" pitchFamily="18" charset="0"/>
                <a:cs typeface="Times New Roman" pitchFamily="18" charset="0"/>
              </a:rPr>
              <a:t>believing" it is </a:t>
            </a:r>
            <a:r>
              <a:rPr lang="en-US" sz="4000" b="1" dirty="0" smtClean="0">
                <a:solidFill>
                  <a:schemeClr val="tx1"/>
                </a:solidFill>
                <a:effectLst/>
                <a:latin typeface="Times New Roman" pitchFamily="18" charset="0"/>
                <a:cs typeface="Times New Roman" pitchFamily="18" charset="0"/>
              </a:rPr>
              <a:t>so. </a:t>
            </a:r>
            <a:endParaRPr lang="en-US" sz="4000" b="1" i="1" u="sng" dirty="0" smtClean="0">
              <a:solidFill>
                <a:schemeClr val="tx1"/>
              </a:solidFill>
              <a:effectLst/>
              <a:latin typeface="Times New Roman" pitchFamily="18" charset="0"/>
              <a:cs typeface="Times New Roman" pitchFamily="18" charset="0"/>
            </a:endParaRPr>
          </a:p>
          <a:p>
            <a:pPr marL="0" indent="0">
              <a:buNone/>
            </a:pPr>
            <a:r>
              <a:rPr lang="en-US" sz="4000" b="1" i="1" u="sng" dirty="0" err="1" smtClean="0">
                <a:solidFill>
                  <a:schemeClr val="tx1"/>
                </a:solidFill>
                <a:effectLst/>
                <a:latin typeface="Times New Roman" pitchFamily="18" charset="0"/>
                <a:cs typeface="Times New Roman" pitchFamily="18" charset="0"/>
              </a:rPr>
              <a:t>Emunah</a:t>
            </a:r>
            <a:r>
              <a:rPr lang="en-US" sz="4000" b="1" dirty="0" smtClean="0">
                <a:solidFill>
                  <a:schemeClr val="tx1"/>
                </a:solidFill>
                <a:effectLst/>
                <a:latin typeface="Times New Roman" pitchFamily="18" charset="0"/>
                <a:cs typeface="Times New Roman" pitchFamily="18" charset="0"/>
              </a:rPr>
              <a:t> </a:t>
            </a:r>
            <a:r>
              <a:rPr lang="en-US" sz="4000" b="1" dirty="0">
                <a:solidFill>
                  <a:schemeClr val="tx1"/>
                </a:solidFill>
                <a:effectLst/>
                <a:latin typeface="Times New Roman" pitchFamily="18" charset="0"/>
                <a:cs typeface="Times New Roman" pitchFamily="18" charset="0"/>
              </a:rPr>
              <a:t>is an action word.  It embodies the doing of a thing.  It suggests complete steadfast obedience and fidelity to this thing "believed" in</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i="1" dirty="0" err="1" smtClean="0">
                <a:solidFill>
                  <a:schemeClr val="tx1"/>
                </a:solidFill>
                <a:effectLst/>
                <a:latin typeface="Times New Roman" pitchFamily="18" charset="0"/>
                <a:cs typeface="Times New Roman" pitchFamily="18" charset="0"/>
              </a:rPr>
              <a:t>Emunah</a:t>
            </a:r>
            <a:r>
              <a:rPr lang="en-US" sz="4000" b="1" dirty="0" smtClean="0">
                <a:solidFill>
                  <a:schemeClr val="tx1"/>
                </a:solidFill>
                <a:effectLst/>
                <a:latin typeface="Times New Roman" pitchFamily="18" charset="0"/>
                <a:cs typeface="Times New Roman" pitchFamily="18" charset="0"/>
              </a:rPr>
              <a:t> is a word of substance.  It does not refer to the thoughts of the mind, but to the actions performed by the person.</a:t>
            </a:r>
          </a:p>
        </p:txBody>
      </p:sp>
    </p:spTree>
    <p:extLst>
      <p:ext uri="{BB962C8B-B14F-4D97-AF65-F5344CB8AC3E}">
        <p14:creationId xmlns:p14="http://schemas.microsoft.com/office/powerpoint/2010/main" val="1864379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lstStyle/>
          <a:p>
            <a:r>
              <a:rPr lang="en-US" sz="4000" b="1" dirty="0" err="1">
                <a:solidFill>
                  <a:schemeClr val="tx1"/>
                </a:solidFill>
                <a:latin typeface="Times New Roman" pitchFamily="18" charset="0"/>
                <a:cs typeface="Times New Roman" pitchFamily="18" charset="0"/>
              </a:rPr>
              <a:t>Emunah</a:t>
            </a:r>
            <a:r>
              <a:rPr lang="en-US" sz="4000" b="1" dirty="0">
                <a:solidFill>
                  <a:schemeClr val="tx1"/>
                </a:solidFill>
                <a:latin typeface="Times New Roman" pitchFamily="18" charset="0"/>
                <a:cs typeface="Times New Roman" pitchFamily="18" charset="0"/>
              </a:rPr>
              <a:t> means Faithfulness</a:t>
            </a:r>
            <a:endParaRPr lang="en-US" sz="4000" b="1" dirty="0">
              <a:solidFill>
                <a:schemeClr val="tx1"/>
              </a:solidFill>
            </a:endParaRPr>
          </a:p>
        </p:txBody>
      </p:sp>
      <p:sp>
        <p:nvSpPr>
          <p:cNvPr id="3" name="Subtitle 2"/>
          <p:cNvSpPr>
            <a:spLocks noGrp="1"/>
          </p:cNvSpPr>
          <p:nvPr>
            <p:ph idx="1"/>
          </p:nvPr>
        </p:nvSpPr>
        <p:spPr>
          <a:xfrm>
            <a:off x="526211" y="1143000"/>
            <a:ext cx="10886536" cy="5181600"/>
          </a:xfrm>
        </p:spPr>
        <p:txBody>
          <a:bodyPr>
            <a:normAutofit lnSpcReduction="10000"/>
          </a:bodyPr>
          <a:lstStyle/>
          <a:p>
            <a:pPr marL="0" indent="0">
              <a:buNone/>
            </a:pPr>
            <a:r>
              <a:rPr lang="en-US" sz="4000" b="1" dirty="0" smtClean="0">
                <a:solidFill>
                  <a:schemeClr val="tx1"/>
                </a:solidFill>
                <a:effectLst/>
                <a:latin typeface="Times New Roman" pitchFamily="18" charset="0"/>
                <a:cs typeface="Times New Roman" pitchFamily="18" charset="0"/>
              </a:rPr>
              <a:t>Your </a:t>
            </a:r>
            <a:r>
              <a:rPr lang="en-US" sz="4000" b="1" dirty="0">
                <a:solidFill>
                  <a:schemeClr val="tx1"/>
                </a:solidFill>
                <a:effectLst/>
                <a:latin typeface="Times New Roman" pitchFamily="18" charset="0"/>
                <a:cs typeface="Times New Roman" pitchFamily="18" charset="0"/>
              </a:rPr>
              <a:t>love, </a:t>
            </a:r>
            <a:r>
              <a:rPr lang="en-US" sz="4000" b="1" dirty="0" smtClean="0">
                <a:solidFill>
                  <a:schemeClr val="tx1"/>
                </a:solidFill>
                <a:effectLst/>
                <a:latin typeface="Times New Roman" pitchFamily="18" charset="0"/>
                <a:cs typeface="Times New Roman" pitchFamily="18" charset="0"/>
              </a:rPr>
              <a:t>Yahuwah, </a:t>
            </a:r>
            <a:r>
              <a:rPr lang="en-US" sz="4000" b="1" dirty="0">
                <a:solidFill>
                  <a:schemeClr val="tx1"/>
                </a:solidFill>
                <a:effectLst/>
                <a:latin typeface="Times New Roman" pitchFamily="18" charset="0"/>
                <a:cs typeface="Times New Roman" pitchFamily="18" charset="0"/>
              </a:rPr>
              <a:t>reaches to the heavens, your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to the skies. </a:t>
            </a:r>
            <a:r>
              <a:rPr lang="en-US" sz="4000" b="1" dirty="0" smtClean="0">
                <a:solidFill>
                  <a:schemeClr val="tx1"/>
                </a:solidFill>
                <a:effectLst/>
                <a:latin typeface="Times New Roman" pitchFamily="18" charset="0"/>
                <a:cs typeface="Times New Roman" pitchFamily="18" charset="0"/>
              </a:rPr>
              <a:t>(Ps. 36:5</a:t>
            </a:r>
            <a:r>
              <a:rPr lang="en-US" sz="4000" b="1" dirty="0">
                <a:solidFill>
                  <a:schemeClr val="tx1"/>
                </a:solidFill>
                <a:effectLst/>
                <a:latin typeface="Times New Roman" pitchFamily="18" charset="0"/>
                <a:cs typeface="Times New Roman" pitchFamily="18" charset="0"/>
              </a:rPr>
              <a:t>)</a:t>
            </a:r>
            <a:br>
              <a:rPr lang="en-US" sz="4000" b="1" dirty="0">
                <a:solidFill>
                  <a:schemeClr val="tx1"/>
                </a:solidFill>
                <a:effectLst/>
                <a:latin typeface="Times New Roman" pitchFamily="18" charset="0"/>
                <a:cs typeface="Times New Roman" pitchFamily="18" charset="0"/>
              </a:rPr>
            </a:br>
            <a:r>
              <a:rPr lang="en-US" sz="4000" b="1" dirty="0">
                <a:solidFill>
                  <a:schemeClr val="tx1"/>
                </a:solidFill>
                <a:effectLst/>
                <a:latin typeface="Times New Roman" pitchFamily="18" charset="0"/>
                <a:cs typeface="Times New Roman" pitchFamily="18" charset="0"/>
              </a:rPr>
              <a:t>Is your loyal love proclaimed in the grave, or your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in the place of the dead? </a:t>
            </a:r>
            <a:r>
              <a:rPr lang="en-US" sz="4000" b="1" dirty="0" smtClean="0">
                <a:solidFill>
                  <a:schemeClr val="tx1"/>
                </a:solidFill>
                <a:effectLst/>
                <a:latin typeface="Times New Roman" pitchFamily="18" charset="0"/>
                <a:cs typeface="Times New Roman" pitchFamily="18" charset="0"/>
              </a:rPr>
              <a:t>(Ps. 88:11</a:t>
            </a:r>
            <a:r>
              <a:rPr lang="en-US" sz="4000" b="1" dirty="0">
                <a:solidFill>
                  <a:schemeClr val="tx1"/>
                </a:solidFill>
                <a:effectLst/>
                <a:latin typeface="Times New Roman" pitchFamily="18" charset="0"/>
                <a:cs typeface="Times New Roman" pitchFamily="18" charset="0"/>
              </a:rPr>
              <a:t>)</a:t>
            </a:r>
            <a:br>
              <a:rPr lang="en-US" sz="4000" b="1" dirty="0">
                <a:solidFill>
                  <a:schemeClr val="tx1"/>
                </a:solidFill>
                <a:effectLst/>
                <a:latin typeface="Times New Roman" pitchFamily="18" charset="0"/>
                <a:cs typeface="Times New Roman" pitchFamily="18" charset="0"/>
              </a:rPr>
            </a:br>
            <a:r>
              <a:rPr lang="en-US" sz="4000" b="1" dirty="0">
                <a:solidFill>
                  <a:schemeClr val="tx1"/>
                </a:solidFill>
                <a:effectLst/>
                <a:latin typeface="Times New Roman" pitchFamily="18" charset="0"/>
                <a:cs typeface="Times New Roman" pitchFamily="18" charset="0"/>
              </a:rPr>
              <a:t>I will sing continually about </a:t>
            </a:r>
            <a:r>
              <a:rPr lang="en-US" sz="4000" b="1" dirty="0" smtClean="0">
                <a:solidFill>
                  <a:schemeClr val="tx1"/>
                </a:solidFill>
                <a:effectLst/>
                <a:latin typeface="Times New Roman" pitchFamily="18" charset="0"/>
                <a:cs typeface="Times New Roman" pitchFamily="18" charset="0"/>
              </a:rPr>
              <a:t>Yahuwah's loyal love; </a:t>
            </a:r>
            <a:r>
              <a:rPr lang="en-US" sz="4000" b="1" dirty="0">
                <a:solidFill>
                  <a:schemeClr val="tx1"/>
                </a:solidFill>
                <a:effectLst/>
                <a:latin typeface="Times New Roman" pitchFamily="18" charset="0"/>
                <a:cs typeface="Times New Roman" pitchFamily="18" charset="0"/>
              </a:rPr>
              <a:t>to future generations I will proclaim your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For I say, "Loyal love is permanently established; in the skies you set up your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(Ps. 89:1,2)</a:t>
            </a:r>
          </a:p>
        </p:txBody>
      </p:sp>
    </p:spTree>
    <p:extLst>
      <p:ext uri="{BB962C8B-B14F-4D97-AF65-F5344CB8AC3E}">
        <p14:creationId xmlns:p14="http://schemas.microsoft.com/office/powerpoint/2010/main" val="2503185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34837" y="1143000"/>
            <a:ext cx="11205713" cy="5181600"/>
          </a:xfrm>
        </p:spPr>
        <p:txBody>
          <a:bodyPr/>
          <a:lstStyle/>
          <a:p>
            <a:pPr marL="0" indent="0">
              <a:buNone/>
            </a:pPr>
            <a:r>
              <a:rPr lang="en-US" sz="4000" b="1" dirty="0">
                <a:solidFill>
                  <a:schemeClr val="tx1"/>
                </a:solidFill>
                <a:effectLst/>
                <a:latin typeface="Times New Roman" pitchFamily="18" charset="0"/>
                <a:cs typeface="Times New Roman" pitchFamily="18" charset="0"/>
              </a:rPr>
              <a:t>He will experience my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and loyal love, and by my name he will win victories </a:t>
            </a:r>
            <a:r>
              <a:rPr lang="en-US" sz="4000" b="1" dirty="0" smtClean="0">
                <a:solidFill>
                  <a:schemeClr val="tx1"/>
                </a:solidFill>
                <a:effectLst/>
                <a:latin typeface="Times New Roman" pitchFamily="18" charset="0"/>
                <a:cs typeface="Times New Roman" pitchFamily="18" charset="0"/>
              </a:rPr>
              <a:t>(Ps 89:24</a:t>
            </a:r>
            <a:r>
              <a:rPr lang="en-US" sz="4000" b="1" dirty="0">
                <a:solidFill>
                  <a:schemeClr val="tx1"/>
                </a:solidFill>
                <a:effectLst/>
                <a:latin typeface="Times New Roman" pitchFamily="18" charset="0"/>
                <a:cs typeface="Times New Roman" pitchFamily="18" charset="0"/>
              </a:rPr>
              <a:t>).</a:t>
            </a:r>
            <a:br>
              <a:rPr lang="en-US" sz="4000" b="1" dirty="0">
                <a:solidFill>
                  <a:schemeClr val="tx1"/>
                </a:solidFill>
                <a:effectLst/>
                <a:latin typeface="Times New Roman" pitchFamily="18" charset="0"/>
                <a:cs typeface="Times New Roman" pitchFamily="18" charset="0"/>
              </a:rPr>
            </a:br>
            <a:r>
              <a:rPr lang="en-US" sz="4000" b="1" dirty="0">
                <a:solidFill>
                  <a:schemeClr val="tx1"/>
                </a:solidFill>
                <a:effectLst/>
                <a:latin typeface="Times New Roman" pitchFamily="18" charset="0"/>
                <a:cs typeface="Times New Roman" pitchFamily="18" charset="0"/>
              </a:rPr>
              <a:t>I choose the path of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I am committed to your regulations </a:t>
            </a:r>
            <a:r>
              <a:rPr lang="en-US" sz="4000" b="1" dirty="0" smtClean="0">
                <a:solidFill>
                  <a:schemeClr val="tx1"/>
                </a:solidFill>
                <a:effectLst/>
                <a:latin typeface="Times New Roman" pitchFamily="18" charset="0"/>
                <a:cs typeface="Times New Roman" pitchFamily="18" charset="0"/>
              </a:rPr>
              <a:t>(Ps 119:30</a:t>
            </a:r>
            <a:r>
              <a:rPr lang="en-US" sz="4000" b="1" dirty="0">
                <a:solidFill>
                  <a:schemeClr val="tx1"/>
                </a:solidFill>
                <a:effectLst/>
                <a:latin typeface="Times New Roman" pitchFamily="18" charset="0"/>
                <a:cs typeface="Times New Roman" pitchFamily="18" charset="0"/>
              </a:rPr>
              <a:t>).</a:t>
            </a:r>
          </a:p>
          <a:p>
            <a:pPr marL="0" indent="0">
              <a:buNone/>
            </a:pPr>
            <a:r>
              <a:rPr lang="en-US" sz="4000" b="1" dirty="0">
                <a:solidFill>
                  <a:schemeClr val="tx1"/>
                </a:solidFill>
                <a:effectLst/>
                <a:latin typeface="Times New Roman" pitchFamily="18" charset="0"/>
                <a:cs typeface="Times New Roman" pitchFamily="18" charset="0"/>
              </a:rPr>
              <a:t>You demonstrate your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to all generations. You established the earth and it stood firm </a:t>
            </a:r>
            <a:r>
              <a:rPr lang="en-US" sz="4000" b="1" dirty="0" smtClean="0">
                <a:solidFill>
                  <a:schemeClr val="tx1"/>
                </a:solidFill>
                <a:effectLst/>
                <a:latin typeface="Times New Roman" pitchFamily="18" charset="0"/>
                <a:cs typeface="Times New Roman" pitchFamily="18" charset="0"/>
              </a:rPr>
              <a:t>(Ps 119:90</a:t>
            </a:r>
            <a:r>
              <a:rPr lang="en-US" sz="4000" b="1" dirty="0">
                <a:solidFill>
                  <a:schemeClr val="tx1"/>
                </a:solidFill>
                <a:effectLst/>
                <a:latin typeface="Times New Roman" pitchFamily="18" charset="0"/>
                <a:cs typeface="Times New Roman" pitchFamily="18" charset="0"/>
              </a:rPr>
              <a:t>)</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238724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err="1">
                <a:solidFill>
                  <a:schemeClr val="tx1"/>
                </a:solidFill>
                <a:latin typeface="Times New Roman" pitchFamily="18" charset="0"/>
                <a:cs typeface="Times New Roman" pitchFamily="18" charset="0"/>
              </a:rPr>
              <a:t>Emunah</a:t>
            </a:r>
            <a:r>
              <a:rPr lang="en-US" sz="4900" b="1" dirty="0">
                <a:solidFill>
                  <a:schemeClr val="tx1"/>
                </a:solidFill>
                <a:latin typeface="Times New Roman" pitchFamily="18" charset="0"/>
                <a:cs typeface="Times New Roman" pitchFamily="18" charset="0"/>
              </a:rPr>
              <a:t> means Fidelity</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95223" y="1143000"/>
            <a:ext cx="10886535" cy="5181600"/>
          </a:xfrm>
        </p:spPr>
        <p:txBody>
          <a:bodyPr>
            <a:normAutofit/>
          </a:bodyPr>
          <a:lstStyle/>
          <a:p>
            <a:pPr marL="0" indent="0">
              <a:buNone/>
            </a:pPr>
            <a:r>
              <a:rPr lang="en-US" sz="4000" b="1" dirty="0" smtClean="0">
                <a:solidFill>
                  <a:schemeClr val="tx1"/>
                </a:solidFill>
                <a:effectLst/>
                <a:latin typeface="Times New Roman" pitchFamily="18" charset="0"/>
                <a:cs typeface="Times New Roman" pitchFamily="18" charset="0"/>
              </a:rPr>
              <a:t>The Analogy of Marriage</a:t>
            </a:r>
          </a:p>
          <a:p>
            <a:pPr marL="0" indent="0">
              <a:buNone/>
            </a:pPr>
            <a:r>
              <a:rPr lang="en-US" sz="4000" b="1" dirty="0">
                <a:solidFill>
                  <a:schemeClr val="tx1"/>
                </a:solidFill>
                <a:effectLst/>
                <a:latin typeface="Times New Roman" pitchFamily="18" charset="0"/>
                <a:cs typeface="Times New Roman" pitchFamily="18" charset="0"/>
              </a:rPr>
              <a:t>The essence of marriage is that </a:t>
            </a:r>
            <a:r>
              <a:rPr lang="en-US" sz="4000" b="1" dirty="0" smtClean="0">
                <a:solidFill>
                  <a:schemeClr val="tx1"/>
                </a:solidFill>
                <a:effectLst/>
                <a:latin typeface="Times New Roman" pitchFamily="18" charset="0"/>
                <a:cs typeface="Times New Roman" pitchFamily="18" charset="0"/>
              </a:rPr>
              <a:t>a man and a woman </a:t>
            </a:r>
            <a:r>
              <a:rPr lang="en-US" sz="4000" b="1" dirty="0">
                <a:solidFill>
                  <a:schemeClr val="tx1"/>
                </a:solidFill>
                <a:effectLst/>
                <a:latin typeface="Times New Roman" pitchFamily="18" charset="0"/>
                <a:cs typeface="Times New Roman" pitchFamily="18" charset="0"/>
              </a:rPr>
              <a:t>"forsake all others</a:t>
            </a:r>
            <a:r>
              <a:rPr lang="en-US" sz="4000" b="1" dirty="0" smtClean="0">
                <a:solidFill>
                  <a:schemeClr val="tx1"/>
                </a:solidFill>
                <a:effectLst/>
                <a:latin typeface="Times New Roman" pitchFamily="18" charset="0"/>
                <a:cs typeface="Times New Roman" pitchFamily="18" charset="0"/>
              </a:rPr>
              <a:t>" </a:t>
            </a:r>
            <a:r>
              <a:rPr lang="en-US" sz="4000" b="1" dirty="0">
                <a:solidFill>
                  <a:schemeClr val="tx1"/>
                </a:solidFill>
                <a:effectLst/>
                <a:latin typeface="Times New Roman" pitchFamily="18" charset="0"/>
                <a:cs typeface="Times New Roman" pitchFamily="18" charset="0"/>
              </a:rPr>
              <a:t>and pledge complete fidelity and faithfulness and exclusive commitment to each other</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smtClean="0">
                <a:solidFill>
                  <a:schemeClr val="tx1"/>
                </a:solidFill>
                <a:effectLst/>
                <a:latin typeface="Times New Roman" pitchFamily="18" charset="0"/>
                <a:cs typeface="Times New Roman" pitchFamily="18" charset="0"/>
              </a:rPr>
              <a:t>A vow of commitment</a:t>
            </a:r>
          </a:p>
        </p:txBody>
      </p:sp>
    </p:spTree>
    <p:extLst>
      <p:ext uri="{BB962C8B-B14F-4D97-AF65-F5344CB8AC3E}">
        <p14:creationId xmlns:p14="http://schemas.microsoft.com/office/powerpoint/2010/main" val="7969671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err="1">
                <a:solidFill>
                  <a:schemeClr val="tx1"/>
                </a:solidFill>
                <a:latin typeface="Times New Roman" pitchFamily="18" charset="0"/>
                <a:cs typeface="Times New Roman" pitchFamily="18" charset="0"/>
              </a:rPr>
              <a:t>Emunah</a:t>
            </a:r>
            <a:r>
              <a:rPr lang="en-US" sz="4900" b="1" dirty="0">
                <a:solidFill>
                  <a:schemeClr val="tx1"/>
                </a:solidFill>
                <a:latin typeface="Times New Roman" pitchFamily="18" charset="0"/>
                <a:cs typeface="Times New Roman" pitchFamily="18" charset="0"/>
              </a:rPr>
              <a:t> means Reliability</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43463" y="1143000"/>
            <a:ext cx="10998679" cy="5181600"/>
          </a:xfrm>
        </p:spPr>
        <p:txBody>
          <a:bodyPr/>
          <a:lstStyle/>
          <a:p>
            <a:pPr marL="0" indent="0">
              <a:buNone/>
            </a:pPr>
            <a:r>
              <a:rPr lang="en-US" sz="4000" b="1" dirty="0">
                <a:solidFill>
                  <a:schemeClr val="tx1"/>
                </a:solidFill>
                <a:effectLst/>
                <a:latin typeface="Times New Roman" pitchFamily="18" charset="0"/>
                <a:cs typeface="Times New Roman" pitchFamily="18" charset="0"/>
              </a:rPr>
              <a:t>I have not failed to tell about your justice; I spoke about your </a:t>
            </a:r>
            <a:r>
              <a:rPr lang="en-US" sz="4000" b="1" u="sng" dirty="0">
                <a:solidFill>
                  <a:schemeClr val="tx1"/>
                </a:solidFill>
                <a:effectLst/>
                <a:latin typeface="Times New Roman" pitchFamily="18" charset="0"/>
                <a:cs typeface="Times New Roman" pitchFamily="18" charset="0"/>
              </a:rPr>
              <a:t>reliability</a:t>
            </a:r>
            <a:r>
              <a:rPr lang="en-US" sz="4000" b="1" dirty="0">
                <a:solidFill>
                  <a:schemeClr val="tx1"/>
                </a:solidFill>
                <a:effectLst/>
                <a:latin typeface="Times New Roman" pitchFamily="18" charset="0"/>
                <a:cs typeface="Times New Roman" pitchFamily="18" charset="0"/>
              </a:rPr>
              <a:t> and deliverance; I have not neglected to tell the great assembly about your loyal love and </a:t>
            </a:r>
            <a:r>
              <a:rPr lang="en-US" sz="4000" b="1" u="sng" dirty="0">
                <a:solidFill>
                  <a:schemeClr val="tx1"/>
                </a:solidFill>
                <a:effectLst/>
                <a:latin typeface="Times New Roman" pitchFamily="18" charset="0"/>
                <a:cs typeface="Times New Roman" pitchFamily="18" charset="0"/>
              </a:rPr>
              <a:t>faithfulness</a:t>
            </a:r>
            <a:r>
              <a:rPr lang="en-US" sz="4000" b="1" dirty="0">
                <a:solidFill>
                  <a:schemeClr val="tx1"/>
                </a:solidFill>
                <a:effectLst/>
                <a:latin typeface="Times New Roman" pitchFamily="18" charset="0"/>
                <a:cs typeface="Times New Roman" pitchFamily="18" charset="0"/>
              </a:rPr>
              <a:t> (</a:t>
            </a:r>
            <a:r>
              <a:rPr lang="en-US" sz="4000" b="1" i="1" dirty="0" err="1">
                <a:solidFill>
                  <a:schemeClr val="tx1"/>
                </a:solidFill>
                <a:effectLst/>
                <a:latin typeface="Times New Roman" pitchFamily="18" charset="0"/>
                <a:cs typeface="Times New Roman" pitchFamily="18" charset="0"/>
              </a:rPr>
              <a:t>aman</a:t>
            </a:r>
            <a:r>
              <a:rPr lang="en-US" sz="4000" b="1" dirty="0">
                <a:solidFill>
                  <a:schemeClr val="tx1"/>
                </a:solidFill>
                <a:effectLst/>
                <a:latin typeface="Times New Roman" pitchFamily="18" charset="0"/>
                <a:cs typeface="Times New Roman" pitchFamily="18" charset="0"/>
              </a:rPr>
              <a:t>) (40:10)</a:t>
            </a:r>
          </a:p>
          <a:p>
            <a:pPr marL="0" indent="0">
              <a:buNone/>
            </a:pPr>
            <a:r>
              <a:rPr lang="en-US" sz="4000" b="1" dirty="0">
                <a:solidFill>
                  <a:schemeClr val="tx1"/>
                </a:solidFill>
                <a:effectLst/>
                <a:latin typeface="Times New Roman" pitchFamily="18" charset="0"/>
                <a:cs typeface="Times New Roman" pitchFamily="18" charset="0"/>
              </a:rPr>
              <a:t>All your commands are </a:t>
            </a:r>
            <a:r>
              <a:rPr lang="en-US" sz="4000" b="1" u="sng" dirty="0">
                <a:solidFill>
                  <a:schemeClr val="tx1"/>
                </a:solidFill>
                <a:effectLst/>
                <a:latin typeface="Times New Roman" pitchFamily="18" charset="0"/>
                <a:cs typeface="Times New Roman" pitchFamily="18" charset="0"/>
              </a:rPr>
              <a:t>reliable</a:t>
            </a:r>
            <a:r>
              <a:rPr lang="en-US" sz="4000" b="1" dirty="0">
                <a:solidFill>
                  <a:schemeClr val="tx1"/>
                </a:solidFill>
                <a:effectLst/>
                <a:latin typeface="Times New Roman" pitchFamily="18" charset="0"/>
                <a:cs typeface="Times New Roman" pitchFamily="18" charset="0"/>
              </a:rPr>
              <a:t>. They chase me without reason. Help me! (119:86)</a:t>
            </a:r>
          </a:p>
          <a:p>
            <a:pPr marL="0" indent="0">
              <a:buNone/>
            </a:pPr>
            <a:r>
              <a:rPr lang="en-US" sz="4000" b="1" dirty="0">
                <a:solidFill>
                  <a:schemeClr val="tx1"/>
                </a:solidFill>
                <a:effectLst/>
                <a:latin typeface="Times New Roman" pitchFamily="18" charset="0"/>
                <a:cs typeface="Times New Roman" pitchFamily="18" charset="0"/>
              </a:rPr>
              <a:t>The rules you impose are just, and absolutely </a:t>
            </a:r>
            <a:r>
              <a:rPr lang="en-US" sz="4000" b="1" u="sng" dirty="0">
                <a:solidFill>
                  <a:schemeClr val="tx1"/>
                </a:solidFill>
                <a:effectLst/>
                <a:latin typeface="Times New Roman" pitchFamily="18" charset="0"/>
                <a:cs typeface="Times New Roman" pitchFamily="18" charset="0"/>
              </a:rPr>
              <a:t>reliable</a:t>
            </a:r>
            <a:r>
              <a:rPr lang="en-US" sz="4000" b="1" dirty="0">
                <a:solidFill>
                  <a:schemeClr val="tx1"/>
                </a:solidFill>
                <a:effectLst/>
                <a:latin typeface="Times New Roman" pitchFamily="18" charset="0"/>
                <a:cs typeface="Times New Roman" pitchFamily="18" charset="0"/>
              </a:rPr>
              <a:t> (119:138).</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3993723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What does it mean to “believe</a:t>
            </a:r>
            <a:r>
              <a:rPr lang="en-US" sz="4900" b="1" dirty="0" smtClean="0">
                <a:solidFill>
                  <a:schemeClr val="tx1"/>
                </a:solidFill>
                <a:latin typeface="Times New Roman" pitchFamily="18" charset="0"/>
                <a:cs typeface="Times New Roman" pitchFamily="18" charset="0"/>
              </a:rPr>
              <a:t>”?</a:t>
            </a:r>
            <a:r>
              <a:rPr lang="en-US" sz="4900" b="1" i="1" dirty="0">
                <a:solidFill>
                  <a:schemeClr val="tx1"/>
                </a:solidFill>
              </a:rPr>
              <a:t/>
            </a:r>
            <a:br>
              <a:rPr lang="en-US" sz="49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00331" y="1143000"/>
            <a:ext cx="11153955" cy="51816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Christians are correct to point out that the Scripture says to "believe on the Master </a:t>
            </a:r>
            <a:r>
              <a:rPr lang="en-US" sz="4000" b="1" dirty="0" err="1" smtClean="0">
                <a:solidFill>
                  <a:schemeClr val="tx1"/>
                </a:solidFill>
                <a:effectLst/>
                <a:latin typeface="Times New Roman" pitchFamily="18" charset="0"/>
                <a:cs typeface="Times New Roman" pitchFamily="18" charset="0"/>
              </a:rPr>
              <a:t>Yahusha</a:t>
            </a:r>
            <a:r>
              <a:rPr lang="en-US" sz="4000" b="1" dirty="0" smtClean="0">
                <a:solidFill>
                  <a:schemeClr val="tx1"/>
                </a:solidFill>
                <a:effectLst/>
                <a:latin typeface="Times New Roman" pitchFamily="18" charset="0"/>
                <a:cs typeface="Times New Roman" pitchFamily="18" charset="0"/>
              </a:rPr>
              <a:t> </a:t>
            </a:r>
            <a:r>
              <a:rPr lang="en-US" sz="4000" b="1" dirty="0">
                <a:solidFill>
                  <a:schemeClr val="tx1"/>
                </a:solidFill>
                <a:effectLst/>
                <a:latin typeface="Times New Roman" pitchFamily="18" charset="0"/>
                <a:cs typeface="Times New Roman" pitchFamily="18" charset="0"/>
              </a:rPr>
              <a:t>the Messiah, and you will be saved" (Acts 16:31) and to "believe in God" (Acts 16:34</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smtClean="0">
                <a:solidFill>
                  <a:schemeClr val="tx1"/>
                </a:solidFill>
                <a:effectLst/>
                <a:latin typeface="Times New Roman" pitchFamily="18" charset="0"/>
                <a:cs typeface="Times New Roman" pitchFamily="18" charset="0"/>
              </a:rPr>
              <a:t>What is to be believed?</a:t>
            </a:r>
          </a:p>
          <a:p>
            <a:pPr marL="0" indent="0">
              <a:buNone/>
            </a:pPr>
            <a:r>
              <a:rPr lang="en-US" sz="4000" b="1" dirty="0">
                <a:solidFill>
                  <a:schemeClr val="tx1"/>
                </a:solidFill>
                <a:effectLst/>
                <a:latin typeface="Times New Roman" pitchFamily="18" charset="0"/>
                <a:cs typeface="Times New Roman" pitchFamily="18" charset="0"/>
              </a:rPr>
              <a:t>James says, "You believe that there is one God. Good! Even the demons believe that-- and shudder" (2:19).</a:t>
            </a:r>
            <a:r>
              <a:rPr lang="en-US" sz="4000" b="1" dirty="0">
                <a:solidFill>
                  <a:schemeClr val="tx1"/>
                </a:solidFill>
              </a:rPr>
              <a:t>  </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614535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b="1" i="1" dirty="0" err="1" smtClean="0">
                <a:solidFill>
                  <a:schemeClr val="tx1"/>
                </a:solidFill>
                <a:latin typeface="Times New Roman" pitchFamily="18" charset="0"/>
                <a:cs typeface="Times New Roman" pitchFamily="18" charset="0"/>
              </a:rPr>
              <a:t>Aman</a:t>
            </a:r>
            <a:r>
              <a:rPr lang="en-US" b="1" dirty="0" smtClean="0">
                <a:solidFill>
                  <a:schemeClr val="tx1"/>
                </a:solidFill>
                <a:latin typeface="Times New Roman" pitchFamily="18" charset="0"/>
                <a:cs typeface="Times New Roman" pitchFamily="18" charset="0"/>
              </a:rPr>
              <a:t> –Amen, </a:t>
            </a:r>
            <a:r>
              <a:rPr lang="en-US" b="1" dirty="0" err="1" smtClean="0">
                <a:solidFill>
                  <a:schemeClr val="tx1"/>
                </a:solidFill>
                <a:latin typeface="Times New Roman" pitchFamily="18" charset="0"/>
                <a:cs typeface="Times New Roman" pitchFamily="18" charset="0"/>
              </a:rPr>
              <a:t>Amein</a:t>
            </a:r>
            <a:endParaRPr lang="en-US" sz="2400" b="1" dirty="0">
              <a:solidFill>
                <a:schemeClr val="tx1"/>
              </a:solidFill>
            </a:endParaRPr>
          </a:p>
        </p:txBody>
      </p:sp>
      <p:sp>
        <p:nvSpPr>
          <p:cNvPr id="3" name="Subtitle 2"/>
          <p:cNvSpPr>
            <a:spLocks noGrp="1"/>
          </p:cNvSpPr>
          <p:nvPr>
            <p:ph idx="1"/>
          </p:nvPr>
        </p:nvSpPr>
        <p:spPr>
          <a:xfrm>
            <a:off x="474453" y="1143000"/>
            <a:ext cx="11162581" cy="5181600"/>
          </a:xfrm>
        </p:spPr>
        <p:txBody>
          <a:bodyPr>
            <a:normAutofit/>
          </a:bodyPr>
          <a:lstStyle/>
          <a:p>
            <a:pPr marL="0" indent="0">
              <a:buNone/>
            </a:pPr>
            <a:r>
              <a:rPr lang="en-US" sz="4000" b="1" dirty="0" smtClean="0">
                <a:solidFill>
                  <a:schemeClr val="tx1"/>
                </a:solidFill>
                <a:effectLst/>
                <a:latin typeface="Times New Roman" pitchFamily="18" charset="0"/>
                <a:cs typeface="Times New Roman" pitchFamily="18" charset="0"/>
              </a:rPr>
              <a:t>The word “believe” comes from the Hebrew </a:t>
            </a:r>
            <a:r>
              <a:rPr lang="en-US" sz="4000" b="1" i="1" dirty="0" err="1" smtClean="0">
                <a:solidFill>
                  <a:schemeClr val="tx1"/>
                </a:solidFill>
                <a:effectLst/>
                <a:latin typeface="Times New Roman" pitchFamily="18" charset="0"/>
                <a:cs typeface="Times New Roman" pitchFamily="18" charset="0"/>
              </a:rPr>
              <a:t>aman</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a:solidFill>
                  <a:schemeClr val="tx1"/>
                </a:solidFill>
                <a:effectLst/>
                <a:latin typeface="Times New Roman" pitchFamily="18" charset="0"/>
                <a:cs typeface="Times New Roman" pitchFamily="18" charset="0"/>
              </a:rPr>
              <a:t>"to confirm, support, uphold (</a:t>
            </a:r>
            <a:r>
              <a:rPr lang="en-US" sz="4000" b="1" dirty="0" err="1">
                <a:solidFill>
                  <a:schemeClr val="tx1"/>
                </a:solidFill>
                <a:effectLst/>
                <a:latin typeface="Times New Roman" pitchFamily="18" charset="0"/>
                <a:cs typeface="Times New Roman" pitchFamily="18" charset="0"/>
              </a:rPr>
              <a:t>Qal</a:t>
            </a:r>
            <a:r>
              <a:rPr lang="en-US" sz="4000" b="1" dirty="0">
                <a:solidFill>
                  <a:schemeClr val="tx1"/>
                </a:solidFill>
                <a:effectLst/>
                <a:latin typeface="Times New Roman" pitchFamily="18" charset="0"/>
                <a:cs typeface="Times New Roman" pitchFamily="18" charset="0"/>
              </a:rPr>
              <a:t>); to be established, </a:t>
            </a:r>
            <a:r>
              <a:rPr lang="en-US" sz="4000" b="1" dirty="0" smtClean="0">
                <a:solidFill>
                  <a:schemeClr val="tx1"/>
                </a:solidFill>
                <a:effectLst/>
                <a:latin typeface="Times New Roman" pitchFamily="18" charset="0"/>
                <a:cs typeface="Times New Roman" pitchFamily="18" charset="0"/>
              </a:rPr>
              <a:t>be </a:t>
            </a:r>
            <a:r>
              <a:rPr lang="en-US" sz="4000" b="1" dirty="0">
                <a:solidFill>
                  <a:schemeClr val="tx1"/>
                </a:solidFill>
                <a:effectLst/>
                <a:latin typeface="Times New Roman" pitchFamily="18" charset="0"/>
                <a:cs typeface="Times New Roman" pitchFamily="18" charset="0"/>
              </a:rPr>
              <a:t>faithful (</a:t>
            </a:r>
            <a:r>
              <a:rPr lang="en-US" sz="4000" b="1" dirty="0" err="1">
                <a:solidFill>
                  <a:schemeClr val="tx1"/>
                </a:solidFill>
                <a:effectLst/>
                <a:latin typeface="Times New Roman" pitchFamily="18" charset="0"/>
                <a:cs typeface="Times New Roman" pitchFamily="18" charset="0"/>
              </a:rPr>
              <a:t>Niphal</a:t>
            </a:r>
            <a:r>
              <a:rPr lang="en-US" sz="4000" b="1" dirty="0">
                <a:solidFill>
                  <a:schemeClr val="tx1"/>
                </a:solidFill>
                <a:effectLst/>
                <a:latin typeface="Times New Roman" pitchFamily="18" charset="0"/>
                <a:cs typeface="Times New Roman" pitchFamily="18" charset="0"/>
              </a:rPr>
              <a:t>); to be certain</a:t>
            </a:r>
            <a:r>
              <a:rPr lang="en-US" sz="4000" b="1" dirty="0" smtClean="0">
                <a:solidFill>
                  <a:schemeClr val="tx1"/>
                </a:solidFill>
                <a:effectLst/>
                <a:latin typeface="Times New Roman" pitchFamily="18" charset="0"/>
                <a:cs typeface="Times New Roman" pitchFamily="18" charset="0"/>
              </a:rPr>
              <a:t>.” </a:t>
            </a:r>
          </a:p>
          <a:p>
            <a:pPr marL="0" indent="0">
              <a:buNone/>
            </a:pPr>
            <a:r>
              <a:rPr lang="en-US" sz="4000" b="1" dirty="0" err="1" smtClean="0">
                <a:solidFill>
                  <a:schemeClr val="tx1"/>
                </a:solidFill>
                <a:effectLst/>
                <a:latin typeface="Times New Roman" pitchFamily="18" charset="0"/>
                <a:cs typeface="Times New Roman" pitchFamily="18" charset="0"/>
              </a:rPr>
              <a:t>Yahusha</a:t>
            </a:r>
            <a:r>
              <a:rPr lang="en-US" sz="4000" b="1" dirty="0" smtClean="0">
                <a:solidFill>
                  <a:schemeClr val="tx1"/>
                </a:solidFill>
                <a:effectLst/>
                <a:latin typeface="Times New Roman" pitchFamily="18" charset="0"/>
                <a:cs typeface="Times New Roman" pitchFamily="18" charset="0"/>
              </a:rPr>
              <a:t> used this word – “amen </a:t>
            </a:r>
            <a:r>
              <a:rPr lang="en-US" sz="4000" b="1" dirty="0" err="1" smtClean="0">
                <a:solidFill>
                  <a:schemeClr val="tx1"/>
                </a:solidFill>
                <a:effectLst/>
                <a:latin typeface="Times New Roman" pitchFamily="18" charset="0"/>
                <a:cs typeface="Times New Roman" pitchFamily="18" charset="0"/>
              </a:rPr>
              <a:t>amen</a:t>
            </a:r>
            <a:r>
              <a:rPr lang="en-US" sz="4000" b="1" dirty="0" smtClean="0">
                <a:solidFill>
                  <a:schemeClr val="tx1"/>
                </a:solidFill>
                <a:effectLst/>
                <a:latin typeface="Times New Roman" pitchFamily="18" charset="0"/>
                <a:cs typeface="Times New Roman" pitchFamily="18" charset="0"/>
              </a:rPr>
              <a:t> I say to you”</a:t>
            </a:r>
            <a:endParaRPr lang="en-US" sz="4000" b="1" dirty="0" smtClean="0">
              <a:solidFill>
                <a:schemeClr val="tx1"/>
              </a:solidFill>
            </a:endParaRPr>
          </a:p>
        </p:txBody>
      </p:sp>
    </p:spTree>
    <p:extLst>
      <p:ext uri="{BB962C8B-B14F-4D97-AF65-F5344CB8AC3E}">
        <p14:creationId xmlns:p14="http://schemas.microsoft.com/office/powerpoint/2010/main" val="2195590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i="1" dirty="0" err="1">
                <a:solidFill>
                  <a:schemeClr val="tx1"/>
                </a:solidFill>
                <a:latin typeface="Times New Roman" pitchFamily="18" charset="0"/>
                <a:cs typeface="Times New Roman" pitchFamily="18" charset="0"/>
              </a:rPr>
              <a:t>Aman</a:t>
            </a:r>
            <a:r>
              <a:rPr lang="en-US" sz="4900" b="1" dirty="0">
                <a:solidFill>
                  <a:schemeClr val="tx1"/>
                </a:solidFill>
                <a:latin typeface="Times New Roman" pitchFamily="18" charset="0"/>
                <a:cs typeface="Times New Roman" pitchFamily="18" charset="0"/>
              </a:rPr>
              <a:t> in the </a:t>
            </a:r>
            <a:r>
              <a:rPr lang="en-US" sz="4900" b="1" dirty="0" err="1">
                <a:solidFill>
                  <a:schemeClr val="tx1"/>
                </a:solidFill>
                <a:latin typeface="Times New Roman" pitchFamily="18" charset="0"/>
                <a:cs typeface="Times New Roman" pitchFamily="18" charset="0"/>
              </a:rPr>
              <a:t>Tanach</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43464" y="1142999"/>
            <a:ext cx="9667336" cy="5490713"/>
          </a:xfrm>
        </p:spPr>
        <p:txBody>
          <a:bodyPr>
            <a:normAutofit fontScale="92500" lnSpcReduction="10000"/>
          </a:bodyPr>
          <a:lstStyle/>
          <a:p>
            <a:pPr marL="0" indent="0">
              <a:buNone/>
            </a:pPr>
            <a:r>
              <a:rPr lang="en-US" sz="4000" b="1" dirty="0">
                <a:solidFill>
                  <a:schemeClr val="tx1"/>
                </a:solidFill>
                <a:effectLst/>
                <a:latin typeface="Times New Roman" pitchFamily="18" charset="0"/>
                <a:cs typeface="Times New Roman" pitchFamily="18" charset="0"/>
              </a:rPr>
              <a:t>But you must bring your youngest brother to me. Then your words </a:t>
            </a:r>
            <a:r>
              <a:rPr lang="en-US" sz="4000" b="1" u="sng" dirty="0">
                <a:solidFill>
                  <a:schemeClr val="tx1"/>
                </a:solidFill>
                <a:effectLst/>
                <a:latin typeface="Times New Roman" pitchFamily="18" charset="0"/>
                <a:cs typeface="Times New Roman" pitchFamily="18" charset="0"/>
              </a:rPr>
              <a:t>will be verified</a:t>
            </a:r>
            <a:r>
              <a:rPr lang="en-US" sz="4000" b="1" dirty="0">
                <a:solidFill>
                  <a:schemeClr val="tx1"/>
                </a:solidFill>
                <a:effectLst/>
                <a:latin typeface="Times New Roman" pitchFamily="18" charset="0"/>
                <a:cs typeface="Times New Roman" pitchFamily="18" charset="0"/>
              </a:rPr>
              <a:t> and you will not die." They did as he said. (</a:t>
            </a:r>
            <a:r>
              <a:rPr lang="en-US" sz="4000" b="1" dirty="0" err="1">
                <a:solidFill>
                  <a:schemeClr val="tx1"/>
                </a:solidFill>
                <a:effectLst/>
                <a:latin typeface="Times New Roman" pitchFamily="18" charset="0"/>
                <a:cs typeface="Times New Roman" pitchFamily="18" charset="0"/>
              </a:rPr>
              <a:t>Ber</a:t>
            </a:r>
            <a:r>
              <a:rPr lang="en-US" sz="4000" b="1" dirty="0">
                <a:solidFill>
                  <a:schemeClr val="tx1"/>
                </a:solidFill>
                <a:effectLst/>
                <a:latin typeface="Times New Roman" pitchFamily="18" charset="0"/>
                <a:cs typeface="Times New Roman" pitchFamily="18" charset="0"/>
              </a:rPr>
              <a:t> 42:20)</a:t>
            </a:r>
          </a:p>
          <a:p>
            <a:pPr marL="0" indent="0">
              <a:buNone/>
            </a:pPr>
            <a:r>
              <a:rPr lang="en-US" sz="4000" b="1" dirty="0">
                <a:solidFill>
                  <a:schemeClr val="tx1"/>
                </a:solidFill>
                <a:effectLst/>
                <a:latin typeface="Times New Roman" pitchFamily="18" charset="0"/>
                <a:cs typeface="Times New Roman" pitchFamily="18" charset="0"/>
              </a:rPr>
              <a:t>They told him, "</a:t>
            </a:r>
            <a:r>
              <a:rPr lang="en-US" sz="4000" b="1" dirty="0" err="1">
                <a:solidFill>
                  <a:schemeClr val="tx1"/>
                </a:solidFill>
                <a:effectLst/>
                <a:latin typeface="Times New Roman" pitchFamily="18" charset="0"/>
                <a:cs typeface="Times New Roman" pitchFamily="18" charset="0"/>
              </a:rPr>
              <a:t>Yoseph</a:t>
            </a:r>
            <a:r>
              <a:rPr lang="en-US" sz="4000" b="1" dirty="0">
                <a:solidFill>
                  <a:schemeClr val="tx1"/>
                </a:solidFill>
                <a:effectLst/>
                <a:latin typeface="Times New Roman" pitchFamily="18" charset="0"/>
                <a:cs typeface="Times New Roman" pitchFamily="18" charset="0"/>
              </a:rPr>
              <a:t> is still alive and he is ruler over all the land of Egypt!" </a:t>
            </a:r>
            <a:r>
              <a:rPr lang="en-US" sz="4000" b="1" dirty="0" err="1">
                <a:solidFill>
                  <a:schemeClr val="tx1"/>
                </a:solidFill>
                <a:effectLst/>
                <a:latin typeface="Times New Roman" pitchFamily="18" charset="0"/>
                <a:cs typeface="Times New Roman" pitchFamily="18" charset="0"/>
              </a:rPr>
              <a:t>Ya'acov</a:t>
            </a:r>
            <a:r>
              <a:rPr lang="en-US" sz="4000" b="1" dirty="0">
                <a:solidFill>
                  <a:schemeClr val="tx1"/>
                </a:solidFill>
                <a:effectLst/>
                <a:latin typeface="Times New Roman" pitchFamily="18" charset="0"/>
                <a:cs typeface="Times New Roman" pitchFamily="18" charset="0"/>
              </a:rPr>
              <a:t> was stunned, for he did not </a:t>
            </a:r>
            <a:r>
              <a:rPr lang="en-US" sz="4000" b="1" u="sng" dirty="0">
                <a:solidFill>
                  <a:schemeClr val="tx1"/>
                </a:solidFill>
                <a:effectLst/>
                <a:latin typeface="Times New Roman" pitchFamily="18" charset="0"/>
                <a:cs typeface="Times New Roman" pitchFamily="18" charset="0"/>
              </a:rPr>
              <a:t>believe</a:t>
            </a:r>
            <a:r>
              <a:rPr lang="en-US" sz="4000" b="1" dirty="0">
                <a:solidFill>
                  <a:schemeClr val="tx1"/>
                </a:solidFill>
                <a:effectLst/>
                <a:latin typeface="Times New Roman" pitchFamily="18" charset="0"/>
                <a:cs typeface="Times New Roman" pitchFamily="18" charset="0"/>
              </a:rPr>
              <a:t> them. (</a:t>
            </a:r>
            <a:r>
              <a:rPr lang="en-US" sz="4000" b="1" dirty="0" err="1">
                <a:solidFill>
                  <a:schemeClr val="tx1"/>
                </a:solidFill>
                <a:effectLst/>
                <a:latin typeface="Times New Roman" pitchFamily="18" charset="0"/>
                <a:cs typeface="Times New Roman" pitchFamily="18" charset="0"/>
              </a:rPr>
              <a:t>Bereshith</a:t>
            </a:r>
            <a:r>
              <a:rPr lang="en-US" sz="4000" b="1" dirty="0">
                <a:solidFill>
                  <a:schemeClr val="tx1"/>
                </a:solidFill>
                <a:effectLst/>
                <a:latin typeface="Times New Roman" pitchFamily="18" charset="0"/>
                <a:cs typeface="Times New Roman" pitchFamily="18" charset="0"/>
              </a:rPr>
              <a:t> 45:26).</a:t>
            </a:r>
          </a:p>
          <a:p>
            <a:pPr marL="0" indent="0">
              <a:buNone/>
            </a:pPr>
            <a:r>
              <a:rPr lang="en-US" sz="4000" b="1" dirty="0" err="1">
                <a:solidFill>
                  <a:schemeClr val="tx1"/>
                </a:solidFill>
                <a:effectLst/>
                <a:latin typeface="Times New Roman" pitchFamily="18" charset="0"/>
                <a:cs typeface="Times New Roman" pitchFamily="18" charset="0"/>
              </a:rPr>
              <a:t>Mosheh</a:t>
            </a:r>
            <a:r>
              <a:rPr lang="en-US" sz="4000" b="1" dirty="0">
                <a:solidFill>
                  <a:schemeClr val="tx1"/>
                </a:solidFill>
                <a:effectLst/>
                <a:latin typeface="Times New Roman" pitchFamily="18" charset="0"/>
                <a:cs typeface="Times New Roman" pitchFamily="18" charset="0"/>
              </a:rPr>
              <a:t> answered again, "And if they do not </a:t>
            </a:r>
            <a:r>
              <a:rPr lang="en-US" sz="4000" b="1" u="sng" dirty="0">
                <a:solidFill>
                  <a:schemeClr val="tx1"/>
                </a:solidFill>
                <a:effectLst/>
                <a:latin typeface="Times New Roman" pitchFamily="18" charset="0"/>
                <a:cs typeface="Times New Roman" pitchFamily="18" charset="0"/>
              </a:rPr>
              <a:t>believe</a:t>
            </a:r>
            <a:r>
              <a:rPr lang="en-US" sz="4000" b="1" dirty="0">
                <a:solidFill>
                  <a:schemeClr val="tx1"/>
                </a:solidFill>
                <a:effectLst/>
                <a:latin typeface="Times New Roman" pitchFamily="18" charset="0"/>
                <a:cs typeface="Times New Roman" pitchFamily="18" charset="0"/>
              </a:rPr>
              <a:t> me or pay attention to me, but say,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has not appeared to you'?" (</a:t>
            </a:r>
            <a:r>
              <a:rPr lang="en-US" sz="4000" b="1" dirty="0" err="1">
                <a:solidFill>
                  <a:schemeClr val="tx1"/>
                </a:solidFill>
                <a:effectLst/>
                <a:latin typeface="Times New Roman" pitchFamily="18" charset="0"/>
                <a:cs typeface="Times New Roman" pitchFamily="18" charset="0"/>
              </a:rPr>
              <a:t>Shemot</a:t>
            </a:r>
            <a:r>
              <a:rPr lang="en-US" sz="4000" b="1" dirty="0">
                <a:solidFill>
                  <a:schemeClr val="tx1"/>
                </a:solidFill>
                <a:effectLst/>
                <a:latin typeface="Times New Roman" pitchFamily="18" charset="0"/>
                <a:cs typeface="Times New Roman" pitchFamily="18" charset="0"/>
              </a:rPr>
              <a:t> 4:1).</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398345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34837" y="381000"/>
            <a:ext cx="10748513" cy="59436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In </a:t>
            </a:r>
            <a:r>
              <a:rPr lang="en-US" sz="4000" b="1" dirty="0" err="1" smtClean="0">
                <a:solidFill>
                  <a:schemeClr val="tx1"/>
                </a:solidFill>
                <a:effectLst/>
                <a:latin typeface="Times New Roman" pitchFamily="18" charset="0"/>
                <a:cs typeface="Times New Roman" pitchFamily="18" charset="0"/>
              </a:rPr>
              <a:t>Devarim</a:t>
            </a:r>
            <a:r>
              <a:rPr lang="en-US" sz="4000" b="1" dirty="0" smtClean="0">
                <a:solidFill>
                  <a:schemeClr val="tx1"/>
                </a:solidFill>
                <a:effectLst/>
                <a:latin typeface="Times New Roman" pitchFamily="18" charset="0"/>
                <a:cs typeface="Times New Roman" pitchFamily="18" charset="0"/>
              </a:rPr>
              <a:t>/Deuteronomy, </a:t>
            </a:r>
            <a:r>
              <a:rPr lang="en-US" sz="4000" b="1" i="1" dirty="0" err="1">
                <a:solidFill>
                  <a:schemeClr val="tx1"/>
                </a:solidFill>
                <a:effectLst/>
                <a:latin typeface="Times New Roman" pitchFamily="18" charset="0"/>
                <a:cs typeface="Times New Roman" pitchFamily="18" charset="0"/>
              </a:rPr>
              <a:t>aman</a:t>
            </a:r>
            <a:r>
              <a:rPr lang="en-US" sz="4000" b="1" dirty="0">
                <a:solidFill>
                  <a:schemeClr val="tx1"/>
                </a:solidFill>
                <a:effectLst/>
                <a:latin typeface="Times New Roman" pitchFamily="18" charset="0"/>
                <a:cs typeface="Times New Roman" pitchFamily="18" charset="0"/>
              </a:rPr>
              <a:t> is descriptive of Yahuwah:</a:t>
            </a:r>
          </a:p>
          <a:p>
            <a:pPr marL="0" indent="0">
              <a:buNone/>
            </a:pPr>
            <a:r>
              <a:rPr lang="en-US" sz="4000" b="1" dirty="0">
                <a:solidFill>
                  <a:schemeClr val="tx1"/>
                </a:solidFill>
                <a:effectLst/>
                <a:latin typeface="Times New Roman" pitchFamily="18" charset="0"/>
                <a:cs typeface="Times New Roman" pitchFamily="18" charset="0"/>
              </a:rPr>
              <a:t>So realize that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is the true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the </a:t>
            </a:r>
            <a:r>
              <a:rPr lang="en-US" sz="4000" b="1" u="sng" dirty="0">
                <a:solidFill>
                  <a:schemeClr val="tx1"/>
                </a:solidFill>
                <a:effectLst/>
                <a:latin typeface="Times New Roman" pitchFamily="18" charset="0"/>
                <a:cs typeface="Times New Roman" pitchFamily="18" charset="0"/>
              </a:rPr>
              <a:t>faithful</a:t>
            </a:r>
            <a:r>
              <a:rPr lang="en-US" sz="4000" b="1" dirty="0">
                <a:solidFill>
                  <a:schemeClr val="tx1"/>
                </a:solidFill>
                <a:effectLst/>
                <a:latin typeface="Times New Roman" pitchFamily="18" charset="0"/>
                <a:cs typeface="Times New Roman" pitchFamily="18" charset="0"/>
              </a:rPr>
              <a:t>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who keeps covenant faithfully with those who love him and keep his commandments, to a thousand generations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7:9)</a:t>
            </a:r>
          </a:p>
          <a:p>
            <a:pPr marL="0" indent="0">
              <a:buNone/>
            </a:pPr>
            <a:r>
              <a:rPr lang="en-US" sz="4000" b="1" dirty="0" smtClean="0">
                <a:solidFill>
                  <a:schemeClr val="tx1"/>
                </a:solidFill>
                <a:effectLst/>
                <a:latin typeface="Times New Roman" pitchFamily="18" charset="0"/>
                <a:cs typeface="Times New Roman" pitchFamily="18" charset="0"/>
              </a:rPr>
              <a:t>…then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will increase your punishments and those of your descendants--great and </a:t>
            </a:r>
            <a:r>
              <a:rPr lang="en-US" sz="4000" b="1" i="1" dirty="0">
                <a:solidFill>
                  <a:schemeClr val="tx1"/>
                </a:solidFill>
                <a:effectLst/>
                <a:latin typeface="Times New Roman" pitchFamily="18" charset="0"/>
                <a:cs typeface="Times New Roman" pitchFamily="18" charset="0"/>
              </a:rPr>
              <a:t>long-lasting</a:t>
            </a:r>
            <a:r>
              <a:rPr lang="en-US" sz="4000" b="1" dirty="0">
                <a:solidFill>
                  <a:schemeClr val="tx1"/>
                </a:solidFill>
                <a:effectLst/>
                <a:latin typeface="Times New Roman" pitchFamily="18" charset="0"/>
                <a:cs typeface="Times New Roman" pitchFamily="18" charset="0"/>
              </a:rPr>
              <a:t> afflictions and severe, </a:t>
            </a:r>
            <a:r>
              <a:rPr lang="en-US" sz="4000" b="1" i="1" dirty="0">
                <a:solidFill>
                  <a:schemeClr val="tx1"/>
                </a:solidFill>
                <a:effectLst/>
                <a:latin typeface="Times New Roman" pitchFamily="18" charset="0"/>
                <a:cs typeface="Times New Roman" pitchFamily="18" charset="0"/>
              </a:rPr>
              <a:t>enduring</a:t>
            </a:r>
            <a:r>
              <a:rPr lang="en-US" sz="4000" b="1" dirty="0">
                <a:solidFill>
                  <a:schemeClr val="tx1"/>
                </a:solidFill>
                <a:effectLst/>
                <a:latin typeface="Times New Roman" pitchFamily="18" charset="0"/>
                <a:cs typeface="Times New Roman" pitchFamily="18" charset="0"/>
              </a:rPr>
              <a:t> illnesses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28:59)</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783739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Belief (</a:t>
            </a:r>
            <a:r>
              <a:rPr lang="en-US" sz="4900" b="1" i="1" dirty="0" err="1">
                <a:solidFill>
                  <a:schemeClr val="tx1"/>
                </a:solidFill>
                <a:latin typeface="Times New Roman" pitchFamily="18" charset="0"/>
                <a:cs typeface="Times New Roman" pitchFamily="18" charset="0"/>
              </a:rPr>
              <a:t>aman</a:t>
            </a:r>
            <a:r>
              <a:rPr lang="en-US" sz="4900" b="1" dirty="0">
                <a:solidFill>
                  <a:schemeClr val="tx1"/>
                </a:solidFill>
                <a:latin typeface="Times New Roman" pitchFamily="18" charset="0"/>
                <a:cs typeface="Times New Roman" pitchFamily="18" charset="0"/>
              </a:rPr>
              <a:t>) in Psalm 78</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43463" y="1143000"/>
            <a:ext cx="10748513" cy="51816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Yet they continued to sin against him, and rebelled against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in the desert.  They willfully challenged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by asking for food to satisfy their appetite.  They insulted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saying, "Is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really able to give us food in the wilderness?  Yes, he struck a rock and water flowed out, streams gushed forth. But can he also give us food? Will he provide meat for his people?" </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678848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Psalm 78</a:t>
            </a:r>
            <a:r>
              <a:rPr lang="en-US" sz="4900" b="1" i="1" dirty="0">
                <a:solidFill>
                  <a:schemeClr val="tx1"/>
                </a:solidFill>
              </a:rPr>
              <a:t/>
            </a:r>
            <a:br>
              <a:rPr lang="en-US" sz="49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08957" y="1143000"/>
            <a:ext cx="10765767" cy="5181600"/>
          </a:xfrm>
        </p:spPr>
        <p:txBody>
          <a:bodyPr/>
          <a:lstStyle/>
          <a:p>
            <a:pPr marL="0" indent="0">
              <a:buNone/>
            </a:pPr>
            <a:r>
              <a:rPr lang="en-US" sz="4000" b="1" dirty="0">
                <a:solidFill>
                  <a:schemeClr val="tx1"/>
                </a:solidFill>
                <a:effectLst/>
                <a:latin typeface="Times New Roman" pitchFamily="18" charset="0"/>
                <a:cs typeface="Times New Roman" pitchFamily="18" charset="0"/>
              </a:rPr>
              <a:t>When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heard this, he was furious. A fire broke out against </a:t>
            </a:r>
            <a:r>
              <a:rPr lang="en-US" sz="4000" b="1" dirty="0" err="1">
                <a:solidFill>
                  <a:schemeClr val="tx1"/>
                </a:solidFill>
                <a:effectLst/>
                <a:latin typeface="Times New Roman" pitchFamily="18" charset="0"/>
                <a:cs typeface="Times New Roman" pitchFamily="18" charset="0"/>
              </a:rPr>
              <a:t>Ya'acov</a:t>
            </a:r>
            <a:r>
              <a:rPr lang="en-US" sz="4000" b="1" dirty="0">
                <a:solidFill>
                  <a:schemeClr val="tx1"/>
                </a:solidFill>
                <a:effectLst/>
                <a:latin typeface="Times New Roman" pitchFamily="18" charset="0"/>
                <a:cs typeface="Times New Roman" pitchFamily="18" charset="0"/>
              </a:rPr>
              <a:t>, and his anger flared up against </a:t>
            </a:r>
            <a:r>
              <a:rPr lang="en-US" sz="4000" b="1" dirty="0" err="1">
                <a:solidFill>
                  <a:schemeClr val="tx1"/>
                </a:solidFill>
                <a:effectLst/>
                <a:latin typeface="Times New Roman" pitchFamily="18" charset="0"/>
                <a:cs typeface="Times New Roman" pitchFamily="18" charset="0"/>
              </a:rPr>
              <a:t>Yisrael</a:t>
            </a:r>
            <a:r>
              <a:rPr lang="en-US" sz="4000" b="1" dirty="0">
                <a:solidFill>
                  <a:schemeClr val="tx1"/>
                </a:solidFill>
                <a:effectLst/>
                <a:latin typeface="Times New Roman" pitchFamily="18" charset="0"/>
                <a:cs typeface="Times New Roman" pitchFamily="18" charset="0"/>
              </a:rPr>
              <a:t>, because </a:t>
            </a:r>
            <a:r>
              <a:rPr lang="en-US" sz="4000" b="1" u="sng" dirty="0">
                <a:solidFill>
                  <a:schemeClr val="tx1"/>
                </a:solidFill>
                <a:effectLst/>
                <a:latin typeface="Times New Roman" pitchFamily="18" charset="0"/>
                <a:cs typeface="Times New Roman" pitchFamily="18" charset="0"/>
              </a:rPr>
              <a:t>they did not </a:t>
            </a:r>
            <a:r>
              <a:rPr lang="en-US" sz="4000" b="1" u="sng" dirty="0" smtClean="0">
                <a:solidFill>
                  <a:schemeClr val="tx1"/>
                </a:solidFill>
                <a:effectLst/>
                <a:latin typeface="Times New Roman" pitchFamily="18" charset="0"/>
                <a:cs typeface="Times New Roman" pitchFamily="18" charset="0"/>
              </a:rPr>
              <a:t>believe (</a:t>
            </a:r>
            <a:r>
              <a:rPr lang="en-US" sz="4000" b="1" i="1" u="sng" dirty="0" err="1" smtClean="0">
                <a:solidFill>
                  <a:schemeClr val="tx1"/>
                </a:solidFill>
                <a:effectLst/>
                <a:latin typeface="Times New Roman" pitchFamily="18" charset="0"/>
                <a:cs typeface="Times New Roman" pitchFamily="18" charset="0"/>
              </a:rPr>
              <a:t>aman</a:t>
            </a:r>
            <a:r>
              <a:rPr lang="en-US" sz="4000" b="1" u="sng" dirty="0" smtClean="0">
                <a:solidFill>
                  <a:schemeClr val="tx1"/>
                </a:solidFill>
                <a:effectLst/>
                <a:latin typeface="Times New Roman" pitchFamily="18" charset="0"/>
                <a:cs typeface="Times New Roman" pitchFamily="18" charset="0"/>
              </a:rPr>
              <a:t>) </a:t>
            </a:r>
            <a:r>
              <a:rPr lang="en-US" sz="4000" b="1" u="sng" dirty="0">
                <a:solidFill>
                  <a:schemeClr val="tx1"/>
                </a:solidFill>
                <a:effectLst/>
                <a:latin typeface="Times New Roman" pitchFamily="18" charset="0"/>
                <a:cs typeface="Times New Roman" pitchFamily="18" charset="0"/>
              </a:rPr>
              <a:t>in </a:t>
            </a:r>
            <a:r>
              <a:rPr lang="en-US" sz="4000" b="1" u="sng" dirty="0" err="1">
                <a:solidFill>
                  <a:schemeClr val="tx1"/>
                </a:solidFill>
                <a:effectLst/>
                <a:latin typeface="Times New Roman" pitchFamily="18" charset="0"/>
                <a:cs typeface="Times New Roman" pitchFamily="18" charset="0"/>
              </a:rPr>
              <a:t>Elohim</a:t>
            </a:r>
            <a:r>
              <a:rPr lang="en-US" sz="4000" b="1" u="sng" dirty="0">
                <a:solidFill>
                  <a:schemeClr val="tx1"/>
                </a:solidFill>
                <a:effectLst/>
                <a:latin typeface="Times New Roman" pitchFamily="18" charset="0"/>
                <a:cs typeface="Times New Roman" pitchFamily="18" charset="0"/>
              </a:rPr>
              <a:t>, and did not trust his ability to deliver them</a:t>
            </a:r>
            <a:r>
              <a:rPr lang="en-US" sz="4000" b="1" dirty="0">
                <a:solidFill>
                  <a:schemeClr val="tx1"/>
                </a:solidFill>
                <a:effectLst/>
                <a:latin typeface="Times New Roman" pitchFamily="18" charset="0"/>
                <a:cs typeface="Times New Roman" pitchFamily="18" charset="0"/>
              </a:rPr>
              <a:t> (</a:t>
            </a:r>
            <a:r>
              <a:rPr lang="en-US" sz="4000" b="1" dirty="0" err="1">
                <a:solidFill>
                  <a:schemeClr val="tx1"/>
                </a:solidFill>
                <a:effectLst/>
                <a:latin typeface="Times New Roman" pitchFamily="18" charset="0"/>
                <a:cs typeface="Times New Roman" pitchFamily="18" charset="0"/>
              </a:rPr>
              <a:t>Tehillim</a:t>
            </a:r>
            <a:r>
              <a:rPr lang="en-US" sz="4000" b="1" dirty="0">
                <a:solidFill>
                  <a:schemeClr val="tx1"/>
                </a:solidFill>
                <a:effectLst/>
                <a:latin typeface="Times New Roman" pitchFamily="18" charset="0"/>
                <a:cs typeface="Times New Roman" pitchFamily="18" charset="0"/>
              </a:rPr>
              <a:t> 78:17-22</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smtClean="0">
                <a:solidFill>
                  <a:schemeClr val="tx1"/>
                </a:solidFill>
                <a:effectLst/>
                <a:latin typeface="Times New Roman" pitchFamily="18" charset="0"/>
                <a:cs typeface="Times New Roman" pitchFamily="18" charset="0"/>
              </a:rPr>
              <a:t>“Believe” here is parallel with “trust.”</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6476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pPr algn="ct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b="1" dirty="0">
                <a:solidFill>
                  <a:schemeClr val="tx1"/>
                </a:solidFill>
                <a:latin typeface="Times New Roman" pitchFamily="18" charset="0"/>
                <a:cs typeface="Times New Roman" pitchFamily="18" charset="0"/>
              </a:rPr>
              <a:t>The Gospel was Given to Israel</a:t>
            </a:r>
            <a:r>
              <a:rPr lang="en-US" b="1" i="1" dirty="0">
                <a:solidFill>
                  <a:schemeClr val="tx1"/>
                </a:solidFill>
              </a:rPr>
              <a:t/>
            </a:r>
            <a:br>
              <a:rPr lang="en-US" b="1" i="1" dirty="0">
                <a:solidFill>
                  <a:schemeClr val="tx1"/>
                </a:solidFill>
              </a:rPr>
            </a:br>
            <a:r>
              <a:rPr lang="en-US" b="1" i="1" dirty="0">
                <a:solidFill>
                  <a:schemeClr val="tx1"/>
                </a:solidFill>
              </a:rPr>
              <a:t/>
            </a:r>
            <a:br>
              <a:rPr lang="en-US"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17585" y="1143000"/>
            <a:ext cx="10903789" cy="51816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Therefore, since the promise of entering his rest still stands, let us be careful that none of you be found to have fallen short of it.  </a:t>
            </a:r>
            <a:r>
              <a:rPr lang="en-US" sz="4000" b="1" u="sng" dirty="0">
                <a:solidFill>
                  <a:schemeClr val="tx1"/>
                </a:solidFill>
                <a:effectLst/>
                <a:latin typeface="Times New Roman" pitchFamily="18" charset="0"/>
                <a:cs typeface="Times New Roman" pitchFamily="18" charset="0"/>
              </a:rPr>
              <a:t>For we also have had the gospel preached to us, just as they did</a:t>
            </a:r>
            <a:r>
              <a:rPr lang="en-US" sz="4000" b="1" dirty="0">
                <a:solidFill>
                  <a:schemeClr val="tx1"/>
                </a:solidFill>
                <a:effectLst/>
                <a:latin typeface="Times New Roman" pitchFamily="18" charset="0"/>
                <a:cs typeface="Times New Roman" pitchFamily="18" charset="0"/>
              </a:rPr>
              <a:t>; but the message they heard was of no value to them, because </a:t>
            </a:r>
            <a:r>
              <a:rPr lang="en-US" sz="4000" b="1" u="sng" dirty="0">
                <a:solidFill>
                  <a:schemeClr val="tx1"/>
                </a:solidFill>
                <a:effectLst/>
                <a:latin typeface="Times New Roman" pitchFamily="18" charset="0"/>
                <a:cs typeface="Times New Roman" pitchFamily="18" charset="0"/>
              </a:rPr>
              <a:t>those who heard did not combine it with faith</a:t>
            </a:r>
            <a:r>
              <a:rPr lang="en-US" sz="4000" b="1" dirty="0">
                <a:solidFill>
                  <a:schemeClr val="tx1"/>
                </a:solidFill>
                <a:effectLst/>
                <a:latin typeface="Times New Roman" pitchFamily="18" charset="0"/>
                <a:cs typeface="Times New Roman" pitchFamily="18" charset="0"/>
              </a:rPr>
              <a:t> (Hebrews 4:1-2</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smtClean="0">
                <a:solidFill>
                  <a:schemeClr val="tx1"/>
                </a:solidFill>
                <a:effectLst/>
                <a:latin typeface="Times New Roman" pitchFamily="18" charset="0"/>
                <a:cs typeface="Times New Roman" pitchFamily="18" charset="0"/>
              </a:rPr>
              <a:t>Israel was “saved” from bondage and “baptized” in the Reed Sea.  It was Elohim’s gift to them. But they did not enter in.</a:t>
            </a:r>
            <a:endParaRPr lang="en-US" sz="4000" b="1" dirty="0">
              <a:solidFill>
                <a:schemeClr val="tx1"/>
              </a:solidFill>
              <a:effectLst/>
              <a:latin typeface="Times New Roman" pitchFamily="18" charset="0"/>
              <a:cs typeface="Times New Roman" pitchFamily="18" charset="0"/>
            </a:endParaRP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87459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65825" y="381000"/>
            <a:ext cx="11240219" cy="59436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They ate till they had more than enough, for he had given them what they craved. But before they turned from the food they craved, even while it was still in their mouths, </a:t>
            </a:r>
            <a:r>
              <a:rPr lang="en-US" sz="4000" b="1" dirty="0" err="1">
                <a:solidFill>
                  <a:schemeClr val="tx1"/>
                </a:solidFill>
                <a:effectLst/>
                <a:latin typeface="Times New Roman" pitchFamily="18" charset="0"/>
                <a:cs typeface="Times New Roman" pitchFamily="18" charset="0"/>
              </a:rPr>
              <a:t>Elohim's</a:t>
            </a:r>
            <a:r>
              <a:rPr lang="en-US" sz="4000" b="1" dirty="0">
                <a:solidFill>
                  <a:schemeClr val="tx1"/>
                </a:solidFill>
                <a:effectLst/>
                <a:latin typeface="Times New Roman" pitchFamily="18" charset="0"/>
                <a:cs typeface="Times New Roman" pitchFamily="18" charset="0"/>
              </a:rPr>
              <a:t> anger rose against them; he put to death the sturdiest among them, cutting down the young men of </a:t>
            </a:r>
            <a:r>
              <a:rPr lang="en-US" sz="4000" b="1" dirty="0" err="1">
                <a:solidFill>
                  <a:schemeClr val="tx1"/>
                </a:solidFill>
                <a:effectLst/>
                <a:latin typeface="Times New Roman" pitchFamily="18" charset="0"/>
                <a:cs typeface="Times New Roman" pitchFamily="18" charset="0"/>
              </a:rPr>
              <a:t>Yisrael</a:t>
            </a:r>
            <a:r>
              <a:rPr lang="en-US" sz="4000" b="1" dirty="0">
                <a:solidFill>
                  <a:schemeClr val="tx1"/>
                </a:solidFill>
                <a:effectLst/>
                <a:latin typeface="Times New Roman" pitchFamily="18" charset="0"/>
                <a:cs typeface="Times New Roman" pitchFamily="18" charset="0"/>
              </a:rPr>
              <a:t>.</a:t>
            </a:r>
            <a:r>
              <a:rPr lang="en-US" sz="4000" b="1" dirty="0">
                <a:solidFill>
                  <a:schemeClr val="tx1"/>
                </a:solidFill>
                <a:latin typeface="Times New Roman" pitchFamily="18" charset="0"/>
                <a:cs typeface="Times New Roman" pitchFamily="18" charset="0"/>
              </a:rPr>
              <a:t>  </a:t>
            </a:r>
            <a:r>
              <a:rPr lang="en-US" sz="4000" b="1" u="sng" dirty="0">
                <a:solidFill>
                  <a:schemeClr val="tx1"/>
                </a:solidFill>
                <a:effectLst/>
                <a:latin typeface="Times New Roman" pitchFamily="18" charset="0"/>
                <a:cs typeface="Times New Roman" pitchFamily="18" charset="0"/>
              </a:rPr>
              <a:t>In spite of all this, they kept on sinning; in spite of his wonders, they did not believe</a:t>
            </a:r>
            <a:r>
              <a:rPr lang="en-US" sz="4000" b="1" dirty="0" smtClean="0">
                <a:solidFill>
                  <a:schemeClr val="tx1"/>
                </a:solidFill>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(Psalm 78:29-32)</a:t>
            </a:r>
          </a:p>
          <a:p>
            <a:pPr marL="0" indent="0">
              <a:buNone/>
            </a:pPr>
            <a:endParaRPr lang="en-US" sz="4000" b="1" dirty="0" smtClean="0">
              <a:solidFill>
                <a:schemeClr val="tx1"/>
              </a:solidFill>
              <a:effectLst/>
              <a:latin typeface="Times New Roman" pitchFamily="18" charset="0"/>
              <a:cs typeface="Times New Roman" pitchFamily="18" charset="0"/>
            </a:endParaRPr>
          </a:p>
          <a:p>
            <a:pPr marL="0" indent="0">
              <a:buNone/>
            </a:pPr>
            <a:r>
              <a:rPr lang="en-US" sz="4000" b="1" dirty="0">
                <a:solidFill>
                  <a:schemeClr val="tx1"/>
                </a:solidFill>
                <a:effectLst/>
                <a:latin typeface="Times New Roman" pitchFamily="18" charset="0"/>
                <a:cs typeface="Times New Roman" pitchFamily="18" charset="0"/>
              </a:rPr>
              <a:t>Belief in </a:t>
            </a:r>
            <a:r>
              <a:rPr lang="en-US" sz="4000" b="1" dirty="0" smtClean="0">
                <a:solidFill>
                  <a:schemeClr val="tx1"/>
                </a:solidFill>
                <a:effectLst/>
                <a:latin typeface="Times New Roman" pitchFamily="18" charset="0"/>
                <a:cs typeface="Times New Roman" pitchFamily="18" charset="0"/>
              </a:rPr>
              <a:t>Yahuwah </a:t>
            </a:r>
            <a:r>
              <a:rPr lang="en-US" sz="4000" b="1" dirty="0">
                <a:solidFill>
                  <a:schemeClr val="tx1"/>
                </a:solidFill>
                <a:effectLst/>
                <a:latin typeface="Times New Roman" pitchFamily="18" charset="0"/>
                <a:cs typeface="Times New Roman" pitchFamily="18" charset="0"/>
              </a:rPr>
              <a:t>is not just knowing he can do something, but </a:t>
            </a:r>
            <a:r>
              <a:rPr lang="en-US" sz="4000" b="1" dirty="0" smtClean="0">
                <a:solidFill>
                  <a:schemeClr val="tx1"/>
                </a:solidFill>
                <a:effectLst/>
                <a:latin typeface="Times New Roman" pitchFamily="18" charset="0"/>
                <a:cs typeface="Times New Roman" pitchFamily="18" charset="0"/>
              </a:rPr>
              <a:t>knowing that </a:t>
            </a:r>
            <a:r>
              <a:rPr lang="en-US" sz="4000" b="1" dirty="0">
                <a:solidFill>
                  <a:schemeClr val="tx1"/>
                </a:solidFill>
                <a:effectLst/>
                <a:latin typeface="Times New Roman" pitchFamily="18" charset="0"/>
                <a:cs typeface="Times New Roman" pitchFamily="18" charset="0"/>
              </a:rPr>
              <a:t>he will do it.</a:t>
            </a:r>
          </a:p>
          <a:p>
            <a:pPr marL="0" indent="0">
              <a:buNone/>
            </a:pPr>
            <a:endParaRPr lang="en-US"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5392174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08958" y="638355"/>
            <a:ext cx="11084944" cy="5686245"/>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Whenever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slew them, they would seek him; they eagerly turned to him again.  They remembered that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was their Rock, that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Most High was their Redeemer.  But then they would flatter him with their mouths, lying to him with their tongues; </a:t>
            </a:r>
            <a:r>
              <a:rPr lang="en-US" sz="4000" b="1" u="sng" dirty="0">
                <a:solidFill>
                  <a:schemeClr val="tx1"/>
                </a:solidFill>
                <a:effectLst/>
                <a:latin typeface="Times New Roman" pitchFamily="18" charset="0"/>
                <a:cs typeface="Times New Roman" pitchFamily="18" charset="0"/>
              </a:rPr>
              <a:t>their hearts were not loyal to him, they were not faithful to his covenant</a:t>
            </a:r>
            <a:r>
              <a:rPr lang="en-US" sz="4000" b="1" dirty="0">
                <a:solidFill>
                  <a:schemeClr val="tx1"/>
                </a:solidFill>
                <a:effectLst/>
                <a:latin typeface="Times New Roman" pitchFamily="18" charset="0"/>
                <a:cs typeface="Times New Roman" pitchFamily="18" charset="0"/>
              </a:rPr>
              <a:t>. (Psalm </a:t>
            </a:r>
            <a:r>
              <a:rPr lang="en-US" sz="4000" b="1" dirty="0" smtClean="0">
                <a:solidFill>
                  <a:schemeClr val="tx1"/>
                </a:solidFill>
                <a:effectLst/>
                <a:latin typeface="Times New Roman" pitchFamily="18" charset="0"/>
                <a:cs typeface="Times New Roman" pitchFamily="18" charset="0"/>
              </a:rPr>
              <a:t>78:24-37)</a:t>
            </a:r>
          </a:p>
        </p:txBody>
      </p:sp>
    </p:spTree>
    <p:extLst>
      <p:ext uri="{BB962C8B-B14F-4D97-AF65-F5344CB8AC3E}">
        <p14:creationId xmlns:p14="http://schemas.microsoft.com/office/powerpoint/2010/main" val="5972305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92100"/>
            <a:ext cx="9753600" cy="1231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Will You Look to </a:t>
            </a:r>
            <a:r>
              <a:rPr lang="en-US" sz="4900" b="1" dirty="0" smtClean="0">
                <a:solidFill>
                  <a:schemeClr val="tx1"/>
                </a:solidFill>
                <a:latin typeface="Times New Roman" pitchFamily="18" charset="0"/>
                <a:cs typeface="Times New Roman" pitchFamily="18" charset="0"/>
              </a:rPr>
              <a:t>Yahuwah </a:t>
            </a:r>
            <a:r>
              <a:rPr lang="en-US" sz="4900" b="1" dirty="0">
                <a:solidFill>
                  <a:schemeClr val="tx1"/>
                </a:solidFill>
                <a:latin typeface="Times New Roman" pitchFamily="18" charset="0"/>
                <a:cs typeface="Times New Roman" pitchFamily="18" charset="0"/>
              </a:rPr>
              <a:t>or to the World for your Deliverance?</a:t>
            </a:r>
            <a:r>
              <a:rPr lang="en-US" sz="4900" b="1" i="1" dirty="0">
                <a:solidFill>
                  <a:schemeClr val="tx1"/>
                </a:solidFill>
              </a:rPr>
              <a:t/>
            </a:r>
            <a:br>
              <a:rPr lang="en-US" sz="49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57200" y="1600200"/>
            <a:ext cx="10972800" cy="4724400"/>
          </a:xfrm>
        </p:spPr>
        <p:txBody>
          <a:bodyPr>
            <a:normAutofit lnSpcReduction="10000"/>
          </a:bodyPr>
          <a:lstStyle/>
          <a:p>
            <a:pPr marL="0" indent="0">
              <a:buNone/>
            </a:pPr>
            <a:r>
              <a:rPr lang="en-US" sz="4000" b="1" dirty="0" smtClean="0">
                <a:solidFill>
                  <a:schemeClr val="tx1"/>
                </a:solidFill>
                <a:effectLst/>
                <a:latin typeface="Times New Roman" pitchFamily="18" charset="0"/>
                <a:cs typeface="Times New Roman" pitchFamily="18" charset="0"/>
              </a:rPr>
              <a:t>"My </a:t>
            </a:r>
            <a:r>
              <a:rPr lang="en-US" sz="4000" b="1" dirty="0">
                <a:solidFill>
                  <a:schemeClr val="tx1"/>
                </a:solidFill>
                <a:effectLst/>
                <a:latin typeface="Times New Roman" pitchFamily="18" charset="0"/>
                <a:cs typeface="Times New Roman" pitchFamily="18" charset="0"/>
              </a:rPr>
              <a:t>people have committed two sins: They have forsaken me, the spring of living water, and have dug their own cisterns, broken cisterns that cannot hold water</a:t>
            </a:r>
            <a:r>
              <a:rPr lang="en-US" sz="4000" b="1" dirty="0" smtClean="0">
                <a:solidFill>
                  <a:schemeClr val="tx1"/>
                </a:solidFill>
                <a:effectLst/>
                <a:latin typeface="Times New Roman" pitchFamily="18" charset="0"/>
                <a:cs typeface="Times New Roman" pitchFamily="18" charset="0"/>
              </a:rPr>
              <a:t>. (Jeremiah 2:13)</a:t>
            </a:r>
          </a:p>
          <a:p>
            <a:pPr marL="0" indent="0">
              <a:buNone/>
            </a:pPr>
            <a:endParaRPr lang="en-US" sz="4000" b="1" dirty="0">
              <a:solidFill>
                <a:schemeClr val="tx1"/>
              </a:solidFill>
              <a:effectLst/>
              <a:latin typeface="Times New Roman" pitchFamily="18" charset="0"/>
              <a:cs typeface="Times New Roman" pitchFamily="18" charset="0"/>
            </a:endParaRPr>
          </a:p>
          <a:p>
            <a:pPr marL="0" indent="0">
              <a:buNone/>
            </a:pPr>
            <a:r>
              <a:rPr lang="en-US" sz="4000" b="1" dirty="0" smtClean="0">
                <a:solidFill>
                  <a:schemeClr val="tx1"/>
                </a:solidFill>
                <a:effectLst/>
                <a:latin typeface="Times New Roman" pitchFamily="18" charset="0"/>
                <a:cs typeface="Times New Roman" pitchFamily="18" charset="0"/>
              </a:rPr>
              <a:t>Now </a:t>
            </a:r>
            <a:r>
              <a:rPr lang="en-US" sz="4000" b="1" dirty="0">
                <a:solidFill>
                  <a:schemeClr val="tx1"/>
                </a:solidFill>
                <a:effectLst/>
                <a:latin typeface="Times New Roman" pitchFamily="18" charset="0"/>
                <a:cs typeface="Times New Roman" pitchFamily="18" charset="0"/>
              </a:rPr>
              <a:t>why go to </a:t>
            </a:r>
            <a:r>
              <a:rPr lang="en-US" sz="4000" b="1" dirty="0" err="1">
                <a:solidFill>
                  <a:schemeClr val="tx1"/>
                </a:solidFill>
                <a:effectLst/>
                <a:latin typeface="Times New Roman" pitchFamily="18" charset="0"/>
                <a:cs typeface="Times New Roman" pitchFamily="18" charset="0"/>
              </a:rPr>
              <a:t>Mitzrayim</a:t>
            </a:r>
            <a:r>
              <a:rPr lang="en-US" sz="4000" b="1" dirty="0">
                <a:solidFill>
                  <a:schemeClr val="tx1"/>
                </a:solidFill>
                <a:effectLst/>
                <a:latin typeface="Times New Roman" pitchFamily="18" charset="0"/>
                <a:cs typeface="Times New Roman" pitchFamily="18" charset="0"/>
              </a:rPr>
              <a:t> to drink water from the </a:t>
            </a:r>
            <a:r>
              <a:rPr lang="en-US" sz="4000" b="1" dirty="0" err="1">
                <a:solidFill>
                  <a:schemeClr val="tx1"/>
                </a:solidFill>
                <a:effectLst/>
                <a:latin typeface="Times New Roman" pitchFamily="18" charset="0"/>
                <a:cs typeface="Times New Roman" pitchFamily="18" charset="0"/>
              </a:rPr>
              <a:t>Shihor</a:t>
            </a:r>
            <a:r>
              <a:rPr lang="en-US" sz="4000" b="1" dirty="0">
                <a:solidFill>
                  <a:schemeClr val="tx1"/>
                </a:solidFill>
                <a:effectLst/>
                <a:latin typeface="Times New Roman" pitchFamily="18" charset="0"/>
                <a:cs typeface="Times New Roman" pitchFamily="18" charset="0"/>
              </a:rPr>
              <a:t>? And why go to Assyria to drink water from the River</a:t>
            </a:r>
            <a:r>
              <a:rPr lang="en-US" sz="4000" b="1" dirty="0" smtClean="0">
                <a:solidFill>
                  <a:schemeClr val="tx1"/>
                </a:solidFill>
                <a:effectLst/>
                <a:latin typeface="Times New Roman" pitchFamily="18" charset="0"/>
                <a:cs typeface="Times New Roman" pitchFamily="18" charset="0"/>
              </a:rPr>
              <a:t>? (Jeremiah 2:18)</a:t>
            </a:r>
            <a:endParaRPr lang="en-US" sz="4000" b="1" dirty="0">
              <a:solidFill>
                <a:schemeClr val="tx1"/>
              </a:solidFill>
              <a:effectLst/>
              <a:latin typeface="Times New Roman" pitchFamily="18" charset="0"/>
              <a:cs typeface="Times New Roman" pitchFamily="18" charset="0"/>
            </a:endParaRP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8959846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22694" y="292100"/>
            <a:ext cx="11084944"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000" b="1" dirty="0">
                <a:solidFill>
                  <a:schemeClr val="tx1"/>
                </a:solidFill>
                <a:latin typeface="Times New Roman" pitchFamily="18" charset="0"/>
                <a:cs typeface="Times New Roman" pitchFamily="18" charset="0"/>
              </a:rPr>
              <a:t>Salvation Does Not Equal Entrance into the </a:t>
            </a:r>
            <a:r>
              <a:rPr lang="en-US" sz="4000" b="1" dirty="0" smtClean="0">
                <a:solidFill>
                  <a:schemeClr val="tx1"/>
                </a:solidFill>
                <a:latin typeface="Times New Roman" pitchFamily="18" charset="0"/>
                <a:cs typeface="Times New Roman" pitchFamily="18" charset="0"/>
              </a:rPr>
              <a:t>Kingdom</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91706" y="1143000"/>
            <a:ext cx="11015932" cy="5181600"/>
          </a:xfrm>
        </p:spPr>
        <p:txBody>
          <a:bodyPr>
            <a:noAutofit/>
          </a:bodyPr>
          <a:lstStyle/>
          <a:p>
            <a:pPr marL="0" indent="0">
              <a:buNone/>
            </a:pPr>
            <a:r>
              <a:rPr lang="en-US" sz="3600" b="1" dirty="0" smtClean="0">
                <a:solidFill>
                  <a:schemeClr val="tx1"/>
                </a:solidFill>
                <a:effectLst/>
                <a:latin typeface="Times New Roman" pitchFamily="18" charset="0"/>
                <a:cs typeface="Times New Roman" pitchFamily="18" charset="0"/>
              </a:rPr>
              <a:t>Asking Jesus into your heart does not guarantee your acceptance into the Kingdom</a:t>
            </a:r>
          </a:p>
          <a:p>
            <a:pPr marL="0" indent="0">
              <a:buNone/>
            </a:pPr>
            <a:r>
              <a:rPr lang="en-US" sz="3600" b="1" dirty="0">
                <a:solidFill>
                  <a:schemeClr val="tx1"/>
                </a:solidFill>
                <a:effectLst/>
                <a:latin typeface="Times New Roman" pitchFamily="18" charset="0"/>
                <a:cs typeface="Times New Roman" pitchFamily="18" charset="0"/>
              </a:rPr>
              <a:t>"Not everyone who says to me, 'Lord, Lord,' will enter the kingdom of heaven, but only he who does the will of my Father who is in heaven. Many will say to me on that day, 'Lord, Lord, did we not prophesy in your name, and in your name drive out demons and perform many miracles?'  Then I will tell them plainly, 'I never knew you. Away from me, you workers of lawlessness!'" (Matthew 7:21-23</a:t>
            </a:r>
            <a:r>
              <a:rPr lang="en-US" sz="3600" b="1" dirty="0" smtClean="0">
                <a:solidFill>
                  <a:schemeClr val="tx1"/>
                </a:solidFill>
                <a:effectLst/>
                <a:latin typeface="Times New Roman" pitchFamily="18" charset="0"/>
                <a:cs typeface="Times New Roman" pitchFamily="18" charset="0"/>
              </a:rPr>
              <a:t>)</a:t>
            </a:r>
          </a:p>
          <a:p>
            <a:pPr marL="0" indent="0">
              <a:buNone/>
            </a:pPr>
            <a:r>
              <a:rPr lang="en-US" sz="3600" b="1" dirty="0" smtClean="0">
                <a:solidFill>
                  <a:schemeClr val="tx1"/>
                </a:solidFill>
                <a:effectLst/>
                <a:latin typeface="Times New Roman" pitchFamily="18" charset="0"/>
                <a:cs typeface="Times New Roman" pitchFamily="18" charset="0"/>
              </a:rPr>
              <a:t>The righteous one will live </a:t>
            </a:r>
            <a:r>
              <a:rPr lang="en-US" sz="3600" b="1" u="sng" dirty="0" smtClean="0">
                <a:solidFill>
                  <a:schemeClr val="tx1"/>
                </a:solidFill>
                <a:effectLst/>
                <a:latin typeface="Times New Roman" pitchFamily="18" charset="0"/>
                <a:cs typeface="Times New Roman" pitchFamily="18" charset="0"/>
              </a:rPr>
              <a:t>by faithfulness</a:t>
            </a:r>
            <a:r>
              <a:rPr lang="en-US" sz="3600" b="1" dirty="0" smtClean="0">
                <a:solidFill>
                  <a:schemeClr val="tx1"/>
                </a:solidFill>
                <a:effectLst/>
                <a:latin typeface="Times New Roman" pitchFamily="18" charset="0"/>
                <a:cs typeface="Times New Roman" pitchFamily="18" charset="0"/>
              </a:rPr>
              <a:t>!</a:t>
            </a:r>
          </a:p>
        </p:txBody>
      </p:sp>
    </p:spTree>
    <p:extLst>
      <p:ext uri="{BB962C8B-B14F-4D97-AF65-F5344CB8AC3E}">
        <p14:creationId xmlns:p14="http://schemas.microsoft.com/office/powerpoint/2010/main" val="1046386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802257" y="292100"/>
            <a:ext cx="9408543" cy="850900"/>
          </a:xfrm>
        </p:spPr>
        <p:txBody>
          <a:bodyPr>
            <a:noAutofit/>
          </a:bodyPr>
          <a:lstStyle/>
          <a:p>
            <a:r>
              <a:rPr lang="en-US" b="1" dirty="0">
                <a:solidFill>
                  <a:schemeClr val="tx1"/>
                </a:solidFill>
                <a:latin typeface="Times New Roman" pitchFamily="18" charset="0"/>
                <a:cs typeface="Times New Roman" pitchFamily="18" charset="0"/>
              </a:rPr>
              <a:t>Biblical Belief means Solidarity with </a:t>
            </a:r>
            <a:r>
              <a:rPr lang="en-US" b="1" dirty="0" smtClean="0">
                <a:solidFill>
                  <a:schemeClr val="tx1"/>
                </a:solidFill>
                <a:latin typeface="Times New Roman" pitchFamily="18" charset="0"/>
                <a:cs typeface="Times New Roman" pitchFamily="18" charset="0"/>
              </a:rPr>
              <a:t>Yahuwah</a:t>
            </a:r>
            <a:endParaRPr lang="en-US" sz="2800" b="1" dirty="0">
              <a:solidFill>
                <a:schemeClr val="tx1"/>
              </a:solidFill>
            </a:endParaRPr>
          </a:p>
        </p:txBody>
      </p:sp>
      <p:sp>
        <p:nvSpPr>
          <p:cNvPr id="3" name="Subtitle 2"/>
          <p:cNvSpPr>
            <a:spLocks noGrp="1"/>
          </p:cNvSpPr>
          <p:nvPr>
            <p:ph idx="1"/>
          </p:nvPr>
        </p:nvSpPr>
        <p:spPr>
          <a:xfrm>
            <a:off x="500331" y="1676400"/>
            <a:ext cx="10774393" cy="46482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True, biblical belief in not merely head knowledge of something, but implies solidarity with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faithfulness and fidelity to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and the steadfast obedience to his laws and instructions, and a profound trust in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to fulfill </a:t>
            </a:r>
            <a:r>
              <a:rPr lang="en-US" sz="4000" b="1" dirty="0" smtClean="0">
                <a:solidFill>
                  <a:schemeClr val="tx1"/>
                </a:solidFill>
                <a:effectLst/>
                <a:latin typeface="Times New Roman" pitchFamily="18" charset="0"/>
                <a:cs typeface="Times New Roman" pitchFamily="18" charset="0"/>
              </a:rPr>
              <a:t>his promises.</a:t>
            </a:r>
          </a:p>
        </p:txBody>
      </p:sp>
    </p:spTree>
    <p:extLst>
      <p:ext uri="{BB962C8B-B14F-4D97-AF65-F5344CB8AC3E}">
        <p14:creationId xmlns:p14="http://schemas.microsoft.com/office/powerpoint/2010/main" val="467725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284672" y="292100"/>
            <a:ext cx="10307128"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The Just </a:t>
            </a:r>
            <a:r>
              <a:rPr lang="en-US" sz="4900" b="1" u="sng" dirty="0">
                <a:solidFill>
                  <a:schemeClr val="tx1"/>
                </a:solidFill>
                <a:latin typeface="Times New Roman" pitchFamily="18" charset="0"/>
                <a:cs typeface="Times New Roman" pitchFamily="18" charset="0"/>
              </a:rPr>
              <a:t>Shall Live</a:t>
            </a:r>
            <a:r>
              <a:rPr lang="en-US" sz="4900" b="1" dirty="0">
                <a:solidFill>
                  <a:schemeClr val="tx1"/>
                </a:solidFill>
                <a:latin typeface="Times New Roman" pitchFamily="18" charset="0"/>
                <a:cs typeface="Times New Roman" pitchFamily="18" charset="0"/>
              </a:rPr>
              <a:t> By Faithfulness</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83079" y="1143000"/>
            <a:ext cx="11110823" cy="5181600"/>
          </a:xfrm>
        </p:spPr>
        <p:txBody>
          <a:bodyPr>
            <a:normAutofit/>
          </a:bodyPr>
          <a:lstStyle/>
          <a:p>
            <a:pPr marL="0" indent="0">
              <a:buNone/>
            </a:pPr>
            <a:r>
              <a:rPr lang="en-US" sz="4000" b="1" dirty="0" smtClean="0">
                <a:solidFill>
                  <a:schemeClr val="tx1"/>
                </a:solidFill>
                <a:effectLst/>
                <a:latin typeface="Times New Roman" pitchFamily="18" charset="0"/>
                <a:cs typeface="Times New Roman" pitchFamily="18" charset="0"/>
              </a:rPr>
              <a:t>Francis Schaeffer, popular among Evangelicals about 30 years ago, wrote a book entitled, “How Then Shall We Li</a:t>
            </a:r>
            <a:r>
              <a:rPr lang="en-US" sz="4000" b="1" dirty="0">
                <a:solidFill>
                  <a:schemeClr val="tx1"/>
                </a:solidFill>
                <a:effectLst/>
                <a:latin typeface="Times New Roman" pitchFamily="18" charset="0"/>
                <a:cs typeface="Times New Roman" pitchFamily="18" charset="0"/>
              </a:rPr>
              <a:t>ve</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a:solidFill>
                  <a:schemeClr val="tx1"/>
                </a:solidFill>
                <a:effectLst/>
                <a:latin typeface="Times New Roman" pitchFamily="18" charset="0"/>
                <a:cs typeface="Times New Roman" pitchFamily="18" charset="0"/>
              </a:rPr>
              <a:t>Does this </a:t>
            </a:r>
            <a:r>
              <a:rPr lang="en-US" sz="4000" b="1" dirty="0" smtClean="0">
                <a:solidFill>
                  <a:schemeClr val="tx1"/>
                </a:solidFill>
                <a:effectLst/>
                <a:latin typeface="Times New Roman" pitchFamily="18" charset="0"/>
                <a:cs typeface="Times New Roman" pitchFamily="18" charset="0"/>
              </a:rPr>
              <a:t>verse refer </a:t>
            </a:r>
            <a:r>
              <a:rPr lang="en-US" sz="4000" b="1" dirty="0">
                <a:solidFill>
                  <a:schemeClr val="tx1"/>
                </a:solidFill>
                <a:effectLst/>
                <a:latin typeface="Times New Roman" pitchFamily="18" charset="0"/>
                <a:cs typeface="Times New Roman" pitchFamily="18" charset="0"/>
              </a:rPr>
              <a:t>to ones’ lifestyle?</a:t>
            </a:r>
          </a:p>
          <a:p>
            <a:pPr marL="0" indent="0">
              <a:buNone/>
            </a:pPr>
            <a:r>
              <a:rPr lang="en-US" sz="4000" b="1" dirty="0">
                <a:solidFill>
                  <a:schemeClr val="tx1"/>
                </a:solidFill>
                <a:effectLst/>
                <a:latin typeface="Times New Roman" pitchFamily="18" charset="0"/>
                <a:cs typeface="Times New Roman" pitchFamily="18" charset="0"/>
              </a:rPr>
              <a:t>Or does this refer to the way to eternal life</a:t>
            </a:r>
            <a:r>
              <a:rPr lang="en-US" sz="4000" b="1" dirty="0" smtClean="0">
                <a:solidFill>
                  <a:schemeClr val="tx1"/>
                </a:solidFill>
                <a:effectLst/>
                <a:latin typeface="Times New Roman" pitchFamily="18" charset="0"/>
                <a:cs typeface="Times New Roman" pitchFamily="18" charset="0"/>
              </a:rPr>
              <a:t>?</a:t>
            </a:r>
          </a:p>
          <a:p>
            <a:pPr marL="0" indent="0">
              <a:buNone/>
            </a:pPr>
            <a:r>
              <a:rPr lang="en-US" sz="4000" b="1" dirty="0" smtClean="0">
                <a:latin typeface="Times New Roman" pitchFamily="18" charset="0"/>
                <a:cs typeface="Times New Roman" pitchFamily="18" charset="0"/>
              </a:rPr>
              <a:t>Or both?</a:t>
            </a:r>
            <a:endParaRPr lang="en-US" sz="4000" b="1" dirty="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5667120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3849" y="292100"/>
            <a:ext cx="10567359"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What Does the Torah Say About Life</a:t>
            </a:r>
            <a:r>
              <a:rPr lang="en-US" sz="4900" b="1" dirty="0" smtClean="0">
                <a:solidFill>
                  <a:schemeClr val="tx1"/>
                </a:solidFill>
                <a:latin typeface="Times New Roman" pitchFamily="18" charset="0"/>
                <a:cs typeface="Times New Roman" pitchFamily="18" charset="0"/>
              </a:rPr>
              <a:t>?</a:t>
            </a:r>
            <a:br>
              <a:rPr lang="en-US" sz="4900" b="1" dirty="0" smtClean="0">
                <a:solidFill>
                  <a:schemeClr val="tx1"/>
                </a:solidFill>
                <a:latin typeface="Times New Roman" pitchFamily="18" charset="0"/>
                <a:cs typeface="Times New Roman" pitchFamily="18" charset="0"/>
              </a:rPr>
            </a:br>
            <a:r>
              <a:rPr lang="en-US" sz="4900" b="1" dirty="0">
                <a:latin typeface="Times New Roman" pitchFamily="18" charset="0"/>
                <a:cs typeface="Times New Roman" pitchFamily="18" charset="0"/>
              </a:rPr>
              <a:t/>
            </a:r>
            <a:br>
              <a:rPr lang="en-US" sz="4900" b="1" dirty="0">
                <a:latin typeface="Times New Roman" pitchFamily="18" charset="0"/>
                <a:cs typeface="Times New Roman" pitchFamily="18" charset="0"/>
              </a:rPr>
            </a:br>
            <a:endParaRPr lang="en-US" sz="2200" dirty="0">
              <a:solidFill>
                <a:schemeClr val="tx1"/>
              </a:solidFill>
            </a:endParaRPr>
          </a:p>
        </p:txBody>
      </p:sp>
      <p:sp>
        <p:nvSpPr>
          <p:cNvPr id="3" name="Subtitle 2"/>
          <p:cNvSpPr>
            <a:spLocks noGrp="1"/>
          </p:cNvSpPr>
          <p:nvPr>
            <p:ph idx="1"/>
          </p:nvPr>
        </p:nvSpPr>
        <p:spPr>
          <a:xfrm>
            <a:off x="603849" y="1143000"/>
            <a:ext cx="10843404" cy="5181600"/>
          </a:xfrm>
        </p:spPr>
        <p:txBody>
          <a:bodyPr>
            <a:normAutofit lnSpcReduction="10000"/>
          </a:bodyPr>
          <a:lstStyle/>
          <a:p>
            <a:pPr marL="0" indent="0">
              <a:buNone/>
            </a:pPr>
            <a:r>
              <a:rPr lang="en-US" sz="3600" b="1" dirty="0">
                <a:solidFill>
                  <a:schemeClr val="tx1"/>
                </a:solidFill>
                <a:effectLst/>
                <a:latin typeface="Times New Roman" pitchFamily="18" charset="0"/>
                <a:cs typeface="Times New Roman" pitchFamily="18" charset="0"/>
              </a:rPr>
              <a:t>You must observe my regulations and you must be sure to walk in my rules. I am </a:t>
            </a:r>
            <a:r>
              <a:rPr lang="en-US" sz="3600" b="1" dirty="0" err="1">
                <a:solidFill>
                  <a:schemeClr val="tx1"/>
                </a:solidFill>
                <a:effectLst/>
                <a:latin typeface="Times New Roman" pitchFamily="18" charset="0"/>
                <a:cs typeface="Times New Roman" pitchFamily="18" charset="0"/>
              </a:rPr>
              <a:t>Yahuwah</a:t>
            </a:r>
            <a:r>
              <a:rPr lang="en-US" sz="3600" b="1" dirty="0">
                <a:solidFill>
                  <a:schemeClr val="tx1"/>
                </a:solidFill>
                <a:effectLst/>
                <a:latin typeface="Times New Roman" pitchFamily="18" charset="0"/>
                <a:cs typeface="Times New Roman" pitchFamily="18" charset="0"/>
              </a:rPr>
              <a:t> your </a:t>
            </a:r>
            <a:r>
              <a:rPr lang="en-US" sz="3600" b="1" dirty="0" err="1">
                <a:solidFill>
                  <a:schemeClr val="tx1"/>
                </a:solidFill>
                <a:effectLst/>
                <a:latin typeface="Times New Roman" pitchFamily="18" charset="0"/>
                <a:cs typeface="Times New Roman" pitchFamily="18" charset="0"/>
              </a:rPr>
              <a:t>Elohim</a:t>
            </a:r>
            <a:r>
              <a:rPr lang="en-US" sz="3600" b="1" dirty="0">
                <a:solidFill>
                  <a:schemeClr val="tx1"/>
                </a:solidFill>
                <a:effectLst/>
                <a:latin typeface="Times New Roman" pitchFamily="18" charset="0"/>
                <a:cs typeface="Times New Roman" pitchFamily="18" charset="0"/>
              </a:rPr>
              <a:t>.  </a:t>
            </a:r>
            <a:r>
              <a:rPr lang="en-US" sz="3600" b="1" u="sng" dirty="0">
                <a:solidFill>
                  <a:schemeClr val="tx1"/>
                </a:solidFill>
                <a:effectLst/>
                <a:latin typeface="Times New Roman" pitchFamily="18" charset="0"/>
                <a:cs typeface="Times New Roman" pitchFamily="18" charset="0"/>
              </a:rPr>
              <a:t>So you must keep my rules and my regulations; anyone who does so will live by keeping them</a:t>
            </a:r>
            <a:r>
              <a:rPr lang="en-US" sz="3600" b="1" dirty="0">
                <a:solidFill>
                  <a:schemeClr val="tx1"/>
                </a:solidFill>
                <a:effectLst/>
                <a:latin typeface="Times New Roman" pitchFamily="18" charset="0"/>
                <a:cs typeface="Times New Roman" pitchFamily="18" charset="0"/>
              </a:rPr>
              <a:t>. I am </a:t>
            </a:r>
            <a:r>
              <a:rPr lang="en-US" sz="3600" b="1" dirty="0" err="1">
                <a:solidFill>
                  <a:schemeClr val="tx1"/>
                </a:solidFill>
                <a:effectLst/>
                <a:latin typeface="Times New Roman" pitchFamily="18" charset="0"/>
                <a:cs typeface="Times New Roman" pitchFamily="18" charset="0"/>
              </a:rPr>
              <a:t>Yahuwah</a:t>
            </a:r>
            <a:r>
              <a:rPr lang="en-US" sz="3600" b="1" dirty="0">
                <a:solidFill>
                  <a:schemeClr val="tx1"/>
                </a:solidFill>
                <a:effectLst/>
                <a:latin typeface="Times New Roman" pitchFamily="18" charset="0"/>
                <a:cs typeface="Times New Roman" pitchFamily="18" charset="0"/>
              </a:rPr>
              <a:t> (</a:t>
            </a:r>
            <a:r>
              <a:rPr lang="en-US" sz="3600" b="1" dirty="0" smtClean="0">
                <a:solidFill>
                  <a:schemeClr val="tx1"/>
                </a:solidFill>
                <a:effectLst/>
                <a:latin typeface="Times New Roman" pitchFamily="18" charset="0"/>
                <a:cs typeface="Times New Roman" pitchFamily="18" charset="0"/>
              </a:rPr>
              <a:t>Vayiqra18:4,5</a:t>
            </a:r>
            <a:r>
              <a:rPr lang="en-US" sz="3600" b="1" dirty="0">
                <a:solidFill>
                  <a:schemeClr val="tx1"/>
                </a:solidFill>
                <a:effectLst/>
                <a:latin typeface="Times New Roman" pitchFamily="18" charset="0"/>
                <a:cs typeface="Times New Roman" pitchFamily="18" charset="0"/>
              </a:rPr>
              <a:t>).</a:t>
            </a:r>
          </a:p>
          <a:p>
            <a:pPr marL="0" indent="0">
              <a:buNone/>
            </a:pPr>
            <a:r>
              <a:rPr lang="en-US" sz="3600" b="1" dirty="0">
                <a:solidFill>
                  <a:schemeClr val="tx1"/>
                </a:solidFill>
                <a:effectLst/>
                <a:latin typeface="Times New Roman" pitchFamily="18" charset="0"/>
                <a:cs typeface="Times New Roman" pitchFamily="18" charset="0"/>
              </a:rPr>
              <a:t>My </a:t>
            </a:r>
            <a:r>
              <a:rPr lang="en-US" sz="3600" b="1" i="1" dirty="0" err="1">
                <a:solidFill>
                  <a:schemeClr val="tx1"/>
                </a:solidFill>
                <a:effectLst/>
                <a:latin typeface="Times New Roman" pitchFamily="18" charset="0"/>
                <a:cs typeface="Times New Roman" pitchFamily="18" charset="0"/>
              </a:rPr>
              <a:t>mishpats</a:t>
            </a:r>
            <a:r>
              <a:rPr lang="en-US" sz="3600" b="1" dirty="0">
                <a:solidFill>
                  <a:schemeClr val="tx1"/>
                </a:solidFill>
                <a:effectLst/>
                <a:latin typeface="Times New Roman" pitchFamily="18" charset="0"/>
                <a:cs typeface="Times New Roman" pitchFamily="18" charset="0"/>
              </a:rPr>
              <a:t> (judgments) you shall do and my </a:t>
            </a:r>
            <a:r>
              <a:rPr lang="en-US" sz="3600" b="1" i="1" dirty="0" err="1">
                <a:solidFill>
                  <a:schemeClr val="tx1"/>
                </a:solidFill>
                <a:effectLst/>
                <a:latin typeface="Times New Roman" pitchFamily="18" charset="0"/>
                <a:cs typeface="Times New Roman" pitchFamily="18" charset="0"/>
              </a:rPr>
              <a:t>chuks</a:t>
            </a:r>
            <a:r>
              <a:rPr lang="en-US" sz="3600" b="1" dirty="0">
                <a:solidFill>
                  <a:schemeClr val="tx1"/>
                </a:solidFill>
                <a:effectLst/>
                <a:latin typeface="Times New Roman" pitchFamily="18" charset="0"/>
                <a:cs typeface="Times New Roman" pitchFamily="18" charset="0"/>
              </a:rPr>
              <a:t> (decrees) you shall guard to walk in them.  I am </a:t>
            </a:r>
            <a:r>
              <a:rPr lang="en-US" sz="3600" b="1" dirty="0" err="1">
                <a:solidFill>
                  <a:schemeClr val="tx1"/>
                </a:solidFill>
                <a:effectLst/>
                <a:latin typeface="Times New Roman" pitchFamily="18" charset="0"/>
                <a:cs typeface="Times New Roman" pitchFamily="18" charset="0"/>
              </a:rPr>
              <a:t>Yahuwah</a:t>
            </a:r>
            <a:r>
              <a:rPr lang="en-US" sz="3600" b="1" dirty="0">
                <a:solidFill>
                  <a:schemeClr val="tx1"/>
                </a:solidFill>
                <a:effectLst/>
                <a:latin typeface="Times New Roman" pitchFamily="18" charset="0"/>
                <a:cs typeface="Times New Roman" pitchFamily="18" charset="0"/>
              </a:rPr>
              <a:t> your Mighty One.  And you shall guard my </a:t>
            </a:r>
            <a:r>
              <a:rPr lang="en-US" sz="3600" b="1" i="1" dirty="0" err="1">
                <a:solidFill>
                  <a:schemeClr val="tx1"/>
                </a:solidFill>
                <a:effectLst/>
                <a:latin typeface="Times New Roman" pitchFamily="18" charset="0"/>
                <a:cs typeface="Times New Roman" pitchFamily="18" charset="0"/>
              </a:rPr>
              <a:t>chuks</a:t>
            </a:r>
            <a:r>
              <a:rPr lang="en-US" sz="3600" b="1" dirty="0">
                <a:solidFill>
                  <a:schemeClr val="tx1"/>
                </a:solidFill>
                <a:effectLst/>
                <a:latin typeface="Times New Roman" pitchFamily="18" charset="0"/>
                <a:cs typeface="Times New Roman" pitchFamily="18" charset="0"/>
              </a:rPr>
              <a:t> (decrees) and my </a:t>
            </a:r>
            <a:r>
              <a:rPr lang="en-US" sz="3600" b="1" i="1" dirty="0" err="1">
                <a:solidFill>
                  <a:schemeClr val="tx1"/>
                </a:solidFill>
                <a:effectLst/>
                <a:latin typeface="Times New Roman" pitchFamily="18" charset="0"/>
                <a:cs typeface="Times New Roman" pitchFamily="18" charset="0"/>
              </a:rPr>
              <a:t>mishpats</a:t>
            </a:r>
            <a:r>
              <a:rPr lang="en-US" sz="3600" b="1" dirty="0">
                <a:solidFill>
                  <a:schemeClr val="tx1"/>
                </a:solidFill>
                <a:effectLst/>
                <a:latin typeface="Times New Roman" pitchFamily="18" charset="0"/>
                <a:cs typeface="Times New Roman" pitchFamily="18" charset="0"/>
              </a:rPr>
              <a:t> (judgments).  </a:t>
            </a:r>
            <a:r>
              <a:rPr lang="en-US" sz="3600" b="1" u="sng" dirty="0">
                <a:solidFill>
                  <a:schemeClr val="tx1"/>
                </a:solidFill>
                <a:effectLst/>
                <a:latin typeface="Times New Roman" pitchFamily="18" charset="0"/>
                <a:cs typeface="Times New Roman" pitchFamily="18" charset="0"/>
              </a:rPr>
              <a:t>The man who does them even he shall live by them.</a:t>
            </a:r>
            <a:r>
              <a:rPr lang="en-US" sz="3600" b="1" dirty="0">
                <a:solidFill>
                  <a:schemeClr val="tx1"/>
                </a:solidFill>
                <a:effectLst/>
                <a:latin typeface="Times New Roman" pitchFamily="18" charset="0"/>
                <a:cs typeface="Times New Roman" pitchFamily="18" charset="0"/>
              </a:rPr>
              <a:t>  I am </a:t>
            </a:r>
            <a:r>
              <a:rPr lang="en-US" sz="3600" b="1" dirty="0" err="1">
                <a:solidFill>
                  <a:schemeClr val="tx1"/>
                </a:solidFill>
                <a:effectLst/>
                <a:latin typeface="Times New Roman" pitchFamily="18" charset="0"/>
                <a:cs typeface="Times New Roman" pitchFamily="18" charset="0"/>
              </a:rPr>
              <a:t>Yahuwah</a:t>
            </a:r>
            <a:r>
              <a:rPr lang="en-US" sz="3600" b="1" dirty="0">
                <a:solidFill>
                  <a:schemeClr val="tx1"/>
                </a:solidFill>
                <a:effectLst/>
                <a:latin typeface="Times New Roman" pitchFamily="18" charset="0"/>
                <a:cs typeface="Times New Roman" pitchFamily="18" charset="0"/>
              </a:rPr>
              <a:t>.</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641736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65826" y="838200"/>
            <a:ext cx="10921042" cy="5486400"/>
          </a:xfrm>
        </p:spPr>
        <p:txBody>
          <a:bodyPr>
            <a:noAutofit/>
          </a:bodyPr>
          <a:lstStyle/>
          <a:p>
            <a:pPr marL="0" indent="0">
              <a:buNone/>
            </a:pPr>
            <a:r>
              <a:rPr lang="en-US" sz="4000" b="1" dirty="0">
                <a:solidFill>
                  <a:schemeClr val="tx1"/>
                </a:solidFill>
                <a:effectLst/>
                <a:latin typeface="Times New Roman" pitchFamily="18" charset="0"/>
                <a:cs typeface="Times New Roman" pitchFamily="18" charset="0"/>
              </a:rPr>
              <a:t>The relationship between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and his people is based upon the </a:t>
            </a:r>
            <a:r>
              <a:rPr lang="en-US" sz="4000" b="1" dirty="0" smtClean="0">
                <a:solidFill>
                  <a:schemeClr val="tx1"/>
                </a:solidFill>
                <a:effectLst/>
                <a:latin typeface="Times New Roman" pitchFamily="18" charset="0"/>
                <a:cs typeface="Times New Roman" pitchFamily="18" charset="0"/>
              </a:rPr>
              <a:t>agreement (Covenant) He has made with </a:t>
            </a:r>
            <a:r>
              <a:rPr lang="en-US" sz="4000" b="1" dirty="0">
                <a:solidFill>
                  <a:schemeClr val="tx1"/>
                </a:solidFill>
                <a:effectLst/>
                <a:latin typeface="Times New Roman" pitchFamily="18" charset="0"/>
                <a:cs typeface="Times New Roman" pitchFamily="18" charset="0"/>
              </a:rPr>
              <a:t>his people to obey Him.  There is no other way to be in relationship with the living Creator of the universe.  The blood atonement makes it possible for humans to stand in relationship to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But having been redeemed from sin and cleansed of transgression of </a:t>
            </a:r>
            <a:r>
              <a:rPr lang="en-US" sz="4000" b="1" dirty="0" err="1">
                <a:solidFill>
                  <a:schemeClr val="tx1"/>
                </a:solidFill>
                <a:effectLst/>
                <a:latin typeface="Times New Roman" pitchFamily="18" charset="0"/>
                <a:cs typeface="Times New Roman" pitchFamily="18" charset="0"/>
              </a:rPr>
              <a:t>Yahuwah's</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Law, </a:t>
            </a:r>
            <a:r>
              <a:rPr lang="en-US" sz="4000" b="1" dirty="0">
                <a:solidFill>
                  <a:schemeClr val="tx1"/>
                </a:solidFill>
                <a:effectLst/>
                <a:latin typeface="Times New Roman" pitchFamily="18" charset="0"/>
                <a:cs typeface="Times New Roman" pitchFamily="18" charset="0"/>
              </a:rPr>
              <a:t>each of us may approach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in the integrity of obedience </a:t>
            </a:r>
            <a:r>
              <a:rPr lang="en-US" sz="4000" b="1" dirty="0" smtClean="0">
                <a:solidFill>
                  <a:schemeClr val="tx1"/>
                </a:solidFill>
                <a:effectLst/>
                <a:latin typeface="Times New Roman" pitchFamily="18" charset="0"/>
                <a:cs typeface="Times New Roman" pitchFamily="18" charset="0"/>
              </a:rPr>
              <a:t>and holiness.</a:t>
            </a:r>
          </a:p>
        </p:txBody>
      </p:sp>
    </p:spTree>
    <p:extLst>
      <p:ext uri="{BB962C8B-B14F-4D97-AF65-F5344CB8AC3E}">
        <p14:creationId xmlns:p14="http://schemas.microsoft.com/office/powerpoint/2010/main" val="42507587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sz="4000" b="1" dirty="0" smtClean="0">
                <a:solidFill>
                  <a:schemeClr val="tx1"/>
                </a:solidFill>
                <a:latin typeface="Times New Roman" pitchFamily="18" charset="0"/>
                <a:cs typeface="Times New Roman" pitchFamily="18" charset="0"/>
              </a:rPr>
              <a:t>How </a:t>
            </a:r>
            <a:r>
              <a:rPr lang="en-US" sz="4000" b="1" dirty="0">
                <a:solidFill>
                  <a:schemeClr val="tx1"/>
                </a:solidFill>
                <a:latin typeface="Times New Roman" pitchFamily="18" charset="0"/>
                <a:cs typeface="Times New Roman" pitchFamily="18" charset="0"/>
              </a:rPr>
              <a:t>to Obtain </a:t>
            </a:r>
            <a:r>
              <a:rPr lang="en-US" sz="4000" b="1" dirty="0" smtClean="0">
                <a:solidFill>
                  <a:schemeClr val="tx1"/>
                </a:solidFill>
                <a:latin typeface="Times New Roman" pitchFamily="18" charset="0"/>
                <a:cs typeface="Times New Roman" pitchFamily="18" charset="0"/>
              </a:rPr>
              <a:t>Life</a:t>
            </a:r>
            <a:endParaRPr lang="en-US" sz="2200" b="1" dirty="0">
              <a:solidFill>
                <a:schemeClr val="tx1"/>
              </a:solidFill>
            </a:endParaRPr>
          </a:p>
        </p:txBody>
      </p:sp>
      <p:sp>
        <p:nvSpPr>
          <p:cNvPr id="3" name="Subtitle 2"/>
          <p:cNvSpPr>
            <a:spLocks noGrp="1"/>
          </p:cNvSpPr>
          <p:nvPr>
            <p:ph idx="1"/>
          </p:nvPr>
        </p:nvSpPr>
        <p:spPr>
          <a:xfrm>
            <a:off x="422693" y="1311215"/>
            <a:ext cx="10860657" cy="5013385"/>
          </a:xfrm>
        </p:spPr>
        <p:txBody>
          <a:bodyPr>
            <a:normAutofit/>
          </a:bodyPr>
          <a:lstStyle/>
          <a:p>
            <a:pPr marL="0" indent="0">
              <a:buNone/>
            </a:pPr>
            <a:r>
              <a:rPr lang="en-US" sz="4000" b="1" u="sng" dirty="0">
                <a:solidFill>
                  <a:schemeClr val="tx1"/>
                </a:solidFill>
                <a:effectLst/>
                <a:latin typeface="Times New Roman" pitchFamily="18" charset="0"/>
                <a:cs typeface="Times New Roman" pitchFamily="18" charset="0"/>
              </a:rPr>
              <a:t>You must keep carefully </a:t>
            </a:r>
            <a:r>
              <a:rPr lang="en-US" sz="4000" b="1" u="sng" dirty="0" smtClean="0">
                <a:solidFill>
                  <a:schemeClr val="tx1"/>
                </a:solidFill>
                <a:effectLst/>
                <a:latin typeface="Times New Roman" pitchFamily="18" charset="0"/>
                <a:cs typeface="Times New Roman" pitchFamily="18" charset="0"/>
              </a:rPr>
              <a:t>all </a:t>
            </a:r>
            <a:r>
              <a:rPr lang="en-US" sz="4000" b="1" u="sng" dirty="0">
                <a:solidFill>
                  <a:schemeClr val="tx1"/>
                </a:solidFill>
                <a:effectLst/>
                <a:latin typeface="Times New Roman" pitchFamily="18" charset="0"/>
                <a:cs typeface="Times New Roman" pitchFamily="18" charset="0"/>
              </a:rPr>
              <a:t>these commandments I am giving you today so that you may live</a:t>
            </a:r>
            <a:r>
              <a:rPr lang="en-US" sz="4000" b="1" dirty="0">
                <a:solidFill>
                  <a:schemeClr val="tx1"/>
                </a:solidFill>
                <a:effectLst/>
                <a:latin typeface="Times New Roman" pitchFamily="18" charset="0"/>
                <a:cs typeface="Times New Roman" pitchFamily="18" charset="0"/>
              </a:rPr>
              <a:t>, multiply, and go in and occupy the land that Yahuwah promised to your ancestors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[Deuteronomy] 8:1).</a:t>
            </a:r>
            <a:endParaRPr lang="en-US" sz="4000" b="1" dirty="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332287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sz="4000" b="1" dirty="0" smtClean="0">
                <a:solidFill>
                  <a:schemeClr val="tx1"/>
                </a:solidFill>
                <a:latin typeface="Times New Roman" pitchFamily="18" charset="0"/>
                <a:cs typeface="Times New Roman" pitchFamily="18" charset="0"/>
              </a:rPr>
              <a:t>A </a:t>
            </a:r>
            <a:r>
              <a:rPr lang="en-US" sz="4000" b="1" dirty="0">
                <a:solidFill>
                  <a:schemeClr val="tx1"/>
                </a:solidFill>
                <a:latin typeface="Times New Roman" pitchFamily="18" charset="0"/>
                <a:cs typeface="Times New Roman" pitchFamily="18" charset="0"/>
              </a:rPr>
              <a:t>Word to Our </a:t>
            </a:r>
            <a:r>
              <a:rPr lang="en-US" sz="4000" b="1" dirty="0" smtClean="0">
                <a:solidFill>
                  <a:schemeClr val="tx1"/>
                </a:solidFill>
                <a:latin typeface="Times New Roman" pitchFamily="18" charset="0"/>
                <a:cs typeface="Times New Roman" pitchFamily="18" charset="0"/>
              </a:rPr>
              <a:t>Generation</a:t>
            </a:r>
            <a:endParaRPr lang="en-US" sz="2200" dirty="0">
              <a:solidFill>
                <a:schemeClr val="tx1"/>
              </a:solidFill>
            </a:endParaRPr>
          </a:p>
        </p:txBody>
      </p:sp>
      <p:sp>
        <p:nvSpPr>
          <p:cNvPr id="3" name="Subtitle 2"/>
          <p:cNvSpPr>
            <a:spLocks noGrp="1"/>
          </p:cNvSpPr>
          <p:nvPr>
            <p:ph idx="1"/>
          </p:nvPr>
        </p:nvSpPr>
        <p:spPr>
          <a:xfrm>
            <a:off x="621101" y="1143000"/>
            <a:ext cx="10912415" cy="5181600"/>
          </a:xfrm>
        </p:spPr>
        <p:txBody>
          <a:bodyPr>
            <a:normAutofit fontScale="92500" lnSpcReduction="10000"/>
          </a:bodyPr>
          <a:lstStyle/>
          <a:p>
            <a:pPr marL="0" indent="0">
              <a:buNone/>
            </a:pPr>
            <a:r>
              <a:rPr lang="en-US" sz="4000" b="1" dirty="0">
                <a:solidFill>
                  <a:schemeClr val="tx1"/>
                </a:solidFill>
                <a:effectLst/>
                <a:latin typeface="Times New Roman" pitchFamily="18" charset="0"/>
                <a:cs typeface="Times New Roman" pitchFamily="18" charset="0"/>
              </a:rPr>
              <a:t>When you have experienced all these things, both the blessings and the curses I have set before you, </a:t>
            </a:r>
            <a:r>
              <a:rPr lang="en-US" sz="4000" b="1" u="sng" dirty="0">
                <a:solidFill>
                  <a:schemeClr val="tx1"/>
                </a:solidFill>
                <a:effectLst/>
                <a:latin typeface="Times New Roman" pitchFamily="18" charset="0"/>
                <a:cs typeface="Times New Roman" pitchFamily="18" charset="0"/>
              </a:rPr>
              <a:t>you will reflect upon them in all the nations where </a:t>
            </a:r>
            <a:r>
              <a:rPr lang="en-US" sz="4000" b="1" u="sng" dirty="0" err="1">
                <a:solidFill>
                  <a:schemeClr val="tx1"/>
                </a:solidFill>
                <a:effectLst/>
                <a:latin typeface="Times New Roman" pitchFamily="18" charset="0"/>
                <a:cs typeface="Times New Roman" pitchFamily="18" charset="0"/>
              </a:rPr>
              <a:t>Yahuwah</a:t>
            </a:r>
            <a:r>
              <a:rPr lang="en-US" sz="4000" b="1" u="sng" dirty="0">
                <a:solidFill>
                  <a:schemeClr val="tx1"/>
                </a:solidFill>
                <a:effectLst/>
                <a:latin typeface="Times New Roman" pitchFamily="18" charset="0"/>
                <a:cs typeface="Times New Roman" pitchFamily="18" charset="0"/>
              </a:rPr>
              <a:t> your </a:t>
            </a:r>
            <a:r>
              <a:rPr lang="en-US" sz="4000" b="1" u="sng" dirty="0" err="1">
                <a:solidFill>
                  <a:schemeClr val="tx1"/>
                </a:solidFill>
                <a:effectLst/>
                <a:latin typeface="Times New Roman" pitchFamily="18" charset="0"/>
                <a:cs typeface="Times New Roman" pitchFamily="18" charset="0"/>
              </a:rPr>
              <a:t>Elohim</a:t>
            </a:r>
            <a:r>
              <a:rPr lang="en-US" sz="4000" b="1" u="sng" dirty="0">
                <a:solidFill>
                  <a:schemeClr val="tx1"/>
                </a:solidFill>
                <a:effectLst/>
                <a:latin typeface="Times New Roman" pitchFamily="18" charset="0"/>
                <a:cs typeface="Times New Roman" pitchFamily="18" charset="0"/>
              </a:rPr>
              <a:t> has banished you</a:t>
            </a:r>
            <a:r>
              <a:rPr lang="en-US" sz="4000" b="1" dirty="0">
                <a:solidFill>
                  <a:schemeClr val="tx1"/>
                </a:solidFill>
                <a:effectLst/>
                <a:latin typeface="Times New Roman" pitchFamily="18" charset="0"/>
                <a:cs typeface="Times New Roman" pitchFamily="18" charset="0"/>
              </a:rPr>
              <a:t>.  Then if you and your descendants turn to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and obey him with your whole mind and being </a:t>
            </a:r>
            <a:r>
              <a:rPr lang="en-US" sz="4000" b="1" u="sng" dirty="0">
                <a:solidFill>
                  <a:schemeClr val="tx1"/>
                </a:solidFill>
                <a:effectLst/>
                <a:latin typeface="Times New Roman" pitchFamily="18" charset="0"/>
                <a:cs typeface="Times New Roman" pitchFamily="18" charset="0"/>
              </a:rPr>
              <a:t>just as I am commanding you today</a:t>
            </a:r>
            <a:r>
              <a:rPr lang="en-US" sz="4000" b="1" dirty="0">
                <a:solidFill>
                  <a:schemeClr val="tx1"/>
                </a:solidFill>
                <a:effectLst/>
                <a:latin typeface="Times New Roman" pitchFamily="18" charset="0"/>
                <a:cs typeface="Times New Roman" pitchFamily="18" charset="0"/>
              </a:rPr>
              <a:t>,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will reverse your captivity and have pity on you. He will turn and gather you from all the peoples among whom he has scattered you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a:t>
            </a:r>
            <a:r>
              <a:rPr lang="en-US" sz="4000" b="1" dirty="0">
                <a:latin typeface="Times New Roman" pitchFamily="18" charset="0"/>
                <a:cs typeface="Times New Roman" pitchFamily="18" charset="0"/>
              </a:rPr>
              <a:t>[Deuteronomy] </a:t>
            </a:r>
            <a:r>
              <a:rPr lang="en-US" sz="4000" b="1" dirty="0" smtClean="0">
                <a:solidFill>
                  <a:schemeClr val="tx1"/>
                </a:solidFill>
                <a:effectLst/>
                <a:latin typeface="Times New Roman" pitchFamily="18" charset="0"/>
                <a:cs typeface="Times New Roman" pitchFamily="18" charset="0"/>
              </a:rPr>
              <a:t>30:1-3</a:t>
            </a:r>
            <a:r>
              <a:rPr lang="en-US" sz="4000" b="1" dirty="0">
                <a:solidFill>
                  <a:schemeClr val="tx1"/>
                </a:solidFill>
                <a:effectLst/>
                <a:latin typeface="Times New Roman" pitchFamily="18" charset="0"/>
                <a:cs typeface="Times New Roman" pitchFamily="18" charset="0"/>
              </a:rPr>
              <a:t>).</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0830928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sz="4000" b="1" dirty="0" smtClean="0">
                <a:solidFill>
                  <a:schemeClr val="tx1"/>
                </a:solidFill>
                <a:latin typeface="Times New Roman" pitchFamily="18" charset="0"/>
                <a:cs typeface="Times New Roman" pitchFamily="18" charset="0"/>
              </a:rPr>
              <a:t>A </a:t>
            </a:r>
            <a:r>
              <a:rPr lang="en-US" sz="4000" b="1" dirty="0">
                <a:solidFill>
                  <a:schemeClr val="tx1"/>
                </a:solidFill>
                <a:latin typeface="Times New Roman" pitchFamily="18" charset="0"/>
                <a:cs typeface="Times New Roman" pitchFamily="18" charset="0"/>
              </a:rPr>
              <a:t>Word to Our </a:t>
            </a:r>
            <a:r>
              <a:rPr lang="en-US" sz="4000" b="1" dirty="0" smtClean="0">
                <a:solidFill>
                  <a:schemeClr val="tx1"/>
                </a:solidFill>
                <a:latin typeface="Times New Roman" pitchFamily="18" charset="0"/>
                <a:cs typeface="Times New Roman" pitchFamily="18" charset="0"/>
              </a:rPr>
              <a:t>Generation</a:t>
            </a:r>
            <a:endParaRPr lang="en-US" sz="2200" b="1" dirty="0">
              <a:solidFill>
                <a:schemeClr val="tx1"/>
              </a:solidFill>
            </a:endParaRPr>
          </a:p>
        </p:txBody>
      </p:sp>
      <p:sp>
        <p:nvSpPr>
          <p:cNvPr id="3" name="Subtitle 2"/>
          <p:cNvSpPr>
            <a:spLocks noGrp="1"/>
          </p:cNvSpPr>
          <p:nvPr>
            <p:ph idx="1"/>
          </p:nvPr>
        </p:nvSpPr>
        <p:spPr>
          <a:xfrm>
            <a:off x="500332" y="1143000"/>
            <a:ext cx="11102196" cy="5181600"/>
          </a:xfrm>
        </p:spPr>
        <p:txBody>
          <a:bodyPr/>
          <a:lstStyle/>
          <a:p>
            <a:pPr marL="0" indent="0">
              <a:buNone/>
            </a:pPr>
            <a:r>
              <a:rPr lang="en-US" sz="4000" b="1" u="sng" dirty="0" err="1">
                <a:solidFill>
                  <a:schemeClr val="tx1"/>
                </a:solidFill>
                <a:effectLst/>
                <a:latin typeface="Times New Roman" pitchFamily="18" charset="0"/>
                <a:cs typeface="Times New Roman" pitchFamily="18" charset="0"/>
              </a:rPr>
              <a:t>Yahuwah</a:t>
            </a:r>
            <a:r>
              <a:rPr lang="en-US" sz="4000" b="1" u="sng" dirty="0">
                <a:solidFill>
                  <a:schemeClr val="tx1"/>
                </a:solidFill>
                <a:effectLst/>
                <a:latin typeface="Times New Roman" pitchFamily="18" charset="0"/>
                <a:cs typeface="Times New Roman" pitchFamily="18" charset="0"/>
              </a:rPr>
              <a:t> your </a:t>
            </a:r>
            <a:r>
              <a:rPr lang="en-US" sz="4000" b="1" u="sng" dirty="0" err="1">
                <a:solidFill>
                  <a:schemeClr val="tx1"/>
                </a:solidFill>
                <a:effectLst/>
                <a:latin typeface="Times New Roman" pitchFamily="18" charset="0"/>
                <a:cs typeface="Times New Roman" pitchFamily="18" charset="0"/>
              </a:rPr>
              <a:t>Elohim</a:t>
            </a:r>
            <a:r>
              <a:rPr lang="en-US" sz="4000" b="1" u="sng" dirty="0">
                <a:solidFill>
                  <a:schemeClr val="tx1"/>
                </a:solidFill>
                <a:effectLst/>
                <a:latin typeface="Times New Roman" pitchFamily="18" charset="0"/>
                <a:cs typeface="Times New Roman" pitchFamily="18" charset="0"/>
              </a:rPr>
              <a:t> will also cleanse your heart and the hearts of your descendants so that you may love him with all your heart and soul and so that you may live</a:t>
            </a:r>
            <a:r>
              <a:rPr lang="en-US" sz="4000" b="1" dirty="0">
                <a:solidFill>
                  <a:schemeClr val="tx1"/>
                </a:solidFill>
                <a:effectLst/>
                <a:latin typeface="Times New Roman" pitchFamily="18" charset="0"/>
                <a:cs typeface="Times New Roman" pitchFamily="18" charset="0"/>
              </a:rPr>
              <a:t>.  Then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will put all these curses on your enemies, on those who hate you and persecute you.  </a:t>
            </a:r>
            <a:r>
              <a:rPr lang="en-US" sz="4000" b="1" u="sng" dirty="0">
                <a:solidFill>
                  <a:schemeClr val="tx1"/>
                </a:solidFill>
                <a:effectLst/>
                <a:latin typeface="Times New Roman" pitchFamily="18" charset="0"/>
                <a:cs typeface="Times New Roman" pitchFamily="18" charset="0"/>
              </a:rPr>
              <a:t>You will return and obey </a:t>
            </a:r>
            <a:r>
              <a:rPr lang="en-US" sz="4000" b="1" u="sng" dirty="0" err="1">
                <a:solidFill>
                  <a:schemeClr val="tx1"/>
                </a:solidFill>
                <a:effectLst/>
                <a:latin typeface="Times New Roman" pitchFamily="18" charset="0"/>
                <a:cs typeface="Times New Roman" pitchFamily="18" charset="0"/>
              </a:rPr>
              <a:t>Yahuwah</a:t>
            </a:r>
            <a:r>
              <a:rPr lang="en-US" sz="4000" b="1" u="sng" dirty="0">
                <a:solidFill>
                  <a:schemeClr val="tx1"/>
                </a:solidFill>
                <a:effectLst/>
                <a:latin typeface="Times New Roman" pitchFamily="18" charset="0"/>
                <a:cs typeface="Times New Roman" pitchFamily="18" charset="0"/>
              </a:rPr>
              <a:t>, keeping all his commandments I am giving you today</a:t>
            </a:r>
            <a:r>
              <a:rPr lang="en-US" sz="4000" b="1" dirty="0">
                <a:solidFill>
                  <a:schemeClr val="tx1"/>
                </a:solidFill>
                <a:effectLst/>
                <a:latin typeface="Times New Roman" pitchFamily="18" charset="0"/>
                <a:cs typeface="Times New Roman" pitchFamily="18" charset="0"/>
              </a:rPr>
              <a:t>.</a:t>
            </a:r>
            <a:r>
              <a:rPr lang="en-US" sz="4000" b="1" dirty="0">
                <a:solidFill>
                  <a:schemeClr val="tx1"/>
                </a:solidFill>
              </a:rPr>
              <a:t> </a:t>
            </a:r>
            <a:r>
              <a:rPr lang="en-US" sz="4000" b="1" dirty="0" smtClean="0">
                <a:solidFill>
                  <a:schemeClr val="tx1"/>
                </a:solidFill>
                <a:effectLst/>
                <a:latin typeface="Times New Roman" pitchFamily="18" charset="0"/>
                <a:cs typeface="Times New Roman" pitchFamily="18" charset="0"/>
              </a:rPr>
              <a:t>(</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30:4-7).</a:t>
            </a:r>
            <a:endParaRPr lang="en-US" sz="4000" b="1" dirty="0">
              <a:solidFill>
                <a:schemeClr val="tx1"/>
              </a:solidFill>
              <a:effectLst/>
              <a:latin typeface="Times New Roman" pitchFamily="18" charset="0"/>
              <a:cs typeface="Times New Roman" pitchFamily="18" charset="0"/>
            </a:endParaRP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5044719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mn-lt"/>
              </a:rPr>
              <a:t>Deuteronomy 30 and Life</a:t>
            </a:r>
            <a:r>
              <a:rPr lang="en-US" sz="3100" b="1" dirty="0">
                <a:solidFill>
                  <a:schemeClr val="tx1"/>
                </a:solidFill>
              </a:rPr>
              <a:t/>
            </a:r>
            <a:br>
              <a:rPr lang="en-US" sz="3100" b="1" dirty="0">
                <a:solidFill>
                  <a:schemeClr val="tx1"/>
                </a:solidFill>
              </a:rPr>
            </a:br>
            <a:r>
              <a:rPr lang="en-US" sz="3100" b="1" i="1" dirty="0">
                <a:solidFill>
                  <a:schemeClr val="tx1"/>
                </a:solidFill>
              </a:rPr>
              <a:t/>
            </a:r>
            <a:br>
              <a:rPr lang="en-US" sz="31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370935" y="1447800"/>
            <a:ext cx="11240219" cy="4876800"/>
          </a:xfrm>
        </p:spPr>
        <p:txBody>
          <a:bodyPr/>
          <a:lstStyle/>
          <a:p>
            <a:pPr marL="0" indent="0">
              <a:buNone/>
            </a:pPr>
            <a:r>
              <a:rPr lang="en-US" sz="4000" b="1" baseline="30000" dirty="0">
                <a:solidFill>
                  <a:schemeClr val="tx1"/>
                </a:solidFill>
                <a:effectLst/>
                <a:latin typeface="Times New Roman" pitchFamily="18" charset="0"/>
                <a:cs typeface="Times New Roman" pitchFamily="18" charset="0"/>
              </a:rPr>
              <a:t>15</a:t>
            </a:r>
            <a:r>
              <a:rPr lang="en-US" sz="4000" b="1" dirty="0">
                <a:solidFill>
                  <a:schemeClr val="tx1"/>
                </a:solidFill>
                <a:effectLst/>
                <a:latin typeface="Times New Roman" pitchFamily="18" charset="0"/>
                <a:cs typeface="Times New Roman" pitchFamily="18" charset="0"/>
              </a:rPr>
              <a:t> See, I set before you today </a:t>
            </a:r>
            <a:r>
              <a:rPr lang="en-US" sz="4000" b="1" u="sng" dirty="0">
                <a:solidFill>
                  <a:schemeClr val="tx1"/>
                </a:solidFill>
                <a:effectLst/>
                <a:latin typeface="Times New Roman" pitchFamily="18" charset="0"/>
                <a:cs typeface="Times New Roman" pitchFamily="18" charset="0"/>
              </a:rPr>
              <a:t>life</a:t>
            </a:r>
            <a:r>
              <a:rPr lang="en-US" sz="4000" b="1" dirty="0">
                <a:solidFill>
                  <a:schemeClr val="tx1"/>
                </a:solidFill>
                <a:effectLst/>
                <a:latin typeface="Times New Roman" pitchFamily="18" charset="0"/>
                <a:cs typeface="Times New Roman" pitchFamily="18" charset="0"/>
              </a:rPr>
              <a:t> and prosperity, death and destruction.</a:t>
            </a:r>
          </a:p>
          <a:p>
            <a:pPr marL="0" indent="0">
              <a:buNone/>
            </a:pPr>
            <a:r>
              <a:rPr lang="en-US" sz="4000" b="1" baseline="30000" dirty="0" smtClean="0">
                <a:solidFill>
                  <a:schemeClr val="tx1"/>
                </a:solidFill>
                <a:effectLst/>
                <a:latin typeface="Times New Roman" pitchFamily="18" charset="0"/>
                <a:cs typeface="Times New Roman" pitchFamily="18" charset="0"/>
              </a:rPr>
              <a:t>16</a:t>
            </a:r>
            <a:r>
              <a:rPr lang="en-US" sz="4000" b="1" dirty="0" smtClean="0">
                <a:solidFill>
                  <a:schemeClr val="tx1"/>
                </a:solidFill>
                <a:effectLst/>
                <a:latin typeface="Times New Roman" pitchFamily="18" charset="0"/>
                <a:cs typeface="Times New Roman" pitchFamily="18" charset="0"/>
              </a:rPr>
              <a:t> </a:t>
            </a:r>
            <a:r>
              <a:rPr lang="en-US" sz="4000" b="1" dirty="0">
                <a:solidFill>
                  <a:schemeClr val="tx1"/>
                </a:solidFill>
                <a:effectLst/>
                <a:latin typeface="Times New Roman" pitchFamily="18" charset="0"/>
                <a:cs typeface="Times New Roman" pitchFamily="18" charset="0"/>
              </a:rPr>
              <a:t>For I command you today to love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to walk in his ways, and to keep his commands, decrees and laws; </a:t>
            </a:r>
            <a:r>
              <a:rPr lang="en-US" sz="4000" b="1" u="sng" dirty="0">
                <a:solidFill>
                  <a:schemeClr val="tx1"/>
                </a:solidFill>
                <a:effectLst/>
                <a:latin typeface="Times New Roman" pitchFamily="18" charset="0"/>
                <a:cs typeface="Times New Roman" pitchFamily="18" charset="0"/>
              </a:rPr>
              <a:t>then you will live </a:t>
            </a:r>
            <a:r>
              <a:rPr lang="en-US" sz="4000" b="1" dirty="0">
                <a:solidFill>
                  <a:schemeClr val="tx1"/>
                </a:solidFill>
                <a:effectLst/>
                <a:latin typeface="Times New Roman" pitchFamily="18" charset="0"/>
                <a:cs typeface="Times New Roman" pitchFamily="18" charset="0"/>
              </a:rPr>
              <a:t>and increase, and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will bless you in the land you are entering to possess.</a:t>
            </a:r>
          </a:p>
          <a:p>
            <a:pPr marL="0" indent="0">
              <a:buNone/>
            </a:pPr>
            <a:endParaRPr lang="en-US" dirty="0" smtClean="0">
              <a:solidFill>
                <a:schemeClr val="tx1"/>
              </a:solidFill>
            </a:endParaRPr>
          </a:p>
        </p:txBody>
      </p:sp>
    </p:spTree>
    <p:extLst>
      <p:ext uri="{BB962C8B-B14F-4D97-AF65-F5344CB8AC3E}">
        <p14:creationId xmlns:p14="http://schemas.microsoft.com/office/powerpoint/2010/main" val="1954108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22694" y="292100"/>
            <a:ext cx="11335110" cy="1536700"/>
          </a:xfrm>
        </p:spPr>
        <p:txBody>
          <a:bodyPr>
            <a:normAutofit/>
          </a:bodyPr>
          <a:lstStyle/>
          <a:p>
            <a:r>
              <a:rPr lang="en-US" b="1" dirty="0" smtClean="0">
                <a:solidFill>
                  <a:schemeClr val="tx1"/>
                </a:solidFill>
                <a:latin typeface="+mn-lt"/>
              </a:rPr>
              <a:t>Paul </a:t>
            </a:r>
            <a:r>
              <a:rPr lang="en-US" b="1" dirty="0">
                <a:solidFill>
                  <a:schemeClr val="tx1"/>
                </a:solidFill>
                <a:latin typeface="+mn-lt"/>
              </a:rPr>
              <a:t>Admits </a:t>
            </a:r>
            <a:r>
              <a:rPr lang="en-US" b="1" dirty="0" err="1">
                <a:solidFill>
                  <a:schemeClr val="tx1"/>
                </a:solidFill>
                <a:latin typeface="+mn-lt"/>
              </a:rPr>
              <a:t>Mosheh</a:t>
            </a:r>
            <a:r>
              <a:rPr lang="en-US" b="1" dirty="0">
                <a:solidFill>
                  <a:schemeClr val="tx1"/>
                </a:solidFill>
                <a:latin typeface="+mn-lt"/>
              </a:rPr>
              <a:t> Taught Life Comes Through </a:t>
            </a:r>
            <a:r>
              <a:rPr lang="en-US" b="1" dirty="0" smtClean="0">
                <a:solidFill>
                  <a:schemeClr val="tx1"/>
                </a:solidFill>
                <a:latin typeface="+mn-lt"/>
              </a:rPr>
              <a:t>Obedience</a:t>
            </a:r>
            <a:endParaRPr lang="en-US" sz="2400" b="1" dirty="0">
              <a:solidFill>
                <a:schemeClr val="tx1"/>
              </a:solidFill>
              <a:latin typeface="+mn-lt"/>
            </a:endParaRPr>
          </a:p>
        </p:txBody>
      </p:sp>
      <p:sp>
        <p:nvSpPr>
          <p:cNvPr id="3" name="Subtitle 2"/>
          <p:cNvSpPr>
            <a:spLocks noGrp="1"/>
          </p:cNvSpPr>
          <p:nvPr>
            <p:ph idx="1"/>
          </p:nvPr>
        </p:nvSpPr>
        <p:spPr>
          <a:xfrm>
            <a:off x="422694" y="1981200"/>
            <a:ext cx="11059064" cy="43434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For </a:t>
            </a:r>
            <a:r>
              <a:rPr lang="en-US" sz="4000" b="1" dirty="0" err="1">
                <a:solidFill>
                  <a:schemeClr val="tx1"/>
                </a:solidFill>
                <a:effectLst/>
                <a:latin typeface="Times New Roman" pitchFamily="18" charset="0"/>
                <a:cs typeface="Times New Roman" pitchFamily="18" charset="0"/>
              </a:rPr>
              <a:t>Mosheh</a:t>
            </a:r>
            <a:r>
              <a:rPr lang="en-US" sz="4000" b="1" dirty="0">
                <a:solidFill>
                  <a:schemeClr val="tx1"/>
                </a:solidFill>
                <a:effectLst/>
                <a:latin typeface="Times New Roman" pitchFamily="18" charset="0"/>
                <a:cs typeface="Times New Roman" pitchFamily="18" charset="0"/>
              </a:rPr>
              <a:t> writes about the righteousness that is by the Torah (law): "The one who does these things </a:t>
            </a:r>
            <a:r>
              <a:rPr lang="en-US" sz="4000" b="1" u="sng" dirty="0">
                <a:solidFill>
                  <a:schemeClr val="tx1"/>
                </a:solidFill>
                <a:effectLst/>
                <a:latin typeface="Times New Roman" pitchFamily="18" charset="0"/>
                <a:cs typeface="Times New Roman" pitchFamily="18" charset="0"/>
              </a:rPr>
              <a:t>will </a:t>
            </a:r>
            <a:r>
              <a:rPr lang="en-US" sz="4000" b="1" u="sng" dirty="0" smtClean="0">
                <a:solidFill>
                  <a:schemeClr val="tx1"/>
                </a:solidFill>
                <a:effectLst/>
                <a:latin typeface="Times New Roman" pitchFamily="18" charset="0"/>
                <a:cs typeface="Times New Roman" pitchFamily="18" charset="0"/>
              </a:rPr>
              <a:t>live</a:t>
            </a:r>
            <a:r>
              <a:rPr lang="en-US" sz="4000" b="1" dirty="0" smtClean="0">
                <a:solidFill>
                  <a:schemeClr val="tx1"/>
                </a:solidFill>
                <a:effectLst/>
                <a:latin typeface="Times New Roman" pitchFamily="18" charset="0"/>
                <a:cs typeface="Times New Roman" pitchFamily="18" charset="0"/>
              </a:rPr>
              <a:t> by </a:t>
            </a:r>
            <a:r>
              <a:rPr lang="en-US" sz="4000" b="1" dirty="0">
                <a:solidFill>
                  <a:schemeClr val="tx1"/>
                </a:solidFill>
                <a:effectLst/>
                <a:latin typeface="Times New Roman" pitchFamily="18" charset="0"/>
                <a:cs typeface="Times New Roman" pitchFamily="18" charset="0"/>
              </a:rPr>
              <a:t>them."  </a:t>
            </a:r>
            <a:r>
              <a:rPr lang="en-US" sz="4000" b="1" dirty="0" smtClean="0">
                <a:solidFill>
                  <a:schemeClr val="tx1"/>
                </a:solidFill>
                <a:effectLst/>
                <a:latin typeface="Times New Roman" pitchFamily="18" charset="0"/>
                <a:cs typeface="Times New Roman" pitchFamily="18" charset="0"/>
              </a:rPr>
              <a:t>(</a:t>
            </a:r>
            <a:r>
              <a:rPr lang="en-US" sz="4000" b="1" dirty="0">
                <a:solidFill>
                  <a:schemeClr val="tx1"/>
                </a:solidFill>
                <a:effectLst/>
                <a:latin typeface="Times New Roman" pitchFamily="18" charset="0"/>
                <a:cs typeface="Times New Roman" pitchFamily="18" charset="0"/>
              </a:rPr>
              <a:t>Romans 10:5-7, quoting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a:t>
            </a:r>
            <a:r>
              <a:rPr lang="en-US" sz="4000" b="1" dirty="0">
                <a:latin typeface="Times New Roman" pitchFamily="18" charset="0"/>
                <a:cs typeface="Times New Roman" pitchFamily="18" charset="0"/>
              </a:rPr>
              <a:t>[Deuteronomy] </a:t>
            </a:r>
            <a:r>
              <a:rPr lang="en-US" sz="4000" b="1" dirty="0" smtClean="0">
                <a:solidFill>
                  <a:schemeClr val="tx1"/>
                </a:solidFill>
                <a:effectLst/>
                <a:latin typeface="Times New Roman" pitchFamily="18" charset="0"/>
                <a:cs typeface="Times New Roman" pitchFamily="18" charset="0"/>
              </a:rPr>
              <a:t>30:16).</a:t>
            </a:r>
            <a:endParaRPr lang="en-US" sz="4000" b="1" dirty="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7837397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b="1" dirty="0" smtClean="0">
                <a:solidFill>
                  <a:schemeClr val="tx1"/>
                </a:solidFill>
                <a:latin typeface="Times New Roman" pitchFamily="18" charset="0"/>
                <a:cs typeface="Times New Roman" pitchFamily="18" charset="0"/>
              </a:rPr>
              <a:t>Deuteronomy 30:17-20</a:t>
            </a:r>
            <a:endParaRPr lang="en-US" sz="1800" dirty="0">
              <a:solidFill>
                <a:schemeClr val="tx1"/>
              </a:solidFill>
            </a:endParaRPr>
          </a:p>
        </p:txBody>
      </p:sp>
      <p:sp>
        <p:nvSpPr>
          <p:cNvPr id="3" name="Subtitle 2"/>
          <p:cNvSpPr>
            <a:spLocks noGrp="1"/>
          </p:cNvSpPr>
          <p:nvPr>
            <p:ph idx="1"/>
          </p:nvPr>
        </p:nvSpPr>
        <p:spPr>
          <a:xfrm>
            <a:off x="750497" y="1447800"/>
            <a:ext cx="10826151" cy="48768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However, if you turn aside and do not obey, but are lured away to worship and serve other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I declare to you this very day that you will certainly perish! </a:t>
            </a:r>
            <a:r>
              <a:rPr lang="en-US" sz="4000" b="1" u="sng" dirty="0">
                <a:solidFill>
                  <a:schemeClr val="tx1"/>
                </a:solidFill>
                <a:effectLst/>
                <a:latin typeface="Times New Roman" pitchFamily="18" charset="0"/>
                <a:cs typeface="Times New Roman" pitchFamily="18" charset="0"/>
              </a:rPr>
              <a:t>You will not extend your time</a:t>
            </a:r>
            <a:r>
              <a:rPr lang="en-US" sz="4000" b="1" dirty="0">
                <a:solidFill>
                  <a:schemeClr val="tx1"/>
                </a:solidFill>
                <a:effectLst/>
                <a:latin typeface="Times New Roman" pitchFamily="18" charset="0"/>
                <a:cs typeface="Times New Roman" pitchFamily="18" charset="0"/>
              </a:rPr>
              <a:t> in the land you are crossing the </a:t>
            </a:r>
            <a:r>
              <a:rPr lang="en-US" sz="4000" b="1" dirty="0" err="1">
                <a:solidFill>
                  <a:schemeClr val="tx1"/>
                </a:solidFill>
                <a:effectLst/>
                <a:latin typeface="Times New Roman" pitchFamily="18" charset="0"/>
                <a:cs typeface="Times New Roman" pitchFamily="18" charset="0"/>
              </a:rPr>
              <a:t>Yardan</a:t>
            </a:r>
            <a:r>
              <a:rPr lang="en-US" sz="4000" b="1" dirty="0">
                <a:solidFill>
                  <a:schemeClr val="tx1"/>
                </a:solidFill>
                <a:effectLst/>
                <a:latin typeface="Times New Roman" pitchFamily="18" charset="0"/>
                <a:cs typeface="Times New Roman" pitchFamily="18" charset="0"/>
              </a:rPr>
              <a:t> to possess.  Today I invoke heaven and earth as a witness against you that I have set life and death, blessing and curse, before you. </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8576291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Autofit/>
          </a:bodyPr>
          <a:lstStyle/>
          <a:p>
            <a:r>
              <a:rPr lang="en-US" b="1" dirty="0" smtClean="0">
                <a:solidFill>
                  <a:schemeClr val="tx1"/>
                </a:solidFill>
                <a:latin typeface="Times New Roman" pitchFamily="18" charset="0"/>
                <a:cs typeface="Times New Roman" pitchFamily="18" charset="0"/>
              </a:rPr>
              <a:t>Deuteronomy 30</a:t>
            </a:r>
            <a:endParaRPr lang="en-US" sz="2800" dirty="0">
              <a:solidFill>
                <a:schemeClr val="tx1"/>
              </a:solidFill>
            </a:endParaRPr>
          </a:p>
        </p:txBody>
      </p:sp>
      <p:sp>
        <p:nvSpPr>
          <p:cNvPr id="3" name="Subtitle 2"/>
          <p:cNvSpPr>
            <a:spLocks noGrp="1"/>
          </p:cNvSpPr>
          <p:nvPr>
            <p:ph idx="1"/>
          </p:nvPr>
        </p:nvSpPr>
        <p:spPr>
          <a:xfrm>
            <a:off x="422694" y="1447800"/>
            <a:ext cx="10877910" cy="4876800"/>
          </a:xfrm>
        </p:spPr>
        <p:txBody>
          <a:bodyPr/>
          <a:lstStyle/>
          <a:p>
            <a:pPr marL="0" indent="0">
              <a:buNone/>
            </a:pPr>
            <a:r>
              <a:rPr lang="en-US" sz="4000" b="1" dirty="0">
                <a:solidFill>
                  <a:schemeClr val="tx1"/>
                </a:solidFill>
                <a:effectLst/>
                <a:latin typeface="Times New Roman" pitchFamily="18" charset="0"/>
                <a:cs typeface="Times New Roman" pitchFamily="18" charset="0"/>
              </a:rPr>
              <a:t>Therefore </a:t>
            </a:r>
            <a:r>
              <a:rPr lang="en-US" sz="4000" b="1" u="sng" dirty="0">
                <a:solidFill>
                  <a:schemeClr val="tx1"/>
                </a:solidFill>
                <a:effectLst/>
                <a:latin typeface="Times New Roman" pitchFamily="18" charset="0"/>
                <a:cs typeface="Times New Roman" pitchFamily="18" charset="0"/>
              </a:rPr>
              <a:t>choose life so that you and your descendants may live</a:t>
            </a:r>
            <a:r>
              <a:rPr lang="en-US" sz="4000" b="1" dirty="0">
                <a:solidFill>
                  <a:schemeClr val="tx1"/>
                </a:solidFill>
                <a:effectLst/>
                <a:latin typeface="Times New Roman" pitchFamily="18" charset="0"/>
                <a:cs typeface="Times New Roman" pitchFamily="18" charset="0"/>
              </a:rPr>
              <a:t>!  I also call on you to </a:t>
            </a:r>
            <a:r>
              <a:rPr lang="en-US" sz="4000" b="1" u="sng" dirty="0">
                <a:solidFill>
                  <a:schemeClr val="tx1"/>
                </a:solidFill>
                <a:effectLst/>
                <a:latin typeface="Times New Roman" pitchFamily="18" charset="0"/>
                <a:cs typeface="Times New Roman" pitchFamily="18" charset="0"/>
              </a:rPr>
              <a:t>love </a:t>
            </a:r>
            <a:r>
              <a:rPr lang="en-US" sz="4000" b="1" u="sng" dirty="0" err="1">
                <a:solidFill>
                  <a:schemeClr val="tx1"/>
                </a:solidFill>
                <a:effectLst/>
                <a:latin typeface="Times New Roman" pitchFamily="18" charset="0"/>
                <a:cs typeface="Times New Roman" pitchFamily="18" charset="0"/>
              </a:rPr>
              <a:t>Yahuwah</a:t>
            </a:r>
            <a:r>
              <a:rPr lang="en-US" sz="4000" b="1" u="sng" dirty="0">
                <a:solidFill>
                  <a:schemeClr val="tx1"/>
                </a:solidFill>
                <a:effectLst/>
                <a:latin typeface="Times New Roman" pitchFamily="18" charset="0"/>
                <a:cs typeface="Times New Roman" pitchFamily="18" charset="0"/>
              </a:rPr>
              <a:t> your </a:t>
            </a:r>
            <a:r>
              <a:rPr lang="en-US" sz="4000" b="1" u="sng" dirty="0" err="1">
                <a:solidFill>
                  <a:schemeClr val="tx1"/>
                </a:solidFill>
                <a:effectLst/>
                <a:latin typeface="Times New Roman" pitchFamily="18" charset="0"/>
                <a:cs typeface="Times New Roman" pitchFamily="18" charset="0"/>
              </a:rPr>
              <a:t>Elohim</a:t>
            </a:r>
            <a:r>
              <a:rPr lang="en-US" sz="4000" b="1" u="sng" dirty="0">
                <a:solidFill>
                  <a:schemeClr val="tx1"/>
                </a:solidFill>
                <a:effectLst/>
                <a:latin typeface="Times New Roman" pitchFamily="18" charset="0"/>
                <a:cs typeface="Times New Roman" pitchFamily="18" charset="0"/>
              </a:rPr>
              <a:t>, to obey him and be loyal to </a:t>
            </a:r>
            <a:r>
              <a:rPr lang="en-US" sz="4000" b="1" u="sng" dirty="0" smtClean="0">
                <a:solidFill>
                  <a:schemeClr val="tx1"/>
                </a:solidFill>
                <a:effectLst/>
                <a:latin typeface="Times New Roman" pitchFamily="18" charset="0"/>
                <a:cs typeface="Times New Roman" pitchFamily="18" charset="0"/>
              </a:rPr>
              <a:t>him.  For </a:t>
            </a:r>
            <a:r>
              <a:rPr lang="en-US" sz="4000" b="1" u="sng" dirty="0">
                <a:solidFill>
                  <a:schemeClr val="tx1"/>
                </a:solidFill>
                <a:effectLst/>
                <a:latin typeface="Times New Roman" pitchFamily="18" charset="0"/>
                <a:cs typeface="Times New Roman" pitchFamily="18" charset="0"/>
              </a:rPr>
              <a:t>he </a:t>
            </a:r>
            <a:r>
              <a:rPr lang="en-US" sz="4000" b="1" u="sng" dirty="0" smtClean="0">
                <a:solidFill>
                  <a:schemeClr val="tx1"/>
                </a:solidFill>
                <a:effectLst/>
                <a:latin typeface="Times New Roman" pitchFamily="18" charset="0"/>
                <a:cs typeface="Times New Roman" pitchFamily="18" charset="0"/>
              </a:rPr>
              <a:t>is your </a:t>
            </a:r>
            <a:r>
              <a:rPr lang="en-US" sz="4000" b="1" u="sng" dirty="0">
                <a:solidFill>
                  <a:schemeClr val="tx1"/>
                </a:solidFill>
                <a:effectLst/>
                <a:latin typeface="Times New Roman" pitchFamily="18" charset="0"/>
                <a:cs typeface="Times New Roman" pitchFamily="18" charset="0"/>
              </a:rPr>
              <a:t>life and enables you to live continually</a:t>
            </a:r>
            <a:r>
              <a:rPr lang="en-US" sz="4000" b="1" dirty="0">
                <a:solidFill>
                  <a:schemeClr val="tx1"/>
                </a:solidFill>
                <a:effectLst/>
                <a:latin typeface="Times New Roman" pitchFamily="18" charset="0"/>
                <a:cs typeface="Times New Roman" pitchFamily="18" charset="0"/>
              </a:rPr>
              <a:t> in the land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promised to give to your ancestors </a:t>
            </a:r>
            <a:r>
              <a:rPr lang="en-US" sz="4000" b="1" dirty="0" err="1">
                <a:solidFill>
                  <a:schemeClr val="tx1"/>
                </a:solidFill>
                <a:effectLst/>
                <a:latin typeface="Times New Roman" pitchFamily="18" charset="0"/>
                <a:cs typeface="Times New Roman" pitchFamily="18" charset="0"/>
              </a:rPr>
              <a:t>Avraham</a:t>
            </a:r>
            <a:r>
              <a:rPr lang="en-US" sz="4000" b="1" dirty="0">
                <a:solidFill>
                  <a:schemeClr val="tx1"/>
                </a:solidFill>
                <a:effectLst/>
                <a:latin typeface="Times New Roman" pitchFamily="18" charset="0"/>
                <a:cs typeface="Times New Roman" pitchFamily="18" charset="0"/>
              </a:rPr>
              <a:t>, Yitzchak, and </a:t>
            </a:r>
            <a:r>
              <a:rPr lang="en-US" sz="4000" b="1" dirty="0" err="1">
                <a:solidFill>
                  <a:schemeClr val="tx1"/>
                </a:solidFill>
                <a:effectLst/>
                <a:latin typeface="Times New Roman" pitchFamily="18" charset="0"/>
                <a:cs typeface="Times New Roman" pitchFamily="18" charset="0"/>
              </a:rPr>
              <a:t>Ya'acov</a:t>
            </a:r>
            <a:r>
              <a:rPr lang="en-US" sz="4000" b="1" dirty="0">
                <a:solidFill>
                  <a:schemeClr val="tx1"/>
                </a:solidFill>
                <a:effectLst/>
                <a:latin typeface="Times New Roman" pitchFamily="18" charset="0"/>
                <a:cs typeface="Times New Roman" pitchFamily="18" charset="0"/>
              </a:rPr>
              <a:t>"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a:t>
            </a:r>
            <a:r>
              <a:rPr lang="en-US" sz="4000" b="1" dirty="0" smtClean="0">
                <a:solidFill>
                  <a:schemeClr val="tx1"/>
                </a:solidFill>
                <a:effectLst/>
                <a:latin typeface="Times New Roman" pitchFamily="18" charset="0"/>
                <a:cs typeface="Times New Roman" pitchFamily="18" charset="0"/>
              </a:rPr>
              <a:t>30:19-20</a:t>
            </a:r>
            <a:r>
              <a:rPr lang="en-US" sz="4000" b="1" dirty="0">
                <a:solidFill>
                  <a:schemeClr val="tx1"/>
                </a:solidFill>
                <a:effectLst/>
                <a:latin typeface="Times New Roman" pitchFamily="18" charset="0"/>
                <a:cs typeface="Times New Roman" pitchFamily="18" charset="0"/>
              </a:rPr>
              <a:t>).</a:t>
            </a:r>
          </a:p>
          <a:p>
            <a:pPr marL="0" indent="0">
              <a:buNone/>
            </a:pPr>
            <a:endParaRPr lang="en-US" dirty="0" smtClean="0">
              <a:solidFill>
                <a:schemeClr val="tx1"/>
              </a:solidFill>
            </a:endParaRPr>
          </a:p>
        </p:txBody>
      </p:sp>
    </p:spTree>
    <p:extLst>
      <p:ext uri="{BB962C8B-B14F-4D97-AF65-F5344CB8AC3E}">
        <p14:creationId xmlns:p14="http://schemas.microsoft.com/office/powerpoint/2010/main" val="29670648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258792" y="86264"/>
            <a:ext cx="11507638" cy="1017917"/>
          </a:xfrm>
        </p:spPr>
        <p:txBody>
          <a:bodyPr>
            <a:noAutofit/>
          </a:bodyPr>
          <a:lstStyle/>
          <a:p>
            <a:r>
              <a:rPr lang="en-US" b="1" dirty="0">
                <a:solidFill>
                  <a:schemeClr val="tx1"/>
                </a:solidFill>
                <a:latin typeface="+mn-lt"/>
              </a:rPr>
              <a:t>What Do the Prophets Say About Obtaining Life?</a:t>
            </a:r>
            <a:endParaRPr lang="en-US" sz="2800" b="1" dirty="0">
              <a:solidFill>
                <a:schemeClr val="tx1"/>
              </a:solidFill>
              <a:latin typeface="+mn-lt"/>
            </a:endParaRPr>
          </a:p>
        </p:txBody>
      </p:sp>
      <p:sp>
        <p:nvSpPr>
          <p:cNvPr id="3" name="Subtitle 2"/>
          <p:cNvSpPr>
            <a:spLocks noGrp="1"/>
          </p:cNvSpPr>
          <p:nvPr>
            <p:ph idx="1"/>
          </p:nvPr>
        </p:nvSpPr>
        <p:spPr>
          <a:xfrm>
            <a:off x="543464" y="1104181"/>
            <a:ext cx="10834778" cy="5220419"/>
          </a:xfrm>
        </p:spPr>
        <p:txBody>
          <a:bodyPr>
            <a:noAutofit/>
          </a:bodyPr>
          <a:lstStyle/>
          <a:p>
            <a:pPr marL="0" indent="0">
              <a:buNone/>
            </a:pPr>
            <a:r>
              <a:rPr lang="en-US" sz="4000" b="1" dirty="0">
                <a:solidFill>
                  <a:schemeClr val="tx1"/>
                </a:solidFill>
                <a:effectLst/>
                <a:latin typeface="Times New Roman" pitchFamily="18" charset="0"/>
                <a:cs typeface="Times New Roman" pitchFamily="18" charset="0"/>
              </a:rPr>
              <a:t>But if the wicked person turns from all the sin he has committed and </a:t>
            </a:r>
            <a:r>
              <a:rPr lang="en-US" sz="4000" b="1" u="sng" dirty="0">
                <a:solidFill>
                  <a:schemeClr val="tx1"/>
                </a:solidFill>
                <a:effectLst/>
                <a:latin typeface="Times New Roman" pitchFamily="18" charset="0"/>
                <a:cs typeface="Times New Roman" pitchFamily="18" charset="0"/>
              </a:rPr>
              <a:t>keeps all my rules and does what is just and right, he will surely live</a:t>
            </a:r>
            <a:r>
              <a:rPr lang="en-US" sz="4000" b="1" dirty="0">
                <a:solidFill>
                  <a:schemeClr val="tx1"/>
                </a:solidFill>
                <a:effectLst/>
                <a:latin typeface="Times New Roman" pitchFamily="18" charset="0"/>
                <a:cs typeface="Times New Roman" pitchFamily="18" charset="0"/>
              </a:rPr>
              <a:t>; he will not die (</a:t>
            </a:r>
            <a:r>
              <a:rPr lang="en-US" sz="4000" b="1" dirty="0" err="1">
                <a:solidFill>
                  <a:schemeClr val="tx1"/>
                </a:solidFill>
                <a:effectLst/>
                <a:latin typeface="Times New Roman" pitchFamily="18" charset="0"/>
                <a:cs typeface="Times New Roman" pitchFamily="18" charset="0"/>
              </a:rPr>
              <a:t>Yechezqel</a:t>
            </a:r>
            <a:r>
              <a:rPr lang="en-US" sz="4000" b="1" dirty="0">
                <a:solidFill>
                  <a:schemeClr val="tx1"/>
                </a:solidFill>
                <a:effectLst/>
                <a:latin typeface="Times New Roman" pitchFamily="18" charset="0"/>
                <a:cs typeface="Times New Roman" pitchFamily="18" charset="0"/>
              </a:rPr>
              <a:t> [Ezekiel] 18:21).</a:t>
            </a:r>
          </a:p>
          <a:p>
            <a:pPr marL="0" indent="0">
              <a:buNone/>
            </a:pPr>
            <a:endParaRPr lang="en-US" sz="4000" b="1" dirty="0" smtClean="0">
              <a:solidFill>
                <a:schemeClr val="tx1"/>
              </a:solidFill>
            </a:endParaRPr>
          </a:p>
          <a:p>
            <a:pPr marL="0" indent="0">
              <a:buNone/>
            </a:pPr>
            <a:r>
              <a:rPr lang="en-US" sz="4000" b="1" u="sng" dirty="0">
                <a:solidFill>
                  <a:schemeClr val="tx1"/>
                </a:solidFill>
                <a:effectLst/>
                <a:latin typeface="Times New Roman" pitchFamily="18" charset="0"/>
                <a:cs typeface="Times New Roman" pitchFamily="18" charset="0"/>
              </a:rPr>
              <a:t>I gave them my rules and revealed my laws to them. The one who obeys them will live by them</a:t>
            </a:r>
            <a:r>
              <a:rPr lang="en-US" sz="4000" b="1" dirty="0">
                <a:solidFill>
                  <a:schemeClr val="tx1"/>
                </a:solidFill>
                <a:effectLst/>
                <a:latin typeface="Times New Roman" pitchFamily="18" charset="0"/>
                <a:cs typeface="Times New Roman" pitchFamily="18" charset="0"/>
              </a:rPr>
              <a:t>!  I also gave them my Sabbaths as a reminder of our relationship, so that they would know that I,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make them set-apart.</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8433311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Ezekiel 20</a:t>
            </a: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388189" y="1447800"/>
            <a:ext cx="10990053" cy="4876800"/>
          </a:xfrm>
        </p:spPr>
        <p:txBody>
          <a:bodyPr>
            <a:noAutofit/>
          </a:bodyPr>
          <a:lstStyle/>
          <a:p>
            <a:pPr marL="0" indent="0">
              <a:buNone/>
            </a:pPr>
            <a:r>
              <a:rPr lang="en-US" sz="4000" b="1" dirty="0">
                <a:solidFill>
                  <a:schemeClr val="tx1"/>
                </a:solidFill>
                <a:effectLst/>
                <a:latin typeface="Times New Roman" pitchFamily="18" charset="0"/>
                <a:cs typeface="Times New Roman" pitchFamily="18" charset="0"/>
              </a:rPr>
              <a:t>'But the house of </a:t>
            </a:r>
            <a:r>
              <a:rPr lang="en-US" sz="4000" b="1" dirty="0" err="1">
                <a:solidFill>
                  <a:schemeClr val="tx1"/>
                </a:solidFill>
                <a:effectLst/>
                <a:latin typeface="Times New Roman" pitchFamily="18" charset="0"/>
                <a:cs typeface="Times New Roman" pitchFamily="18" charset="0"/>
              </a:rPr>
              <a:t>Yisrael</a:t>
            </a:r>
            <a:r>
              <a:rPr lang="en-US" sz="4000" b="1" dirty="0">
                <a:solidFill>
                  <a:schemeClr val="tx1"/>
                </a:solidFill>
                <a:effectLst/>
                <a:latin typeface="Times New Roman" pitchFamily="18" charset="0"/>
                <a:cs typeface="Times New Roman" pitchFamily="18" charset="0"/>
              </a:rPr>
              <a:t> rebelled against me in the wilderness; </a:t>
            </a:r>
            <a:r>
              <a:rPr lang="en-US" sz="4000" b="1" u="sng" dirty="0">
                <a:solidFill>
                  <a:schemeClr val="tx1"/>
                </a:solidFill>
                <a:effectLst/>
                <a:latin typeface="Times New Roman" pitchFamily="18" charset="0"/>
                <a:cs typeface="Times New Roman" pitchFamily="18" charset="0"/>
              </a:rPr>
              <a:t>they disobeyed my rules and rejected my laws (the one who obeys them will live by them)</a:t>
            </a:r>
            <a:r>
              <a:rPr lang="en-US" sz="4000" b="1" dirty="0">
                <a:solidFill>
                  <a:schemeClr val="tx1"/>
                </a:solidFill>
                <a:effectLst/>
                <a:latin typeface="Times New Roman" pitchFamily="18" charset="0"/>
                <a:cs typeface="Times New Roman" pitchFamily="18" charset="0"/>
              </a:rPr>
              <a:t>, and they utterly desecrated my Sabbaths....  Treat my Sabbaths as set-apart and they will be a reminder of our relationship, and then you will know that I am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your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a:t>
            </a:r>
            <a:r>
              <a:rPr lang="en-US" sz="4000" b="1" dirty="0">
                <a:solidFill>
                  <a:schemeClr val="tx1"/>
                </a:solidFill>
              </a:rPr>
              <a:t> </a:t>
            </a:r>
            <a:endParaRPr lang="en-US" sz="4000" b="1" dirty="0" smtClean="0">
              <a:solidFill>
                <a:schemeClr val="tx1"/>
              </a:solidFill>
            </a:endParaRPr>
          </a:p>
        </p:txBody>
      </p:sp>
    </p:spTree>
    <p:extLst>
      <p:ext uri="{BB962C8B-B14F-4D97-AF65-F5344CB8AC3E}">
        <p14:creationId xmlns:p14="http://schemas.microsoft.com/office/powerpoint/2010/main" val="15112589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Ezekiel 20</a:t>
            </a:r>
            <a:r>
              <a:rPr lang="en-US" sz="3100" b="1" i="1" dirty="0">
                <a:solidFill>
                  <a:schemeClr val="tx1"/>
                </a:solidFill>
              </a:rPr>
              <a:t/>
            </a:r>
            <a:br>
              <a:rPr lang="en-US" sz="31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612475" y="1456426"/>
            <a:ext cx="10325819" cy="48768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a:t>
            </a:r>
            <a:r>
              <a:rPr lang="en-US" sz="4000" b="1" u="sng" dirty="0">
                <a:solidFill>
                  <a:schemeClr val="tx1"/>
                </a:solidFill>
                <a:effectLst/>
                <a:latin typeface="Times New Roman" pitchFamily="18" charset="0"/>
                <a:cs typeface="Times New Roman" pitchFamily="18" charset="0"/>
              </a:rPr>
              <a:t>But the children rebelled against me, did not follow my rules, did not observe my laws by obeying them (the one who obeys them will live by them)</a:t>
            </a:r>
            <a:r>
              <a:rPr lang="en-US" sz="4000" b="1" dirty="0">
                <a:solidFill>
                  <a:schemeClr val="tx1"/>
                </a:solidFill>
                <a:effectLst/>
                <a:latin typeface="Times New Roman" pitchFamily="18" charset="0"/>
                <a:cs typeface="Times New Roman" pitchFamily="18" charset="0"/>
              </a:rPr>
              <a:t>, and desecrated my Sabbaths. I announced that I would pour out my rage on them and fully vent my anger against them in the wilderness (</a:t>
            </a:r>
            <a:r>
              <a:rPr lang="en-US" sz="4000" b="1" dirty="0" err="1">
                <a:solidFill>
                  <a:schemeClr val="tx1"/>
                </a:solidFill>
                <a:effectLst/>
                <a:latin typeface="Times New Roman" pitchFamily="18" charset="0"/>
                <a:cs typeface="Times New Roman" pitchFamily="18" charset="0"/>
              </a:rPr>
              <a:t>Yechezqel</a:t>
            </a:r>
            <a:r>
              <a:rPr lang="en-US" sz="4000" b="1" dirty="0">
                <a:solidFill>
                  <a:schemeClr val="tx1"/>
                </a:solidFill>
                <a:effectLst/>
                <a:latin typeface="Times New Roman" pitchFamily="18" charset="0"/>
                <a:cs typeface="Times New Roman" pitchFamily="18" charset="0"/>
              </a:rPr>
              <a:t> [Ezekiel] 20:11-13, 21).</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309623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65825" y="292100"/>
            <a:ext cx="11110823" cy="1308100"/>
          </a:xfrm>
        </p:spPr>
        <p:txBody>
          <a:bodyPr>
            <a:normAutofit fontScale="90000"/>
          </a:bodyPr>
          <a:lstStyle/>
          <a:p>
            <a:r>
              <a:rPr lang="en-US" sz="4900" b="1" dirty="0" smtClean="0">
                <a:solidFill>
                  <a:schemeClr val="tx1"/>
                </a:solidFill>
                <a:latin typeface="+mn-lt"/>
                <a:cs typeface="Times New Roman" pitchFamily="18" charset="0"/>
              </a:rPr>
              <a:t>What </a:t>
            </a:r>
            <a:r>
              <a:rPr lang="en-US" sz="4900" b="1" dirty="0">
                <a:solidFill>
                  <a:schemeClr val="tx1"/>
                </a:solidFill>
                <a:latin typeface="+mn-lt"/>
                <a:cs typeface="Times New Roman" pitchFamily="18" charset="0"/>
              </a:rPr>
              <a:t>Does </a:t>
            </a:r>
            <a:r>
              <a:rPr lang="en-US" sz="4900" b="1" dirty="0" err="1" smtClean="0">
                <a:solidFill>
                  <a:schemeClr val="tx1"/>
                </a:solidFill>
                <a:latin typeface="+mn-lt"/>
                <a:cs typeface="Times New Roman" pitchFamily="18" charset="0"/>
              </a:rPr>
              <a:t>Yahusha</a:t>
            </a:r>
            <a:r>
              <a:rPr lang="en-US" sz="4900" b="1" dirty="0" smtClean="0">
                <a:solidFill>
                  <a:schemeClr val="tx1"/>
                </a:solidFill>
                <a:latin typeface="+mn-lt"/>
                <a:cs typeface="Times New Roman" pitchFamily="18" charset="0"/>
              </a:rPr>
              <a:t> </a:t>
            </a:r>
            <a:r>
              <a:rPr lang="en-US" sz="4900" b="1" dirty="0">
                <a:solidFill>
                  <a:schemeClr val="tx1"/>
                </a:solidFill>
                <a:latin typeface="+mn-lt"/>
                <a:cs typeface="Times New Roman" pitchFamily="18" charset="0"/>
              </a:rPr>
              <a:t>Teach About Obtaining Eternal Life</a:t>
            </a:r>
            <a:r>
              <a:rPr lang="en-US" sz="4900" b="1" dirty="0" smtClean="0">
                <a:solidFill>
                  <a:schemeClr val="tx1"/>
                </a:solidFill>
                <a:latin typeface="+mn-lt"/>
                <a:cs typeface="Times New Roman" pitchFamily="18" charset="0"/>
              </a:rPr>
              <a:t>?</a:t>
            </a:r>
            <a:endParaRPr lang="en-US" sz="2200" dirty="0">
              <a:solidFill>
                <a:schemeClr val="tx1"/>
              </a:solidFill>
            </a:endParaRPr>
          </a:p>
        </p:txBody>
      </p:sp>
      <p:sp>
        <p:nvSpPr>
          <p:cNvPr id="3" name="Subtitle 2"/>
          <p:cNvSpPr>
            <a:spLocks noGrp="1"/>
          </p:cNvSpPr>
          <p:nvPr>
            <p:ph idx="1"/>
          </p:nvPr>
        </p:nvSpPr>
        <p:spPr>
          <a:xfrm>
            <a:off x="690113" y="1752599"/>
            <a:ext cx="10662249" cy="4950125"/>
          </a:xfrm>
        </p:spPr>
        <p:txBody>
          <a:bodyPr>
            <a:normAutofit lnSpcReduction="10000"/>
          </a:bodyPr>
          <a:lstStyle/>
          <a:p>
            <a:pPr marL="0" indent="0">
              <a:buNone/>
            </a:pPr>
            <a:r>
              <a:rPr lang="en-US" sz="4000" b="1" dirty="0">
                <a:solidFill>
                  <a:schemeClr val="tx1"/>
                </a:solidFill>
                <a:effectLst/>
                <a:cs typeface="Times New Roman" pitchFamily="18" charset="0"/>
              </a:rPr>
              <a:t>Now a certain ruler asked him, "Good teacher, what must I do to inherit eternal life?"  </a:t>
            </a:r>
            <a:r>
              <a:rPr lang="en-US" sz="4000" b="1" dirty="0" err="1">
                <a:solidFill>
                  <a:schemeClr val="tx1"/>
                </a:solidFill>
                <a:effectLst/>
                <a:cs typeface="Times New Roman" pitchFamily="18" charset="0"/>
              </a:rPr>
              <a:t>Yahusha</a:t>
            </a:r>
            <a:r>
              <a:rPr lang="en-US" sz="4000" b="1" dirty="0">
                <a:solidFill>
                  <a:schemeClr val="tx1"/>
                </a:solidFill>
                <a:effectLst/>
                <a:cs typeface="Times New Roman" pitchFamily="18" charset="0"/>
              </a:rPr>
              <a:t> said to him, "Why do you call me good? No one is good except </a:t>
            </a:r>
            <a:r>
              <a:rPr lang="en-US" sz="4000" b="1" dirty="0" err="1">
                <a:solidFill>
                  <a:schemeClr val="tx1"/>
                </a:solidFill>
                <a:effectLst/>
                <a:cs typeface="Times New Roman" pitchFamily="18" charset="0"/>
              </a:rPr>
              <a:t>Elohim</a:t>
            </a:r>
            <a:r>
              <a:rPr lang="en-US" sz="4000" b="1" dirty="0">
                <a:solidFill>
                  <a:schemeClr val="tx1"/>
                </a:solidFill>
                <a:effectLst/>
                <a:cs typeface="Times New Roman" pitchFamily="18" charset="0"/>
              </a:rPr>
              <a:t> alone.   You know the commandments: 'Do not commit adultery, do not murder, do not steal, do not give false testimony, honor your father and mother.'"  The man replied, "I have wholeheartedly obeyed all these laws since my youth." (Luke 18:18-21)</a:t>
            </a:r>
          </a:p>
          <a:p>
            <a:pPr marL="0" indent="0">
              <a:buNone/>
            </a:pPr>
            <a:endParaRPr lang="en-US" dirty="0" smtClean="0">
              <a:solidFill>
                <a:schemeClr val="tx1"/>
              </a:solidFill>
            </a:endParaRPr>
          </a:p>
        </p:txBody>
      </p:sp>
    </p:spTree>
    <p:extLst>
      <p:ext uri="{BB962C8B-B14F-4D97-AF65-F5344CB8AC3E}">
        <p14:creationId xmlns:p14="http://schemas.microsoft.com/office/powerpoint/2010/main" val="23604015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26211" y="292100"/>
            <a:ext cx="11205714" cy="1231900"/>
          </a:xfrm>
        </p:spPr>
        <p:txBody>
          <a:bodyPr>
            <a:normAutofit/>
          </a:bodyPr>
          <a:lstStyle/>
          <a:p>
            <a:r>
              <a:rPr lang="en-US" b="1" dirty="0" smtClean="0">
                <a:solidFill>
                  <a:schemeClr val="tx1"/>
                </a:solidFill>
                <a:latin typeface="+mn-lt"/>
                <a:cs typeface="Times New Roman" pitchFamily="18" charset="0"/>
              </a:rPr>
              <a:t>From Another Gospel…</a:t>
            </a:r>
            <a:endParaRPr lang="en-US" sz="1800" dirty="0">
              <a:solidFill>
                <a:schemeClr val="tx1"/>
              </a:solidFill>
            </a:endParaRPr>
          </a:p>
        </p:txBody>
      </p:sp>
      <p:sp>
        <p:nvSpPr>
          <p:cNvPr id="3" name="Subtitle 2"/>
          <p:cNvSpPr>
            <a:spLocks noGrp="1"/>
          </p:cNvSpPr>
          <p:nvPr>
            <p:ph idx="1"/>
          </p:nvPr>
        </p:nvSpPr>
        <p:spPr>
          <a:xfrm>
            <a:off x="327805" y="1396042"/>
            <a:ext cx="11326482" cy="5332562"/>
          </a:xfrm>
        </p:spPr>
        <p:txBody>
          <a:bodyPr>
            <a:normAutofit lnSpcReduction="10000"/>
          </a:bodyPr>
          <a:lstStyle/>
          <a:p>
            <a:pPr marL="0" indent="0">
              <a:buNone/>
            </a:pPr>
            <a:r>
              <a:rPr lang="en-US" sz="4000" b="1" dirty="0" smtClean="0">
                <a:solidFill>
                  <a:schemeClr val="tx1"/>
                </a:solidFill>
                <a:effectLst/>
                <a:latin typeface="Times New Roman" pitchFamily="18" charset="0"/>
                <a:cs typeface="Times New Roman" pitchFamily="18" charset="0"/>
              </a:rPr>
              <a:t>Now </a:t>
            </a:r>
            <a:r>
              <a:rPr lang="en-US" sz="4000" b="1" dirty="0">
                <a:solidFill>
                  <a:schemeClr val="tx1"/>
                </a:solidFill>
                <a:effectLst/>
                <a:latin typeface="Times New Roman" pitchFamily="18" charset="0"/>
                <a:cs typeface="Times New Roman" pitchFamily="18" charset="0"/>
              </a:rPr>
              <a:t>a man came up to </a:t>
            </a:r>
            <a:r>
              <a:rPr lang="en-US" sz="4000" b="1" dirty="0" err="1">
                <a:solidFill>
                  <a:schemeClr val="tx1"/>
                </a:solidFill>
                <a:effectLst/>
                <a:latin typeface="Times New Roman" pitchFamily="18" charset="0"/>
                <a:cs typeface="Times New Roman" pitchFamily="18" charset="0"/>
              </a:rPr>
              <a:t>Yahusha</a:t>
            </a:r>
            <a:r>
              <a:rPr lang="en-US" sz="4000" b="1" dirty="0">
                <a:solidFill>
                  <a:schemeClr val="tx1"/>
                </a:solidFill>
                <a:effectLst/>
                <a:latin typeface="Times New Roman" pitchFamily="18" charset="0"/>
                <a:cs typeface="Times New Roman" pitchFamily="18" charset="0"/>
              </a:rPr>
              <a:t> and asked, "Teacher, what good thing must I do to get eternal life</a:t>
            </a:r>
            <a:r>
              <a:rPr lang="en-US" sz="4000" b="1" dirty="0" smtClean="0">
                <a:solidFill>
                  <a:schemeClr val="tx1"/>
                </a:solidFill>
                <a:effectLst/>
                <a:latin typeface="Times New Roman" pitchFamily="18" charset="0"/>
                <a:cs typeface="Times New Roman" pitchFamily="18" charset="0"/>
              </a:rPr>
              <a:t>?“  </a:t>
            </a:r>
            <a:r>
              <a:rPr lang="en-US" sz="4000" b="1" dirty="0">
                <a:solidFill>
                  <a:schemeClr val="tx1"/>
                </a:solidFill>
                <a:effectLst/>
                <a:latin typeface="Times New Roman" pitchFamily="18" charset="0"/>
                <a:cs typeface="Times New Roman" pitchFamily="18" charset="0"/>
              </a:rPr>
              <a:t>"Why do you ask me about what is good?" </a:t>
            </a:r>
            <a:r>
              <a:rPr lang="en-US" sz="4000" b="1" dirty="0" err="1">
                <a:solidFill>
                  <a:schemeClr val="tx1"/>
                </a:solidFill>
                <a:effectLst/>
                <a:latin typeface="Times New Roman" pitchFamily="18" charset="0"/>
                <a:cs typeface="Times New Roman" pitchFamily="18" charset="0"/>
              </a:rPr>
              <a:t>Yahusha</a:t>
            </a:r>
            <a:r>
              <a:rPr lang="en-US" sz="4000" b="1" dirty="0">
                <a:solidFill>
                  <a:schemeClr val="tx1"/>
                </a:solidFill>
                <a:effectLst/>
                <a:latin typeface="Times New Roman" pitchFamily="18" charset="0"/>
                <a:cs typeface="Times New Roman" pitchFamily="18" charset="0"/>
              </a:rPr>
              <a:t> replied. "There is only One who is good. </a:t>
            </a:r>
            <a:r>
              <a:rPr lang="en-US" sz="4000" b="1" u="sng" dirty="0">
                <a:solidFill>
                  <a:schemeClr val="tx1"/>
                </a:solidFill>
                <a:effectLst/>
                <a:latin typeface="Times New Roman" pitchFamily="18" charset="0"/>
                <a:cs typeface="Times New Roman" pitchFamily="18" charset="0"/>
              </a:rPr>
              <a:t>If you want to enter life, obey the commandments</a:t>
            </a:r>
            <a:r>
              <a:rPr lang="en-US" sz="4000" b="1" dirty="0" smtClean="0">
                <a:solidFill>
                  <a:schemeClr val="tx1"/>
                </a:solidFill>
                <a:effectLst/>
                <a:latin typeface="Times New Roman" pitchFamily="18" charset="0"/>
                <a:cs typeface="Times New Roman" pitchFamily="18" charset="0"/>
              </a:rPr>
              <a:t>.“  </a:t>
            </a:r>
            <a:r>
              <a:rPr lang="en-US" sz="4000" b="1" dirty="0">
                <a:solidFill>
                  <a:schemeClr val="tx1"/>
                </a:solidFill>
                <a:effectLst/>
                <a:latin typeface="Times New Roman" pitchFamily="18" charset="0"/>
                <a:cs typeface="Times New Roman" pitchFamily="18" charset="0"/>
              </a:rPr>
              <a:t>"Which ones?" the man inquired. </a:t>
            </a:r>
            <a:r>
              <a:rPr lang="en-US" sz="4000" b="1" dirty="0" err="1">
                <a:solidFill>
                  <a:schemeClr val="tx1"/>
                </a:solidFill>
                <a:effectLst/>
                <a:latin typeface="Times New Roman" pitchFamily="18" charset="0"/>
                <a:cs typeface="Times New Roman" pitchFamily="18" charset="0"/>
              </a:rPr>
              <a:t>Yahusha</a:t>
            </a:r>
            <a:r>
              <a:rPr lang="en-US" sz="4000" b="1" dirty="0">
                <a:solidFill>
                  <a:schemeClr val="tx1"/>
                </a:solidFill>
                <a:effectLst/>
                <a:latin typeface="Times New Roman" pitchFamily="18" charset="0"/>
                <a:cs typeface="Times New Roman" pitchFamily="18" charset="0"/>
              </a:rPr>
              <a:t> replied, "'Do not murder, do not commit adultery, do not steal, do not give false </a:t>
            </a:r>
            <a:r>
              <a:rPr lang="en-US" sz="4000" b="1" dirty="0" smtClean="0">
                <a:solidFill>
                  <a:schemeClr val="tx1"/>
                </a:solidFill>
                <a:effectLst/>
                <a:latin typeface="Times New Roman" pitchFamily="18" charset="0"/>
                <a:cs typeface="Times New Roman" pitchFamily="18" charset="0"/>
              </a:rPr>
              <a:t>testimony, </a:t>
            </a:r>
            <a:r>
              <a:rPr lang="en-US" sz="4000" b="1" dirty="0">
                <a:solidFill>
                  <a:schemeClr val="tx1"/>
                </a:solidFill>
                <a:effectLst/>
                <a:latin typeface="Times New Roman" pitchFamily="18" charset="0"/>
                <a:cs typeface="Times New Roman" pitchFamily="18" charset="0"/>
              </a:rPr>
              <a:t>honor your father and mother,' and 'love your neighbor as yourself</a:t>
            </a:r>
            <a:r>
              <a:rPr lang="en-US" sz="4000" b="1" dirty="0" smtClean="0">
                <a:solidFill>
                  <a:schemeClr val="tx1"/>
                </a:solidFill>
                <a:effectLst/>
                <a:latin typeface="Times New Roman" pitchFamily="18" charset="0"/>
                <a:cs typeface="Times New Roman" pitchFamily="18" charset="0"/>
              </a:rPr>
              <a:t>.'“ (Matthew 19:16-19)</a:t>
            </a:r>
            <a:endParaRPr lang="en-US" sz="4000" b="1" dirty="0">
              <a:solidFill>
                <a:schemeClr val="tx1"/>
              </a:solidFill>
              <a:effectLst/>
              <a:latin typeface="Times New Roman" pitchFamily="18" charset="0"/>
              <a:cs typeface="Times New Roman" pitchFamily="18" charset="0"/>
            </a:endParaRPr>
          </a:p>
          <a:p>
            <a:pPr marL="0" indent="0">
              <a:buNone/>
            </a:pPr>
            <a:endParaRPr lang="en-US" dirty="0" smtClean="0">
              <a:solidFill>
                <a:schemeClr val="tx1"/>
              </a:solidFill>
            </a:endParaRPr>
          </a:p>
        </p:txBody>
      </p:sp>
    </p:spTree>
    <p:extLst>
      <p:ext uri="{BB962C8B-B14F-4D97-AF65-F5344CB8AC3E}">
        <p14:creationId xmlns:p14="http://schemas.microsoft.com/office/powerpoint/2010/main" val="32538301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39947" y="292100"/>
            <a:ext cx="9770853" cy="1231900"/>
          </a:xfrm>
        </p:spPr>
        <p:txBody>
          <a:bodyPr>
            <a:normAutofit/>
          </a:bodyPr>
          <a:lstStyle/>
          <a:p>
            <a:r>
              <a:rPr lang="en-US" sz="4000" b="1" dirty="0" smtClean="0">
                <a:solidFill>
                  <a:schemeClr val="tx1"/>
                </a:solidFill>
                <a:latin typeface="Times New Roman" pitchFamily="18" charset="0"/>
                <a:cs typeface="Times New Roman" pitchFamily="18" charset="0"/>
              </a:rPr>
              <a:t>What </a:t>
            </a:r>
            <a:r>
              <a:rPr lang="en-US" sz="4000" b="1" dirty="0">
                <a:solidFill>
                  <a:schemeClr val="tx1"/>
                </a:solidFill>
                <a:latin typeface="Times New Roman" pitchFamily="18" charset="0"/>
                <a:cs typeface="Times New Roman" pitchFamily="18" charset="0"/>
              </a:rPr>
              <a:t>is Paul’s “Righteousness by Faith</a:t>
            </a:r>
            <a:r>
              <a:rPr lang="en-US" sz="4000" b="1" dirty="0" smtClean="0">
                <a:solidFill>
                  <a:schemeClr val="tx1"/>
                </a:solidFill>
                <a:latin typeface="Times New Roman" pitchFamily="18" charset="0"/>
                <a:cs typeface="Times New Roman" pitchFamily="18" charset="0"/>
              </a:rPr>
              <a:t>”?</a:t>
            </a:r>
            <a:endParaRPr lang="en-US" sz="2200" b="1" dirty="0">
              <a:solidFill>
                <a:schemeClr val="tx1"/>
              </a:solidFill>
            </a:endParaRPr>
          </a:p>
        </p:txBody>
      </p:sp>
      <p:sp>
        <p:nvSpPr>
          <p:cNvPr id="3" name="Subtitle 2"/>
          <p:cNvSpPr>
            <a:spLocks noGrp="1"/>
          </p:cNvSpPr>
          <p:nvPr>
            <p:ph idx="1"/>
          </p:nvPr>
        </p:nvSpPr>
        <p:spPr>
          <a:xfrm>
            <a:off x="439947" y="1600200"/>
            <a:ext cx="11033185" cy="47244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For </a:t>
            </a:r>
            <a:r>
              <a:rPr lang="en-US" sz="4000" b="1" dirty="0" err="1">
                <a:solidFill>
                  <a:schemeClr val="tx1"/>
                </a:solidFill>
                <a:effectLst/>
                <a:latin typeface="Times New Roman" pitchFamily="18" charset="0"/>
                <a:cs typeface="Times New Roman" pitchFamily="18" charset="0"/>
              </a:rPr>
              <a:t>Mosheh</a:t>
            </a:r>
            <a:r>
              <a:rPr lang="en-US" sz="4000" b="1" dirty="0">
                <a:solidFill>
                  <a:schemeClr val="tx1"/>
                </a:solidFill>
                <a:effectLst/>
                <a:latin typeface="Times New Roman" pitchFamily="18" charset="0"/>
                <a:cs typeface="Times New Roman" pitchFamily="18" charset="0"/>
              </a:rPr>
              <a:t> writes about the righteousness that is by the Torah (law): "The one who does these things will live by them."  So the righteousness that is by faith says: "Do not say in your heart, 'Who will ascend into heaven?'" (that is, to bring Messiah down) or "Who will descend into the abyss?" (that is, to bring Messiah up from the dead) (Romans 10:5-7, quoting </a:t>
            </a:r>
            <a:r>
              <a:rPr lang="en-US" sz="4000" b="1" dirty="0" err="1">
                <a:solidFill>
                  <a:schemeClr val="tx1"/>
                </a:solidFill>
                <a:effectLst/>
                <a:latin typeface="Times New Roman" pitchFamily="18" charset="0"/>
                <a:cs typeface="Times New Roman" pitchFamily="18" charset="0"/>
              </a:rPr>
              <a:t>Devarim</a:t>
            </a:r>
            <a:r>
              <a:rPr lang="en-US" sz="4000" b="1" dirty="0">
                <a:solidFill>
                  <a:schemeClr val="tx1"/>
                </a:solidFill>
                <a:effectLst/>
                <a:latin typeface="Times New Roman" pitchFamily="18" charset="0"/>
                <a:cs typeface="Times New Roman" pitchFamily="18" charset="0"/>
              </a:rPr>
              <a:t> </a:t>
            </a:r>
            <a:r>
              <a:rPr lang="en-US" sz="4000" b="1" dirty="0">
                <a:latin typeface="Times New Roman" pitchFamily="18" charset="0"/>
                <a:cs typeface="Times New Roman" pitchFamily="18" charset="0"/>
              </a:rPr>
              <a:t>[Deuteronomy] 30:11-13</a:t>
            </a:r>
            <a:r>
              <a:rPr lang="en-US" sz="4000" b="1" dirty="0">
                <a:solidFill>
                  <a:schemeClr val="tx1"/>
                </a:solidFill>
                <a:effectLst/>
                <a:latin typeface="Times New Roman" pitchFamily="18" charset="0"/>
                <a:cs typeface="Times New Roman" pitchFamily="18" charset="0"/>
              </a:rPr>
              <a:t>).</a:t>
            </a:r>
          </a:p>
          <a:p>
            <a:pPr marL="0" indent="0">
              <a:buNone/>
            </a:pPr>
            <a:endParaRPr lang="en-US" dirty="0" smtClean="0">
              <a:solidFill>
                <a:schemeClr val="tx1"/>
              </a:solidFill>
            </a:endParaRPr>
          </a:p>
        </p:txBody>
      </p:sp>
    </p:spTree>
    <p:extLst>
      <p:ext uri="{BB962C8B-B14F-4D97-AF65-F5344CB8AC3E}">
        <p14:creationId xmlns:p14="http://schemas.microsoft.com/office/powerpoint/2010/main" val="9370860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b="1" dirty="0" smtClean="0">
                <a:solidFill>
                  <a:schemeClr val="tx1"/>
                </a:solidFill>
                <a:latin typeface="+mn-lt"/>
              </a:rPr>
              <a:t>More </a:t>
            </a:r>
            <a:r>
              <a:rPr lang="en-US" b="1" dirty="0">
                <a:solidFill>
                  <a:schemeClr val="tx1"/>
                </a:solidFill>
                <a:latin typeface="+mn-lt"/>
              </a:rPr>
              <a:t>“Righteousness by Faith</a:t>
            </a:r>
            <a:r>
              <a:rPr lang="en-US" b="1" dirty="0" smtClean="0">
                <a:solidFill>
                  <a:schemeClr val="tx1"/>
                </a:solidFill>
                <a:latin typeface="+mn-lt"/>
              </a:rPr>
              <a:t>”</a:t>
            </a:r>
            <a:endParaRPr lang="en-US" sz="1800" dirty="0">
              <a:solidFill>
                <a:schemeClr val="tx1"/>
              </a:solidFill>
              <a:latin typeface="+mn-lt"/>
            </a:endParaRPr>
          </a:p>
        </p:txBody>
      </p:sp>
      <p:sp>
        <p:nvSpPr>
          <p:cNvPr id="3" name="Subtitle 2"/>
          <p:cNvSpPr>
            <a:spLocks noGrp="1"/>
          </p:cNvSpPr>
          <p:nvPr>
            <p:ph idx="1"/>
          </p:nvPr>
        </p:nvSpPr>
        <p:spPr>
          <a:xfrm>
            <a:off x="508958" y="1447800"/>
            <a:ext cx="10998680" cy="48768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But what does it say? "The word is near you, in your mouth and in your heart" (that is, the word of faith that we preach), because if you confess with your mouth that </a:t>
            </a:r>
            <a:r>
              <a:rPr lang="en-US" sz="4000" b="1" dirty="0" err="1">
                <a:solidFill>
                  <a:schemeClr val="tx1"/>
                </a:solidFill>
                <a:effectLst/>
                <a:latin typeface="Times New Roman" pitchFamily="18" charset="0"/>
                <a:cs typeface="Times New Roman" pitchFamily="18" charset="0"/>
              </a:rPr>
              <a:t>Yahusha</a:t>
            </a:r>
            <a:r>
              <a:rPr lang="en-US" sz="4000" b="1" dirty="0">
                <a:solidFill>
                  <a:schemeClr val="tx1"/>
                </a:solidFill>
                <a:effectLst/>
                <a:latin typeface="Times New Roman" pitchFamily="18" charset="0"/>
                <a:cs typeface="Times New Roman" pitchFamily="18" charset="0"/>
              </a:rPr>
              <a:t> is Master and believe in your heart that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raised him from the dead, you will be saved.  For with the heart one believes and thus has righteousness and with the mouth one confesses and thus has salvation (Romans 10:8-10).</a:t>
            </a:r>
          </a:p>
          <a:p>
            <a:pPr marL="0" indent="0">
              <a:buNone/>
            </a:pPr>
            <a:endParaRPr lang="en-US" dirty="0" smtClean="0">
              <a:solidFill>
                <a:schemeClr val="tx1"/>
              </a:solidFill>
            </a:endParaRPr>
          </a:p>
        </p:txBody>
      </p:sp>
    </p:spTree>
    <p:extLst>
      <p:ext uri="{BB962C8B-B14F-4D97-AF65-F5344CB8AC3E}">
        <p14:creationId xmlns:p14="http://schemas.microsoft.com/office/powerpoint/2010/main" val="27937531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smtClean="0">
                <a:solidFill>
                  <a:schemeClr val="tx1"/>
                </a:solidFill>
                <a:latin typeface="Times New Roman" pitchFamily="18" charset="0"/>
                <a:cs typeface="Times New Roman" pitchFamily="18" charset="0"/>
              </a:rPr>
              <a:t>Its Near You</a:t>
            </a: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65825" y="1295400"/>
            <a:ext cx="11059065" cy="5029200"/>
          </a:xfrm>
        </p:spPr>
        <p:txBody>
          <a:bodyPr>
            <a:normAutofit fontScale="92500" lnSpcReduction="10000"/>
          </a:bodyPr>
          <a:lstStyle/>
          <a:p>
            <a:pPr marL="0" indent="0">
              <a:buNone/>
            </a:pPr>
            <a:r>
              <a:rPr lang="en-US" sz="40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This commandment I am giving you today is not too difficult for you, nor is it too remote</a:t>
            </a:r>
            <a:r>
              <a:rPr lang="en-US" sz="4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It is not in heaven, as though one must say, "Who will go up to heaven to get it for us and proclaim it to us so we may obey it?"  And it is not across the sea, as though one must say, "Who will cross over to the other side of the sea and get it for us and proclaim it to us so we may obey it?"  </a:t>
            </a:r>
            <a:r>
              <a:rPr lang="en-US" sz="40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For the thing is very near you</a:t>
            </a:r>
            <a:r>
              <a:rPr lang="en-US" sz="4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--it is in your mouth and mind so that you can do it (</a:t>
            </a:r>
            <a:r>
              <a:rPr lang="en-US" sz="4000" b="1" dirty="0" err="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Devarim</a:t>
            </a:r>
            <a:r>
              <a:rPr lang="en-US" sz="4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a:latin typeface="Times New Roman" pitchFamily="18" charset="0"/>
                <a:cs typeface="Times New Roman" pitchFamily="18" charset="0"/>
              </a:rPr>
              <a:t>[Deuteronomy] </a:t>
            </a:r>
            <a:r>
              <a:rPr lang="en-US" sz="40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30:11-14</a:t>
            </a:r>
            <a:r>
              <a:rPr lang="en-US" sz="4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a:t>
            </a:r>
          </a:p>
          <a:p>
            <a:pPr marL="0" indent="0">
              <a:buNone/>
            </a:pPr>
            <a:endParaRPr lang="en-US" dirty="0" smtClean="0">
              <a:solidFill>
                <a:schemeClr val="tx1"/>
              </a:solidFill>
            </a:endParaRPr>
          </a:p>
        </p:txBody>
      </p:sp>
    </p:spTree>
    <p:extLst>
      <p:ext uri="{BB962C8B-B14F-4D97-AF65-F5344CB8AC3E}">
        <p14:creationId xmlns:p14="http://schemas.microsoft.com/office/powerpoint/2010/main" val="35264133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What is Our Righteousness?</a:t>
            </a:r>
            <a:r>
              <a:rPr lang="en-US" sz="3100" b="1" dirty="0">
                <a:solidFill>
                  <a:schemeClr val="tx1"/>
                </a:solidFill>
                <a:latin typeface="Times New Roman" pitchFamily="18" charset="0"/>
                <a:cs typeface="Times New Roman" pitchFamily="18" charset="0"/>
              </a:rPr>
              <a:t/>
            </a:r>
            <a:br>
              <a:rPr lang="en-US" sz="3100" b="1" dirty="0">
                <a:solidFill>
                  <a:schemeClr val="tx1"/>
                </a:solidFill>
                <a:latin typeface="Times New Roman" pitchFamily="18" charset="0"/>
                <a:cs typeface="Times New Roman" pitchFamily="18" charset="0"/>
              </a:rPr>
            </a:br>
            <a:r>
              <a:rPr lang="en-US" sz="3100" b="1" i="1" dirty="0">
                <a:solidFill>
                  <a:schemeClr val="tx1"/>
                </a:solidFill>
              </a:rPr>
              <a:t/>
            </a:r>
            <a:br>
              <a:rPr lang="en-US" sz="31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91705" y="1447800"/>
            <a:ext cx="10834777" cy="4876800"/>
          </a:xfrm>
        </p:spPr>
        <p:txBody>
          <a:bodyPr/>
          <a:lstStyle/>
          <a:p>
            <a:pPr marL="0" indent="0">
              <a:buNone/>
            </a:pPr>
            <a:r>
              <a:rPr lang="en-US" sz="4000" b="1" dirty="0" smtClean="0">
                <a:solidFill>
                  <a:schemeClr val="tx1"/>
                </a:solidFill>
              </a:rPr>
              <a:t>Torah: </a:t>
            </a:r>
            <a:r>
              <a:rPr lang="en-US" sz="4000" b="1" dirty="0" smtClean="0">
                <a:solidFill>
                  <a:schemeClr val="tx1"/>
                </a:solidFill>
                <a:effectLst/>
                <a:latin typeface="Times New Roman" pitchFamily="18" charset="0"/>
                <a:cs typeface="Times New Roman" pitchFamily="18" charset="0"/>
              </a:rPr>
              <a:t>And </a:t>
            </a:r>
            <a:r>
              <a:rPr lang="en-US" sz="4000" b="1" dirty="0">
                <a:solidFill>
                  <a:schemeClr val="tx1"/>
                </a:solidFill>
                <a:effectLst/>
                <a:latin typeface="Times New Roman" pitchFamily="18" charset="0"/>
                <a:cs typeface="Times New Roman" pitchFamily="18" charset="0"/>
              </a:rPr>
              <a:t>if we are careful to obey all this </a:t>
            </a:r>
            <a:r>
              <a:rPr lang="en-US" sz="4000" b="1" dirty="0" smtClean="0">
                <a:solidFill>
                  <a:schemeClr val="tx1"/>
                </a:solidFill>
                <a:effectLst/>
                <a:latin typeface="Times New Roman" pitchFamily="18" charset="0"/>
                <a:cs typeface="Times New Roman" pitchFamily="18" charset="0"/>
              </a:rPr>
              <a:t>Torah </a:t>
            </a:r>
            <a:r>
              <a:rPr lang="en-US" sz="4000" b="1" dirty="0">
                <a:solidFill>
                  <a:schemeClr val="tx1"/>
                </a:solidFill>
                <a:effectLst/>
                <a:latin typeface="Times New Roman" pitchFamily="18" charset="0"/>
                <a:cs typeface="Times New Roman" pitchFamily="18" charset="0"/>
              </a:rPr>
              <a:t>before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our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as he has commanded us, </a:t>
            </a:r>
            <a:r>
              <a:rPr lang="en-US" sz="4000" b="1" u="sng" dirty="0">
                <a:solidFill>
                  <a:schemeClr val="tx1"/>
                </a:solidFill>
                <a:effectLst/>
                <a:latin typeface="Times New Roman" pitchFamily="18" charset="0"/>
                <a:cs typeface="Times New Roman" pitchFamily="18" charset="0"/>
              </a:rPr>
              <a:t>that will be our righteousness</a:t>
            </a:r>
            <a:r>
              <a:rPr lang="en-US" sz="4000" b="1" dirty="0" smtClean="0">
                <a:solidFill>
                  <a:schemeClr val="tx1"/>
                </a:solidFill>
                <a:effectLst/>
                <a:latin typeface="Times New Roman" pitchFamily="18" charset="0"/>
                <a:cs typeface="Times New Roman" pitchFamily="18" charset="0"/>
              </a:rPr>
              <a:t>.“ (</a:t>
            </a:r>
            <a:r>
              <a:rPr lang="en-US" sz="4000" b="1" dirty="0" err="1" smtClean="0">
                <a:solidFill>
                  <a:schemeClr val="tx1"/>
                </a:solidFill>
                <a:effectLst/>
                <a:latin typeface="Times New Roman" pitchFamily="18" charset="0"/>
                <a:cs typeface="Times New Roman" pitchFamily="18" charset="0"/>
              </a:rPr>
              <a:t>Deut</a:t>
            </a:r>
            <a:r>
              <a:rPr lang="en-US" sz="4000" b="1" dirty="0" smtClean="0">
                <a:solidFill>
                  <a:schemeClr val="tx1"/>
                </a:solidFill>
                <a:effectLst/>
                <a:latin typeface="Times New Roman" pitchFamily="18" charset="0"/>
                <a:cs typeface="Times New Roman" pitchFamily="18" charset="0"/>
              </a:rPr>
              <a:t> 6:25)</a:t>
            </a:r>
            <a:endParaRPr lang="en-US" sz="4000" b="1" dirty="0">
              <a:solidFill>
                <a:schemeClr val="tx1"/>
              </a:solidFill>
            </a:endParaRPr>
          </a:p>
          <a:p>
            <a:pPr marL="0" indent="0">
              <a:buNone/>
            </a:pPr>
            <a:r>
              <a:rPr lang="en-US" sz="4000" b="1" dirty="0" smtClean="0">
                <a:solidFill>
                  <a:schemeClr val="tx1"/>
                </a:solidFill>
              </a:rPr>
              <a:t>Paul: </a:t>
            </a:r>
            <a:r>
              <a:rPr lang="en-US" sz="4000" b="1" dirty="0">
                <a:solidFill>
                  <a:schemeClr val="tx1"/>
                </a:solidFill>
                <a:effectLst/>
                <a:latin typeface="Times New Roman" pitchFamily="18" charset="0"/>
                <a:cs typeface="Times New Roman" pitchFamily="18" charset="0"/>
              </a:rPr>
              <a:t>it is not those who hear the Torah who are righteous before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but </a:t>
            </a:r>
            <a:r>
              <a:rPr lang="en-US" sz="4000" b="1" u="sng" dirty="0">
                <a:solidFill>
                  <a:schemeClr val="tx1"/>
                </a:solidFill>
                <a:effectLst/>
                <a:latin typeface="Times New Roman" pitchFamily="18" charset="0"/>
                <a:cs typeface="Times New Roman" pitchFamily="18" charset="0"/>
              </a:rPr>
              <a:t>those who do the Torah will be declared righteous</a:t>
            </a:r>
            <a:r>
              <a:rPr lang="en-US" sz="4000" b="1" dirty="0">
                <a:solidFill>
                  <a:schemeClr val="tx1"/>
                </a:solidFill>
                <a:effectLst/>
                <a:latin typeface="Times New Roman" pitchFamily="18" charset="0"/>
                <a:cs typeface="Times New Roman" pitchFamily="18" charset="0"/>
              </a:rPr>
              <a:t> (Romans 2:13).</a:t>
            </a:r>
          </a:p>
          <a:p>
            <a:pPr marL="0" indent="0">
              <a:buNone/>
            </a:pPr>
            <a:endParaRPr lang="en-US" dirty="0" smtClean="0">
              <a:solidFill>
                <a:schemeClr val="tx1"/>
              </a:solidFill>
            </a:endParaRPr>
          </a:p>
          <a:p>
            <a:pPr marL="0" indent="0">
              <a:buNone/>
            </a:pPr>
            <a:endParaRPr lang="en-US" dirty="0" smtClean="0">
              <a:solidFill>
                <a:schemeClr val="tx1"/>
              </a:solidFill>
            </a:endParaRPr>
          </a:p>
        </p:txBody>
      </p:sp>
    </p:spTree>
    <p:extLst>
      <p:ext uri="{BB962C8B-B14F-4D97-AF65-F5344CB8AC3E}">
        <p14:creationId xmlns:p14="http://schemas.microsoft.com/office/powerpoint/2010/main" val="2480358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77638"/>
            <a:ext cx="8229600" cy="698739"/>
          </a:xfrm>
        </p:spPr>
        <p:txBody>
          <a:bodyPr>
            <a:normAutofit fontScale="90000"/>
          </a:bodyPr>
          <a:lstStyle/>
          <a:p>
            <a:r>
              <a:rPr lang="en-US" sz="4900" b="1" dirty="0" smtClean="0">
                <a:solidFill>
                  <a:schemeClr val="tx1"/>
                </a:solidFill>
                <a:latin typeface="Times New Roman" pitchFamily="18" charset="0"/>
                <a:cs typeface="Times New Roman" pitchFamily="18" charset="0"/>
              </a:rPr>
              <a:t>Imputed Righteousness</a:t>
            </a:r>
            <a:endParaRPr lang="en-US" sz="2200" dirty="0">
              <a:solidFill>
                <a:schemeClr val="tx1"/>
              </a:solidFill>
            </a:endParaRPr>
          </a:p>
        </p:txBody>
      </p:sp>
      <p:sp>
        <p:nvSpPr>
          <p:cNvPr id="3" name="Subtitle 2"/>
          <p:cNvSpPr>
            <a:spLocks noGrp="1"/>
          </p:cNvSpPr>
          <p:nvPr>
            <p:ph idx="1"/>
          </p:nvPr>
        </p:nvSpPr>
        <p:spPr>
          <a:xfrm>
            <a:off x="198409" y="845388"/>
            <a:ext cx="11550768" cy="5479211"/>
          </a:xfrm>
        </p:spPr>
        <p:txBody>
          <a:bodyPr>
            <a:noAutofit/>
          </a:bodyPr>
          <a:lstStyle/>
          <a:p>
            <a:pPr marL="0" indent="0">
              <a:buNone/>
            </a:pPr>
            <a:r>
              <a:rPr lang="en-US" sz="3600" b="1" dirty="0" smtClean="0"/>
              <a:t>Was </a:t>
            </a:r>
            <a:r>
              <a:rPr lang="en-US" sz="3600" b="1" dirty="0"/>
              <a:t>not Abraham our father justified by works, when he had offered Isaac his son upon the </a:t>
            </a:r>
            <a:r>
              <a:rPr lang="en-US" sz="3600" b="1" dirty="0" smtClean="0"/>
              <a:t>altar? </a:t>
            </a:r>
            <a:r>
              <a:rPr lang="en-US" sz="3600" b="1" dirty="0" err="1"/>
              <a:t>Seest</a:t>
            </a:r>
            <a:r>
              <a:rPr lang="en-US" sz="3600" b="1" dirty="0"/>
              <a:t> thou how faith wrought with his works, and by works was faith made </a:t>
            </a:r>
            <a:r>
              <a:rPr lang="en-US" sz="3600" b="1" dirty="0" smtClean="0"/>
              <a:t>perfect? </a:t>
            </a:r>
            <a:r>
              <a:rPr lang="en-US" sz="3600" b="1" dirty="0"/>
              <a:t>And the scripture was fulfilled which </a:t>
            </a:r>
            <a:r>
              <a:rPr lang="en-US" sz="3600" b="1" dirty="0" err="1"/>
              <a:t>saith</a:t>
            </a:r>
            <a:r>
              <a:rPr lang="en-US" sz="3600" b="1" dirty="0"/>
              <a:t>, Abraham believed God, and it was imputed unto him for righteousness: and he was called the Friend of God.</a:t>
            </a:r>
          </a:p>
          <a:p>
            <a:pPr marL="0" indent="0">
              <a:buNone/>
            </a:pPr>
            <a:r>
              <a:rPr lang="en-US" sz="3600" b="1" dirty="0" smtClean="0"/>
              <a:t>Ye </a:t>
            </a:r>
            <a:r>
              <a:rPr lang="en-US" sz="3600" b="1" dirty="0"/>
              <a:t>see then how that by works a man is justified, and not by faith </a:t>
            </a:r>
            <a:r>
              <a:rPr lang="en-US" sz="3600" b="1" dirty="0" smtClean="0"/>
              <a:t>only. </a:t>
            </a:r>
            <a:r>
              <a:rPr lang="en-US" sz="3600" b="1" dirty="0"/>
              <a:t>Likewise also was not Rahab the harlot justified by works, when she had received the messengers, and had sent </a:t>
            </a:r>
            <a:r>
              <a:rPr lang="en-US" sz="3600" b="1" i="1" dirty="0"/>
              <a:t>them </a:t>
            </a:r>
            <a:r>
              <a:rPr lang="en-US" sz="3600" b="1" dirty="0"/>
              <a:t>out another </a:t>
            </a:r>
            <a:r>
              <a:rPr lang="en-US" sz="3600" b="1" dirty="0" smtClean="0"/>
              <a:t>way? </a:t>
            </a:r>
            <a:r>
              <a:rPr lang="en-US" sz="3600" b="1" dirty="0"/>
              <a:t>For as the body without the spirit is dead, so faith without works is dead also</a:t>
            </a:r>
            <a:r>
              <a:rPr lang="en-US" sz="3600" b="1" dirty="0" smtClean="0"/>
              <a:t>.</a:t>
            </a:r>
            <a:r>
              <a:rPr lang="en-US" sz="3600" b="1" dirty="0"/>
              <a:t> </a:t>
            </a:r>
            <a:r>
              <a:rPr lang="en-US" sz="3600" b="1" dirty="0" smtClean="0"/>
              <a:t>James 2:21-26 KJV</a:t>
            </a:r>
            <a:endParaRPr lang="en-US" sz="3600" b="1" dirty="0"/>
          </a:p>
        </p:txBody>
      </p:sp>
    </p:spTree>
    <p:extLst>
      <p:ext uri="{BB962C8B-B14F-4D97-AF65-F5344CB8AC3E}">
        <p14:creationId xmlns:p14="http://schemas.microsoft.com/office/powerpoint/2010/main" val="37922650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sz="4000" b="1" dirty="0" smtClean="0">
                <a:solidFill>
                  <a:schemeClr val="tx1"/>
                </a:solidFill>
                <a:latin typeface="Times New Roman" pitchFamily="18" charset="0"/>
                <a:cs typeface="Times New Roman" pitchFamily="18" charset="0"/>
              </a:rPr>
              <a:t>“</a:t>
            </a:r>
            <a:r>
              <a:rPr lang="en-US" sz="4000" b="1" dirty="0">
                <a:solidFill>
                  <a:schemeClr val="tx1"/>
                </a:solidFill>
                <a:latin typeface="Times New Roman" pitchFamily="18" charset="0"/>
                <a:cs typeface="Times New Roman" pitchFamily="18" charset="0"/>
              </a:rPr>
              <a:t>Abraham Believed</a:t>
            </a:r>
            <a:r>
              <a:rPr lang="en-US" sz="4000" b="1" dirty="0" smtClean="0">
                <a:solidFill>
                  <a:schemeClr val="tx1"/>
                </a:solidFill>
                <a:latin typeface="Times New Roman" pitchFamily="18" charset="0"/>
                <a:cs typeface="Times New Roman" pitchFamily="18" charset="0"/>
              </a:rPr>
              <a:t>”</a:t>
            </a:r>
            <a:endParaRPr lang="en-US" sz="2200" b="1" dirty="0">
              <a:solidFill>
                <a:schemeClr val="tx1"/>
              </a:solidFill>
            </a:endParaRPr>
          </a:p>
        </p:txBody>
      </p:sp>
      <p:sp>
        <p:nvSpPr>
          <p:cNvPr id="3" name="Subtitle 2"/>
          <p:cNvSpPr>
            <a:spLocks noGrp="1"/>
          </p:cNvSpPr>
          <p:nvPr>
            <p:ph idx="1"/>
          </p:nvPr>
        </p:nvSpPr>
        <p:spPr>
          <a:xfrm>
            <a:off x="336429" y="1447800"/>
            <a:ext cx="11412747" cy="48768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After these things the word of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came to </a:t>
            </a:r>
            <a:r>
              <a:rPr lang="en-US" sz="4000" b="1" dirty="0" err="1">
                <a:solidFill>
                  <a:schemeClr val="tx1"/>
                </a:solidFill>
                <a:effectLst/>
                <a:latin typeface="Times New Roman" pitchFamily="18" charset="0"/>
                <a:cs typeface="Times New Roman" pitchFamily="18" charset="0"/>
              </a:rPr>
              <a:t>Avram</a:t>
            </a:r>
            <a:r>
              <a:rPr lang="en-US" sz="4000" b="1" dirty="0">
                <a:solidFill>
                  <a:schemeClr val="tx1"/>
                </a:solidFill>
                <a:effectLst/>
                <a:latin typeface="Times New Roman" pitchFamily="18" charset="0"/>
                <a:cs typeface="Times New Roman" pitchFamily="18" charset="0"/>
              </a:rPr>
              <a:t> in a vision: "Fear not, </a:t>
            </a:r>
            <a:r>
              <a:rPr lang="en-US" sz="4000" b="1" dirty="0" err="1">
                <a:solidFill>
                  <a:schemeClr val="tx1"/>
                </a:solidFill>
                <a:effectLst/>
                <a:latin typeface="Times New Roman" pitchFamily="18" charset="0"/>
                <a:cs typeface="Times New Roman" pitchFamily="18" charset="0"/>
              </a:rPr>
              <a:t>Avram</a:t>
            </a:r>
            <a:r>
              <a:rPr lang="en-US" sz="4000" b="1" dirty="0">
                <a:solidFill>
                  <a:schemeClr val="tx1"/>
                </a:solidFill>
                <a:effectLst/>
                <a:latin typeface="Times New Roman" pitchFamily="18" charset="0"/>
                <a:cs typeface="Times New Roman" pitchFamily="18" charset="0"/>
              </a:rPr>
              <a:t>! I am your shield and the one who will reward you in great abundance."  But </a:t>
            </a:r>
            <a:r>
              <a:rPr lang="en-US" sz="4000" b="1" dirty="0" err="1">
                <a:solidFill>
                  <a:schemeClr val="tx1"/>
                </a:solidFill>
                <a:effectLst/>
                <a:latin typeface="Times New Roman" pitchFamily="18" charset="0"/>
                <a:cs typeface="Times New Roman" pitchFamily="18" charset="0"/>
              </a:rPr>
              <a:t>Avram</a:t>
            </a:r>
            <a:r>
              <a:rPr lang="en-US" sz="4000" b="1" dirty="0">
                <a:solidFill>
                  <a:schemeClr val="tx1"/>
                </a:solidFill>
                <a:effectLst/>
                <a:latin typeface="Times New Roman" pitchFamily="18" charset="0"/>
                <a:cs typeface="Times New Roman" pitchFamily="18" charset="0"/>
              </a:rPr>
              <a:t> said, "</a:t>
            </a:r>
            <a:r>
              <a:rPr lang="en-US" sz="4000" b="1" dirty="0" err="1">
                <a:solidFill>
                  <a:schemeClr val="tx1"/>
                </a:solidFill>
                <a:effectLst/>
                <a:latin typeface="Times New Roman" pitchFamily="18" charset="0"/>
                <a:cs typeface="Times New Roman" pitchFamily="18" charset="0"/>
              </a:rPr>
              <a:t>Adonai</a:t>
            </a:r>
            <a:r>
              <a:rPr lang="en-US" sz="4000" b="1" dirty="0">
                <a:solidFill>
                  <a:schemeClr val="tx1"/>
                </a:solidFill>
                <a:effectLst/>
                <a:latin typeface="Times New Roman" pitchFamily="18" charset="0"/>
                <a:cs typeface="Times New Roman" pitchFamily="18" charset="0"/>
              </a:rPr>
              <a:t>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what will you give me since I continue to be childless, and my heir is </a:t>
            </a:r>
            <a:r>
              <a:rPr lang="en-US" sz="4000" b="1" dirty="0" err="1">
                <a:solidFill>
                  <a:schemeClr val="tx1"/>
                </a:solidFill>
                <a:effectLst/>
                <a:latin typeface="Times New Roman" pitchFamily="18" charset="0"/>
                <a:cs typeface="Times New Roman" pitchFamily="18" charset="0"/>
              </a:rPr>
              <a:t>Eliezer</a:t>
            </a:r>
            <a:r>
              <a:rPr lang="en-US" sz="4000" b="1" dirty="0">
                <a:solidFill>
                  <a:schemeClr val="tx1"/>
                </a:solidFill>
                <a:effectLst/>
                <a:latin typeface="Times New Roman" pitchFamily="18" charset="0"/>
                <a:cs typeface="Times New Roman" pitchFamily="18" charset="0"/>
              </a:rPr>
              <a:t> of Damascus?"  </a:t>
            </a:r>
            <a:r>
              <a:rPr lang="en-US" sz="4000" b="1" dirty="0" err="1">
                <a:solidFill>
                  <a:schemeClr val="tx1"/>
                </a:solidFill>
                <a:effectLst/>
                <a:latin typeface="Times New Roman" pitchFamily="18" charset="0"/>
                <a:cs typeface="Times New Roman" pitchFamily="18" charset="0"/>
              </a:rPr>
              <a:t>Avram</a:t>
            </a:r>
            <a:r>
              <a:rPr lang="en-US" sz="4000" b="1" dirty="0">
                <a:solidFill>
                  <a:schemeClr val="tx1"/>
                </a:solidFill>
                <a:effectLst/>
                <a:latin typeface="Times New Roman" pitchFamily="18" charset="0"/>
                <a:cs typeface="Times New Roman" pitchFamily="18" charset="0"/>
              </a:rPr>
              <a:t> added, "Since you have not given me a descendant, then look, one born in my house will be my heir!"  </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8538750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b="1" dirty="0" smtClean="0">
                <a:latin typeface="Times New Roman" pitchFamily="18" charset="0"/>
                <a:cs typeface="Times New Roman" pitchFamily="18" charset="0"/>
              </a:rPr>
              <a:t>“</a:t>
            </a:r>
            <a:r>
              <a:rPr lang="en-US" b="1" dirty="0">
                <a:latin typeface="Times New Roman" pitchFamily="18" charset="0"/>
                <a:cs typeface="Times New Roman" pitchFamily="18" charset="0"/>
              </a:rPr>
              <a:t>Abraham Believed</a:t>
            </a:r>
            <a:r>
              <a:rPr lang="en-US" b="1" dirty="0" smtClean="0">
                <a:latin typeface="Times New Roman" pitchFamily="18" charset="0"/>
                <a:cs typeface="Times New Roman" pitchFamily="18" charset="0"/>
              </a:rPr>
              <a:t>”</a:t>
            </a:r>
            <a:endParaRPr lang="en-US" sz="4000" dirty="0">
              <a:solidFill>
                <a:schemeClr val="tx1"/>
              </a:solidFill>
            </a:endParaRPr>
          </a:p>
        </p:txBody>
      </p:sp>
      <p:sp>
        <p:nvSpPr>
          <p:cNvPr id="3" name="Subtitle 2"/>
          <p:cNvSpPr>
            <a:spLocks noGrp="1"/>
          </p:cNvSpPr>
          <p:nvPr>
            <p:ph idx="1"/>
          </p:nvPr>
        </p:nvSpPr>
        <p:spPr>
          <a:xfrm>
            <a:off x="370935" y="1052423"/>
            <a:ext cx="11533517" cy="5272177"/>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But look, the word of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came to him: "This man will not be your heir, but instead a son who comes from your own body will be your heir."  He took him outside and said, "Peer into the sky and count the stars--if you are able to count them!" Then he said to him, "So will your descendants be."  </a:t>
            </a:r>
            <a:r>
              <a:rPr lang="en-US" sz="4000" b="1" u="sng" dirty="0" err="1">
                <a:solidFill>
                  <a:schemeClr val="tx1"/>
                </a:solidFill>
                <a:effectLst/>
                <a:latin typeface="Times New Roman" pitchFamily="18" charset="0"/>
                <a:cs typeface="Times New Roman" pitchFamily="18" charset="0"/>
              </a:rPr>
              <a:t>Avram</a:t>
            </a:r>
            <a:r>
              <a:rPr lang="en-US" sz="4000" b="1" u="sng" dirty="0">
                <a:solidFill>
                  <a:schemeClr val="tx1"/>
                </a:solidFill>
                <a:effectLst/>
                <a:latin typeface="Times New Roman" pitchFamily="18" charset="0"/>
                <a:cs typeface="Times New Roman" pitchFamily="18" charset="0"/>
              </a:rPr>
              <a:t> believed </a:t>
            </a:r>
            <a:r>
              <a:rPr lang="en-US" sz="4000" b="1" u="sng" dirty="0" err="1">
                <a:solidFill>
                  <a:schemeClr val="tx1"/>
                </a:solidFill>
                <a:effectLst/>
                <a:latin typeface="Times New Roman" pitchFamily="18" charset="0"/>
                <a:cs typeface="Times New Roman" pitchFamily="18" charset="0"/>
              </a:rPr>
              <a:t>Yahuwah</a:t>
            </a:r>
            <a:r>
              <a:rPr lang="en-US" sz="4000" b="1" u="sng" dirty="0">
                <a:solidFill>
                  <a:schemeClr val="tx1"/>
                </a:solidFill>
                <a:effectLst/>
                <a:latin typeface="Times New Roman" pitchFamily="18" charset="0"/>
                <a:cs typeface="Times New Roman" pitchFamily="18" charset="0"/>
              </a:rPr>
              <a:t>, and He counted it for righteousness</a:t>
            </a:r>
            <a:r>
              <a:rPr lang="en-US" sz="4000" b="1" dirty="0">
                <a:solidFill>
                  <a:schemeClr val="tx1"/>
                </a:solidFill>
                <a:effectLst/>
                <a:latin typeface="Times New Roman" pitchFamily="18" charset="0"/>
                <a:cs typeface="Times New Roman" pitchFamily="18" charset="0"/>
              </a:rPr>
              <a:t> (</a:t>
            </a:r>
            <a:r>
              <a:rPr lang="en-US" sz="4000" b="1" dirty="0" err="1">
                <a:solidFill>
                  <a:schemeClr val="tx1"/>
                </a:solidFill>
                <a:effectLst/>
                <a:latin typeface="Times New Roman" pitchFamily="18" charset="0"/>
                <a:cs typeface="Times New Roman" pitchFamily="18" charset="0"/>
              </a:rPr>
              <a:t>Bereshith</a:t>
            </a:r>
            <a:r>
              <a:rPr lang="en-US" sz="4000" b="1" dirty="0">
                <a:solidFill>
                  <a:schemeClr val="tx1"/>
                </a:solidFill>
                <a:effectLst/>
                <a:latin typeface="Times New Roman" pitchFamily="18" charset="0"/>
                <a:cs typeface="Times New Roman" pitchFamily="18" charset="0"/>
              </a:rPr>
              <a:t> [Genesis] 15:1-6).</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3172516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mn-lt"/>
                <a:cs typeface="Times New Roman" pitchFamily="18" charset="0"/>
              </a:rPr>
              <a:t>Believed – From Hebrew </a:t>
            </a:r>
            <a:r>
              <a:rPr lang="en-US" sz="4900" b="1" i="1" dirty="0" err="1">
                <a:solidFill>
                  <a:schemeClr val="tx1"/>
                </a:solidFill>
                <a:latin typeface="+mn-lt"/>
                <a:cs typeface="Times New Roman" pitchFamily="18" charset="0"/>
              </a:rPr>
              <a:t>aman</a:t>
            </a:r>
            <a:r>
              <a:rPr lang="en-US" sz="2200" dirty="0">
                <a:solidFill>
                  <a:schemeClr val="tx1"/>
                </a:solidFill>
                <a:latin typeface="Times New Roman" pitchFamily="18" charset="0"/>
                <a:cs typeface="Times New Roman" pitchFamily="18" charset="0"/>
              </a:rPr>
              <a:t/>
            </a:r>
            <a:br>
              <a:rPr lang="en-US" sz="2200" dirty="0">
                <a:solidFill>
                  <a:schemeClr val="tx1"/>
                </a:solidFill>
                <a:latin typeface="Times New Roman" pitchFamily="18" charset="0"/>
                <a:cs typeface="Times New Roman" pitchFamily="18" charset="0"/>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336429" y="1143000"/>
            <a:ext cx="11360989" cy="5181600"/>
          </a:xfrm>
        </p:spPr>
        <p:txBody>
          <a:bodyPr>
            <a:noAutofit/>
          </a:bodyPr>
          <a:lstStyle/>
          <a:p>
            <a:pPr marL="0" indent="0">
              <a:buNone/>
            </a:pPr>
            <a:r>
              <a:rPr lang="en-US" sz="3600" b="1" i="1" dirty="0" smtClean="0">
                <a:solidFill>
                  <a:schemeClr val="tx1"/>
                </a:solidFill>
                <a:effectLst/>
                <a:latin typeface="Times New Roman" pitchFamily="18" charset="0"/>
                <a:cs typeface="Times New Roman" pitchFamily="18" charset="0"/>
              </a:rPr>
              <a:t>The </a:t>
            </a:r>
            <a:r>
              <a:rPr lang="en-US" sz="3600" b="1" i="1" dirty="0">
                <a:solidFill>
                  <a:schemeClr val="tx1"/>
                </a:solidFill>
                <a:effectLst/>
                <a:latin typeface="Times New Roman" pitchFamily="18" charset="0"/>
                <a:cs typeface="Times New Roman" pitchFamily="18" charset="0"/>
              </a:rPr>
              <a:t>Theological Wordbook of the Old Testament</a:t>
            </a:r>
            <a:r>
              <a:rPr lang="en-US" sz="3600" b="1" dirty="0">
                <a:solidFill>
                  <a:schemeClr val="tx1"/>
                </a:solidFill>
                <a:effectLst/>
                <a:latin typeface="Times New Roman" pitchFamily="18" charset="0"/>
                <a:cs typeface="Times New Roman" pitchFamily="18" charset="0"/>
              </a:rPr>
              <a:t> defines this word as "to </a:t>
            </a:r>
            <a:r>
              <a:rPr lang="en-US" sz="3600" b="1" u="sng" dirty="0">
                <a:solidFill>
                  <a:schemeClr val="tx1"/>
                </a:solidFill>
                <a:effectLst/>
                <a:latin typeface="Times New Roman" pitchFamily="18" charset="0"/>
                <a:cs typeface="Times New Roman" pitchFamily="18" charset="0"/>
              </a:rPr>
              <a:t>confirm, support, uphold </a:t>
            </a:r>
            <a:r>
              <a:rPr lang="en-US" sz="3600" b="1" dirty="0">
                <a:solidFill>
                  <a:schemeClr val="tx1"/>
                </a:solidFill>
                <a:effectLst/>
                <a:latin typeface="Times New Roman" pitchFamily="18" charset="0"/>
                <a:cs typeface="Times New Roman" pitchFamily="18" charset="0"/>
              </a:rPr>
              <a:t>(</a:t>
            </a:r>
            <a:r>
              <a:rPr lang="en-US" sz="3600" b="1" dirty="0" err="1">
                <a:solidFill>
                  <a:schemeClr val="tx1"/>
                </a:solidFill>
                <a:effectLst/>
                <a:latin typeface="Times New Roman" pitchFamily="18" charset="0"/>
                <a:cs typeface="Times New Roman" pitchFamily="18" charset="0"/>
              </a:rPr>
              <a:t>Qal</a:t>
            </a:r>
            <a:r>
              <a:rPr lang="en-US" sz="3600" b="1" dirty="0">
                <a:solidFill>
                  <a:schemeClr val="tx1"/>
                </a:solidFill>
                <a:effectLst/>
                <a:latin typeface="Times New Roman" pitchFamily="18" charset="0"/>
                <a:cs typeface="Times New Roman" pitchFamily="18" charset="0"/>
              </a:rPr>
              <a:t>); </a:t>
            </a:r>
            <a:r>
              <a:rPr lang="en-US" sz="3600" b="1" u="sng" dirty="0">
                <a:solidFill>
                  <a:schemeClr val="tx1"/>
                </a:solidFill>
                <a:effectLst/>
                <a:latin typeface="Times New Roman" pitchFamily="18" charset="0"/>
                <a:cs typeface="Times New Roman" pitchFamily="18" charset="0"/>
              </a:rPr>
              <a:t>to be established</a:t>
            </a:r>
            <a:r>
              <a:rPr lang="en-US" sz="3600" b="1" dirty="0">
                <a:solidFill>
                  <a:schemeClr val="tx1"/>
                </a:solidFill>
                <a:effectLst/>
                <a:latin typeface="Times New Roman" pitchFamily="18" charset="0"/>
                <a:cs typeface="Times New Roman" pitchFamily="18" charset="0"/>
              </a:rPr>
              <a:t>, </a:t>
            </a:r>
            <a:r>
              <a:rPr lang="en-US" sz="3600" b="1" u="sng" dirty="0">
                <a:solidFill>
                  <a:schemeClr val="tx1"/>
                </a:solidFill>
                <a:effectLst/>
                <a:latin typeface="Times New Roman" pitchFamily="18" charset="0"/>
                <a:cs typeface="Times New Roman" pitchFamily="18" charset="0"/>
              </a:rPr>
              <a:t>be faithful </a:t>
            </a:r>
            <a:r>
              <a:rPr lang="en-US" sz="3600" b="1" dirty="0">
                <a:solidFill>
                  <a:schemeClr val="tx1"/>
                </a:solidFill>
                <a:effectLst/>
                <a:latin typeface="Times New Roman" pitchFamily="18" charset="0"/>
                <a:cs typeface="Times New Roman" pitchFamily="18" charset="0"/>
              </a:rPr>
              <a:t>(</a:t>
            </a:r>
            <a:r>
              <a:rPr lang="en-US" sz="3600" b="1" dirty="0" err="1">
                <a:solidFill>
                  <a:schemeClr val="tx1"/>
                </a:solidFill>
                <a:effectLst/>
                <a:latin typeface="Times New Roman" pitchFamily="18" charset="0"/>
                <a:cs typeface="Times New Roman" pitchFamily="18" charset="0"/>
              </a:rPr>
              <a:t>Niphal</a:t>
            </a:r>
            <a:r>
              <a:rPr lang="en-US" sz="3600" b="1" dirty="0">
                <a:solidFill>
                  <a:schemeClr val="tx1"/>
                </a:solidFill>
                <a:effectLst/>
                <a:latin typeface="Times New Roman" pitchFamily="18" charset="0"/>
                <a:cs typeface="Times New Roman" pitchFamily="18" charset="0"/>
              </a:rPr>
              <a:t>); to be certain.  </a:t>
            </a:r>
            <a:endParaRPr lang="en-US" sz="3600" b="1" dirty="0" smtClean="0">
              <a:solidFill>
                <a:schemeClr val="tx1"/>
              </a:solidFill>
              <a:effectLst/>
              <a:latin typeface="Times New Roman" pitchFamily="18" charset="0"/>
              <a:cs typeface="Times New Roman" pitchFamily="18" charset="0"/>
            </a:endParaRPr>
          </a:p>
          <a:p>
            <a:pPr marL="0" indent="0">
              <a:buNone/>
            </a:pPr>
            <a:r>
              <a:rPr lang="en-US" sz="3600" b="1" i="1" dirty="0" smtClean="0">
                <a:solidFill>
                  <a:schemeClr val="tx1"/>
                </a:solidFill>
                <a:effectLst/>
                <a:latin typeface="Times New Roman" pitchFamily="18" charset="0"/>
                <a:cs typeface="Times New Roman" pitchFamily="18" charset="0"/>
              </a:rPr>
              <a:t>The </a:t>
            </a:r>
            <a:r>
              <a:rPr lang="en-US" sz="3600" b="1" i="1" dirty="0">
                <a:solidFill>
                  <a:schemeClr val="tx1"/>
                </a:solidFill>
                <a:effectLst/>
                <a:latin typeface="Times New Roman" pitchFamily="18" charset="0"/>
                <a:cs typeface="Times New Roman" pitchFamily="18" charset="0"/>
              </a:rPr>
              <a:t>BDB Hebrew Lexicon</a:t>
            </a:r>
            <a:r>
              <a:rPr lang="en-US" sz="3600" b="1" dirty="0">
                <a:solidFill>
                  <a:schemeClr val="tx1"/>
                </a:solidFill>
                <a:effectLst/>
                <a:latin typeface="Times New Roman" pitchFamily="18" charset="0"/>
                <a:cs typeface="Times New Roman" pitchFamily="18" charset="0"/>
              </a:rPr>
              <a:t> defines it as "confirm, support, made firm, sure, lasting,  confirmed, established, sure."  </a:t>
            </a:r>
            <a:endParaRPr lang="en-US" sz="3600" b="1" dirty="0" smtClean="0">
              <a:solidFill>
                <a:schemeClr val="tx1"/>
              </a:solidFill>
              <a:effectLst/>
              <a:latin typeface="Times New Roman" pitchFamily="18" charset="0"/>
              <a:cs typeface="Times New Roman" pitchFamily="18" charset="0"/>
            </a:endParaRPr>
          </a:p>
          <a:p>
            <a:pPr marL="0" indent="0">
              <a:buNone/>
            </a:pPr>
            <a:r>
              <a:rPr lang="en-US" sz="3600" b="1" dirty="0" smtClean="0">
                <a:solidFill>
                  <a:schemeClr val="tx1"/>
                </a:solidFill>
                <a:effectLst/>
                <a:latin typeface="Times New Roman" pitchFamily="18" charset="0"/>
                <a:cs typeface="Times New Roman" pitchFamily="18" charset="0"/>
              </a:rPr>
              <a:t>And </a:t>
            </a:r>
            <a:r>
              <a:rPr lang="en-US" sz="3600" b="1" dirty="0">
                <a:solidFill>
                  <a:schemeClr val="tx1"/>
                </a:solidFill>
                <a:effectLst/>
                <a:latin typeface="Times New Roman" pitchFamily="18" charset="0"/>
                <a:cs typeface="Times New Roman" pitchFamily="18" charset="0"/>
              </a:rPr>
              <a:t>the </a:t>
            </a:r>
            <a:r>
              <a:rPr lang="en-US" sz="3600" b="1" i="1" dirty="0">
                <a:solidFill>
                  <a:schemeClr val="tx1"/>
                </a:solidFill>
                <a:effectLst/>
                <a:latin typeface="Times New Roman" pitchFamily="18" charset="0"/>
                <a:cs typeface="Times New Roman" pitchFamily="18" charset="0"/>
              </a:rPr>
              <a:t>Hebrew and Aramaic Lexicon of the Old Testament</a:t>
            </a:r>
            <a:r>
              <a:rPr lang="en-US" sz="3600" b="1" dirty="0">
                <a:solidFill>
                  <a:schemeClr val="tx1"/>
                </a:solidFill>
                <a:effectLst/>
                <a:latin typeface="Times New Roman" pitchFamily="18" charset="0"/>
                <a:cs typeface="Times New Roman" pitchFamily="18" charset="0"/>
              </a:rPr>
              <a:t> defines </a:t>
            </a:r>
            <a:r>
              <a:rPr lang="en-US" sz="3600" b="1" i="1" dirty="0" err="1">
                <a:solidFill>
                  <a:schemeClr val="tx1"/>
                </a:solidFill>
                <a:effectLst/>
                <a:latin typeface="Times New Roman" pitchFamily="18" charset="0"/>
                <a:cs typeface="Times New Roman" pitchFamily="18" charset="0"/>
              </a:rPr>
              <a:t>aman</a:t>
            </a:r>
            <a:r>
              <a:rPr lang="en-US" sz="3600" b="1" dirty="0">
                <a:solidFill>
                  <a:schemeClr val="tx1"/>
                </a:solidFill>
                <a:effectLst/>
                <a:latin typeface="Times New Roman" pitchFamily="18" charset="0"/>
                <a:cs typeface="Times New Roman" pitchFamily="18" charset="0"/>
              </a:rPr>
              <a:t> as "to be firm, trustworthy, safe; to occupy oneself constantly with; to prove to be firm, reliable, faithful" as well as "to think, to believe."</a:t>
            </a:r>
            <a:endParaRPr lang="en-US" sz="36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7012067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dirty="0">
                <a:solidFill>
                  <a:schemeClr val="tx1"/>
                </a:solidFill>
                <a:latin typeface="Times New Roman" pitchFamily="18" charset="0"/>
                <a:cs typeface="Times New Roman" pitchFamily="18" charset="0"/>
              </a:rPr>
              <a:t/>
            </a:r>
            <a:br>
              <a:rPr lang="en-US" sz="2200" dirty="0">
                <a:solidFill>
                  <a:schemeClr val="tx1"/>
                </a:solidFill>
                <a:latin typeface="Times New Roman" pitchFamily="18" charset="0"/>
                <a:cs typeface="Times New Roman" pitchFamily="18" charset="0"/>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31321" y="457200"/>
            <a:ext cx="11447253" cy="58674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Abraham was already in the habit of obeying the instructions given to him from his Maker.  When told to leave Ur of the Chaldeans, the Scripture says Abraham immediately left and went to the place which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was to show him.  </a:t>
            </a:r>
            <a:r>
              <a:rPr lang="en-US" sz="4000" b="1" dirty="0" err="1">
                <a:solidFill>
                  <a:schemeClr val="tx1"/>
                </a:solidFill>
                <a:effectLst/>
                <a:latin typeface="Times New Roman" pitchFamily="18" charset="0"/>
                <a:cs typeface="Times New Roman" pitchFamily="18" charset="0"/>
              </a:rPr>
              <a:t>Avram</a:t>
            </a:r>
            <a:r>
              <a:rPr lang="en-US" sz="4000" b="1" dirty="0">
                <a:solidFill>
                  <a:schemeClr val="tx1"/>
                </a:solidFill>
                <a:effectLst/>
                <a:latin typeface="Times New Roman" pitchFamily="18" charset="0"/>
                <a:cs typeface="Times New Roman" pitchFamily="18" charset="0"/>
              </a:rPr>
              <a:t>, when instructed to do so by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left his father's household and his family and his place of residence and became a tent-dweller in a foreign land.  Abraham always obeyed the commandments given to him from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8900347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69343" y="292100"/>
            <a:ext cx="9641457" cy="850900"/>
          </a:xfrm>
        </p:spPr>
        <p:txBody>
          <a:bodyPr>
            <a:normAutofit fontScale="90000"/>
          </a:bodyPr>
          <a:lstStyle/>
          <a:p>
            <a:r>
              <a:rPr lang="en-US" sz="4900" b="1" dirty="0" smtClean="0">
                <a:solidFill>
                  <a:schemeClr val="tx1"/>
                </a:solidFill>
                <a:latin typeface="Times New Roman" pitchFamily="18" charset="0"/>
                <a:cs typeface="Times New Roman" pitchFamily="18" charset="0"/>
              </a:rPr>
              <a:t>The </a:t>
            </a:r>
            <a:r>
              <a:rPr lang="en-US" sz="4900" b="1" dirty="0">
                <a:solidFill>
                  <a:schemeClr val="tx1"/>
                </a:solidFill>
                <a:latin typeface="Times New Roman" pitchFamily="18" charset="0"/>
                <a:cs typeface="Times New Roman" pitchFamily="18" charset="0"/>
              </a:rPr>
              <a:t>Demonstration of </a:t>
            </a:r>
            <a:r>
              <a:rPr lang="en-US" sz="4900" b="1" dirty="0" err="1">
                <a:solidFill>
                  <a:schemeClr val="tx1"/>
                </a:solidFill>
                <a:latin typeface="Times New Roman" pitchFamily="18" charset="0"/>
                <a:cs typeface="Times New Roman" pitchFamily="18" charset="0"/>
              </a:rPr>
              <a:t>Avram’s</a:t>
            </a:r>
            <a:r>
              <a:rPr lang="en-US" sz="4900" b="1" dirty="0">
                <a:solidFill>
                  <a:schemeClr val="tx1"/>
                </a:solidFill>
                <a:latin typeface="Times New Roman" pitchFamily="18" charset="0"/>
                <a:cs typeface="Times New Roman" pitchFamily="18" charset="0"/>
              </a:rPr>
              <a:t> </a:t>
            </a:r>
            <a:r>
              <a:rPr lang="en-US" sz="4900" b="1" dirty="0" smtClean="0">
                <a:solidFill>
                  <a:schemeClr val="tx1"/>
                </a:solidFill>
                <a:latin typeface="Times New Roman" pitchFamily="18" charset="0"/>
                <a:cs typeface="Times New Roman" pitchFamily="18" charset="0"/>
              </a:rPr>
              <a:t>Faith</a:t>
            </a:r>
            <a:endParaRPr lang="en-US" sz="2200" dirty="0">
              <a:solidFill>
                <a:schemeClr val="tx1"/>
              </a:solidFill>
            </a:endParaRPr>
          </a:p>
        </p:txBody>
      </p:sp>
      <p:sp>
        <p:nvSpPr>
          <p:cNvPr id="3" name="Subtitle 2"/>
          <p:cNvSpPr>
            <a:spLocks noGrp="1"/>
          </p:cNvSpPr>
          <p:nvPr>
            <p:ph idx="1"/>
          </p:nvPr>
        </p:nvSpPr>
        <p:spPr>
          <a:xfrm>
            <a:off x="474453" y="1233577"/>
            <a:ext cx="11274724" cy="5091023"/>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When the men got up to leave, they looked out over Sodom. (Now </a:t>
            </a:r>
            <a:r>
              <a:rPr lang="en-US" sz="4000" b="1" dirty="0" err="1">
                <a:solidFill>
                  <a:schemeClr val="tx1"/>
                </a:solidFill>
                <a:effectLst/>
                <a:latin typeface="Times New Roman" pitchFamily="18" charset="0"/>
                <a:cs typeface="Times New Roman" pitchFamily="18" charset="0"/>
              </a:rPr>
              <a:t>Avraham</a:t>
            </a:r>
            <a:r>
              <a:rPr lang="en-US" sz="4000" b="1" dirty="0">
                <a:solidFill>
                  <a:schemeClr val="tx1"/>
                </a:solidFill>
                <a:effectLst/>
                <a:latin typeface="Times New Roman" pitchFamily="18" charset="0"/>
                <a:cs typeface="Times New Roman" pitchFamily="18" charset="0"/>
              </a:rPr>
              <a:t> was walking with them to see them on their way.)  Then </a:t>
            </a: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said, "Should I hide from </a:t>
            </a:r>
            <a:r>
              <a:rPr lang="en-US" sz="4000" b="1" dirty="0" err="1">
                <a:solidFill>
                  <a:schemeClr val="tx1"/>
                </a:solidFill>
                <a:effectLst/>
                <a:latin typeface="Times New Roman" pitchFamily="18" charset="0"/>
                <a:cs typeface="Times New Roman" pitchFamily="18" charset="0"/>
              </a:rPr>
              <a:t>Avraham</a:t>
            </a:r>
            <a:r>
              <a:rPr lang="en-US" sz="4000" b="1" dirty="0">
                <a:solidFill>
                  <a:schemeClr val="tx1"/>
                </a:solidFill>
                <a:effectLst/>
                <a:latin typeface="Times New Roman" pitchFamily="18" charset="0"/>
                <a:cs typeface="Times New Roman" pitchFamily="18" charset="0"/>
              </a:rPr>
              <a:t> what I am about to do?  After all, </a:t>
            </a:r>
            <a:r>
              <a:rPr lang="en-US" sz="4000" b="1" dirty="0" err="1">
                <a:solidFill>
                  <a:schemeClr val="tx1"/>
                </a:solidFill>
                <a:effectLst/>
                <a:latin typeface="Times New Roman" pitchFamily="18" charset="0"/>
                <a:cs typeface="Times New Roman" pitchFamily="18" charset="0"/>
              </a:rPr>
              <a:t>Avraham</a:t>
            </a:r>
            <a:r>
              <a:rPr lang="en-US" sz="4000" b="1" dirty="0">
                <a:solidFill>
                  <a:schemeClr val="tx1"/>
                </a:solidFill>
                <a:effectLst/>
                <a:latin typeface="Times New Roman" pitchFamily="18" charset="0"/>
                <a:cs typeface="Times New Roman" pitchFamily="18" charset="0"/>
              </a:rPr>
              <a:t> will surely become a great and powerful nation, and all the nations on the earth will pronounce blessings on one another using his name.</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2178498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sz="4900" b="1" dirty="0" smtClean="0">
                <a:solidFill>
                  <a:schemeClr val="tx1"/>
                </a:solidFill>
                <a:latin typeface="Times New Roman" pitchFamily="18" charset="0"/>
                <a:cs typeface="Times New Roman" pitchFamily="18" charset="0"/>
              </a:rPr>
              <a:t>Why </a:t>
            </a:r>
            <a:r>
              <a:rPr lang="en-US" sz="4900" b="1" dirty="0">
                <a:solidFill>
                  <a:schemeClr val="tx1"/>
                </a:solidFill>
                <a:latin typeface="Times New Roman" pitchFamily="18" charset="0"/>
                <a:cs typeface="Times New Roman" pitchFamily="18" charset="0"/>
              </a:rPr>
              <a:t>Was Avraham </a:t>
            </a:r>
            <a:r>
              <a:rPr lang="en-US" sz="4900" b="1" dirty="0" smtClean="0">
                <a:solidFill>
                  <a:schemeClr val="tx1"/>
                </a:solidFill>
                <a:latin typeface="Times New Roman" pitchFamily="18" charset="0"/>
                <a:cs typeface="Times New Roman" pitchFamily="18" charset="0"/>
              </a:rPr>
              <a:t>Chosen?</a:t>
            </a:r>
            <a:endParaRPr lang="en-US" sz="2200" dirty="0">
              <a:solidFill>
                <a:schemeClr val="tx1"/>
              </a:solidFill>
            </a:endParaRPr>
          </a:p>
        </p:txBody>
      </p:sp>
      <p:sp>
        <p:nvSpPr>
          <p:cNvPr id="3" name="Subtitle 2"/>
          <p:cNvSpPr>
            <a:spLocks noGrp="1"/>
          </p:cNvSpPr>
          <p:nvPr>
            <p:ph idx="1"/>
          </p:nvPr>
        </p:nvSpPr>
        <p:spPr>
          <a:xfrm>
            <a:off x="388189" y="1447800"/>
            <a:ext cx="11326483" cy="4876800"/>
          </a:xfrm>
        </p:spPr>
        <p:txBody>
          <a:bodyPr>
            <a:normAutofit/>
          </a:bodyPr>
          <a:lstStyle/>
          <a:p>
            <a:pPr marL="0" indent="0">
              <a:buNone/>
            </a:pPr>
            <a:r>
              <a:rPr lang="en-US" sz="4000" b="1" u="sng" dirty="0">
                <a:solidFill>
                  <a:schemeClr val="tx1"/>
                </a:solidFill>
                <a:effectLst/>
                <a:latin typeface="Times New Roman" pitchFamily="18" charset="0"/>
                <a:cs typeface="Times New Roman" pitchFamily="18" charset="0"/>
              </a:rPr>
              <a:t>I have chosen him so that he may command his children and his household after him to keep the way of </a:t>
            </a:r>
            <a:r>
              <a:rPr lang="en-US" sz="4000" b="1" u="sng" dirty="0" err="1">
                <a:solidFill>
                  <a:schemeClr val="tx1"/>
                </a:solidFill>
                <a:effectLst/>
                <a:latin typeface="Times New Roman" pitchFamily="18" charset="0"/>
                <a:cs typeface="Times New Roman" pitchFamily="18" charset="0"/>
              </a:rPr>
              <a:t>Yahuwah</a:t>
            </a:r>
            <a:r>
              <a:rPr lang="en-US" sz="4000" b="1" u="sng" dirty="0">
                <a:solidFill>
                  <a:schemeClr val="tx1"/>
                </a:solidFill>
                <a:effectLst/>
                <a:latin typeface="Times New Roman" pitchFamily="18" charset="0"/>
                <a:cs typeface="Times New Roman" pitchFamily="18" charset="0"/>
              </a:rPr>
              <a:t> by doing what is right and just. Then Yahuwah will give to Avraham what he promised him.</a:t>
            </a:r>
            <a:r>
              <a:rPr lang="en-US" sz="4000" b="1" dirty="0">
                <a:solidFill>
                  <a:schemeClr val="tx1"/>
                </a:solidFill>
                <a:effectLst/>
                <a:latin typeface="Times New Roman" pitchFamily="18" charset="0"/>
                <a:cs typeface="Times New Roman" pitchFamily="18" charset="0"/>
              </a:rPr>
              <a:t>"  (</a:t>
            </a:r>
            <a:r>
              <a:rPr lang="en-US" sz="4000" b="1" dirty="0" err="1" smtClean="0">
                <a:solidFill>
                  <a:schemeClr val="tx1"/>
                </a:solidFill>
                <a:effectLst/>
                <a:latin typeface="Times New Roman" pitchFamily="18" charset="0"/>
                <a:cs typeface="Times New Roman" pitchFamily="18" charset="0"/>
              </a:rPr>
              <a:t>Bereshith</a:t>
            </a:r>
            <a:r>
              <a:rPr lang="en-US" sz="4000" b="1" dirty="0" smtClean="0">
                <a:solidFill>
                  <a:schemeClr val="tx1"/>
                </a:solidFill>
                <a:effectLst/>
                <a:latin typeface="Times New Roman" pitchFamily="18" charset="0"/>
                <a:cs typeface="Times New Roman" pitchFamily="18" charset="0"/>
              </a:rPr>
              <a:t>/Genesis </a:t>
            </a:r>
            <a:r>
              <a:rPr lang="en-US" sz="4000" b="1" dirty="0">
                <a:solidFill>
                  <a:schemeClr val="tx1"/>
                </a:solidFill>
                <a:effectLst/>
                <a:latin typeface="Times New Roman" pitchFamily="18" charset="0"/>
                <a:cs typeface="Times New Roman" pitchFamily="18" charset="0"/>
              </a:rPr>
              <a:t>18:16-19)</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0092111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00332" y="292100"/>
            <a:ext cx="10506974" cy="850900"/>
          </a:xfrm>
        </p:spPr>
        <p:txBody>
          <a:bodyPr>
            <a:normAutofit/>
          </a:bodyPr>
          <a:lstStyle/>
          <a:p>
            <a:r>
              <a:rPr lang="en-US" b="1" dirty="0" smtClean="0">
                <a:solidFill>
                  <a:schemeClr val="tx1"/>
                </a:solidFill>
                <a:latin typeface="Times New Roman" pitchFamily="18" charset="0"/>
                <a:cs typeface="Times New Roman" pitchFamily="18" charset="0"/>
              </a:rPr>
              <a:t>A </a:t>
            </a:r>
            <a:r>
              <a:rPr lang="en-US" b="1" dirty="0">
                <a:solidFill>
                  <a:schemeClr val="tx1"/>
                </a:solidFill>
                <a:latin typeface="Times New Roman" pitchFamily="18" charset="0"/>
                <a:cs typeface="Times New Roman" pitchFamily="18" charset="0"/>
              </a:rPr>
              <a:t>Word to </a:t>
            </a:r>
            <a:r>
              <a:rPr lang="en-US" b="1" dirty="0" smtClean="0">
                <a:solidFill>
                  <a:schemeClr val="tx1"/>
                </a:solidFill>
                <a:latin typeface="Times New Roman" pitchFamily="18" charset="0"/>
                <a:cs typeface="Times New Roman" pitchFamily="18" charset="0"/>
              </a:rPr>
              <a:t>Isaac About Abraham</a:t>
            </a:r>
            <a:endParaRPr lang="en-US" sz="1800" dirty="0">
              <a:solidFill>
                <a:schemeClr val="tx1"/>
              </a:solidFill>
            </a:endParaRPr>
          </a:p>
        </p:txBody>
      </p:sp>
      <p:sp>
        <p:nvSpPr>
          <p:cNvPr id="3" name="Subtitle 2"/>
          <p:cNvSpPr>
            <a:spLocks noGrp="1"/>
          </p:cNvSpPr>
          <p:nvPr>
            <p:ph idx="1"/>
          </p:nvPr>
        </p:nvSpPr>
        <p:spPr>
          <a:xfrm>
            <a:off x="336430" y="1447800"/>
            <a:ext cx="11352362" cy="4876800"/>
          </a:xfrm>
        </p:spPr>
        <p:txBody>
          <a:bodyPr>
            <a:normAutofit/>
          </a:bodyPr>
          <a:lstStyle/>
          <a:p>
            <a:pPr marL="0" indent="0">
              <a:buNone/>
            </a:pPr>
            <a:r>
              <a:rPr lang="en-US" sz="4000" b="1" dirty="0" err="1">
                <a:solidFill>
                  <a:schemeClr val="tx1"/>
                </a:solidFill>
                <a:effectLst/>
                <a:latin typeface="Times New Roman" pitchFamily="18" charset="0"/>
                <a:cs typeface="Times New Roman" pitchFamily="18" charset="0"/>
              </a:rPr>
              <a:t>Yahuwah</a:t>
            </a:r>
            <a:r>
              <a:rPr lang="en-US" sz="4000" b="1" dirty="0">
                <a:solidFill>
                  <a:schemeClr val="tx1"/>
                </a:solidFill>
                <a:effectLst/>
                <a:latin typeface="Times New Roman" pitchFamily="18" charset="0"/>
                <a:cs typeface="Times New Roman" pitchFamily="18" charset="0"/>
              </a:rPr>
              <a:t> appeared to Yitzchak and said, "Do not go down to Egypt; settle down in the land that I will point out to you.  Stay in this land. Then I will be with you and will bless you, for I will give all these lands to you and to your descendants, and I will fulfill the solemn promise I made to your father Avraham</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Bereshith</a:t>
            </a:r>
            <a:r>
              <a:rPr lang="en-US" sz="4000" b="1" dirty="0">
                <a:latin typeface="Times New Roman" pitchFamily="18" charset="0"/>
                <a:cs typeface="Times New Roman" pitchFamily="18" charset="0"/>
              </a:rPr>
              <a:t>/Genesis 26:2-5)</a:t>
            </a:r>
          </a:p>
          <a:p>
            <a:pPr marL="0" indent="0">
              <a:buNone/>
            </a:pP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8650832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966158" y="292100"/>
            <a:ext cx="9244642" cy="850900"/>
          </a:xfrm>
        </p:spPr>
        <p:txBody>
          <a:bodyPr>
            <a:noAutofit/>
          </a:bodyPr>
          <a:lstStyle/>
          <a:p>
            <a:r>
              <a:rPr lang="en-US" b="1" dirty="0" smtClean="0">
                <a:solidFill>
                  <a:schemeClr val="tx1"/>
                </a:solidFill>
                <a:latin typeface="Times New Roman" pitchFamily="18" charset="0"/>
                <a:cs typeface="Times New Roman" pitchFamily="18" charset="0"/>
              </a:rPr>
              <a:t>Why </a:t>
            </a:r>
            <a:r>
              <a:rPr lang="en-US" b="1" dirty="0">
                <a:solidFill>
                  <a:schemeClr val="tx1"/>
                </a:solidFill>
                <a:latin typeface="Times New Roman" pitchFamily="18" charset="0"/>
                <a:cs typeface="Times New Roman" pitchFamily="18" charset="0"/>
              </a:rPr>
              <a:t>Will </a:t>
            </a:r>
            <a:r>
              <a:rPr lang="en-US" b="1" dirty="0" smtClean="0">
                <a:solidFill>
                  <a:schemeClr val="tx1"/>
                </a:solidFill>
                <a:latin typeface="Times New Roman" pitchFamily="18" charset="0"/>
                <a:cs typeface="Times New Roman" pitchFamily="18" charset="0"/>
              </a:rPr>
              <a:t>Yahuwah </a:t>
            </a:r>
            <a:r>
              <a:rPr lang="en-US" b="1" dirty="0">
                <a:solidFill>
                  <a:schemeClr val="tx1"/>
                </a:solidFill>
                <a:latin typeface="Times New Roman" pitchFamily="18" charset="0"/>
                <a:cs typeface="Times New Roman" pitchFamily="18" charset="0"/>
              </a:rPr>
              <a:t>Bless Abraham</a:t>
            </a:r>
            <a:r>
              <a:rPr lang="en-US" b="1" dirty="0" smtClean="0">
                <a:solidFill>
                  <a:schemeClr val="tx1"/>
                </a:solidFill>
                <a:latin typeface="Times New Roman" pitchFamily="18" charset="0"/>
                <a:cs typeface="Times New Roman" pitchFamily="18" charset="0"/>
              </a:rPr>
              <a:t>?</a:t>
            </a:r>
            <a:endParaRPr lang="en-US" sz="2400" b="1" dirty="0">
              <a:solidFill>
                <a:schemeClr val="tx1"/>
              </a:solidFill>
            </a:endParaRPr>
          </a:p>
        </p:txBody>
      </p:sp>
      <p:sp>
        <p:nvSpPr>
          <p:cNvPr id="3" name="Subtitle 2"/>
          <p:cNvSpPr>
            <a:spLocks noGrp="1"/>
          </p:cNvSpPr>
          <p:nvPr>
            <p:ph idx="1"/>
          </p:nvPr>
        </p:nvSpPr>
        <p:spPr>
          <a:xfrm>
            <a:off x="448573" y="1447800"/>
            <a:ext cx="11041811" cy="4876800"/>
          </a:xfrm>
        </p:spPr>
        <p:txBody>
          <a:bodyPr>
            <a:normAutofit/>
          </a:bodyPr>
          <a:lstStyle/>
          <a:p>
            <a:pPr marL="0" indent="0">
              <a:buNone/>
            </a:pPr>
            <a:r>
              <a:rPr lang="en-US" sz="4000" b="1" dirty="0">
                <a:solidFill>
                  <a:schemeClr val="tx1"/>
                </a:solidFill>
                <a:effectLst/>
                <a:latin typeface="Times New Roman" pitchFamily="18" charset="0"/>
                <a:cs typeface="Times New Roman" pitchFamily="18" charset="0"/>
              </a:rPr>
              <a:t>I will multiply your descendants so they will be as numerous as the stars in the sky, and I will give them all these lands. All the nations of the earth will pronounce blessings on one another using the name of your descendants.  </a:t>
            </a:r>
            <a:r>
              <a:rPr lang="en-US" sz="4000" b="1" u="sng" dirty="0">
                <a:solidFill>
                  <a:schemeClr val="tx1"/>
                </a:solidFill>
                <a:effectLst/>
                <a:latin typeface="Times New Roman" pitchFamily="18" charset="0"/>
                <a:cs typeface="Times New Roman" pitchFamily="18" charset="0"/>
              </a:rPr>
              <a:t>All this will come to pass because Avraham obeyed me and kept my charge, my commandments, my rules, and my Instructions</a:t>
            </a:r>
            <a:r>
              <a:rPr lang="en-US" sz="4000" b="1" dirty="0">
                <a:solidFill>
                  <a:schemeClr val="tx1"/>
                </a:solidFill>
                <a:effectLst/>
                <a:latin typeface="Times New Roman" pitchFamily="18" charset="0"/>
                <a:cs typeface="Times New Roman" pitchFamily="18" charset="0"/>
              </a:rPr>
              <a:t>."  (</a:t>
            </a:r>
            <a:r>
              <a:rPr lang="en-US" sz="4000" b="1" dirty="0" err="1" smtClean="0">
                <a:solidFill>
                  <a:schemeClr val="tx1"/>
                </a:solidFill>
                <a:effectLst/>
                <a:latin typeface="Times New Roman" pitchFamily="18" charset="0"/>
                <a:cs typeface="Times New Roman" pitchFamily="18" charset="0"/>
              </a:rPr>
              <a:t>Bereshith</a:t>
            </a:r>
            <a:r>
              <a:rPr lang="en-US" sz="4000" b="1" dirty="0" smtClean="0">
                <a:solidFill>
                  <a:schemeClr val="tx1"/>
                </a:solidFill>
                <a:effectLst/>
                <a:latin typeface="Times New Roman" pitchFamily="18" charset="0"/>
                <a:cs typeface="Times New Roman" pitchFamily="18" charset="0"/>
              </a:rPr>
              <a:t>/Genesis </a:t>
            </a:r>
            <a:r>
              <a:rPr lang="en-US" sz="4000" b="1" dirty="0">
                <a:solidFill>
                  <a:schemeClr val="tx1"/>
                </a:solidFill>
                <a:effectLst/>
                <a:latin typeface="Times New Roman" pitchFamily="18" charset="0"/>
                <a:cs typeface="Times New Roman" pitchFamily="18" charset="0"/>
              </a:rPr>
              <a:t>26:2-5)</a:t>
            </a:r>
            <a:endParaRPr lang="en-US" sz="4000" b="1"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407354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130060" y="309353"/>
            <a:ext cx="8778815" cy="850900"/>
          </a:xfrm>
        </p:spPr>
        <p:txBody>
          <a:bodyPr>
            <a:noAutofit/>
          </a:bodyPr>
          <a:lstStyle/>
          <a:p>
            <a:r>
              <a:rPr lang="en-US" b="1" dirty="0" smtClean="0">
                <a:solidFill>
                  <a:schemeClr val="tx1"/>
                </a:solidFill>
                <a:latin typeface="Times New Roman" pitchFamily="18" charset="0"/>
                <a:cs typeface="Times New Roman" pitchFamily="18" charset="0"/>
              </a:rPr>
              <a:t>Abraham </a:t>
            </a:r>
            <a:r>
              <a:rPr lang="en-US" b="1" dirty="0">
                <a:solidFill>
                  <a:schemeClr val="tx1"/>
                </a:solidFill>
                <a:latin typeface="Times New Roman" pitchFamily="18" charset="0"/>
                <a:cs typeface="Times New Roman" pitchFamily="18" charset="0"/>
              </a:rPr>
              <a:t>did not waver in his </a:t>
            </a:r>
            <a:r>
              <a:rPr lang="en-US" b="1" dirty="0" smtClean="0">
                <a:solidFill>
                  <a:schemeClr val="tx1"/>
                </a:solidFill>
                <a:latin typeface="Times New Roman" pitchFamily="18" charset="0"/>
                <a:cs typeface="Times New Roman" pitchFamily="18" charset="0"/>
              </a:rPr>
              <a:t>faith</a:t>
            </a:r>
            <a:endParaRPr lang="en-US" sz="2400" b="1" dirty="0">
              <a:solidFill>
                <a:schemeClr val="tx1"/>
              </a:solidFill>
            </a:endParaRPr>
          </a:p>
        </p:txBody>
      </p:sp>
      <p:sp>
        <p:nvSpPr>
          <p:cNvPr id="3" name="Subtitle 2"/>
          <p:cNvSpPr>
            <a:spLocks noGrp="1"/>
          </p:cNvSpPr>
          <p:nvPr>
            <p:ph idx="1"/>
          </p:nvPr>
        </p:nvSpPr>
        <p:spPr>
          <a:xfrm>
            <a:off x="629727" y="1447800"/>
            <a:ext cx="10946921" cy="4876800"/>
          </a:xfrm>
        </p:spPr>
        <p:txBody>
          <a:bodyPr/>
          <a:lstStyle/>
          <a:p>
            <a:pPr marL="0" indent="0">
              <a:buNone/>
            </a:pPr>
            <a:r>
              <a:rPr lang="en-US" sz="4000" b="1" dirty="0">
                <a:solidFill>
                  <a:schemeClr val="tx1"/>
                </a:solidFill>
                <a:effectLst/>
                <a:latin typeface="Times New Roman" pitchFamily="18" charset="0"/>
                <a:cs typeface="Times New Roman" pitchFamily="18" charset="0"/>
              </a:rPr>
              <a:t>he did not waver through unbelief regarding the promise of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but was strengthened in his faith and gave glory to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being fully persuaded that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had power to do what he had promised.  This is why "it was credited to him as righteousness" (Romans 4:20-22).</a:t>
            </a:r>
          </a:p>
          <a:p>
            <a:pPr marL="0" indent="0">
              <a:buNone/>
            </a:pPr>
            <a:endParaRPr lang="en-US"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8881200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17585" y="292100"/>
            <a:ext cx="9693215"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a:solidFill>
                  <a:schemeClr val="tx1"/>
                </a:solidFill>
                <a:latin typeface="Times New Roman" pitchFamily="18" charset="0"/>
                <a:cs typeface="Times New Roman" pitchFamily="18" charset="0"/>
              </a:rPr>
              <a:t>Justification: By Faith or By Works?</a:t>
            </a:r>
            <a:r>
              <a:rPr lang="en-US" sz="3100" b="1" dirty="0">
                <a:solidFill>
                  <a:schemeClr val="tx1"/>
                </a:solidFill>
                <a:latin typeface="Times New Roman" pitchFamily="18" charset="0"/>
                <a:cs typeface="Times New Roman" pitchFamily="18" charset="0"/>
              </a:rPr>
              <a:t/>
            </a:r>
            <a:br>
              <a:rPr lang="en-US" sz="3100" b="1" dirty="0">
                <a:solidFill>
                  <a:schemeClr val="tx1"/>
                </a:solidFill>
                <a:latin typeface="Times New Roman" pitchFamily="18" charset="0"/>
                <a:cs typeface="Times New Roman" pitchFamily="18" charset="0"/>
              </a:rPr>
            </a:br>
            <a:r>
              <a:rPr lang="en-US" sz="3100" b="1" i="1" dirty="0">
                <a:solidFill>
                  <a:schemeClr val="tx1"/>
                </a:solidFill>
              </a:rPr>
              <a:t/>
            </a:r>
            <a:br>
              <a:rPr lang="en-US" sz="31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422694" y="1295400"/>
            <a:ext cx="11179834" cy="5029200"/>
          </a:xfrm>
        </p:spPr>
        <p:txBody>
          <a:bodyPr>
            <a:normAutofit lnSpcReduction="10000"/>
          </a:bodyPr>
          <a:lstStyle/>
          <a:p>
            <a:pPr marL="0" indent="0">
              <a:buNone/>
            </a:pPr>
            <a:r>
              <a:rPr lang="en-US" sz="4000" b="1" dirty="0" smtClean="0">
                <a:solidFill>
                  <a:schemeClr val="tx1"/>
                </a:solidFill>
                <a:effectLst/>
                <a:latin typeface="Times New Roman" pitchFamily="18" charset="0"/>
                <a:cs typeface="Times New Roman" pitchFamily="18" charset="0"/>
              </a:rPr>
              <a:t>Paul: </a:t>
            </a:r>
            <a:r>
              <a:rPr lang="en-US" sz="4000" b="1" dirty="0">
                <a:solidFill>
                  <a:schemeClr val="tx1"/>
                </a:solidFill>
                <a:effectLst/>
                <a:latin typeface="Times New Roman" pitchFamily="18" charset="0"/>
                <a:cs typeface="Times New Roman" pitchFamily="18" charset="0"/>
              </a:rPr>
              <a:t>For we maintain that a man is justified by faith apart from observing the law (Romans 3:28)</a:t>
            </a:r>
          </a:p>
          <a:p>
            <a:pPr marL="0" indent="0">
              <a:buNone/>
            </a:pPr>
            <a:r>
              <a:rPr lang="en-US" sz="4000" b="1" dirty="0" smtClean="0">
                <a:solidFill>
                  <a:schemeClr val="tx1"/>
                </a:solidFill>
                <a:effectLst/>
                <a:latin typeface="Times New Roman" pitchFamily="18" charset="0"/>
                <a:cs typeface="Times New Roman" pitchFamily="18" charset="0"/>
              </a:rPr>
              <a:t>James: You </a:t>
            </a:r>
            <a:r>
              <a:rPr lang="en-US" sz="4000" b="1" dirty="0">
                <a:solidFill>
                  <a:schemeClr val="tx1"/>
                </a:solidFill>
                <a:effectLst/>
                <a:latin typeface="Times New Roman" pitchFamily="18" charset="0"/>
                <a:cs typeface="Times New Roman" pitchFamily="18" charset="0"/>
              </a:rPr>
              <a:t>see that a person is justified by what he does and not by faith alone (</a:t>
            </a:r>
            <a:r>
              <a:rPr lang="en-US" sz="4000" b="1" dirty="0" err="1">
                <a:solidFill>
                  <a:schemeClr val="tx1"/>
                </a:solidFill>
                <a:effectLst/>
                <a:latin typeface="Times New Roman" pitchFamily="18" charset="0"/>
                <a:cs typeface="Times New Roman" pitchFamily="18" charset="0"/>
              </a:rPr>
              <a:t>Ya'acov</a:t>
            </a:r>
            <a:r>
              <a:rPr lang="en-US" sz="4000" b="1" dirty="0">
                <a:solidFill>
                  <a:schemeClr val="tx1"/>
                </a:solidFill>
                <a:effectLst/>
                <a:latin typeface="Times New Roman" pitchFamily="18" charset="0"/>
                <a:cs typeface="Times New Roman" pitchFamily="18" charset="0"/>
              </a:rPr>
              <a:t> [James] 2:24).</a:t>
            </a:r>
          </a:p>
          <a:p>
            <a:pPr marL="0" indent="0">
              <a:buNone/>
            </a:pPr>
            <a:r>
              <a:rPr lang="en-US" sz="4000" b="1" dirty="0" smtClean="0">
                <a:solidFill>
                  <a:schemeClr val="tx1"/>
                </a:solidFill>
                <a:effectLst/>
                <a:latin typeface="Times New Roman" pitchFamily="18" charset="0"/>
                <a:cs typeface="Times New Roman" pitchFamily="18" charset="0"/>
              </a:rPr>
              <a:t>But Paul </a:t>
            </a:r>
            <a:r>
              <a:rPr lang="en-US" sz="4000" b="1" dirty="0">
                <a:solidFill>
                  <a:schemeClr val="tx1"/>
                </a:solidFill>
                <a:effectLst/>
                <a:latin typeface="Times New Roman" pitchFamily="18" charset="0"/>
                <a:cs typeface="Times New Roman" pitchFamily="18" charset="0"/>
              </a:rPr>
              <a:t>also said: it is not those who hear the Torah who are righteous before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but </a:t>
            </a:r>
            <a:r>
              <a:rPr lang="en-US" sz="4000" b="1" u="sng" dirty="0">
                <a:solidFill>
                  <a:schemeClr val="tx1"/>
                </a:solidFill>
                <a:effectLst/>
                <a:latin typeface="Times New Roman" pitchFamily="18" charset="0"/>
                <a:cs typeface="Times New Roman" pitchFamily="18" charset="0"/>
              </a:rPr>
              <a:t>those who do the Torah will be declared righteous</a:t>
            </a:r>
            <a:r>
              <a:rPr lang="en-US" sz="4000" b="1" dirty="0">
                <a:solidFill>
                  <a:schemeClr val="tx1"/>
                </a:solidFill>
                <a:effectLst/>
                <a:latin typeface="Times New Roman" pitchFamily="18" charset="0"/>
                <a:cs typeface="Times New Roman" pitchFamily="18" charset="0"/>
              </a:rPr>
              <a:t> (Romans 2:13).</a:t>
            </a:r>
          </a:p>
          <a:p>
            <a:pPr marL="0" indent="0">
              <a:buNone/>
            </a:pPr>
            <a:endParaRPr lang="en-US"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164065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a:bodyPr>
          <a:lstStyle/>
          <a:p>
            <a:r>
              <a:rPr lang="en-US" b="1" dirty="0" smtClean="0">
                <a:latin typeface="+mn-lt"/>
              </a:rPr>
              <a:t>It’s not about Just “Believing”</a:t>
            </a:r>
            <a:endParaRPr lang="en-US" dirty="0">
              <a:solidFill>
                <a:schemeClr val="tx1"/>
              </a:solidFill>
              <a:latin typeface="+mn-lt"/>
            </a:endParaRPr>
          </a:p>
        </p:txBody>
      </p:sp>
      <p:sp>
        <p:nvSpPr>
          <p:cNvPr id="3" name="Subtitle 2"/>
          <p:cNvSpPr>
            <a:spLocks noGrp="1"/>
          </p:cNvSpPr>
          <p:nvPr>
            <p:ph idx="1"/>
          </p:nvPr>
        </p:nvSpPr>
        <p:spPr>
          <a:xfrm>
            <a:off x="379561" y="1447800"/>
            <a:ext cx="10990053" cy="4876800"/>
          </a:xfrm>
        </p:spPr>
        <p:txBody>
          <a:bodyPr>
            <a:normAutofit lnSpcReduction="10000"/>
          </a:bodyPr>
          <a:lstStyle/>
          <a:p>
            <a:pPr marL="0" indent="0">
              <a:buNone/>
            </a:pPr>
            <a:r>
              <a:rPr lang="en-US" sz="4000" b="1" dirty="0" smtClean="0">
                <a:solidFill>
                  <a:schemeClr val="tx1"/>
                </a:solidFill>
                <a:effectLst/>
                <a:latin typeface="Times New Roman" pitchFamily="18" charset="0"/>
                <a:cs typeface="Times New Roman" pitchFamily="18" charset="0"/>
              </a:rPr>
              <a:t>So </a:t>
            </a:r>
            <a:r>
              <a:rPr lang="en-US" sz="4000" b="1" dirty="0">
                <a:solidFill>
                  <a:schemeClr val="tx1"/>
                </a:solidFill>
                <a:effectLst/>
                <a:latin typeface="Times New Roman" pitchFamily="18" charset="0"/>
                <a:cs typeface="Times New Roman" pitchFamily="18" charset="0"/>
              </a:rPr>
              <a:t>also </a:t>
            </a:r>
            <a:r>
              <a:rPr lang="en-US" sz="4000" b="1" u="sng" dirty="0">
                <a:solidFill>
                  <a:schemeClr val="tx1"/>
                </a:solidFill>
                <a:effectLst/>
                <a:latin typeface="Times New Roman" pitchFamily="18" charset="0"/>
                <a:cs typeface="Times New Roman" pitchFamily="18" charset="0"/>
              </a:rPr>
              <a:t>faith, if it does not have works, is dead being by itself</a:t>
            </a:r>
            <a:r>
              <a:rPr lang="en-US" sz="4000" b="1" dirty="0">
                <a:solidFill>
                  <a:schemeClr val="tx1"/>
                </a:solidFill>
                <a:effectLst/>
                <a:latin typeface="Times New Roman" pitchFamily="18" charset="0"/>
                <a:cs typeface="Times New Roman" pitchFamily="18" charset="0"/>
              </a:rPr>
              <a:t>.  But someone will say, "You have faith and I have works." Show me your faith without works and I will show faith by my works.  </a:t>
            </a:r>
            <a:r>
              <a:rPr lang="en-US" sz="4000" b="1" u="sng" dirty="0">
                <a:solidFill>
                  <a:schemeClr val="tx1"/>
                </a:solidFill>
                <a:effectLst/>
                <a:latin typeface="Times New Roman" pitchFamily="18" charset="0"/>
                <a:cs typeface="Times New Roman" pitchFamily="18" charset="0"/>
              </a:rPr>
              <a:t>You believe</a:t>
            </a:r>
            <a:r>
              <a:rPr lang="en-US" sz="4000" b="1" dirty="0">
                <a:solidFill>
                  <a:schemeClr val="tx1"/>
                </a:solidFill>
                <a:effectLst/>
                <a:latin typeface="Times New Roman" pitchFamily="18" charset="0"/>
                <a:cs typeface="Times New Roman" pitchFamily="18" charset="0"/>
              </a:rPr>
              <a:t> that </a:t>
            </a:r>
            <a:r>
              <a:rPr lang="en-US" sz="4000" b="1" dirty="0" err="1">
                <a:solidFill>
                  <a:schemeClr val="tx1"/>
                </a:solidFill>
                <a:effectLst/>
                <a:latin typeface="Times New Roman" pitchFamily="18" charset="0"/>
                <a:cs typeface="Times New Roman" pitchFamily="18" charset="0"/>
              </a:rPr>
              <a:t>Elohim</a:t>
            </a:r>
            <a:r>
              <a:rPr lang="en-US" sz="4000" b="1" dirty="0">
                <a:solidFill>
                  <a:schemeClr val="tx1"/>
                </a:solidFill>
                <a:effectLst/>
                <a:latin typeface="Times New Roman" pitchFamily="18" charset="0"/>
                <a:cs typeface="Times New Roman" pitchFamily="18" charset="0"/>
              </a:rPr>
              <a:t> is one; well and good. </a:t>
            </a:r>
            <a:r>
              <a:rPr lang="en-US" sz="4000" b="1" u="sng" dirty="0">
                <a:solidFill>
                  <a:schemeClr val="tx1"/>
                </a:solidFill>
                <a:effectLst/>
                <a:latin typeface="Times New Roman" pitchFamily="18" charset="0"/>
                <a:cs typeface="Times New Roman" pitchFamily="18" charset="0"/>
              </a:rPr>
              <a:t>Even the demons believe</a:t>
            </a:r>
            <a:r>
              <a:rPr lang="en-US" sz="4000" b="1" dirty="0">
                <a:solidFill>
                  <a:schemeClr val="tx1"/>
                </a:solidFill>
                <a:effectLst/>
                <a:latin typeface="Times New Roman" pitchFamily="18" charset="0"/>
                <a:cs typeface="Times New Roman" pitchFamily="18" charset="0"/>
              </a:rPr>
              <a:t> that--and tremble with fear.  (</a:t>
            </a:r>
            <a:r>
              <a:rPr lang="en-US" sz="4000" b="1" dirty="0" err="1">
                <a:solidFill>
                  <a:schemeClr val="tx1"/>
                </a:solidFill>
                <a:effectLst/>
                <a:latin typeface="Times New Roman" pitchFamily="18" charset="0"/>
                <a:cs typeface="Times New Roman" pitchFamily="18" charset="0"/>
              </a:rPr>
              <a:t>Ya'acov</a:t>
            </a:r>
            <a:r>
              <a:rPr lang="en-US" sz="4000" b="1" dirty="0">
                <a:solidFill>
                  <a:schemeClr val="tx1"/>
                </a:solidFill>
                <a:effectLst/>
                <a:latin typeface="Times New Roman" pitchFamily="18" charset="0"/>
                <a:cs typeface="Times New Roman" pitchFamily="18" charset="0"/>
              </a:rPr>
              <a:t> 2:17-19</a:t>
            </a:r>
            <a:r>
              <a:rPr lang="en-US" sz="4000" b="1" dirty="0" smtClean="0">
                <a:solidFill>
                  <a:schemeClr val="tx1"/>
                </a:solidFill>
                <a:effectLst/>
                <a:latin typeface="Times New Roman" pitchFamily="18" charset="0"/>
                <a:cs typeface="Times New Roman" pitchFamily="18" charset="0"/>
              </a:rPr>
              <a:t>)</a:t>
            </a:r>
          </a:p>
          <a:p>
            <a:pPr marL="0" indent="0">
              <a:buNone/>
            </a:pPr>
            <a:endParaRPr lang="en-US" sz="4000" b="1" dirty="0">
              <a:solidFill>
                <a:schemeClr val="tx1"/>
              </a:solidFill>
              <a:effectLst/>
              <a:latin typeface="Times New Roman" pitchFamily="18" charset="0"/>
              <a:cs typeface="Times New Roman" pitchFamily="18" charset="0"/>
            </a:endParaRPr>
          </a:p>
          <a:p>
            <a:pPr marL="0" indent="0">
              <a:buNone/>
            </a:pPr>
            <a:r>
              <a:rPr lang="en-US" sz="4000" b="1" dirty="0" smtClean="0">
                <a:solidFill>
                  <a:schemeClr val="tx1"/>
                </a:solidFill>
                <a:effectLst/>
                <a:latin typeface="Times New Roman" pitchFamily="18" charset="0"/>
                <a:cs typeface="Times New Roman" pitchFamily="18" charset="0"/>
              </a:rPr>
              <a:t>What kind of “faith” do you have?</a:t>
            </a:r>
            <a:endParaRPr lang="en-US" sz="4000" b="1" dirty="0">
              <a:solidFill>
                <a:schemeClr val="tx1"/>
              </a:solidFill>
              <a:effectLst/>
              <a:latin typeface="Times New Roman" pitchFamily="18" charset="0"/>
              <a:cs typeface="Times New Roman" pitchFamily="18" charset="0"/>
            </a:endParaRPr>
          </a:p>
          <a:p>
            <a:pPr marL="0" indent="0">
              <a:buNone/>
            </a:pPr>
            <a:endParaRPr lang="en-US" dirty="0" smtClean="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8615797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smtClean="0">
                <a:latin typeface="Times New Roman" pitchFamily="18" charset="0"/>
                <a:cs typeface="Times New Roman" pitchFamily="18" charset="0"/>
              </a:rPr>
              <a:t>Justification by Faith and Works</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60717" y="1143000"/>
            <a:ext cx="11084943" cy="5181600"/>
          </a:xfrm>
        </p:spPr>
        <p:txBody>
          <a:bodyPr>
            <a:normAutofit lnSpcReduction="10000"/>
          </a:bodyPr>
          <a:lstStyle/>
          <a:p>
            <a:pPr marL="0" indent="0">
              <a:buNone/>
            </a:pPr>
            <a:r>
              <a:rPr lang="en-US" sz="4000" b="1" dirty="0">
                <a:solidFill>
                  <a:schemeClr val="tx1"/>
                </a:solidFill>
                <a:effectLst/>
                <a:latin typeface="Times New Roman" pitchFamily="18" charset="0"/>
                <a:cs typeface="Times New Roman" pitchFamily="18" charset="0"/>
              </a:rPr>
              <a:t>But would you like evidence, you empty fellow, that </a:t>
            </a:r>
            <a:r>
              <a:rPr lang="en-US" sz="4000" b="1" u="sng" dirty="0">
                <a:solidFill>
                  <a:schemeClr val="tx1"/>
                </a:solidFill>
                <a:effectLst/>
                <a:latin typeface="Times New Roman" pitchFamily="18" charset="0"/>
                <a:cs typeface="Times New Roman" pitchFamily="18" charset="0"/>
              </a:rPr>
              <a:t>faith without works is useless</a:t>
            </a:r>
            <a:r>
              <a:rPr lang="en-US" sz="4000" b="1" dirty="0">
                <a:solidFill>
                  <a:schemeClr val="tx1"/>
                </a:solidFill>
                <a:effectLst/>
                <a:latin typeface="Times New Roman" pitchFamily="18" charset="0"/>
                <a:cs typeface="Times New Roman" pitchFamily="18" charset="0"/>
              </a:rPr>
              <a:t>?  Was not </a:t>
            </a:r>
            <a:r>
              <a:rPr lang="en-US" sz="4000" b="1" dirty="0" err="1">
                <a:solidFill>
                  <a:schemeClr val="tx1"/>
                </a:solidFill>
                <a:effectLst/>
                <a:latin typeface="Times New Roman" pitchFamily="18" charset="0"/>
                <a:cs typeface="Times New Roman" pitchFamily="18" charset="0"/>
              </a:rPr>
              <a:t>Avraham</a:t>
            </a:r>
            <a:r>
              <a:rPr lang="en-US" sz="4000" b="1" dirty="0">
                <a:solidFill>
                  <a:schemeClr val="tx1"/>
                </a:solidFill>
                <a:effectLst/>
                <a:latin typeface="Times New Roman" pitchFamily="18" charset="0"/>
                <a:cs typeface="Times New Roman" pitchFamily="18" charset="0"/>
              </a:rPr>
              <a:t> our father justified by works when he offered Yitzchak his son on the altar?  You see that his </a:t>
            </a:r>
            <a:r>
              <a:rPr lang="en-US" sz="4000" b="1" u="sng" dirty="0">
                <a:solidFill>
                  <a:schemeClr val="tx1"/>
                </a:solidFill>
                <a:effectLst/>
                <a:latin typeface="Times New Roman" pitchFamily="18" charset="0"/>
                <a:cs typeface="Times New Roman" pitchFamily="18" charset="0"/>
              </a:rPr>
              <a:t>faith was working together with his works and his faith was perfected by works</a:t>
            </a:r>
            <a:r>
              <a:rPr lang="en-US" sz="4000" b="1" dirty="0">
                <a:solidFill>
                  <a:schemeClr val="tx1"/>
                </a:solidFill>
                <a:effectLst/>
                <a:latin typeface="Times New Roman" pitchFamily="18" charset="0"/>
                <a:cs typeface="Times New Roman" pitchFamily="18" charset="0"/>
              </a:rPr>
              <a:t>. And the scripture was fulfilled that says, "</a:t>
            </a:r>
            <a:r>
              <a:rPr lang="en-US" sz="4000" b="1" u="sng" dirty="0">
                <a:solidFill>
                  <a:schemeClr val="tx1"/>
                </a:solidFill>
                <a:effectLst/>
                <a:latin typeface="Times New Roman" pitchFamily="18" charset="0"/>
                <a:cs typeface="Times New Roman" pitchFamily="18" charset="0"/>
              </a:rPr>
              <a:t>Now Avraham believed Elohim and it was counted to him for righteousness</a:t>
            </a:r>
            <a:r>
              <a:rPr lang="en-US" sz="4000" b="1" dirty="0">
                <a:solidFill>
                  <a:schemeClr val="tx1"/>
                </a:solidFill>
                <a:effectLst/>
                <a:latin typeface="Times New Roman" pitchFamily="18" charset="0"/>
                <a:cs typeface="Times New Roman" pitchFamily="18" charset="0"/>
              </a:rPr>
              <a:t>," and he was called Elohim's friend (</a:t>
            </a:r>
            <a:r>
              <a:rPr lang="en-US" sz="4000" b="1" dirty="0" err="1" smtClean="0">
                <a:solidFill>
                  <a:schemeClr val="tx1"/>
                </a:solidFill>
                <a:effectLst/>
                <a:latin typeface="Times New Roman" pitchFamily="18" charset="0"/>
                <a:cs typeface="Times New Roman" pitchFamily="18" charset="0"/>
              </a:rPr>
              <a:t>Ya'acov</a:t>
            </a:r>
            <a:r>
              <a:rPr lang="en-US" sz="4000" b="1" dirty="0" smtClean="0">
                <a:solidFill>
                  <a:schemeClr val="tx1"/>
                </a:solidFill>
                <a:effectLst/>
                <a:latin typeface="Times New Roman" pitchFamily="18" charset="0"/>
                <a:cs typeface="Times New Roman" pitchFamily="18" charset="0"/>
              </a:rPr>
              <a:t>/James </a:t>
            </a:r>
            <a:r>
              <a:rPr lang="en-US" sz="4000" b="1" dirty="0">
                <a:solidFill>
                  <a:schemeClr val="tx1"/>
                </a:solidFill>
                <a:effectLst/>
                <a:latin typeface="Times New Roman" pitchFamily="18" charset="0"/>
                <a:cs typeface="Times New Roman" pitchFamily="18" charset="0"/>
              </a:rPr>
              <a:t>2:20-23).</a:t>
            </a:r>
          </a:p>
          <a:p>
            <a:pPr marL="0" indent="0">
              <a:buNone/>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7422155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981200" y="292100"/>
            <a:ext cx="8229600" cy="850900"/>
          </a:xfrm>
        </p:spPr>
        <p:txBody>
          <a:bodyPr>
            <a:normAutofit fontScale="90000"/>
          </a:bodyPr>
          <a:lstStyle/>
          <a:p>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4900" b="1" dirty="0" smtClean="0">
                <a:latin typeface="Times New Roman" pitchFamily="18" charset="0"/>
                <a:cs typeface="Times New Roman" pitchFamily="18" charset="0"/>
              </a:rPr>
              <a:t>Justification</a:t>
            </a:r>
            <a:r>
              <a:rPr lang="en-US" sz="4000" b="1" i="1" dirty="0">
                <a:solidFill>
                  <a:schemeClr val="tx1"/>
                </a:solidFill>
              </a:rPr>
              <a:t/>
            </a:r>
            <a:br>
              <a:rPr lang="en-US" sz="40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r>
              <a:rPr lang="en-US" sz="2200" b="1" i="1" dirty="0">
                <a:solidFill>
                  <a:schemeClr val="tx1"/>
                </a:solidFill>
              </a:rPr>
              <a:t/>
            </a:r>
            <a:br>
              <a:rPr lang="en-US" sz="2200" b="1" i="1" dirty="0">
                <a:solidFill>
                  <a:schemeClr val="tx1"/>
                </a:solidFill>
              </a:rPr>
            </a:br>
            <a:endParaRPr lang="en-US" sz="2200" dirty="0">
              <a:solidFill>
                <a:schemeClr val="tx1"/>
              </a:solidFill>
            </a:endParaRPr>
          </a:p>
        </p:txBody>
      </p:sp>
      <p:sp>
        <p:nvSpPr>
          <p:cNvPr id="3" name="Subtitle 2"/>
          <p:cNvSpPr>
            <a:spLocks noGrp="1"/>
          </p:cNvSpPr>
          <p:nvPr>
            <p:ph idx="1"/>
          </p:nvPr>
        </p:nvSpPr>
        <p:spPr>
          <a:xfrm>
            <a:off x="560717" y="1143000"/>
            <a:ext cx="11084943" cy="5181600"/>
          </a:xfrm>
        </p:spPr>
        <p:txBody>
          <a:bodyPr>
            <a:normAutofit fontScale="92500" lnSpcReduction="10000"/>
          </a:bodyPr>
          <a:lstStyle/>
          <a:p>
            <a:pPr marL="0" indent="0">
              <a:buNone/>
            </a:pPr>
            <a:r>
              <a:rPr lang="en-US" sz="3600" b="1" dirty="0" err="1">
                <a:latin typeface="Bwgrkn" panose="00000400000000000000" pitchFamily="2" charset="0"/>
              </a:rPr>
              <a:t>dikai,wsij</a:t>
            </a:r>
            <a:r>
              <a:rPr lang="en-US" sz="3600" b="1" dirty="0">
                <a:latin typeface="Bwgrkn" panose="00000400000000000000" pitchFamily="2" charset="0"/>
              </a:rPr>
              <a:t> </a:t>
            </a:r>
            <a:r>
              <a:rPr lang="en-US" sz="4000" b="1" dirty="0" smtClean="0">
                <a:solidFill>
                  <a:schemeClr val="tx1"/>
                </a:solidFill>
                <a:effectLst/>
                <a:latin typeface="Times New Roman" pitchFamily="18" charset="0"/>
                <a:cs typeface="Times New Roman" pitchFamily="18" charset="0"/>
              </a:rPr>
              <a:t>(</a:t>
            </a:r>
            <a:r>
              <a:rPr lang="en-US" sz="4000" b="1" dirty="0" err="1" smtClean="0">
                <a:solidFill>
                  <a:schemeClr val="tx1"/>
                </a:solidFill>
                <a:effectLst/>
                <a:latin typeface="Times New Roman" pitchFamily="18" charset="0"/>
                <a:cs typeface="Times New Roman" pitchFamily="18" charset="0"/>
              </a:rPr>
              <a:t>dikaiosis</a:t>
            </a:r>
            <a:r>
              <a:rPr lang="en-US" sz="4000" b="1" dirty="0" smtClean="0">
                <a:solidFill>
                  <a:schemeClr val="tx1"/>
                </a:solidFill>
                <a:effectLst/>
                <a:latin typeface="Times New Roman" pitchFamily="18" charset="0"/>
                <a:cs typeface="Times New Roman" pitchFamily="18" charset="0"/>
              </a:rPr>
              <a:t>) </a:t>
            </a:r>
            <a:r>
              <a:rPr lang="en-US" sz="4000" b="1" i="1" dirty="0"/>
              <a:t>justification, vindication, acquittal </a:t>
            </a:r>
            <a:r>
              <a:rPr lang="en-US" sz="4000" b="1" dirty="0" smtClean="0">
                <a:solidFill>
                  <a:schemeClr val="tx1"/>
                </a:solidFill>
                <a:effectLst/>
                <a:latin typeface="Times New Roman" pitchFamily="18" charset="0"/>
                <a:cs typeface="Times New Roman" pitchFamily="18" charset="0"/>
              </a:rPr>
              <a:t>from </a:t>
            </a:r>
            <a:r>
              <a:rPr lang="en-US" sz="3900" b="1" dirty="0" err="1">
                <a:latin typeface="Bwgrkn" panose="00000400000000000000" pitchFamily="2" charset="0"/>
              </a:rPr>
              <a:t>dikai,wj</a:t>
            </a:r>
            <a:r>
              <a:rPr lang="en-US" sz="3900" b="1" dirty="0">
                <a:latin typeface="Bwgrkn" panose="00000400000000000000" pitchFamily="2" charset="0"/>
              </a:rPr>
              <a:t> </a:t>
            </a:r>
            <a:r>
              <a:rPr lang="en-US" sz="3900" b="1" dirty="0" smtClean="0"/>
              <a:t>1</a:t>
            </a:r>
            <a:r>
              <a:rPr lang="en-US" sz="3900" dirty="0"/>
              <a:t>. </a:t>
            </a:r>
            <a:r>
              <a:rPr lang="en-US" sz="3900" b="1" dirty="0"/>
              <a:t>pert. to being just or right in a juridical sense, </a:t>
            </a:r>
            <a:r>
              <a:rPr lang="en-US" sz="3900" b="1" i="1" dirty="0"/>
              <a:t>justly, in an upright </a:t>
            </a:r>
            <a:r>
              <a:rPr lang="en-US" sz="3900" b="1" i="1" dirty="0" smtClean="0"/>
              <a:t>manner  </a:t>
            </a:r>
            <a:r>
              <a:rPr lang="en-US" sz="3900" b="1" dirty="0" smtClean="0"/>
              <a:t>2</a:t>
            </a:r>
            <a:r>
              <a:rPr lang="en-US" sz="3900" dirty="0"/>
              <a:t>. </a:t>
            </a:r>
            <a:r>
              <a:rPr lang="en-US" sz="3900" b="1" u="sng" dirty="0"/>
              <a:t>pert. to quality of character, thought, or behavior, </a:t>
            </a:r>
            <a:r>
              <a:rPr lang="en-US" sz="3900" b="1" i="1" u="sng" dirty="0"/>
              <a:t>correctly, justly, </a:t>
            </a:r>
            <a:r>
              <a:rPr lang="en-US" sz="3900" b="1" i="1" u="sng" dirty="0" smtClean="0"/>
              <a:t>uprightly</a:t>
            </a:r>
            <a:endParaRPr lang="en-US" sz="5200" b="1" u="sng" dirty="0" smtClean="0">
              <a:solidFill>
                <a:schemeClr val="tx1"/>
              </a:solidFill>
              <a:effectLst/>
              <a:latin typeface="Times New Roman" pitchFamily="18" charset="0"/>
              <a:cs typeface="Times New Roman" pitchFamily="18" charset="0"/>
            </a:endParaRPr>
          </a:p>
          <a:p>
            <a:pPr marL="0" indent="0">
              <a:buNone/>
            </a:pPr>
            <a:r>
              <a:rPr lang="en-US" sz="4000" b="1" dirty="0" smtClean="0">
                <a:solidFill>
                  <a:schemeClr val="tx1"/>
                </a:solidFill>
                <a:effectLst/>
                <a:latin typeface="Times New Roman" pitchFamily="18" charset="0"/>
                <a:cs typeface="Times New Roman" pitchFamily="18" charset="0"/>
              </a:rPr>
              <a:t>Justification does not mean “just as if I had never sinned” based on believing in something.</a:t>
            </a:r>
          </a:p>
          <a:p>
            <a:pPr marL="0" indent="0">
              <a:buNone/>
            </a:pPr>
            <a:r>
              <a:rPr lang="en-US" sz="4000" b="1" dirty="0" smtClean="0">
                <a:latin typeface="Times New Roman" pitchFamily="18" charset="0"/>
                <a:cs typeface="Times New Roman" pitchFamily="18" charset="0"/>
              </a:rPr>
              <a:t>Justification is what one receives when he walks uprightly in obedience to Yahuwah’s commands.  He has repented and is living in compliance with the Instructions by which we receive life.</a:t>
            </a: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31118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TotalTime>
  <Words>2592</Words>
  <Application>Microsoft Office PowerPoint</Application>
  <PresentationFormat>Widescreen</PresentationFormat>
  <Paragraphs>232</Paragraphs>
  <Slides>56</Slides>
  <Notes>56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    Martin Luther    </vt:lpstr>
      <vt:lpstr>    Habakkuk 2:4    </vt:lpstr>
      <vt:lpstr>    The Just Shall Live By Faith    </vt:lpstr>
      <vt:lpstr>    Emunah    </vt:lpstr>
      <vt:lpstr>    Faith is an Action Word    </vt:lpstr>
      <vt:lpstr>Emunah means Faithfulness</vt:lpstr>
      <vt:lpstr>        </vt:lpstr>
      <vt:lpstr>    Emunah means Fidelity    </vt:lpstr>
      <vt:lpstr>    Emunah means Reliability    </vt:lpstr>
      <vt:lpstr>    What does it mean to “believe”?   </vt:lpstr>
      <vt:lpstr>Aman –Amen, Amein</vt:lpstr>
      <vt:lpstr>    Aman in the Tanach    </vt:lpstr>
      <vt:lpstr>        </vt:lpstr>
      <vt:lpstr>    Belief (aman) in Psalm 78    </vt:lpstr>
      <vt:lpstr>    Psalm 78    </vt:lpstr>
      <vt:lpstr>    The Gospel was Given to Israel    </vt:lpstr>
      <vt:lpstr>        </vt:lpstr>
      <vt:lpstr>        </vt:lpstr>
      <vt:lpstr>    Will You Look to Yahuwah or to the World for your Deliverance?    </vt:lpstr>
      <vt:lpstr>    Salvation Does Not Equal Entrance into the Kingdom    </vt:lpstr>
      <vt:lpstr>Biblical Belief means Solidarity with Yahuwah</vt:lpstr>
      <vt:lpstr>    The Just Shall Live By Faithfulness    </vt:lpstr>
      <vt:lpstr>    What Does the Torah Say About Life?  </vt:lpstr>
      <vt:lpstr>        </vt:lpstr>
      <vt:lpstr>How to Obtain Life</vt:lpstr>
      <vt:lpstr>A Word to Our Generation</vt:lpstr>
      <vt:lpstr>A Word to Our Generation</vt:lpstr>
      <vt:lpstr>    Deuteronomy 30 and Life    </vt:lpstr>
      <vt:lpstr>Paul Admits Mosheh Taught Life Comes Through Obedience</vt:lpstr>
      <vt:lpstr>Deuteronomy 30:17-20</vt:lpstr>
      <vt:lpstr>Deuteronomy 30</vt:lpstr>
      <vt:lpstr>What Do the Prophets Say About Obtaining Life?</vt:lpstr>
      <vt:lpstr>    Ezekiel 20    </vt:lpstr>
      <vt:lpstr>    Ezekiel 20    </vt:lpstr>
      <vt:lpstr>What Does Yahusha Teach About Obtaining Eternal Life?</vt:lpstr>
      <vt:lpstr>From Another Gospel…</vt:lpstr>
      <vt:lpstr>What is Paul’s “Righteousness by Faith”?</vt:lpstr>
      <vt:lpstr>More “Righteousness by Faith”</vt:lpstr>
      <vt:lpstr>   Its Near You  </vt:lpstr>
      <vt:lpstr>    What is Our Righteousness?    </vt:lpstr>
      <vt:lpstr>Imputed Righteousness</vt:lpstr>
      <vt:lpstr>“Abraham Believed”</vt:lpstr>
      <vt:lpstr>“Abraham Believed”</vt:lpstr>
      <vt:lpstr>    Believed – From Hebrew aman    </vt:lpstr>
      <vt:lpstr>        </vt:lpstr>
      <vt:lpstr>The Demonstration of Avram’s Faith</vt:lpstr>
      <vt:lpstr>Why Was Avraham Chosen?</vt:lpstr>
      <vt:lpstr>A Word to Isaac About Abraham</vt:lpstr>
      <vt:lpstr>Why Will Yahuwah Bless Abraham?</vt:lpstr>
      <vt:lpstr>Abraham did not waver in his faith</vt:lpstr>
      <vt:lpstr>    Justification: By Faith or By Works?    </vt:lpstr>
      <vt:lpstr>It’s not about Just “Believing”</vt:lpstr>
      <vt:lpstr>    Justification by Faith and Works    </vt:lpstr>
      <vt:lpstr>    Justification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28</cp:revision>
  <dcterms:created xsi:type="dcterms:W3CDTF">2018-11-07T08:55:54Z</dcterms:created>
  <dcterms:modified xsi:type="dcterms:W3CDTF">2019-02-23T16:48:11Z</dcterms:modified>
</cp:coreProperties>
</file>