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257" r:id="rId3"/>
    <p:sldId id="317" r:id="rId4"/>
    <p:sldId id="357" r:id="rId5"/>
    <p:sldId id="369" r:id="rId6"/>
    <p:sldId id="334" r:id="rId7"/>
    <p:sldId id="318" r:id="rId8"/>
    <p:sldId id="335" r:id="rId9"/>
    <p:sldId id="319" r:id="rId10"/>
    <p:sldId id="336" r:id="rId11"/>
    <p:sldId id="320" r:id="rId12"/>
    <p:sldId id="337" r:id="rId13"/>
    <p:sldId id="338" r:id="rId14"/>
    <p:sldId id="339" r:id="rId15"/>
    <p:sldId id="340" r:id="rId16"/>
    <p:sldId id="324" r:id="rId17"/>
    <p:sldId id="330" r:id="rId18"/>
    <p:sldId id="331" r:id="rId19"/>
    <p:sldId id="341" r:id="rId20"/>
    <p:sldId id="356" r:id="rId21"/>
    <p:sldId id="355" r:id="rId22"/>
    <p:sldId id="342" r:id="rId23"/>
    <p:sldId id="343" r:id="rId24"/>
    <p:sldId id="344" r:id="rId25"/>
    <p:sldId id="345" r:id="rId26"/>
    <p:sldId id="346" r:id="rId27"/>
    <p:sldId id="347" r:id="rId28"/>
    <p:sldId id="348" r:id="rId29"/>
    <p:sldId id="349" r:id="rId30"/>
    <p:sldId id="350" r:id="rId31"/>
    <p:sldId id="351" r:id="rId32"/>
    <p:sldId id="354" r:id="rId33"/>
    <p:sldId id="352" r:id="rId34"/>
    <p:sldId id="353" r:id="rId35"/>
    <p:sldId id="358" r:id="rId36"/>
    <p:sldId id="359" r:id="rId37"/>
    <p:sldId id="360" r:id="rId38"/>
    <p:sldId id="361" r:id="rId39"/>
    <p:sldId id="362" r:id="rId40"/>
    <p:sldId id="363" r:id="rId41"/>
    <p:sldId id="364" r:id="rId42"/>
    <p:sldId id="365" r:id="rId43"/>
    <p:sldId id="366" r:id="rId44"/>
    <p:sldId id="367" r:id="rId45"/>
    <p:sldId id="368" r:id="rId46"/>
    <p:sldId id="33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autoAdjust="0"/>
    <p:restoredTop sz="86379" autoAdjust="0"/>
  </p:normalViewPr>
  <p:slideViewPr>
    <p:cSldViewPr snapToGrid="0">
      <p:cViewPr varScale="1">
        <p:scale>
          <a:sx n="67" d="100"/>
          <a:sy n="67" d="100"/>
        </p:scale>
        <p:origin x="402" y="72"/>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12753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380755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14244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9177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128942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024039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20234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631543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370270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604318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111494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59950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89464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252149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451103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034956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663156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275757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915856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484755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575069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393660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898862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46901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861915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744801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42752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72181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795784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442416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02846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152001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8110001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563599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42307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420214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9156707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7327842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6911682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40286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41623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2539315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950419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867430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8/10/2019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8/10/2019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2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from the Foundation (</a:t>
            </a:r>
            <a:r>
              <a:rPr lang="en-US" sz="5333" b="1" smtClean="0">
                <a:solidFill>
                  <a:schemeClr val="tx1">
                    <a:lumMod val="95000"/>
                    <a:lumOff val="5000"/>
                  </a:schemeClr>
                </a:solidFill>
                <a:latin typeface="Helvetica" pitchFamily="34" charset="0"/>
                <a:cs typeface="Helvetica" pitchFamily="34" charset="0"/>
              </a:rPr>
              <a:t>Lower Floor) </a:t>
            </a:r>
            <a:r>
              <a:rPr lang="en-US" sz="5333" b="1" dirty="0" smtClean="0">
                <a:solidFill>
                  <a:schemeClr val="tx1">
                    <a:lumMod val="95000"/>
                    <a:lumOff val="5000"/>
                  </a:schemeClr>
                </a:solidFill>
                <a:latin typeface="Helvetica" pitchFamily="34" charset="0"/>
                <a:cs typeface="Helvetica" pitchFamily="34" charset="0"/>
              </a:rPr>
              <a:t>of the</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Upper </a:t>
            </a:r>
            <a:r>
              <a:rPr lang="en-US" sz="5333" b="1" dirty="0" smtClean="0">
                <a:solidFill>
                  <a:schemeClr val="tx1">
                    <a:lumMod val="95000"/>
                    <a:lumOff val="5000"/>
                  </a:schemeClr>
                </a:solidFill>
                <a:latin typeface="Helvetica" pitchFamily="34" charset="0"/>
                <a:cs typeface="Helvetica" pitchFamily="34" charset="0"/>
              </a:rPr>
              <a:t>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10,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Everlasting Gospel, Pt 4</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The Gospel That Messiah </a:t>
            </a:r>
            <a:r>
              <a:rPr lang="en-US" sz="4400" b="1" dirty="0" smtClean="0">
                <a:cs typeface="Helvetica" pitchFamily="34" charset="0"/>
              </a:rPr>
              <a:t>Proclaimed</a:t>
            </a:r>
          </a:p>
          <a:p>
            <a:pPr marL="0" indent="0" algn="ctr">
              <a:buNone/>
            </a:pPr>
            <a:r>
              <a:rPr lang="en-US" sz="4400" b="1" dirty="0" smtClean="0">
                <a:cs typeface="Helvetica" pitchFamily="34" charset="0"/>
              </a:rPr>
              <a:t>Mysteries Revealed</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Proclaimed</a:t>
            </a:r>
          </a:p>
          <a:p>
            <a:pPr>
              <a:buNone/>
            </a:pPr>
            <a:r>
              <a:rPr lang="en-US" sz="4000" b="1" dirty="0" smtClean="0">
                <a:solidFill>
                  <a:schemeClr val="tx1"/>
                </a:solidFill>
                <a:latin typeface="+mn-lt"/>
              </a:rPr>
              <a:t>The Gospel of the Kingdom</a:t>
            </a:r>
          </a:p>
          <a:p>
            <a:pPr>
              <a:buNone/>
            </a:pPr>
            <a:r>
              <a:rPr lang="en-US" sz="4000" b="1" dirty="0" smtClean="0"/>
              <a:t>Repent</a:t>
            </a:r>
            <a:endParaRPr lang="en-US" sz="4000" b="1" dirty="0" smtClean="0">
              <a:solidFill>
                <a:schemeClr val="tx1"/>
              </a:solidFill>
              <a:latin typeface="+mn-lt"/>
            </a:endParaRPr>
          </a:p>
          <a:p>
            <a:pPr>
              <a:buNone/>
            </a:pPr>
            <a:r>
              <a:rPr lang="en-US" sz="4000" b="1" dirty="0" smtClean="0">
                <a:cs typeface="Times New Roman" pitchFamily="18" charset="0"/>
              </a:rPr>
              <a:t>The Mysteries (Parables) of the Kingdom</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908090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Isaiah 61:1-2</a:t>
            </a:r>
            <a:endParaRPr lang="en-US" sz="4000" b="1" dirty="0" smtClean="0">
              <a:solidFill>
                <a:schemeClr val="tx1"/>
              </a:solidFill>
              <a:latin typeface="+mn-lt"/>
              <a:cs typeface="Times New Roman" pitchFamily="18" charset="0"/>
            </a:endParaRPr>
          </a:p>
          <a:p>
            <a:pPr marL="0" indent="0">
              <a:buNone/>
            </a:pPr>
            <a:r>
              <a:rPr lang="en-US" sz="4000" b="1" dirty="0"/>
              <a:t>The Spirit of Adonai Yahuwah is on me, because Yahuwah has anointed me to preach good news to the poor. He has sent me to bind up the brokenhearted, to proclaim freedom for the captives and release from darkness for the prisoners</a:t>
            </a:r>
            <a:r>
              <a:rPr lang="en-US" sz="4000" b="1" dirty="0" smtClean="0"/>
              <a:t>, </a:t>
            </a:r>
            <a:r>
              <a:rPr lang="en-US" sz="4000" b="1" dirty="0"/>
              <a:t>to proclaim the year of Yahuwah's favor and the day </a:t>
            </a:r>
            <a:r>
              <a:rPr lang="en-US" sz="4000" b="1" dirty="0" smtClean="0"/>
              <a:t>of </a:t>
            </a:r>
            <a:r>
              <a:rPr lang="en-US" sz="4000" b="1" dirty="0"/>
              <a:t>vengeance of our </a:t>
            </a:r>
            <a:r>
              <a:rPr lang="en-US" sz="4000" b="1" dirty="0" smtClean="0"/>
              <a:t>Elohim…</a:t>
            </a:r>
            <a:endParaRPr lang="en-US" sz="5400" b="1" dirty="0" smtClean="0">
              <a:solidFill>
                <a:schemeClr val="tx1"/>
              </a:solidFill>
              <a:cs typeface="Times New Roman" pitchFamily="18" charset="0"/>
            </a:endParaRPr>
          </a:p>
        </p:txBody>
      </p:sp>
    </p:spTree>
    <p:extLst>
      <p:ext uri="{BB962C8B-B14F-4D97-AF65-F5344CB8AC3E}">
        <p14:creationId xmlns:p14="http://schemas.microsoft.com/office/powerpoint/2010/main" val="789309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What is The Gospel of the Kingdom?</a:t>
            </a:r>
          </a:p>
          <a:p>
            <a:pPr>
              <a:buNone/>
            </a:pPr>
            <a:r>
              <a:rPr lang="en-US" sz="4000" b="1" dirty="0" smtClean="0">
                <a:solidFill>
                  <a:schemeClr val="tx1"/>
                </a:solidFill>
                <a:latin typeface="+mn-lt"/>
              </a:rPr>
              <a:t>The Gospel in all its forms points to the Messianic Age where Messiah, the seed of Abraham and offspring of David will reign and teach the nations the laws and right-rulings of Yahuwah as the proper way to worship Elohim.</a:t>
            </a:r>
          </a:p>
          <a:p>
            <a:pPr>
              <a:buNone/>
            </a:pPr>
            <a:r>
              <a:rPr lang="en-US" sz="4000" b="1" dirty="0" smtClean="0">
                <a:solidFill>
                  <a:schemeClr val="tx1"/>
                </a:solidFill>
                <a:latin typeface="+mn-lt"/>
                <a:cs typeface="Times New Roman" pitchFamily="18" charset="0"/>
              </a:rPr>
              <a:t>Thus, its called “the Gospel of the Kingdom” because the fulfillment of the biblical Everlasting Gospel is that Kingdom.</a:t>
            </a:r>
          </a:p>
        </p:txBody>
      </p:sp>
    </p:spTree>
    <p:extLst>
      <p:ext uri="{BB962C8B-B14F-4D97-AF65-F5344CB8AC3E}">
        <p14:creationId xmlns:p14="http://schemas.microsoft.com/office/powerpoint/2010/main" val="70831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John’s Gospel of the Kingdom?</a:t>
            </a:r>
          </a:p>
          <a:p>
            <a:pPr marL="0" indent="0">
              <a:buNone/>
            </a:pPr>
            <a:r>
              <a:rPr lang="en-US" sz="4000" b="1" dirty="0"/>
              <a:t>In those days </a:t>
            </a:r>
            <a:r>
              <a:rPr lang="en-US" sz="4000" b="1" dirty="0" err="1"/>
              <a:t>Yochanan</a:t>
            </a:r>
            <a:r>
              <a:rPr lang="en-US" sz="4000" b="1" dirty="0"/>
              <a:t> the Baptist came, preaching in the Desert of </a:t>
            </a:r>
            <a:r>
              <a:rPr lang="en-US" sz="4000" b="1" dirty="0" err="1" smtClean="0"/>
              <a:t>Yehudah</a:t>
            </a:r>
            <a:r>
              <a:rPr lang="en-US" sz="4000" b="1" dirty="0" smtClean="0"/>
              <a:t> </a:t>
            </a:r>
            <a:r>
              <a:rPr lang="en-US" sz="4000" b="1" dirty="0"/>
              <a:t>and saying, "Repent, for the kingdom of heaven is near."</a:t>
            </a:r>
          </a:p>
          <a:p>
            <a:pPr marL="0" indent="0">
              <a:buNone/>
            </a:pPr>
            <a:r>
              <a:rPr lang="en-US" sz="4000" b="1" dirty="0" smtClean="0"/>
              <a:t>This </a:t>
            </a:r>
            <a:r>
              <a:rPr lang="en-US" sz="4000" b="1" dirty="0"/>
              <a:t>is he who was spoken of through the prophet </a:t>
            </a:r>
            <a:r>
              <a:rPr lang="en-US" sz="4000" b="1" dirty="0" err="1"/>
              <a:t>Yeshayahu</a:t>
            </a:r>
            <a:r>
              <a:rPr lang="en-US" sz="4000" b="1" dirty="0"/>
              <a:t>: "A voice of one calling in the desert, 'Prepare the way for Yahuwah, make straight paths for him.'"</a:t>
            </a:r>
          </a:p>
          <a:p>
            <a:pPr>
              <a:buNone/>
            </a:pPr>
            <a:r>
              <a:rPr lang="en-US" sz="4000" b="1" dirty="0" smtClean="0">
                <a:solidFill>
                  <a:schemeClr val="tx1"/>
                </a:solidFill>
                <a:latin typeface="+mn-lt"/>
                <a:cs typeface="Times New Roman" pitchFamily="18" charset="0"/>
              </a:rPr>
              <a:t>Matthew 3:1-3</a:t>
            </a:r>
          </a:p>
        </p:txBody>
      </p:sp>
    </p:spTree>
    <p:extLst>
      <p:ext uri="{BB962C8B-B14F-4D97-AF65-F5344CB8AC3E}">
        <p14:creationId xmlns:p14="http://schemas.microsoft.com/office/powerpoint/2010/main" val="1965869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a:t>
            </a:r>
          </a:p>
          <a:p>
            <a:pPr>
              <a:buNone/>
            </a:pPr>
            <a:r>
              <a:rPr lang="en-US" sz="4000" b="1" dirty="0" smtClean="0">
                <a:solidFill>
                  <a:schemeClr val="tx1"/>
                </a:solidFill>
                <a:latin typeface="+mn-lt"/>
              </a:rPr>
              <a:t>First of all calls for repentance in view of the coming judgment of Elohim.</a:t>
            </a:r>
          </a:p>
          <a:p>
            <a:pPr>
              <a:buNone/>
            </a:pPr>
            <a:r>
              <a:rPr lang="en-US" sz="4000" b="1" dirty="0" smtClean="0">
                <a:solidFill>
                  <a:schemeClr val="tx1"/>
                </a:solidFill>
                <a:latin typeface="+mn-lt"/>
                <a:cs typeface="Times New Roman" pitchFamily="18" charset="0"/>
              </a:rPr>
              <a:t>John,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Peter and Paul each preach this repentance as the first step in returning to Yahuwah and of entering into the Kingdom</a:t>
            </a:r>
          </a:p>
        </p:txBody>
      </p:sp>
    </p:spTree>
    <p:extLst>
      <p:ext uri="{BB962C8B-B14F-4D97-AF65-F5344CB8AC3E}">
        <p14:creationId xmlns:p14="http://schemas.microsoft.com/office/powerpoint/2010/main" val="14292807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a:t>
            </a:r>
          </a:p>
          <a:p>
            <a:pPr marL="0" indent="0">
              <a:buNone/>
            </a:pPr>
            <a:r>
              <a:rPr lang="en-US" sz="4000" b="1" dirty="0" err="1"/>
              <a:t>Yochanan's</a:t>
            </a:r>
            <a:r>
              <a:rPr lang="en-US" sz="4000" b="1" dirty="0"/>
              <a:t> clothes were made of camel's hair, and he had a leather belt around his waist. His food was locusts and wild honey.</a:t>
            </a:r>
          </a:p>
          <a:p>
            <a:pPr marL="0" indent="0">
              <a:buNone/>
            </a:pPr>
            <a:r>
              <a:rPr lang="en-US" sz="4000" b="1" dirty="0" smtClean="0"/>
              <a:t>People </a:t>
            </a:r>
            <a:r>
              <a:rPr lang="en-US" sz="4000" b="1" dirty="0"/>
              <a:t>went out to him from </a:t>
            </a:r>
            <a:r>
              <a:rPr lang="en-US" sz="4000" b="1" dirty="0" err="1"/>
              <a:t>Yerushalayim</a:t>
            </a:r>
            <a:r>
              <a:rPr lang="en-US" sz="4000" b="1" dirty="0"/>
              <a:t> and all </a:t>
            </a:r>
            <a:r>
              <a:rPr lang="en-US" sz="4000" b="1" dirty="0" err="1"/>
              <a:t>Yehudah</a:t>
            </a:r>
            <a:r>
              <a:rPr lang="en-US" sz="4000" b="1" dirty="0"/>
              <a:t> and the whole region of the </a:t>
            </a:r>
            <a:r>
              <a:rPr lang="en-US" sz="4000" b="1" dirty="0" err="1"/>
              <a:t>Yarden</a:t>
            </a:r>
            <a:r>
              <a:rPr lang="en-US" sz="4000" b="1" dirty="0"/>
              <a:t>.</a:t>
            </a:r>
          </a:p>
          <a:p>
            <a:pPr marL="0" indent="0">
              <a:buNone/>
            </a:pPr>
            <a:r>
              <a:rPr lang="en-US" sz="4000" b="1" u="sng" dirty="0" smtClean="0"/>
              <a:t>Confessing </a:t>
            </a:r>
            <a:r>
              <a:rPr lang="en-US" sz="4000" b="1" u="sng" dirty="0"/>
              <a:t>their sins</a:t>
            </a:r>
            <a:r>
              <a:rPr lang="en-US" sz="4000" b="1" dirty="0"/>
              <a:t>, they were baptized by him in the </a:t>
            </a:r>
            <a:r>
              <a:rPr lang="en-US" sz="4000" b="1" dirty="0" err="1"/>
              <a:t>Yarden</a:t>
            </a:r>
            <a:r>
              <a:rPr lang="en-US" sz="4000" b="1" dirty="0"/>
              <a:t> River.</a:t>
            </a:r>
          </a:p>
          <a:p>
            <a:pPr>
              <a:buNone/>
            </a:pPr>
            <a:r>
              <a:rPr lang="en-US" sz="4000" b="1" dirty="0" smtClean="0">
                <a:solidFill>
                  <a:schemeClr val="tx1"/>
                </a:solidFill>
                <a:latin typeface="+mn-lt"/>
                <a:cs typeface="Times New Roman" pitchFamily="18" charset="0"/>
              </a:rPr>
              <a:t>Matthew 3:4-6</a:t>
            </a:r>
          </a:p>
        </p:txBody>
      </p:sp>
    </p:spTree>
    <p:extLst>
      <p:ext uri="{BB962C8B-B14F-4D97-AF65-F5344CB8AC3E}">
        <p14:creationId xmlns:p14="http://schemas.microsoft.com/office/powerpoint/2010/main" val="2690908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Gospel Calls for Repentance</a:t>
            </a:r>
          </a:p>
          <a:p>
            <a:pPr marL="0" indent="0">
              <a:buNone/>
            </a:pPr>
            <a:r>
              <a:rPr lang="en-US" sz="4000" b="1" dirty="0"/>
              <a:t>But when he saw many of the Pharisees and Sadducees coming to where he was baptizing, he said to them: "You brood of vipers! Who warned you to flee from the coming wrath?</a:t>
            </a:r>
          </a:p>
          <a:p>
            <a:pPr marL="0" indent="0">
              <a:buNone/>
            </a:pPr>
            <a:r>
              <a:rPr lang="en-US" sz="4000" b="1" dirty="0" smtClean="0"/>
              <a:t>Produce </a:t>
            </a:r>
            <a:r>
              <a:rPr lang="en-US" sz="4000" b="1" dirty="0"/>
              <a:t>fruit in keeping with repentance.</a:t>
            </a:r>
          </a:p>
          <a:p>
            <a:pPr marL="0" indent="0">
              <a:buNone/>
            </a:pPr>
            <a:r>
              <a:rPr lang="en-US" sz="4000" b="1" dirty="0" smtClean="0"/>
              <a:t>And </a:t>
            </a:r>
            <a:r>
              <a:rPr lang="en-US" sz="4000" b="1" dirty="0"/>
              <a:t>do not think you can say to yourselves, 'We have Avraham as our father.' I tell you that </a:t>
            </a:r>
            <a:r>
              <a:rPr lang="en-US" sz="4000" b="1" u="sng" dirty="0"/>
              <a:t>out of these stones Elohim can raise up children for Avraham</a:t>
            </a:r>
            <a:r>
              <a:rPr lang="en-US" sz="4000" b="1" dirty="0" smtClean="0"/>
              <a:t>.  </a:t>
            </a:r>
            <a:r>
              <a:rPr lang="en-US" sz="4000" b="1" dirty="0" smtClean="0">
                <a:solidFill>
                  <a:schemeClr val="tx1"/>
                </a:solidFill>
                <a:latin typeface="+mn-lt"/>
              </a:rPr>
              <a:t>Matthew 3:7-9</a:t>
            </a:r>
          </a:p>
          <a:p>
            <a:pPr marL="0" indent="0">
              <a:buNone/>
            </a:pPr>
            <a:r>
              <a:rPr lang="en-US" sz="4000" b="1" dirty="0" err="1" smtClean="0"/>
              <a:t>Yochanan</a:t>
            </a:r>
            <a:r>
              <a:rPr lang="en-US" sz="4000" b="1" dirty="0" smtClean="0"/>
              <a:t> hints at the identity of true Israel</a:t>
            </a:r>
            <a:endParaRPr lang="en-US" sz="4000" b="1" dirty="0" smtClean="0">
              <a:solidFill>
                <a:schemeClr val="tx1"/>
              </a:solidFill>
              <a:latin typeface="+mn-lt"/>
            </a:endParaRPr>
          </a:p>
        </p:txBody>
      </p:sp>
    </p:spTree>
    <p:extLst>
      <p:ext uri="{BB962C8B-B14F-4D97-AF65-F5344CB8AC3E}">
        <p14:creationId xmlns:p14="http://schemas.microsoft.com/office/powerpoint/2010/main" val="2983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Gospel Calls for Repentance</a:t>
            </a:r>
          </a:p>
          <a:p>
            <a:pPr marL="0" indent="0">
              <a:buNone/>
            </a:pPr>
            <a:r>
              <a:rPr lang="en-US" sz="4300" b="1" dirty="0"/>
              <a:t>The ax is already at the root of the trees, and every tree that does not produce good fruit will be cut down and thrown into the fire</a:t>
            </a:r>
            <a:r>
              <a:rPr lang="en-US" sz="4300" b="1" dirty="0" smtClean="0"/>
              <a:t>.  "</a:t>
            </a:r>
            <a:r>
              <a:rPr lang="en-US" sz="4300" b="1" dirty="0"/>
              <a:t>I baptize you with water for repentance. But after me will come one who is more powerful than I, whose sandals I am not fit to carry. He will baptize you with the Holy Spirit and with fire.</a:t>
            </a:r>
          </a:p>
          <a:p>
            <a:pPr marL="0" indent="0">
              <a:buNone/>
            </a:pPr>
            <a:r>
              <a:rPr lang="en-US" sz="4300" b="1" dirty="0" smtClean="0"/>
              <a:t>His </a:t>
            </a:r>
            <a:r>
              <a:rPr lang="en-US" sz="4300" b="1" dirty="0"/>
              <a:t>winnowing fork is in his hand, and he will clear his threshing floor, gathering his wheat into the barn and burning up the chaff with unquenchable fire</a:t>
            </a:r>
            <a:r>
              <a:rPr lang="en-US" sz="4300" b="1" dirty="0" smtClean="0"/>
              <a:t>.“  </a:t>
            </a:r>
            <a:r>
              <a:rPr lang="en-US" sz="4300" b="1" dirty="0" smtClean="0">
                <a:solidFill>
                  <a:schemeClr val="tx1"/>
                </a:solidFill>
              </a:rPr>
              <a:t>Matthew </a:t>
            </a:r>
            <a:r>
              <a:rPr lang="en-US" sz="4300" b="1" dirty="0" smtClean="0"/>
              <a:t>3</a:t>
            </a:r>
            <a:r>
              <a:rPr lang="en-US" sz="4300" b="1" dirty="0" smtClean="0">
                <a:solidFill>
                  <a:schemeClr val="tx1"/>
                </a:solidFill>
              </a:rPr>
              <a:t>:10-12</a:t>
            </a:r>
          </a:p>
        </p:txBody>
      </p:sp>
    </p:spTree>
    <p:extLst>
      <p:ext uri="{BB962C8B-B14F-4D97-AF65-F5344CB8AC3E}">
        <p14:creationId xmlns:p14="http://schemas.microsoft.com/office/powerpoint/2010/main" val="3861531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err="1" smtClean="0">
                <a:cs typeface="Times New Roman" pitchFamily="18" charset="0"/>
              </a:rPr>
              <a:t>Yahusha’s</a:t>
            </a:r>
            <a:r>
              <a:rPr lang="en-US" sz="4000" b="1" dirty="0" smtClean="0">
                <a:solidFill>
                  <a:schemeClr val="tx1"/>
                </a:solidFill>
                <a:latin typeface="+mn-lt"/>
                <a:cs typeface="Times New Roman" pitchFamily="18" charset="0"/>
              </a:rPr>
              <a:t> </a:t>
            </a:r>
            <a:r>
              <a:rPr lang="en-US" sz="4000" b="1" dirty="0">
                <a:solidFill>
                  <a:schemeClr val="tx1"/>
                </a:solidFill>
                <a:latin typeface="+mn-lt"/>
                <a:cs typeface="Times New Roman" pitchFamily="18" charset="0"/>
              </a:rPr>
              <a:t>Gospel Calls for Repentance</a:t>
            </a:r>
          </a:p>
          <a:p>
            <a:pPr marL="0" indent="0">
              <a:buNone/>
            </a:pPr>
            <a:r>
              <a:rPr lang="en-US" sz="4000" b="1" dirty="0" smtClean="0"/>
              <a:t>(After his temptation in the wilderness) From </a:t>
            </a:r>
            <a:r>
              <a:rPr lang="en-US" sz="4000" b="1" dirty="0"/>
              <a:t>that time on </a:t>
            </a:r>
            <a:r>
              <a:rPr lang="en-US" sz="4000" b="1" dirty="0" err="1"/>
              <a:t>Yahusha</a:t>
            </a:r>
            <a:r>
              <a:rPr lang="en-US" sz="4000" b="1" dirty="0"/>
              <a:t> began to preach, "Repent, for the kingdom of heaven is near</a:t>
            </a:r>
            <a:r>
              <a:rPr lang="en-US" sz="4000" b="1" dirty="0" smtClean="0"/>
              <a:t>.“  As </a:t>
            </a:r>
            <a:r>
              <a:rPr lang="en-US" sz="4000" b="1" dirty="0" err="1"/>
              <a:t>Yahusha</a:t>
            </a:r>
            <a:r>
              <a:rPr lang="en-US" sz="4000" b="1" dirty="0"/>
              <a:t> was walking beside the Sea of Galilee, he saw two brothers, Shimon called </a:t>
            </a:r>
            <a:r>
              <a:rPr lang="en-US" sz="4000" b="1" dirty="0" err="1"/>
              <a:t>Kepha</a:t>
            </a:r>
            <a:r>
              <a:rPr lang="en-US" sz="4000" b="1" dirty="0"/>
              <a:t> and his brother Andrew. They were casting a net into the lake, for they were fishermen.</a:t>
            </a:r>
          </a:p>
          <a:p>
            <a:pPr marL="0" indent="0">
              <a:buNone/>
            </a:pPr>
            <a:r>
              <a:rPr lang="en-US" sz="4000" b="1" dirty="0" smtClean="0"/>
              <a:t>"Come</a:t>
            </a:r>
            <a:r>
              <a:rPr lang="en-US" sz="4000" b="1" dirty="0"/>
              <a:t>, follow me," </a:t>
            </a:r>
            <a:r>
              <a:rPr lang="en-US" sz="4000" b="1" dirty="0" err="1"/>
              <a:t>Yahusha</a:t>
            </a:r>
            <a:r>
              <a:rPr lang="en-US" sz="4000" b="1" dirty="0"/>
              <a:t> said, "and I will make you fishers of men</a:t>
            </a:r>
            <a:r>
              <a:rPr lang="en-US" sz="4000" b="1" dirty="0" smtClean="0"/>
              <a:t>.“  At </a:t>
            </a:r>
            <a:r>
              <a:rPr lang="en-US" sz="4000" b="1" dirty="0"/>
              <a:t>once they left their nets and followed him.</a:t>
            </a:r>
          </a:p>
          <a:p>
            <a:pPr>
              <a:buNone/>
            </a:pPr>
            <a:r>
              <a:rPr lang="en-US" sz="4000" b="1" dirty="0" smtClean="0">
                <a:solidFill>
                  <a:schemeClr val="tx1"/>
                </a:solidFill>
                <a:latin typeface="+mn-lt"/>
              </a:rPr>
              <a:t>Matthew 4:17-20</a:t>
            </a:r>
            <a:endParaRPr lang="en-US" sz="4000" b="1" dirty="0">
              <a:solidFill>
                <a:schemeClr val="tx1"/>
              </a:solidFill>
              <a:latin typeface="+mn-lt"/>
            </a:endParaRPr>
          </a:p>
        </p:txBody>
      </p:sp>
    </p:spTree>
    <p:extLst>
      <p:ext uri="{BB962C8B-B14F-4D97-AF65-F5344CB8AC3E}">
        <p14:creationId xmlns:p14="http://schemas.microsoft.com/office/powerpoint/2010/main" val="2603286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cs typeface="Times New Roman" pitchFamily="18" charset="0"/>
              </a:rPr>
              <a:t>Yahusha’s</a:t>
            </a:r>
            <a:r>
              <a:rPr lang="en-US" sz="4000" b="1" dirty="0" smtClean="0">
                <a:solidFill>
                  <a:schemeClr val="tx1"/>
                </a:solidFill>
                <a:latin typeface="+mn-lt"/>
                <a:cs typeface="Times New Roman" pitchFamily="18" charset="0"/>
              </a:rPr>
              <a:t> </a:t>
            </a:r>
            <a:r>
              <a:rPr lang="en-US" sz="4000" b="1" dirty="0">
                <a:solidFill>
                  <a:schemeClr val="tx1"/>
                </a:solidFill>
                <a:latin typeface="+mn-lt"/>
                <a:cs typeface="Times New Roman" pitchFamily="18" charset="0"/>
              </a:rPr>
              <a:t>Gospel Calls for Repentance</a:t>
            </a:r>
          </a:p>
          <a:p>
            <a:pPr marL="0" indent="0">
              <a:buNone/>
            </a:pPr>
            <a:r>
              <a:rPr lang="en-US" sz="4000" b="1" dirty="0" smtClean="0">
                <a:solidFill>
                  <a:schemeClr val="tx1"/>
                </a:solidFill>
                <a:latin typeface="+mn-lt"/>
              </a:rPr>
              <a:t>After </a:t>
            </a:r>
            <a:r>
              <a:rPr lang="en-US" sz="4000" b="1" dirty="0" err="1">
                <a:solidFill>
                  <a:schemeClr val="tx1"/>
                </a:solidFill>
                <a:latin typeface="+mn-lt"/>
              </a:rPr>
              <a:t>Yochanan</a:t>
            </a:r>
            <a:r>
              <a:rPr lang="en-US" sz="4000" b="1" dirty="0">
                <a:solidFill>
                  <a:schemeClr val="tx1"/>
                </a:solidFill>
                <a:latin typeface="+mn-lt"/>
              </a:rPr>
              <a:t> was put in prison, </a:t>
            </a:r>
            <a:r>
              <a:rPr lang="en-US" sz="4000" b="1" dirty="0" err="1">
                <a:solidFill>
                  <a:schemeClr val="tx1"/>
                </a:solidFill>
                <a:latin typeface="+mn-lt"/>
              </a:rPr>
              <a:t>Yahusha</a:t>
            </a:r>
            <a:r>
              <a:rPr lang="en-US" sz="4000" b="1" dirty="0">
                <a:solidFill>
                  <a:schemeClr val="tx1"/>
                </a:solidFill>
                <a:latin typeface="+mn-lt"/>
              </a:rPr>
              <a:t> went into Galilee, proclaiming the good news of Elohim</a:t>
            </a:r>
            <a:r>
              <a:rPr lang="en-US" sz="4000" b="1" dirty="0" smtClean="0">
                <a:solidFill>
                  <a:schemeClr val="tx1"/>
                </a:solidFill>
                <a:latin typeface="+mn-lt"/>
              </a:rPr>
              <a:t>.  </a:t>
            </a:r>
            <a:r>
              <a:rPr lang="en-US" sz="4000" b="1" dirty="0">
                <a:solidFill>
                  <a:schemeClr val="tx1"/>
                </a:solidFill>
                <a:latin typeface="+mn-lt"/>
              </a:rPr>
              <a:t>"The time has come," he said. "The kingdom of Elohim is near. Repent and believe the good news</a:t>
            </a:r>
            <a:r>
              <a:rPr lang="en-US" sz="4000" b="1" dirty="0" smtClean="0">
                <a:solidFill>
                  <a:schemeClr val="tx1"/>
                </a:solidFill>
                <a:latin typeface="+mn-lt"/>
              </a:rPr>
              <a:t>!“ (Mark 1:14-15)</a:t>
            </a:r>
          </a:p>
          <a:p>
            <a:pPr>
              <a:buNone/>
            </a:pPr>
            <a:endParaRPr lang="en-US" sz="4000" b="1" dirty="0">
              <a:solidFill>
                <a:schemeClr val="tx1"/>
              </a:solidFill>
              <a:latin typeface="+mn-lt"/>
            </a:endParaRPr>
          </a:p>
        </p:txBody>
      </p:sp>
    </p:spTree>
    <p:extLst>
      <p:ext uri="{BB962C8B-B14F-4D97-AF65-F5344CB8AC3E}">
        <p14:creationId xmlns:p14="http://schemas.microsoft.com/office/powerpoint/2010/main" val="3370516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Angel’s Message to Miriam</a:t>
            </a:r>
            <a:endParaRPr lang="en-US" sz="4000" b="1" dirty="0">
              <a:solidFill>
                <a:schemeClr val="tx1"/>
              </a:solidFill>
              <a:latin typeface="+mn-lt"/>
              <a:cs typeface="Times New Roman" pitchFamily="18" charset="0"/>
            </a:endParaRPr>
          </a:p>
          <a:p>
            <a:pPr marL="0" indent="0">
              <a:buNone/>
            </a:pPr>
            <a:r>
              <a:rPr lang="en-US" sz="4000" b="1" dirty="0"/>
              <a:t>You will be with child and give birth to a son, and you are to give him the name </a:t>
            </a:r>
            <a:r>
              <a:rPr lang="en-US" sz="4000" b="1" dirty="0" err="1" smtClean="0"/>
              <a:t>Yahusha</a:t>
            </a:r>
            <a:r>
              <a:rPr lang="en-US" sz="4000" b="1" dirty="0" smtClean="0"/>
              <a:t>.  He </a:t>
            </a:r>
            <a:r>
              <a:rPr lang="en-US" sz="4000" b="1" dirty="0"/>
              <a:t>will be great and will be called the Son of the Most High. Yahuwah Elohim will give him the throne of his father </a:t>
            </a:r>
            <a:r>
              <a:rPr lang="en-US" sz="4000" b="1" dirty="0" smtClean="0"/>
              <a:t>David, </a:t>
            </a:r>
            <a:r>
              <a:rPr lang="en-US" sz="4000" b="1" dirty="0"/>
              <a:t>and he will reign over the house of </a:t>
            </a:r>
            <a:r>
              <a:rPr lang="en-US" sz="4000" b="1" dirty="0" err="1"/>
              <a:t>Ya'acov</a:t>
            </a:r>
            <a:r>
              <a:rPr lang="en-US" sz="4000" b="1" dirty="0"/>
              <a:t> forever; his kingdom will never end."</a:t>
            </a:r>
          </a:p>
          <a:p>
            <a:pPr>
              <a:buNone/>
            </a:pPr>
            <a:r>
              <a:rPr lang="en-US" sz="4000" b="1" dirty="0" smtClean="0">
                <a:solidFill>
                  <a:schemeClr val="tx1"/>
                </a:solidFill>
                <a:latin typeface="+mn-lt"/>
              </a:rPr>
              <a:t>Luke 1:31-33</a:t>
            </a:r>
            <a:endParaRPr lang="en-US" sz="4000" b="1" dirty="0">
              <a:solidFill>
                <a:schemeClr val="tx1"/>
              </a:solidFill>
              <a:latin typeface="+mn-lt"/>
            </a:endParaRPr>
          </a:p>
        </p:txBody>
      </p:sp>
    </p:spTree>
    <p:extLst>
      <p:ext uri="{BB962C8B-B14F-4D97-AF65-F5344CB8AC3E}">
        <p14:creationId xmlns:p14="http://schemas.microsoft.com/office/powerpoint/2010/main" val="3767590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Work of the Messiah</a:t>
            </a:r>
            <a:endParaRPr lang="en-US" sz="4000" b="1" dirty="0">
              <a:solidFill>
                <a:schemeClr val="tx1"/>
              </a:solidFill>
              <a:latin typeface="+mn-lt"/>
              <a:cs typeface="Times New Roman" pitchFamily="18" charset="0"/>
            </a:endParaRPr>
          </a:p>
          <a:p>
            <a:pPr marL="0" indent="0">
              <a:buNone/>
            </a:pPr>
            <a:r>
              <a:rPr lang="en-US" sz="4000" b="1" dirty="0"/>
              <a:t>When the sun was setting, the people brought to </a:t>
            </a:r>
            <a:r>
              <a:rPr lang="en-US" sz="4000" b="1" dirty="0" err="1"/>
              <a:t>Yahusha</a:t>
            </a:r>
            <a:r>
              <a:rPr lang="en-US" sz="4000" b="1" dirty="0"/>
              <a:t> all who had various kinds of sickness, and laying his hands on each one, he healed them.</a:t>
            </a:r>
          </a:p>
          <a:p>
            <a:pPr marL="0" indent="0">
              <a:buNone/>
            </a:pPr>
            <a:r>
              <a:rPr lang="en-US" sz="4000" b="1" dirty="0" smtClean="0"/>
              <a:t>Moreover</a:t>
            </a:r>
            <a:r>
              <a:rPr lang="en-US" sz="4000" b="1" dirty="0"/>
              <a:t>, demons came out of many people, shouting, "You are the Son of Elohim!" But he rebuked them and would not allow them to speak, because they knew he was the Messiah.</a:t>
            </a:r>
          </a:p>
          <a:p>
            <a:pPr marL="0" indent="0">
              <a:buNone/>
            </a:pPr>
            <a:r>
              <a:rPr lang="en-US" sz="4000" b="1" dirty="0" smtClean="0">
                <a:solidFill>
                  <a:schemeClr val="tx1"/>
                </a:solidFill>
                <a:latin typeface="+mn-lt"/>
              </a:rPr>
              <a:t>Luke 4:40-41</a:t>
            </a:r>
            <a:endParaRPr lang="en-US" sz="4000" b="1" dirty="0">
              <a:solidFill>
                <a:schemeClr val="tx1"/>
              </a:solidFill>
              <a:latin typeface="+mn-lt"/>
            </a:endParaRPr>
          </a:p>
        </p:txBody>
      </p:sp>
    </p:spTree>
    <p:extLst>
      <p:ext uri="{BB962C8B-B14F-4D97-AF65-F5344CB8AC3E}">
        <p14:creationId xmlns:p14="http://schemas.microsoft.com/office/powerpoint/2010/main" val="926638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The Work of the Messiah</a:t>
            </a:r>
            <a:endParaRPr lang="en-US" sz="4000" b="1" dirty="0">
              <a:solidFill>
                <a:schemeClr val="tx1"/>
              </a:solidFill>
              <a:latin typeface="+mn-lt"/>
              <a:cs typeface="Times New Roman" pitchFamily="18" charset="0"/>
            </a:endParaRPr>
          </a:p>
          <a:p>
            <a:pPr marL="0" indent="0">
              <a:buNone/>
            </a:pPr>
            <a:r>
              <a:rPr lang="en-US" sz="4000" b="1" dirty="0" smtClean="0"/>
              <a:t>At </a:t>
            </a:r>
            <a:r>
              <a:rPr lang="en-US" sz="4000" b="1" dirty="0"/>
              <a:t>daybreak </a:t>
            </a:r>
            <a:r>
              <a:rPr lang="en-US" sz="4000" b="1" dirty="0" err="1"/>
              <a:t>Yahusha</a:t>
            </a:r>
            <a:r>
              <a:rPr lang="en-US" sz="4000" b="1" dirty="0"/>
              <a:t> went out to a solitary place. The people were looking for him and when they came to where he was, they tried to keep him from leaving them.</a:t>
            </a:r>
          </a:p>
          <a:p>
            <a:pPr marL="0" indent="0">
              <a:buNone/>
            </a:pPr>
            <a:r>
              <a:rPr lang="en-US" sz="4000" b="1" dirty="0" smtClean="0"/>
              <a:t>But </a:t>
            </a:r>
            <a:r>
              <a:rPr lang="en-US" sz="4000" b="1" dirty="0"/>
              <a:t>he said, "I must preach the </a:t>
            </a:r>
            <a:r>
              <a:rPr lang="en-US" sz="4000" b="1" u="sng" dirty="0"/>
              <a:t>good news of the kingdom of Elohim</a:t>
            </a:r>
            <a:r>
              <a:rPr lang="en-US" sz="4000" b="1" dirty="0"/>
              <a:t> to the other towns also, because that is why I was sent."</a:t>
            </a:r>
          </a:p>
          <a:p>
            <a:pPr marL="0" indent="0">
              <a:buNone/>
            </a:pPr>
            <a:r>
              <a:rPr lang="en-US" sz="4000" b="1" dirty="0" smtClean="0"/>
              <a:t>And </a:t>
            </a:r>
            <a:r>
              <a:rPr lang="en-US" sz="4000" b="1" dirty="0"/>
              <a:t>he kept on preaching in the synagogues of </a:t>
            </a:r>
            <a:r>
              <a:rPr lang="en-US" sz="4000" b="1" dirty="0" err="1"/>
              <a:t>Yehudah</a:t>
            </a:r>
            <a:r>
              <a:rPr lang="en-US" sz="4000" b="1" dirty="0"/>
              <a:t>.</a:t>
            </a:r>
          </a:p>
          <a:p>
            <a:pPr marL="0" indent="0">
              <a:buNone/>
            </a:pPr>
            <a:r>
              <a:rPr lang="en-US" sz="4000" b="1" dirty="0" smtClean="0">
                <a:solidFill>
                  <a:schemeClr val="tx1"/>
                </a:solidFill>
                <a:latin typeface="+mn-lt"/>
              </a:rPr>
              <a:t>Luke 4:42-44</a:t>
            </a:r>
            <a:endParaRPr lang="en-US" sz="4000" b="1" dirty="0">
              <a:solidFill>
                <a:schemeClr val="tx1"/>
              </a:solidFill>
              <a:latin typeface="+mn-lt"/>
            </a:endParaRPr>
          </a:p>
        </p:txBody>
      </p:sp>
    </p:spTree>
    <p:extLst>
      <p:ext uri="{BB962C8B-B14F-4D97-AF65-F5344CB8AC3E}">
        <p14:creationId xmlns:p14="http://schemas.microsoft.com/office/powerpoint/2010/main" val="58033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a:t>
            </a:r>
          </a:p>
          <a:p>
            <a:pPr>
              <a:buNone/>
            </a:pPr>
            <a:r>
              <a:rPr lang="en-US" sz="4000" b="1" dirty="0" smtClean="0">
                <a:solidFill>
                  <a:schemeClr val="tx1"/>
                </a:solidFill>
                <a:latin typeface="+mn-lt"/>
                <a:cs typeface="Times New Roman" pitchFamily="18" charset="0"/>
              </a:rPr>
              <a:t>The kingdom of heaven (Matthew) and the Kingdom of Elohim/God (Mark and Luke) are the same.</a:t>
            </a:r>
          </a:p>
          <a:p>
            <a:pPr>
              <a:buNone/>
            </a:pPr>
            <a:r>
              <a:rPr lang="en-US" sz="4000" b="1" dirty="0" smtClean="0">
                <a:cs typeface="Times New Roman" pitchFamily="18" charset="0"/>
              </a:rPr>
              <a:t>Perhaps translation style difference from “kingdom of Yahuwah”</a:t>
            </a:r>
          </a:p>
          <a:p>
            <a:pPr>
              <a:buNone/>
            </a:pPr>
            <a:r>
              <a:rPr lang="en-US" sz="4000" b="1" dirty="0" smtClean="0">
                <a:solidFill>
                  <a:schemeClr val="tx1"/>
                </a:solidFill>
                <a:latin typeface="+mn-lt"/>
                <a:cs typeface="Times New Roman" pitchFamily="18" charset="0"/>
              </a:rPr>
              <a:t>Remember the Ineffable Name doctrine of the Rabbis and later in the New Testament Church</a:t>
            </a:r>
          </a:p>
        </p:txBody>
      </p:sp>
    </p:spTree>
    <p:extLst>
      <p:ext uri="{BB962C8B-B14F-4D97-AF65-F5344CB8AC3E}">
        <p14:creationId xmlns:p14="http://schemas.microsoft.com/office/powerpoint/2010/main" val="309324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a:t>
            </a:r>
          </a:p>
          <a:p>
            <a:pPr>
              <a:buNone/>
            </a:pPr>
            <a:r>
              <a:rPr lang="en-US" sz="4000" b="1" dirty="0" smtClean="0">
                <a:solidFill>
                  <a:schemeClr val="tx1"/>
                </a:solidFill>
                <a:latin typeface="+mn-lt"/>
              </a:rPr>
              <a:t>And </a:t>
            </a:r>
            <a:r>
              <a:rPr lang="en-US" sz="4000" b="1" dirty="0">
                <a:solidFill>
                  <a:schemeClr val="tx1"/>
                </a:solidFill>
                <a:latin typeface="+mn-lt"/>
              </a:rPr>
              <a:t>this gospel of the kingdom shall be preached in all the world for a witness unto all nations; and then shall the end come</a:t>
            </a:r>
            <a:r>
              <a:rPr lang="en-US" sz="4000" b="1" dirty="0" smtClean="0">
                <a:solidFill>
                  <a:schemeClr val="tx1"/>
                </a:solidFill>
                <a:latin typeface="+mn-lt"/>
              </a:rPr>
              <a:t>.</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(Matthew 24:14)</a:t>
            </a:r>
            <a:endParaRPr lang="en-US" sz="4000" b="1" dirty="0">
              <a:solidFill>
                <a:schemeClr val="tx1"/>
              </a:solidFill>
              <a:latin typeface="+mn-lt"/>
            </a:endParaRPr>
          </a:p>
        </p:txBody>
      </p:sp>
    </p:spTree>
    <p:extLst>
      <p:ext uri="{BB962C8B-B14F-4D97-AF65-F5344CB8AC3E}">
        <p14:creationId xmlns:p14="http://schemas.microsoft.com/office/powerpoint/2010/main" val="2312505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a:t>
            </a:r>
          </a:p>
          <a:p>
            <a:pPr marL="0" indent="0">
              <a:buNone/>
            </a:pPr>
            <a:r>
              <a:rPr lang="en-US" sz="4000" b="1" dirty="0">
                <a:solidFill>
                  <a:schemeClr val="tx1"/>
                </a:solidFill>
                <a:latin typeface="+mn-lt"/>
              </a:rPr>
              <a:t>"The Law and the Prophets were proclaimed until </a:t>
            </a:r>
            <a:r>
              <a:rPr lang="en-US" sz="4000" b="1" dirty="0" err="1">
                <a:solidFill>
                  <a:schemeClr val="tx1"/>
                </a:solidFill>
                <a:latin typeface="+mn-lt"/>
              </a:rPr>
              <a:t>Yochanan</a:t>
            </a:r>
            <a:r>
              <a:rPr lang="en-US" sz="4000" b="1" dirty="0">
                <a:solidFill>
                  <a:schemeClr val="tx1"/>
                </a:solidFill>
                <a:latin typeface="+mn-lt"/>
              </a:rPr>
              <a:t>. Since that time, the good news of the kingdom of Elohim is being preached, and </a:t>
            </a:r>
            <a:r>
              <a:rPr lang="en-US" sz="4000" b="1" dirty="0" smtClean="0">
                <a:solidFill>
                  <a:schemeClr val="tx1"/>
                </a:solidFill>
                <a:latin typeface="+mn-lt"/>
              </a:rPr>
              <a:t>all are aggressively pursuing it. </a:t>
            </a:r>
            <a:r>
              <a:rPr lang="en-US" sz="4000" b="1" dirty="0">
                <a:solidFill>
                  <a:schemeClr val="tx1"/>
                </a:solidFill>
                <a:latin typeface="+mn-lt"/>
              </a:rPr>
              <a:t>It is easier for heaven and earth to disappear than for the least stroke of a pen to drop out of the Law</a:t>
            </a:r>
            <a:r>
              <a:rPr lang="en-US" sz="4000" b="1" dirty="0" smtClean="0">
                <a:solidFill>
                  <a:schemeClr val="tx1"/>
                </a:solidFill>
                <a:latin typeface="+mn-lt"/>
              </a:rPr>
              <a:t>.</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(Luke 16:16-17)</a:t>
            </a:r>
          </a:p>
          <a:p>
            <a:pPr marL="0" indent="0">
              <a:buNone/>
            </a:pPr>
            <a:r>
              <a:rPr lang="en-US" sz="4000" b="1" dirty="0" smtClean="0">
                <a:cs typeface="Times New Roman" pitchFamily="18" charset="0"/>
              </a:rPr>
              <a:t>What’s the connection between these two statements…</a:t>
            </a:r>
            <a:endParaRPr lang="en-US" sz="4000" b="1" dirty="0">
              <a:solidFill>
                <a:schemeClr val="tx1"/>
              </a:solidFill>
              <a:latin typeface="+mn-lt"/>
            </a:endParaRPr>
          </a:p>
        </p:txBody>
      </p:sp>
    </p:spTree>
    <p:extLst>
      <p:ext uri="{BB962C8B-B14F-4D97-AF65-F5344CB8AC3E}">
        <p14:creationId xmlns:p14="http://schemas.microsoft.com/office/powerpoint/2010/main" val="1998587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(Parable) of the Sower</a:t>
            </a:r>
          </a:p>
          <a:p>
            <a:pPr marL="0" indent="0">
              <a:buNone/>
            </a:pPr>
            <a:r>
              <a:rPr lang="en-US" sz="4000" b="1" dirty="0"/>
              <a:t>Then he told them many things in parables, saying: "A farmer went out to sow his seed.</a:t>
            </a:r>
          </a:p>
          <a:p>
            <a:pPr marL="0" indent="0">
              <a:buNone/>
            </a:pPr>
            <a:r>
              <a:rPr lang="en-US" sz="4000" b="1" dirty="0" smtClean="0"/>
              <a:t>As </a:t>
            </a:r>
            <a:r>
              <a:rPr lang="en-US" sz="4000" b="1" dirty="0"/>
              <a:t>he was scattering the seed, some fell along the path, and the birds came and ate it up.</a:t>
            </a:r>
          </a:p>
          <a:p>
            <a:pPr marL="0" indent="0">
              <a:buNone/>
            </a:pPr>
            <a:r>
              <a:rPr lang="en-US" sz="4000" b="1" dirty="0" smtClean="0"/>
              <a:t>Some </a:t>
            </a:r>
            <a:r>
              <a:rPr lang="en-US" sz="4000" b="1" dirty="0"/>
              <a:t>fell on rocky places, where it did not have much soil. It sprang up quickly, because the soil was shallow</a:t>
            </a:r>
            <a:r>
              <a:rPr lang="en-US" sz="4000" b="1" dirty="0" smtClean="0"/>
              <a:t>.</a:t>
            </a:r>
            <a:endParaRPr lang="en-US" sz="5400" b="1" dirty="0" smtClean="0"/>
          </a:p>
          <a:p>
            <a:pPr marL="0" indent="0">
              <a:buNone/>
            </a:pPr>
            <a:r>
              <a:rPr lang="en-US" sz="4000" b="1" dirty="0" smtClean="0"/>
              <a:t>Matthew 13:3-5</a:t>
            </a:r>
            <a:endParaRPr lang="en-US" sz="4000" b="1" dirty="0"/>
          </a:p>
        </p:txBody>
      </p:sp>
    </p:spTree>
    <p:extLst>
      <p:ext uri="{BB962C8B-B14F-4D97-AF65-F5344CB8AC3E}">
        <p14:creationId xmlns:p14="http://schemas.microsoft.com/office/powerpoint/2010/main" val="4001574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(Parable) of the Sower</a:t>
            </a:r>
          </a:p>
          <a:p>
            <a:pPr marL="0" indent="0">
              <a:buNone/>
            </a:pPr>
            <a:r>
              <a:rPr lang="en-US" sz="4000" b="1" dirty="0"/>
              <a:t>But when the sun came up, the plants were scorched, and they withered because they had no root.</a:t>
            </a:r>
          </a:p>
          <a:p>
            <a:pPr marL="0" indent="0">
              <a:buNone/>
            </a:pPr>
            <a:r>
              <a:rPr lang="en-US" sz="4000" b="1" dirty="0" smtClean="0"/>
              <a:t>Other </a:t>
            </a:r>
            <a:r>
              <a:rPr lang="en-US" sz="4000" b="1" dirty="0"/>
              <a:t>seed fell among thorns, which grew up and choked the plants.</a:t>
            </a:r>
          </a:p>
          <a:p>
            <a:pPr marL="0" indent="0">
              <a:buNone/>
            </a:pPr>
            <a:r>
              <a:rPr lang="en-US" sz="4000" b="1" dirty="0" smtClean="0"/>
              <a:t>Still </a:t>
            </a:r>
            <a:r>
              <a:rPr lang="en-US" sz="4000" b="1" dirty="0"/>
              <a:t>other seed fell on good soil, where it produced a crop-- a hundred, sixty or thirty times what was sown.</a:t>
            </a:r>
          </a:p>
          <a:p>
            <a:pPr marL="0" indent="0">
              <a:buNone/>
            </a:pPr>
            <a:r>
              <a:rPr lang="en-US" sz="4000" b="1" dirty="0" smtClean="0"/>
              <a:t>Matthew 13:6-8</a:t>
            </a:r>
            <a:endParaRPr lang="en-US" sz="4000" b="1" dirty="0"/>
          </a:p>
        </p:txBody>
      </p:sp>
    </p:spTree>
    <p:extLst>
      <p:ext uri="{BB962C8B-B14F-4D97-AF65-F5344CB8AC3E}">
        <p14:creationId xmlns:p14="http://schemas.microsoft.com/office/powerpoint/2010/main" val="15189661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He who has ears, let him hear</a:t>
            </a:r>
            <a:r>
              <a:rPr lang="en-US" sz="4000" b="1" dirty="0" smtClean="0"/>
              <a:t>.  The </a:t>
            </a:r>
            <a:r>
              <a:rPr lang="en-US" sz="4000" b="1" dirty="0"/>
              <a:t>disciples came to him and asked, "Why do you speak to the people in parables?"</a:t>
            </a:r>
          </a:p>
          <a:p>
            <a:pPr marL="0" indent="0">
              <a:buNone/>
            </a:pPr>
            <a:r>
              <a:rPr lang="en-US" sz="4000" b="1" dirty="0" smtClean="0"/>
              <a:t>He </a:t>
            </a:r>
            <a:r>
              <a:rPr lang="en-US" sz="4000" b="1" dirty="0"/>
              <a:t>replied, "The knowledge of the secrets </a:t>
            </a:r>
            <a:r>
              <a:rPr lang="en-US" sz="4000" b="1" dirty="0" smtClean="0"/>
              <a:t>(mysteries) of </a:t>
            </a:r>
            <a:r>
              <a:rPr lang="en-US" sz="4000" b="1" dirty="0"/>
              <a:t>the kingdom of heaven has been given to you, but not to them</a:t>
            </a:r>
            <a:r>
              <a:rPr lang="en-US" sz="4000" b="1" dirty="0" smtClean="0"/>
              <a:t>. </a:t>
            </a:r>
            <a:r>
              <a:rPr lang="en-US" sz="4000" b="1" dirty="0"/>
              <a:t>Whoever has will be given more, and he will have an abundance. Whoever does not have, even what he has will be taken from him</a:t>
            </a:r>
            <a:r>
              <a:rPr lang="en-US" sz="4000" b="1" dirty="0" smtClean="0"/>
              <a:t>.  Matthew 13:9-12</a:t>
            </a:r>
            <a:endParaRPr lang="en-US" sz="4000" b="1" dirty="0"/>
          </a:p>
        </p:txBody>
      </p:sp>
    </p:spTree>
    <p:extLst>
      <p:ext uri="{BB962C8B-B14F-4D97-AF65-F5344CB8AC3E}">
        <p14:creationId xmlns:p14="http://schemas.microsoft.com/office/powerpoint/2010/main" val="15713157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This </a:t>
            </a:r>
            <a:r>
              <a:rPr lang="en-US" sz="4000" b="1" dirty="0"/>
              <a:t>is why I speak to them in parables: "Though seeing, they do not see; though hearing, they do not hear or understand.</a:t>
            </a:r>
          </a:p>
          <a:p>
            <a:pPr marL="0" indent="0">
              <a:buNone/>
            </a:pPr>
            <a:r>
              <a:rPr lang="en-US" sz="4000" b="1" dirty="0" smtClean="0"/>
              <a:t>In </a:t>
            </a:r>
            <a:r>
              <a:rPr lang="en-US" sz="4000" b="1" dirty="0"/>
              <a:t>them is fulfilled the prophecy of </a:t>
            </a:r>
            <a:r>
              <a:rPr lang="en-US" sz="4000" b="1" dirty="0" err="1"/>
              <a:t>Yeshayahu</a:t>
            </a:r>
            <a:r>
              <a:rPr lang="en-US" sz="4000" b="1" dirty="0"/>
              <a:t>: "'You will be ever hearing but never understanding; you will be ever seeing but never perceiving.</a:t>
            </a:r>
            <a:endParaRPr lang="en-US" b="1" dirty="0"/>
          </a:p>
          <a:p>
            <a:pPr marL="0" indent="0">
              <a:buNone/>
            </a:pPr>
            <a:r>
              <a:rPr lang="en-US" sz="4000" b="1" dirty="0" smtClean="0"/>
              <a:t> Matthew 13:13-14</a:t>
            </a:r>
            <a:endParaRPr lang="en-US" sz="4000" b="1" dirty="0"/>
          </a:p>
        </p:txBody>
      </p:sp>
    </p:spTree>
    <p:extLst>
      <p:ext uri="{BB962C8B-B14F-4D97-AF65-F5344CB8AC3E}">
        <p14:creationId xmlns:p14="http://schemas.microsoft.com/office/powerpoint/2010/main" val="3747476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For this people's heart has become calloused; they hardly hear with their ears, and they have closed their eyes. Otherwise they might see with their eyes, hear with their ears, understand with their hearts and turn, and I would heal them.'</a:t>
            </a:r>
          </a:p>
          <a:p>
            <a:pPr marL="0" indent="0">
              <a:buNone/>
            </a:pPr>
            <a:r>
              <a:rPr lang="en-US" sz="4000" b="1" dirty="0" smtClean="0"/>
              <a:t>But </a:t>
            </a:r>
            <a:r>
              <a:rPr lang="en-US" sz="4000" b="1" dirty="0"/>
              <a:t>blessed are your eyes because they see, and your ears because they hear.</a:t>
            </a:r>
          </a:p>
          <a:p>
            <a:pPr marL="0" indent="0">
              <a:buNone/>
            </a:pPr>
            <a:r>
              <a:rPr lang="en-US" sz="4000" b="1" dirty="0" smtClean="0"/>
              <a:t> Matthew 13:15-16</a:t>
            </a:r>
            <a:endParaRPr lang="en-US" sz="4000" b="1" dirty="0"/>
          </a:p>
        </p:txBody>
      </p:sp>
    </p:spTree>
    <p:extLst>
      <p:ext uri="{BB962C8B-B14F-4D97-AF65-F5344CB8AC3E}">
        <p14:creationId xmlns:p14="http://schemas.microsoft.com/office/powerpoint/2010/main" val="2401698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For I tell you the truth, many prophets and righteous men longed to see what you see but did not see it, and to hear what you hear but did not hear it.</a:t>
            </a:r>
          </a:p>
          <a:p>
            <a:pPr marL="0" indent="0">
              <a:buNone/>
            </a:pPr>
            <a:r>
              <a:rPr lang="en-US" sz="4000" b="1" dirty="0" smtClean="0"/>
              <a:t> Matthew 13:17</a:t>
            </a:r>
            <a:endParaRPr lang="en-US" sz="4000" b="1" dirty="0"/>
          </a:p>
        </p:txBody>
      </p:sp>
    </p:spTree>
    <p:extLst>
      <p:ext uri="{BB962C8B-B14F-4D97-AF65-F5344CB8AC3E}">
        <p14:creationId xmlns:p14="http://schemas.microsoft.com/office/powerpoint/2010/main" val="17293392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"Listen then to what the parable of the sower means:</a:t>
            </a:r>
          </a:p>
          <a:p>
            <a:pPr marL="0" indent="0">
              <a:buNone/>
            </a:pPr>
            <a:r>
              <a:rPr lang="en-US" sz="4000" b="1" dirty="0" smtClean="0"/>
              <a:t>When </a:t>
            </a:r>
            <a:r>
              <a:rPr lang="en-US" sz="4000" b="1" dirty="0"/>
              <a:t>anyone hears the message about the kingdom and does not understand it, the evil one comes and snatches away what was sown in his heart. This is the seed sown along the path.</a:t>
            </a:r>
          </a:p>
          <a:p>
            <a:pPr marL="0" indent="0">
              <a:buNone/>
            </a:pPr>
            <a:r>
              <a:rPr lang="en-US" sz="4000" b="1" dirty="0" smtClean="0"/>
              <a:t>The </a:t>
            </a:r>
            <a:r>
              <a:rPr lang="en-US" sz="4000" b="1" dirty="0"/>
              <a:t>one who received the seed that fell on rocky places is the man who hears the word and at once receives it with joy.</a:t>
            </a:r>
          </a:p>
          <a:p>
            <a:pPr marL="0" indent="0">
              <a:buNone/>
            </a:pPr>
            <a:r>
              <a:rPr lang="en-US" sz="4000" b="1" dirty="0" smtClean="0"/>
              <a:t> Matthew 13:18-20</a:t>
            </a:r>
            <a:endParaRPr lang="en-US" sz="4000" b="1" dirty="0"/>
          </a:p>
        </p:txBody>
      </p:sp>
    </p:spTree>
    <p:extLst>
      <p:ext uri="{BB962C8B-B14F-4D97-AF65-F5344CB8AC3E}">
        <p14:creationId xmlns:p14="http://schemas.microsoft.com/office/powerpoint/2010/main" val="29710145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But </a:t>
            </a:r>
            <a:r>
              <a:rPr lang="en-US" sz="4000" b="1" dirty="0"/>
              <a:t>since he has no root, he lasts only a short time. When trouble or persecution comes because of the word, he quickly falls away.</a:t>
            </a:r>
          </a:p>
          <a:p>
            <a:pPr marL="0" indent="0">
              <a:buNone/>
            </a:pPr>
            <a:r>
              <a:rPr lang="en-US" sz="4000" b="1" dirty="0" smtClean="0"/>
              <a:t>The </a:t>
            </a:r>
            <a:r>
              <a:rPr lang="en-US" sz="4000" b="1" dirty="0"/>
              <a:t>one who received the seed that fell among the thorns is the man who hears the word, but the worries of this life and the deceitfulness of wealth choke it, making it unfruitful.</a:t>
            </a:r>
          </a:p>
          <a:p>
            <a:pPr marL="0" indent="0">
              <a:buNone/>
            </a:pPr>
            <a:r>
              <a:rPr lang="en-US" sz="4000" b="1" dirty="0" smtClean="0"/>
              <a:t> Matthew 13:21-22</a:t>
            </a:r>
            <a:endParaRPr lang="en-US" sz="4000" b="1" dirty="0"/>
          </a:p>
        </p:txBody>
      </p:sp>
    </p:spTree>
    <p:extLst>
      <p:ext uri="{BB962C8B-B14F-4D97-AF65-F5344CB8AC3E}">
        <p14:creationId xmlns:p14="http://schemas.microsoft.com/office/powerpoint/2010/main" val="33911902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But </a:t>
            </a:r>
            <a:r>
              <a:rPr lang="en-US" sz="4000" b="1" dirty="0"/>
              <a:t>the one who received the seed that fell on good soil is the man who hears the word and understands it. He produces a crop, yielding a hundred, sixty or thirty times what was sown."</a:t>
            </a:r>
          </a:p>
          <a:p>
            <a:pPr marL="0" indent="0">
              <a:buNone/>
            </a:pPr>
            <a:r>
              <a:rPr lang="en-US" sz="4000" b="1" dirty="0" smtClean="0"/>
              <a:t> Matthew 13:23</a:t>
            </a:r>
            <a:endParaRPr lang="en-US" sz="4000" b="1" dirty="0"/>
          </a:p>
        </p:txBody>
      </p:sp>
    </p:spTree>
    <p:extLst>
      <p:ext uri="{BB962C8B-B14F-4D97-AF65-F5344CB8AC3E}">
        <p14:creationId xmlns:p14="http://schemas.microsoft.com/office/powerpoint/2010/main" val="19984398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err="1"/>
              <a:t>Yahusha</a:t>
            </a:r>
            <a:r>
              <a:rPr lang="en-US" sz="4000" b="1" dirty="0"/>
              <a:t> told them another parable: "The kingdom of heaven is like a man who sowed good seed in his field.</a:t>
            </a:r>
          </a:p>
          <a:p>
            <a:pPr marL="0" indent="0">
              <a:buNone/>
            </a:pPr>
            <a:r>
              <a:rPr lang="en-US" sz="4000" b="1" dirty="0" smtClean="0"/>
              <a:t>But </a:t>
            </a:r>
            <a:r>
              <a:rPr lang="en-US" sz="4000" b="1" dirty="0"/>
              <a:t>while everyone was sleeping, his enemy came and sowed weeds among the wheat, and went away.</a:t>
            </a:r>
          </a:p>
          <a:p>
            <a:pPr marL="0" indent="0">
              <a:buNone/>
            </a:pPr>
            <a:r>
              <a:rPr lang="en-US" sz="4000" b="1" dirty="0" smtClean="0"/>
              <a:t>When </a:t>
            </a:r>
            <a:r>
              <a:rPr lang="en-US" sz="4000" b="1" dirty="0"/>
              <a:t>the wheat sprouted and formed heads, then the weeds also appeared.</a:t>
            </a:r>
          </a:p>
          <a:p>
            <a:pPr marL="0" indent="0">
              <a:buNone/>
            </a:pPr>
            <a:r>
              <a:rPr lang="en-US" sz="4000" b="1" dirty="0" smtClean="0"/>
              <a:t> Matthew 13:24-26</a:t>
            </a:r>
            <a:endParaRPr lang="en-US" sz="4000" b="1" dirty="0"/>
          </a:p>
        </p:txBody>
      </p:sp>
    </p:spTree>
    <p:extLst>
      <p:ext uri="{BB962C8B-B14F-4D97-AF65-F5344CB8AC3E}">
        <p14:creationId xmlns:p14="http://schemas.microsoft.com/office/powerpoint/2010/main" val="20078786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"The owner's servants came to him and said, 'Sir, didn't you sow good seed in your field? Where then did the weeds come from?'</a:t>
            </a:r>
          </a:p>
          <a:p>
            <a:pPr marL="0" indent="0">
              <a:buNone/>
            </a:pPr>
            <a:r>
              <a:rPr lang="en-US" sz="4000" b="1" dirty="0" smtClean="0"/>
              <a:t>"</a:t>
            </a:r>
            <a:r>
              <a:rPr lang="en-US" sz="4000" b="1" dirty="0"/>
              <a:t>'An enemy did this,' he replied. "The servants asked him, 'Do you want us to go and pull them up?'</a:t>
            </a:r>
          </a:p>
          <a:p>
            <a:pPr marL="0" indent="0">
              <a:buNone/>
            </a:pPr>
            <a:r>
              <a:rPr lang="en-US" sz="4000" b="1" dirty="0" smtClean="0"/>
              <a:t>"</a:t>
            </a:r>
            <a:r>
              <a:rPr lang="en-US" sz="4000" b="1" dirty="0"/>
              <a:t>'No,' he answered, 'because while you are pulling the weeds, you may root up the wheat with them.</a:t>
            </a:r>
          </a:p>
          <a:p>
            <a:pPr marL="0" indent="0">
              <a:buNone/>
            </a:pPr>
            <a:r>
              <a:rPr lang="en-US" sz="4000" b="1" dirty="0" smtClean="0"/>
              <a:t> Matthew 13:27-29</a:t>
            </a:r>
            <a:endParaRPr lang="en-US" sz="4000" b="1" dirty="0"/>
          </a:p>
        </p:txBody>
      </p:sp>
    </p:spTree>
    <p:extLst>
      <p:ext uri="{BB962C8B-B14F-4D97-AF65-F5344CB8AC3E}">
        <p14:creationId xmlns:p14="http://schemas.microsoft.com/office/powerpoint/2010/main" val="29496946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Let both grow together until the harvest. At that time I will tell the harvesters: First collect the weeds and tie them in bundles to be burned; then gather the wheat and bring it into my barn.'"</a:t>
            </a:r>
          </a:p>
          <a:p>
            <a:pPr marL="0" indent="0">
              <a:buNone/>
            </a:pPr>
            <a:r>
              <a:rPr lang="en-US" sz="4000" b="1" dirty="0" smtClean="0"/>
              <a:t> Matthew 13:30</a:t>
            </a:r>
            <a:endParaRPr lang="en-US" sz="4000" b="1" dirty="0"/>
          </a:p>
        </p:txBody>
      </p:sp>
    </p:spTree>
    <p:extLst>
      <p:ext uri="{BB962C8B-B14F-4D97-AF65-F5344CB8AC3E}">
        <p14:creationId xmlns:p14="http://schemas.microsoft.com/office/powerpoint/2010/main" val="39752742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Mustard Seed</a:t>
            </a:r>
          </a:p>
          <a:p>
            <a:pPr marL="0" indent="0">
              <a:buNone/>
            </a:pPr>
            <a:r>
              <a:rPr lang="en-US" sz="4000" b="1" dirty="0"/>
              <a:t>He told them another parable: "The kingdom of heaven is like a mustard seed, which a man took and planted in his field.</a:t>
            </a:r>
          </a:p>
          <a:p>
            <a:pPr marL="0" indent="0">
              <a:buNone/>
            </a:pPr>
            <a:r>
              <a:rPr lang="en-US" sz="4000" b="1" dirty="0" smtClean="0"/>
              <a:t>Though </a:t>
            </a:r>
            <a:r>
              <a:rPr lang="en-US" sz="4000" b="1" dirty="0"/>
              <a:t>it is the smallest of all your seeds, yet when it grows, it is the largest of garden plants and becomes a tree, so that the birds of the air come and perch in its branches."</a:t>
            </a:r>
          </a:p>
          <a:p>
            <a:pPr marL="0" indent="0">
              <a:buNone/>
            </a:pPr>
            <a:r>
              <a:rPr lang="en-US" sz="4000" b="1" dirty="0" smtClean="0"/>
              <a:t> Matthew 13:31-32</a:t>
            </a:r>
            <a:endParaRPr lang="en-US" sz="4000" b="1" dirty="0"/>
          </a:p>
        </p:txBody>
      </p:sp>
    </p:spTree>
    <p:extLst>
      <p:ext uri="{BB962C8B-B14F-4D97-AF65-F5344CB8AC3E}">
        <p14:creationId xmlns:p14="http://schemas.microsoft.com/office/powerpoint/2010/main" val="30587193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Nebuchadnezzar’s Dream</a:t>
            </a:r>
          </a:p>
          <a:p>
            <a:pPr marL="0" indent="0">
              <a:buNone/>
            </a:pPr>
            <a:r>
              <a:rPr lang="en-US" sz="4000" b="1" dirty="0" smtClean="0"/>
              <a:t>Daniel 2</a:t>
            </a:r>
          </a:p>
          <a:p>
            <a:pPr marL="0" indent="0">
              <a:buNone/>
            </a:pPr>
            <a:r>
              <a:rPr lang="en-US" sz="4000" b="1" dirty="0" smtClean="0"/>
              <a:t>The Mystery of the Dream was revealed in a Vision</a:t>
            </a:r>
          </a:p>
          <a:p>
            <a:pPr marL="0" indent="0">
              <a:buNone/>
            </a:pPr>
            <a:r>
              <a:rPr lang="en-US" sz="4000" b="1" dirty="0" smtClean="0"/>
              <a:t>This Mystery concerned the Kingdom of Elohim</a:t>
            </a:r>
          </a:p>
          <a:p>
            <a:pPr marL="0" indent="0">
              <a:buNone/>
            </a:pPr>
            <a:r>
              <a:rPr lang="en-US" sz="4000" b="1" dirty="0" smtClean="0"/>
              <a:t>Yah wants us to understand the mysteries</a:t>
            </a:r>
            <a:endParaRPr lang="en-US" sz="4000" b="1" dirty="0"/>
          </a:p>
        </p:txBody>
      </p:sp>
    </p:spTree>
    <p:extLst>
      <p:ext uri="{BB962C8B-B14F-4D97-AF65-F5344CB8AC3E}">
        <p14:creationId xmlns:p14="http://schemas.microsoft.com/office/powerpoint/2010/main" val="26685724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Mixing Dough</a:t>
            </a:r>
          </a:p>
          <a:p>
            <a:pPr marL="0" indent="0">
              <a:buNone/>
            </a:pPr>
            <a:r>
              <a:rPr lang="en-US" sz="4000" b="1" dirty="0"/>
              <a:t>He told them still another parable: "The kingdom of heaven is like yeast that a woman took and mixed into a large amount of flour until it worked all through the dough."</a:t>
            </a:r>
          </a:p>
          <a:p>
            <a:pPr marL="0" indent="0">
              <a:buNone/>
            </a:pPr>
            <a:r>
              <a:rPr lang="en-US" sz="4000" b="1" dirty="0" smtClean="0"/>
              <a:t> Matthew 13:33</a:t>
            </a:r>
          </a:p>
          <a:p>
            <a:pPr marL="0" indent="0">
              <a:buNone/>
            </a:pPr>
            <a:r>
              <a:rPr lang="en-US" sz="4000" b="1" dirty="0" smtClean="0"/>
              <a:t>How is that!</a:t>
            </a:r>
          </a:p>
          <a:p>
            <a:pPr marL="0" indent="0">
              <a:buNone/>
            </a:pPr>
            <a:r>
              <a:rPr lang="en-US" sz="4000" b="1" dirty="0" smtClean="0"/>
              <a:t>The Gospel has to be taken to the ends of the earth for people to hear and receive</a:t>
            </a:r>
            <a:endParaRPr lang="en-US" sz="4000" b="1" dirty="0"/>
          </a:p>
        </p:txBody>
      </p:sp>
    </p:spTree>
    <p:extLst>
      <p:ext uri="{BB962C8B-B14F-4D97-AF65-F5344CB8AC3E}">
        <p14:creationId xmlns:p14="http://schemas.microsoft.com/office/powerpoint/2010/main" val="17487680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Purpose of the Parables (Mysteries)</a:t>
            </a:r>
          </a:p>
          <a:p>
            <a:pPr marL="0" indent="0">
              <a:buNone/>
            </a:pPr>
            <a:r>
              <a:rPr lang="en-US" sz="4000" b="1" dirty="0" err="1"/>
              <a:t>Yahusha</a:t>
            </a:r>
            <a:r>
              <a:rPr lang="en-US" sz="4000" b="1" dirty="0"/>
              <a:t> spoke all these things to the crowd in parables; he did not say anything to them without using a parable.</a:t>
            </a:r>
          </a:p>
          <a:p>
            <a:pPr marL="0" indent="0">
              <a:buNone/>
            </a:pPr>
            <a:r>
              <a:rPr lang="en-US" sz="4000" b="1" dirty="0" smtClean="0"/>
              <a:t>So </a:t>
            </a:r>
            <a:r>
              <a:rPr lang="en-US" sz="4000" b="1" dirty="0"/>
              <a:t>was fulfilled what was spoken through the prophet: "I will open my mouth in parables, I will utter things hidden since the creation of the world."</a:t>
            </a:r>
          </a:p>
          <a:p>
            <a:pPr marL="0" indent="0">
              <a:buNone/>
            </a:pPr>
            <a:r>
              <a:rPr lang="en-US" sz="4000" b="1" dirty="0" smtClean="0"/>
              <a:t> Matthew 13:34-35</a:t>
            </a:r>
            <a:endParaRPr lang="en-US" sz="4000" b="1" dirty="0"/>
          </a:p>
        </p:txBody>
      </p:sp>
    </p:spTree>
    <p:extLst>
      <p:ext uri="{BB962C8B-B14F-4D97-AF65-F5344CB8AC3E}">
        <p14:creationId xmlns:p14="http://schemas.microsoft.com/office/powerpoint/2010/main" val="19838122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Explained</a:t>
            </a:r>
          </a:p>
          <a:p>
            <a:pPr marL="0" indent="0">
              <a:buNone/>
            </a:pPr>
            <a:r>
              <a:rPr lang="en-US" sz="4000" b="1" dirty="0"/>
              <a:t>Then he left the crowd and went into the house. His disciples came to him and said, "Explain to us the parable of the weeds in the field."</a:t>
            </a:r>
          </a:p>
          <a:p>
            <a:pPr marL="0" indent="0">
              <a:buNone/>
            </a:pPr>
            <a:r>
              <a:rPr lang="en-US" sz="4000" b="1" dirty="0" smtClean="0"/>
              <a:t>He </a:t>
            </a:r>
            <a:r>
              <a:rPr lang="en-US" sz="4000" b="1" dirty="0"/>
              <a:t>answered, "The one who sowed the good seed is the Son of Man.</a:t>
            </a:r>
          </a:p>
          <a:p>
            <a:pPr marL="0" indent="0">
              <a:buNone/>
            </a:pPr>
            <a:r>
              <a:rPr lang="en-US" sz="4000" b="1" dirty="0" smtClean="0"/>
              <a:t>The </a:t>
            </a:r>
            <a:r>
              <a:rPr lang="en-US" sz="4000" b="1" dirty="0"/>
              <a:t>field is the world, and the good seed stands for the sons of the kingdom. The weeds are the sons of the evil one,</a:t>
            </a:r>
          </a:p>
          <a:p>
            <a:pPr marL="0" indent="0">
              <a:buNone/>
            </a:pPr>
            <a:r>
              <a:rPr lang="en-US" sz="4000" b="1" dirty="0" smtClean="0"/>
              <a:t> Matthew 13:36-38</a:t>
            </a:r>
            <a:endParaRPr lang="en-US" sz="4000" b="1" dirty="0"/>
          </a:p>
        </p:txBody>
      </p:sp>
    </p:spTree>
    <p:extLst>
      <p:ext uri="{BB962C8B-B14F-4D97-AF65-F5344CB8AC3E}">
        <p14:creationId xmlns:p14="http://schemas.microsoft.com/office/powerpoint/2010/main" val="25097056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Explained</a:t>
            </a:r>
          </a:p>
          <a:p>
            <a:pPr marL="0" indent="0">
              <a:buNone/>
            </a:pPr>
            <a:r>
              <a:rPr lang="en-US" sz="4000" b="1" dirty="0"/>
              <a:t>and the enemy who sows them is the devil. The harvest is the end of the age, and the harvesters are angels.</a:t>
            </a:r>
          </a:p>
          <a:p>
            <a:pPr marL="0" indent="0">
              <a:buNone/>
            </a:pPr>
            <a:r>
              <a:rPr lang="en-US" sz="4000" b="1" dirty="0" smtClean="0"/>
              <a:t>"</a:t>
            </a:r>
            <a:r>
              <a:rPr lang="en-US" sz="4000" b="1" dirty="0"/>
              <a:t>As the weeds are pulled up and burned in the fire, so it will be at the end of the age.</a:t>
            </a:r>
          </a:p>
          <a:p>
            <a:pPr marL="0" indent="0">
              <a:buNone/>
            </a:pPr>
            <a:r>
              <a:rPr lang="en-US" sz="4000" b="1" dirty="0" smtClean="0"/>
              <a:t>The </a:t>
            </a:r>
            <a:r>
              <a:rPr lang="en-US" sz="4000" b="1" dirty="0"/>
              <a:t>Son of Man will send out his angels, and they will weed out of his kingdom everything that causes sin and all who do evil.</a:t>
            </a:r>
            <a:endParaRPr lang="en-US" b="1" dirty="0"/>
          </a:p>
          <a:p>
            <a:pPr marL="0" indent="0">
              <a:buNone/>
            </a:pPr>
            <a:r>
              <a:rPr lang="en-US" sz="4000" b="1" dirty="0" smtClean="0"/>
              <a:t> Matthew 13:39-41</a:t>
            </a:r>
            <a:endParaRPr lang="en-US" sz="4000" b="1" dirty="0"/>
          </a:p>
        </p:txBody>
      </p:sp>
    </p:spTree>
    <p:extLst>
      <p:ext uri="{BB962C8B-B14F-4D97-AF65-F5344CB8AC3E}">
        <p14:creationId xmlns:p14="http://schemas.microsoft.com/office/powerpoint/2010/main" val="26925912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Parable Explained</a:t>
            </a:r>
          </a:p>
          <a:p>
            <a:pPr marL="0" indent="0">
              <a:buNone/>
            </a:pPr>
            <a:r>
              <a:rPr lang="en-US" sz="4000" b="1" dirty="0"/>
              <a:t>They will throw them into the fiery furnace, where there will be weeping and gnashing of teeth.</a:t>
            </a:r>
          </a:p>
          <a:p>
            <a:pPr marL="0" indent="0">
              <a:buNone/>
            </a:pPr>
            <a:r>
              <a:rPr lang="en-US" sz="4000" b="1" dirty="0" smtClean="0"/>
              <a:t>Then </a:t>
            </a:r>
            <a:r>
              <a:rPr lang="en-US" sz="4000" b="1" dirty="0"/>
              <a:t>the righteous will shine like the sun in the kingdom of their Father. He who has ears, let him hear</a:t>
            </a:r>
            <a:r>
              <a:rPr lang="en-US" sz="4000" b="1" dirty="0" smtClean="0"/>
              <a:t>.   Matthew 13:42-43</a:t>
            </a:r>
          </a:p>
          <a:p>
            <a:pPr marL="0" indent="0">
              <a:buNone/>
            </a:pPr>
            <a:r>
              <a:rPr lang="en-US" sz="4000" b="1" dirty="0" smtClean="0"/>
              <a:t>Daniel 12:2-3  </a:t>
            </a:r>
            <a:r>
              <a:rPr lang="en-US" sz="3900" b="1" dirty="0"/>
              <a:t>Multitudes who sleep in the dust of the earth will awake: some to everlasting life, others to shame and everlasting contempt</a:t>
            </a:r>
            <a:r>
              <a:rPr lang="en-US" sz="3900" b="1" dirty="0" smtClean="0"/>
              <a:t>.  Those </a:t>
            </a:r>
            <a:r>
              <a:rPr lang="en-US" sz="3900" b="1" dirty="0"/>
              <a:t>who are wise will shine like the brightness of the heavens, and those who lead many to righteousness, like the stars for ever and ever</a:t>
            </a:r>
            <a:r>
              <a:rPr lang="en-US" sz="3900" b="1" dirty="0" smtClean="0"/>
              <a:t>.</a:t>
            </a:r>
            <a:endParaRPr lang="en-US" sz="3900" b="1" dirty="0"/>
          </a:p>
        </p:txBody>
      </p:sp>
    </p:spTree>
    <p:extLst>
      <p:ext uri="{BB962C8B-B14F-4D97-AF65-F5344CB8AC3E}">
        <p14:creationId xmlns:p14="http://schemas.microsoft.com/office/powerpoint/2010/main" val="7447146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Hidden Treasure</a:t>
            </a:r>
          </a:p>
          <a:p>
            <a:pPr marL="0" indent="0">
              <a:buNone/>
            </a:pPr>
            <a:r>
              <a:rPr lang="en-US" sz="4000" b="1" dirty="0"/>
              <a:t>"The kingdom of heaven is like treasure hidden in a field. When a man found it, he hid it again, and then in his joy went and sold all he had and bought that field.</a:t>
            </a:r>
          </a:p>
          <a:p>
            <a:pPr marL="0" indent="0">
              <a:buNone/>
            </a:pPr>
            <a:r>
              <a:rPr lang="en-US" sz="4000" b="1" dirty="0" smtClean="0"/>
              <a:t>Matthew 13:44</a:t>
            </a:r>
          </a:p>
        </p:txBody>
      </p:sp>
    </p:spTree>
    <p:extLst>
      <p:ext uri="{BB962C8B-B14F-4D97-AF65-F5344CB8AC3E}">
        <p14:creationId xmlns:p14="http://schemas.microsoft.com/office/powerpoint/2010/main" val="11983797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Fine Pearls</a:t>
            </a:r>
          </a:p>
          <a:p>
            <a:pPr marL="0" indent="0">
              <a:buNone/>
            </a:pPr>
            <a:r>
              <a:rPr lang="en-US" sz="4000" b="1" dirty="0" smtClean="0"/>
              <a:t>"</a:t>
            </a:r>
            <a:r>
              <a:rPr lang="en-US" sz="4000" b="1" dirty="0"/>
              <a:t>Again, the kingdom of heaven is like a merchant looking for fine pearls.</a:t>
            </a:r>
          </a:p>
          <a:p>
            <a:pPr marL="0" indent="0">
              <a:buNone/>
            </a:pPr>
            <a:r>
              <a:rPr lang="en-US" sz="4000" b="1" dirty="0" smtClean="0"/>
              <a:t>When </a:t>
            </a:r>
            <a:r>
              <a:rPr lang="en-US" sz="4000" b="1" dirty="0"/>
              <a:t>he found one of great value, he went away and sold everything he had and bought it.</a:t>
            </a:r>
          </a:p>
          <a:p>
            <a:pPr marL="0" indent="0">
              <a:buNone/>
            </a:pPr>
            <a:r>
              <a:rPr lang="en-US" sz="4000" b="1" dirty="0" smtClean="0"/>
              <a:t>Matthew 13:45-46</a:t>
            </a:r>
          </a:p>
        </p:txBody>
      </p:sp>
    </p:spTree>
    <p:extLst>
      <p:ext uri="{BB962C8B-B14F-4D97-AF65-F5344CB8AC3E}">
        <p14:creationId xmlns:p14="http://schemas.microsoft.com/office/powerpoint/2010/main" val="3176221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Net</a:t>
            </a:r>
          </a:p>
          <a:p>
            <a:pPr marL="0" indent="0">
              <a:buNone/>
            </a:pPr>
            <a:r>
              <a:rPr lang="en-US" sz="4000" b="1" dirty="0"/>
              <a:t>Once again, the kingdom of heaven is like a net that was let down into the lake and caught all kinds of </a:t>
            </a:r>
            <a:r>
              <a:rPr lang="en-US" sz="4000" b="1" dirty="0" smtClean="0"/>
              <a:t>fish. </a:t>
            </a:r>
            <a:r>
              <a:rPr lang="en-US" sz="4000" b="1" dirty="0"/>
              <a:t>When it was full, the fishermen pulled it up on the shore. Then they sat down and collected the good fish in baskets, but threw the bad away.</a:t>
            </a:r>
          </a:p>
          <a:p>
            <a:pPr marL="0" indent="0">
              <a:buNone/>
            </a:pPr>
            <a:r>
              <a:rPr lang="en-US" sz="4000" b="1" dirty="0" smtClean="0"/>
              <a:t>This </a:t>
            </a:r>
            <a:r>
              <a:rPr lang="en-US" sz="4000" b="1" dirty="0"/>
              <a:t>is how it will be at the end of the age. The angels will come and separate the wicked from the </a:t>
            </a:r>
            <a:r>
              <a:rPr lang="en-US" sz="4000" b="1" dirty="0" smtClean="0"/>
              <a:t>righteous and </a:t>
            </a:r>
            <a:r>
              <a:rPr lang="en-US" sz="4000" b="1" dirty="0"/>
              <a:t>throw them into the fiery furnace, where there will be weeping and gnashing of teeth</a:t>
            </a:r>
            <a:r>
              <a:rPr lang="en-US" sz="4000" b="1" dirty="0" smtClean="0"/>
              <a:t>.  Matthew 13:47-50</a:t>
            </a:r>
          </a:p>
        </p:txBody>
      </p:sp>
    </p:spTree>
    <p:extLst>
      <p:ext uri="{BB962C8B-B14F-4D97-AF65-F5344CB8AC3E}">
        <p14:creationId xmlns:p14="http://schemas.microsoft.com/office/powerpoint/2010/main" val="41864446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"Listen to another parable: There was a landowner who planted a vineyard. He put a wall around it, dug a winepress in it and built a watchtower. Then he rented the vineyard to some farmers and went away on a </a:t>
            </a:r>
            <a:r>
              <a:rPr lang="en-US" sz="4000" b="1" dirty="0" smtClean="0"/>
              <a:t>journey.  When </a:t>
            </a:r>
            <a:r>
              <a:rPr lang="en-US" sz="4000" b="1" dirty="0"/>
              <a:t>the harvest time approached, he sent his servants to the tenants to collect his fruit.</a:t>
            </a:r>
          </a:p>
          <a:p>
            <a:pPr marL="0" indent="0">
              <a:buNone/>
            </a:pPr>
            <a:r>
              <a:rPr lang="en-US" sz="4000" b="1" dirty="0" smtClean="0"/>
              <a:t> </a:t>
            </a:r>
            <a:r>
              <a:rPr lang="en-US" sz="4000" b="1" dirty="0"/>
              <a:t>"The tenants seized his servants; they beat one, killed another, and stoned a third.</a:t>
            </a:r>
          </a:p>
          <a:p>
            <a:pPr marL="0" indent="0">
              <a:buNone/>
            </a:pPr>
            <a:r>
              <a:rPr lang="en-US" sz="4000" b="1" dirty="0" smtClean="0"/>
              <a:t>Matthew 21:33-35</a:t>
            </a:r>
          </a:p>
        </p:txBody>
      </p:sp>
    </p:spTree>
    <p:extLst>
      <p:ext uri="{BB962C8B-B14F-4D97-AF65-F5344CB8AC3E}">
        <p14:creationId xmlns:p14="http://schemas.microsoft.com/office/powerpoint/2010/main" val="5396092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Then he sent other servants to them, more than the first time, and the tenants treated them the same way</a:t>
            </a:r>
            <a:r>
              <a:rPr lang="en-US" sz="4000" b="1" dirty="0" smtClean="0"/>
              <a:t>.  </a:t>
            </a:r>
            <a:r>
              <a:rPr lang="en-US" sz="4000" b="1" dirty="0"/>
              <a:t>Last of all, he sent his son to them. 'They will respect my son,' he said</a:t>
            </a:r>
            <a:r>
              <a:rPr lang="en-US" sz="4000" b="1" dirty="0" smtClean="0"/>
              <a:t>.  </a:t>
            </a:r>
            <a:r>
              <a:rPr lang="en-US" sz="4000" b="1" dirty="0"/>
              <a:t>"But when the tenants saw the son, they said to each other, 'This is the heir. Come, let's kill him and take his inheritance</a:t>
            </a:r>
            <a:r>
              <a:rPr lang="en-US" sz="4000" b="1" dirty="0" smtClean="0"/>
              <a:t>.‘  So </a:t>
            </a:r>
            <a:r>
              <a:rPr lang="en-US" sz="4000" b="1" dirty="0"/>
              <a:t>they took him and threw him out of the vineyard and killed him.</a:t>
            </a:r>
          </a:p>
          <a:p>
            <a:pPr marL="0" indent="0">
              <a:buNone/>
            </a:pPr>
            <a:r>
              <a:rPr lang="en-US" sz="4000" b="1" dirty="0" smtClean="0"/>
              <a:t>Matthew 21:36-39</a:t>
            </a:r>
          </a:p>
        </p:txBody>
      </p:sp>
    </p:spTree>
    <p:extLst>
      <p:ext uri="{BB962C8B-B14F-4D97-AF65-F5344CB8AC3E}">
        <p14:creationId xmlns:p14="http://schemas.microsoft.com/office/powerpoint/2010/main" val="42906095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"Therefore, when the owner of the vineyard comes, what will he do to those tenants</a:t>
            </a:r>
            <a:r>
              <a:rPr lang="en-US" sz="4000" b="1" dirty="0" smtClean="0"/>
              <a:t>?" </a:t>
            </a:r>
            <a:r>
              <a:rPr lang="en-US" sz="4000" b="1" dirty="0"/>
              <a:t>"He will bring those wretches to a wretched end," they replied, "and he will rent the vineyard to other tenants, who will give him his share of the crop at harvest time."</a:t>
            </a:r>
          </a:p>
          <a:p>
            <a:pPr marL="0" indent="0">
              <a:buNone/>
            </a:pPr>
            <a:r>
              <a:rPr lang="en-US" sz="4000" b="1" dirty="0" smtClean="0"/>
              <a:t>Matthew 21:40-41</a:t>
            </a:r>
          </a:p>
        </p:txBody>
      </p:sp>
    </p:spTree>
    <p:extLst>
      <p:ext uri="{BB962C8B-B14F-4D97-AF65-F5344CB8AC3E}">
        <p14:creationId xmlns:p14="http://schemas.microsoft.com/office/powerpoint/2010/main" val="37448147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err="1"/>
              <a:t>Yahusha</a:t>
            </a:r>
            <a:r>
              <a:rPr lang="en-US" sz="4000" b="1" dirty="0"/>
              <a:t> said to them, "Have you never read in the Scriptures: "'The stone the builders rejected has become the capstone; Yahuwah has done this, and it is marvelous in our eyes'?</a:t>
            </a:r>
          </a:p>
          <a:p>
            <a:pPr marL="0" indent="0">
              <a:buNone/>
            </a:pPr>
            <a:r>
              <a:rPr lang="en-US" sz="4000" b="1" dirty="0" smtClean="0"/>
              <a:t>"</a:t>
            </a:r>
            <a:r>
              <a:rPr lang="en-US" sz="4000" b="1" dirty="0"/>
              <a:t>Therefore I tell you that the kingdom of Elohim will be taken away from you and given to a people who will produce its fruit.</a:t>
            </a:r>
          </a:p>
          <a:p>
            <a:pPr marL="0" indent="0">
              <a:buNone/>
            </a:pPr>
            <a:r>
              <a:rPr lang="en-US" sz="4000" b="1" dirty="0" smtClean="0"/>
              <a:t>He </a:t>
            </a:r>
            <a:r>
              <a:rPr lang="en-US" sz="4000" b="1" dirty="0"/>
              <a:t>who falls on this stone will be broken to pieces, but he on whom it falls will be crushed."</a:t>
            </a:r>
          </a:p>
          <a:p>
            <a:pPr marL="0" indent="0">
              <a:buNone/>
            </a:pPr>
            <a:r>
              <a:rPr lang="en-US" sz="4000" b="1" dirty="0" smtClean="0"/>
              <a:t>Matthew 21:42-44</a:t>
            </a:r>
          </a:p>
        </p:txBody>
      </p:sp>
    </p:spTree>
    <p:extLst>
      <p:ext uri="{BB962C8B-B14F-4D97-AF65-F5344CB8AC3E}">
        <p14:creationId xmlns:p14="http://schemas.microsoft.com/office/powerpoint/2010/main" val="34442071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Paul’s Mystery in Ephesians</a:t>
            </a:r>
          </a:p>
          <a:p>
            <a:pPr marL="0" indent="0">
              <a:buNone/>
            </a:pPr>
            <a:r>
              <a:rPr lang="en-US" sz="4000" b="1" dirty="0" smtClean="0"/>
              <a:t>Paul’s “mystery” was first taught by </a:t>
            </a:r>
            <a:r>
              <a:rPr lang="en-US" sz="4000" b="1" dirty="0" err="1" smtClean="0"/>
              <a:t>Yahusha</a:t>
            </a:r>
            <a:r>
              <a:rPr lang="en-US" sz="4000" b="1" dirty="0" smtClean="0"/>
              <a:t>!</a:t>
            </a:r>
          </a:p>
          <a:p>
            <a:pPr marL="0" indent="0">
              <a:buNone/>
            </a:pPr>
            <a:r>
              <a:rPr lang="en-US" sz="4000" b="1" dirty="0" smtClean="0"/>
              <a:t>The stone the builders rejected is the Seed according to the promise to Avraham</a:t>
            </a:r>
          </a:p>
          <a:p>
            <a:pPr marL="0" indent="0">
              <a:buNone/>
            </a:pPr>
            <a:r>
              <a:rPr lang="en-US" sz="4000" b="1" dirty="0" smtClean="0"/>
              <a:t>The people that produce the fruit are those attaching themselves to Messiah and are repenting and conforming to obedience</a:t>
            </a:r>
          </a:p>
        </p:txBody>
      </p:sp>
    </p:spTree>
    <p:extLst>
      <p:ext uri="{BB962C8B-B14F-4D97-AF65-F5344CB8AC3E}">
        <p14:creationId xmlns:p14="http://schemas.microsoft.com/office/powerpoint/2010/main" val="40202382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the Kingdom Summarized</a:t>
            </a:r>
          </a:p>
          <a:p>
            <a:pPr algn="ctr">
              <a:buNone/>
            </a:pPr>
            <a:r>
              <a:rPr lang="en-US" sz="4000" b="1" dirty="0" smtClean="0">
                <a:solidFill>
                  <a:schemeClr val="tx1"/>
                </a:solidFill>
                <a:latin typeface="+mn-lt"/>
                <a:cs typeface="Times New Roman" pitchFamily="18" charset="0"/>
              </a:rPr>
              <a:t>The Law and the Prophets Proclaimed it</a:t>
            </a:r>
          </a:p>
          <a:p>
            <a:pPr algn="ctr">
              <a:buNone/>
            </a:pPr>
            <a:r>
              <a:rPr lang="en-US" sz="4000" b="1" dirty="0" smtClean="0">
                <a:solidFill>
                  <a:schemeClr val="tx1"/>
                </a:solidFill>
                <a:latin typeface="+mn-lt"/>
                <a:cs typeface="Times New Roman" pitchFamily="18" charset="0"/>
              </a:rPr>
              <a:t>This Gospel calls for repentance</a:t>
            </a:r>
          </a:p>
          <a:p>
            <a:pPr algn="ctr">
              <a:buNone/>
            </a:pPr>
            <a:r>
              <a:rPr lang="en-US" sz="4000" b="1" dirty="0" smtClean="0">
                <a:solidFill>
                  <a:schemeClr val="tx1"/>
                </a:solidFill>
                <a:latin typeface="+mn-lt"/>
                <a:cs typeface="Times New Roman" pitchFamily="18" charset="0"/>
              </a:rPr>
              <a:t>The Gospel concerns the Son</a:t>
            </a:r>
          </a:p>
          <a:p>
            <a:pPr algn="ctr">
              <a:buNone/>
            </a:pPr>
            <a:r>
              <a:rPr lang="en-US" sz="4000" b="1" dirty="0" smtClean="0">
                <a:solidFill>
                  <a:schemeClr val="tx1"/>
                </a:solidFill>
                <a:latin typeface="+mn-lt"/>
                <a:cs typeface="Times New Roman" pitchFamily="18" charset="0"/>
              </a:rPr>
              <a:t>The Gospel results in The Kingdom on Earth</a:t>
            </a:r>
          </a:p>
        </p:txBody>
      </p:sp>
    </p:spTree>
    <p:extLst>
      <p:ext uri="{BB962C8B-B14F-4D97-AF65-F5344CB8AC3E}">
        <p14:creationId xmlns:p14="http://schemas.microsoft.com/office/powerpoint/2010/main" val="1107005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20651</TotalTime>
  <Words>3131</Words>
  <Application>Microsoft Office PowerPoint</Application>
  <PresentationFormat>Widescreen</PresentationFormat>
  <Paragraphs>231</Paragraphs>
  <Slides>46</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64</cp:revision>
  <dcterms:created xsi:type="dcterms:W3CDTF">2018-11-07T08:55:54Z</dcterms:created>
  <dcterms:modified xsi:type="dcterms:W3CDTF">2019-08-10T15:57:32Z</dcterms:modified>
</cp:coreProperties>
</file>