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64" r:id="rId2"/>
    <p:sldId id="257" r:id="rId3"/>
    <p:sldId id="362" r:id="rId4"/>
    <p:sldId id="363" r:id="rId5"/>
    <p:sldId id="365" r:id="rId6"/>
    <p:sldId id="279" r:id="rId7"/>
    <p:sldId id="289" r:id="rId8"/>
    <p:sldId id="369" r:id="rId9"/>
    <p:sldId id="370" r:id="rId10"/>
    <p:sldId id="290" r:id="rId11"/>
    <p:sldId id="373" r:id="rId12"/>
    <p:sldId id="374" r:id="rId13"/>
    <p:sldId id="375" r:id="rId14"/>
    <p:sldId id="376" r:id="rId15"/>
    <p:sldId id="291" r:id="rId16"/>
    <p:sldId id="292" r:id="rId17"/>
    <p:sldId id="293" r:id="rId18"/>
    <p:sldId id="294" r:id="rId19"/>
    <p:sldId id="295" r:id="rId20"/>
    <p:sldId id="296" r:id="rId21"/>
    <p:sldId id="372" r:id="rId22"/>
    <p:sldId id="297" r:id="rId23"/>
    <p:sldId id="298" r:id="rId24"/>
    <p:sldId id="299" r:id="rId25"/>
    <p:sldId id="302" r:id="rId26"/>
    <p:sldId id="303" r:id="rId27"/>
    <p:sldId id="304" r:id="rId28"/>
    <p:sldId id="305" r:id="rId29"/>
    <p:sldId id="306" r:id="rId30"/>
    <p:sldId id="307" r:id="rId31"/>
    <p:sldId id="308" r:id="rId32"/>
    <p:sldId id="309" r:id="rId33"/>
    <p:sldId id="310" r:id="rId34"/>
    <p:sldId id="377" r:id="rId35"/>
    <p:sldId id="311" r:id="rId36"/>
    <p:sldId id="378" r:id="rId37"/>
    <p:sldId id="312" r:id="rId38"/>
    <p:sldId id="313" r:id="rId39"/>
    <p:sldId id="314" r:id="rId40"/>
    <p:sldId id="315" r:id="rId41"/>
    <p:sldId id="325" r:id="rId42"/>
    <p:sldId id="326" r:id="rId43"/>
    <p:sldId id="327" r:id="rId44"/>
    <p:sldId id="371" r:id="rId45"/>
    <p:sldId id="328" r:id="rId46"/>
    <p:sldId id="329" r:id="rId47"/>
    <p:sldId id="332" r:id="rId48"/>
    <p:sldId id="333" r:id="rId49"/>
    <p:sldId id="379"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45" autoAdjust="0"/>
    <p:restoredTop sz="86379" autoAdjust="0"/>
  </p:normalViewPr>
  <p:slideViewPr>
    <p:cSldViewPr snapToGrid="0">
      <p:cViewPr varScale="1">
        <p:scale>
          <a:sx n="67" d="100"/>
          <a:sy n="67" d="100"/>
        </p:scale>
        <p:origin x="402" y="78"/>
      </p:cViewPr>
      <p:guideLst/>
    </p:cSldViewPr>
  </p:slideViewPr>
  <p:outlineViewPr>
    <p:cViewPr>
      <p:scale>
        <a:sx n="33" d="100"/>
        <a:sy n="33" d="100"/>
      </p:scale>
      <p:origin x="0" y="-9494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8/2/2019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733658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96984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081055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819676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726102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311442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895478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648231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605446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470119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876700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167221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665323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596616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208345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117044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4210247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6782219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0353301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808355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7955761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2321831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7497333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6566802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380244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7569998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3611648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1321755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6326431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7199488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174324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3459142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3983435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1397749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4250427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3783206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3430607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0959607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5085350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0725110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2855151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2895811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2980956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8314173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32611603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8674309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1041671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8/2/2019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8/2/2019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8/2/2019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8/2/2019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8/2/2019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August 3,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Everlasting Gospel, Pt3</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Understanding </a:t>
            </a:r>
            <a:r>
              <a:rPr lang="en-US" sz="4400" b="1" dirty="0">
                <a:cs typeface="Helvetica" pitchFamily="34" charset="0"/>
              </a:rPr>
              <a:t>the Scope of the Gospel Proclaimed Throughout the </a:t>
            </a:r>
            <a:r>
              <a:rPr lang="en-US" sz="4400" b="1" dirty="0" smtClean="0">
                <a:cs typeface="Helvetica" pitchFamily="34" charset="0"/>
              </a:rPr>
              <a:t>Scriptures</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Everlasting Gospel</a:t>
            </a:r>
          </a:p>
          <a:p>
            <a:pPr>
              <a:buNone/>
            </a:pPr>
            <a:r>
              <a:rPr lang="en-US" sz="4000" b="1" dirty="0">
                <a:solidFill>
                  <a:schemeClr val="tx1"/>
                </a:solidFill>
                <a:latin typeface="+mn-lt"/>
              </a:rPr>
              <a:t>Then I saw another angel flying directly overhead, and he had </a:t>
            </a:r>
            <a:r>
              <a:rPr lang="en-US" sz="4000" b="1" u="sng" dirty="0">
                <a:solidFill>
                  <a:schemeClr val="tx1"/>
                </a:solidFill>
                <a:latin typeface="+mn-lt"/>
              </a:rPr>
              <a:t>an </a:t>
            </a:r>
            <a:r>
              <a:rPr lang="en-US" sz="4000" b="1" u="sng" dirty="0" smtClean="0">
                <a:solidFill>
                  <a:schemeClr val="tx1"/>
                </a:solidFill>
                <a:latin typeface="+mn-lt"/>
              </a:rPr>
              <a:t>everlasting gospel</a:t>
            </a:r>
            <a:r>
              <a:rPr lang="en-US" sz="4000" b="1" dirty="0" smtClean="0">
                <a:solidFill>
                  <a:schemeClr val="tx1"/>
                </a:solidFill>
                <a:latin typeface="+mn-lt"/>
              </a:rPr>
              <a:t> </a:t>
            </a:r>
            <a:r>
              <a:rPr lang="en-US" sz="4000" b="1" dirty="0">
                <a:solidFill>
                  <a:schemeClr val="tx1"/>
                </a:solidFill>
                <a:latin typeface="+mn-lt"/>
              </a:rPr>
              <a:t>to proclaim to those who live on the earth--to every nation, tribe, language, and people. He declared in a loud voice: "</a:t>
            </a:r>
            <a:r>
              <a:rPr lang="en-US" sz="4000" b="1" u="sng" dirty="0">
                <a:solidFill>
                  <a:schemeClr val="tx1"/>
                </a:solidFill>
                <a:latin typeface="+mn-lt"/>
              </a:rPr>
              <a:t>Fear Elohim and give him splendor</a:t>
            </a:r>
            <a:r>
              <a:rPr lang="en-US" sz="4000" b="1" dirty="0">
                <a:solidFill>
                  <a:schemeClr val="tx1"/>
                </a:solidFill>
                <a:latin typeface="+mn-lt"/>
              </a:rPr>
              <a:t>, because the hour of his judgment has arrived, </a:t>
            </a:r>
            <a:r>
              <a:rPr lang="en-US" sz="4000" b="1" u="sng" dirty="0">
                <a:solidFill>
                  <a:schemeClr val="tx1"/>
                </a:solidFill>
                <a:latin typeface="+mn-lt"/>
              </a:rPr>
              <a:t>and worship the one who made heaven and earth, the sea and the springs of </a:t>
            </a:r>
            <a:r>
              <a:rPr lang="en-US" sz="4000" b="1" u="sng" dirty="0" smtClean="0">
                <a:solidFill>
                  <a:schemeClr val="tx1"/>
                </a:solidFill>
                <a:latin typeface="+mn-lt"/>
              </a:rPr>
              <a:t>water</a:t>
            </a:r>
            <a:r>
              <a:rPr lang="en-US" sz="4000" b="1" dirty="0">
                <a:solidFill>
                  <a:schemeClr val="tx1"/>
                </a:solidFill>
                <a:latin typeface="+mn-lt"/>
              </a:rPr>
              <a:t>!" </a:t>
            </a:r>
            <a:r>
              <a:rPr lang="en-US" sz="4000" b="1" dirty="0" smtClean="0">
                <a:solidFill>
                  <a:schemeClr val="tx1"/>
                </a:solidFill>
                <a:latin typeface="+mn-lt"/>
              </a:rPr>
              <a:t>(Revelation 14:6-7).</a:t>
            </a:r>
          </a:p>
        </p:txBody>
      </p:sp>
    </p:spTree>
    <p:extLst>
      <p:ext uri="{BB962C8B-B14F-4D97-AF65-F5344CB8AC3E}">
        <p14:creationId xmlns:p14="http://schemas.microsoft.com/office/powerpoint/2010/main" val="20087432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buNone/>
            </a:pPr>
            <a:r>
              <a:rPr lang="en-US" sz="4000" b="1" dirty="0">
                <a:solidFill>
                  <a:schemeClr val="tx1"/>
                </a:solidFill>
                <a:latin typeface="+mn-lt"/>
              </a:rPr>
              <a:t>Now all has been heard; here is the conclusion of the matter: </a:t>
            </a:r>
            <a:r>
              <a:rPr lang="en-US" sz="4000" b="1" u="sng" dirty="0">
                <a:solidFill>
                  <a:schemeClr val="tx1"/>
                </a:solidFill>
                <a:latin typeface="+mn-lt"/>
              </a:rPr>
              <a:t>Fear Elohim and keep his commandments, for this is the whole [duty] of man</a:t>
            </a:r>
            <a:r>
              <a:rPr lang="en-US" sz="4000" b="1" dirty="0">
                <a:solidFill>
                  <a:schemeClr val="tx1"/>
                </a:solidFill>
                <a:latin typeface="+mn-lt"/>
              </a:rPr>
              <a:t>.  For Elohim will bring every deed into judgment, including every hidden thing, whether it is good or evil. (Ecclesiastes 12:13-14)</a:t>
            </a:r>
            <a:endParaRPr lang="en-US" sz="4000" b="1" dirty="0" smtClean="0">
              <a:solidFill>
                <a:schemeClr val="tx1"/>
              </a:solidFill>
              <a:latin typeface="+mn-lt"/>
              <a:cs typeface="Times New Roman" pitchFamily="18" charset="0"/>
            </a:endParaRP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7581960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000" b="1" dirty="0" smtClean="0">
                <a:solidFill>
                  <a:schemeClr val="tx1"/>
                </a:solidFill>
                <a:latin typeface="+mn-lt"/>
                <a:cs typeface="Times New Roman" pitchFamily="18" charset="0"/>
              </a:rPr>
              <a:t>Review</a:t>
            </a:r>
          </a:p>
          <a:p>
            <a:pPr>
              <a:buNone/>
            </a:pPr>
            <a:r>
              <a:rPr lang="en-US" sz="4000" b="1" dirty="0" smtClean="0">
                <a:solidFill>
                  <a:schemeClr val="tx1"/>
                </a:solidFill>
                <a:latin typeface="+mn-lt"/>
                <a:cs typeface="Times New Roman" pitchFamily="18" charset="0"/>
              </a:rPr>
              <a:t>The Everlasting Gospel Was Proclaimed Through the Appointed Times of Yahuwah</a:t>
            </a:r>
          </a:p>
          <a:p>
            <a:pPr>
              <a:buNone/>
            </a:pPr>
            <a:r>
              <a:rPr lang="en-US" sz="4000" b="1" dirty="0" smtClean="0">
                <a:solidFill>
                  <a:schemeClr val="tx1"/>
                </a:solidFill>
                <a:latin typeface="+mn-lt"/>
                <a:cs typeface="Times New Roman" pitchFamily="18" charset="0"/>
              </a:rPr>
              <a:t>The Gospel Was Proclaimed in Advance to Abraham: </a:t>
            </a:r>
            <a:r>
              <a:rPr lang="en-US" sz="4000" b="1" dirty="0" smtClean="0">
                <a:solidFill>
                  <a:schemeClr val="tx1"/>
                </a:solidFill>
                <a:latin typeface="+mn-lt"/>
                <a:cs typeface="Times New Roman" pitchFamily="18" charset="0"/>
              </a:rPr>
              <a:t>“</a:t>
            </a:r>
            <a:r>
              <a:rPr lang="en-US" sz="4000" b="1" dirty="0" smtClean="0">
                <a:solidFill>
                  <a:schemeClr val="tx1"/>
                </a:solidFill>
                <a:latin typeface="+mn-lt"/>
                <a:cs typeface="Times New Roman" pitchFamily="18" charset="0"/>
              </a:rPr>
              <a:t>Through your seed shall all nations be blessed.”</a:t>
            </a:r>
          </a:p>
          <a:p>
            <a:pPr>
              <a:buNone/>
            </a:pPr>
            <a:r>
              <a:rPr lang="en-US" sz="4000" b="1" dirty="0" smtClean="0">
                <a:solidFill>
                  <a:schemeClr val="tx1"/>
                </a:solidFill>
                <a:latin typeface="+mn-lt"/>
                <a:cs typeface="Times New Roman" pitchFamily="18" charset="0"/>
              </a:rPr>
              <a:t>The Gospel as Mystery: Who is the Seed?</a:t>
            </a:r>
          </a:p>
          <a:p>
            <a:pPr>
              <a:buNone/>
            </a:pPr>
            <a:r>
              <a:rPr lang="en-US" sz="4000" b="1" dirty="0" smtClean="0">
                <a:cs typeface="Times New Roman" pitchFamily="18" charset="0"/>
              </a:rPr>
              <a:t>The Gospel of Righteousness by </a:t>
            </a:r>
            <a:r>
              <a:rPr lang="en-US" sz="4000" b="1" dirty="0" smtClean="0">
                <a:cs typeface="Times New Roman" pitchFamily="18" charset="0"/>
              </a:rPr>
              <a:t>Faith </a:t>
            </a:r>
            <a:r>
              <a:rPr lang="en-US" sz="4000" b="1" dirty="0">
                <a:cs typeface="Times New Roman" pitchFamily="18" charset="0"/>
              </a:rPr>
              <a:t>“Abraham believed and it was counted to him for righteousness.” </a:t>
            </a:r>
            <a:endParaRPr lang="en-US" sz="4000" b="1" dirty="0" smtClean="0">
              <a:solidFill>
                <a:schemeClr val="tx1"/>
              </a:solidFill>
              <a:latin typeface="+mn-lt"/>
              <a:cs typeface="Times New Roman" pitchFamily="18" charset="0"/>
            </a:endParaRPr>
          </a:p>
          <a:p>
            <a:pPr>
              <a:buNone/>
            </a:pPr>
            <a:r>
              <a:rPr lang="en-US" sz="4000" b="1" dirty="0">
                <a:cs typeface="Times New Roman" pitchFamily="18" charset="0"/>
              </a:rPr>
              <a:t>The Gospel Was </a:t>
            </a:r>
            <a:r>
              <a:rPr lang="en-US" sz="4000" b="1" dirty="0" smtClean="0">
                <a:cs typeface="Times New Roman" pitchFamily="18" charset="0"/>
              </a:rPr>
              <a:t>Proclaimed </a:t>
            </a:r>
            <a:r>
              <a:rPr lang="en-US" sz="4000" b="1" dirty="0">
                <a:cs typeface="Times New Roman" pitchFamily="18" charset="0"/>
              </a:rPr>
              <a:t>To Israel in the Wilderness</a:t>
            </a:r>
            <a:endParaRPr lang="en-US" sz="4000" b="1" dirty="0" smtClean="0">
              <a:solidFill>
                <a:schemeClr val="tx1"/>
              </a:solidFill>
              <a:latin typeface="+mn-lt"/>
              <a:cs typeface="Times New Roman" pitchFamily="18" charset="0"/>
            </a:endParaRP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5162573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The Gospel Was </a:t>
            </a:r>
            <a:r>
              <a:rPr lang="en-US" sz="4800" b="1" dirty="0" smtClean="0">
                <a:solidFill>
                  <a:schemeClr val="tx1"/>
                </a:solidFill>
                <a:latin typeface="+mn-lt"/>
                <a:cs typeface="Times New Roman" pitchFamily="18" charset="0"/>
              </a:rPr>
              <a:t>Proclaimed</a:t>
            </a:r>
          </a:p>
          <a:p>
            <a:pPr>
              <a:buNone/>
            </a:pPr>
            <a:r>
              <a:rPr lang="en-US" sz="4000" b="1" dirty="0" smtClean="0">
                <a:solidFill>
                  <a:schemeClr val="tx1"/>
                </a:solidFill>
                <a:latin typeface="+mn-lt"/>
                <a:cs typeface="Times New Roman" pitchFamily="18" charset="0"/>
              </a:rPr>
              <a:t>…By the Priests</a:t>
            </a:r>
          </a:p>
          <a:p>
            <a:pPr>
              <a:buNone/>
            </a:pPr>
            <a:r>
              <a:rPr lang="en-US" sz="4000" b="1" dirty="0" smtClean="0">
                <a:solidFill>
                  <a:schemeClr val="tx1"/>
                </a:solidFill>
                <a:latin typeface="+mn-lt"/>
                <a:cs typeface="Times New Roman" pitchFamily="18" charset="0"/>
              </a:rPr>
              <a:t>…In the Blessings and the Curses</a:t>
            </a:r>
          </a:p>
          <a:p>
            <a:pPr>
              <a:buNone/>
            </a:pPr>
            <a:r>
              <a:rPr lang="en-US" sz="4000" b="1" dirty="0" smtClean="0">
                <a:solidFill>
                  <a:schemeClr val="tx1"/>
                </a:solidFill>
                <a:latin typeface="+mn-lt"/>
                <a:cs typeface="Times New Roman" pitchFamily="18" charset="0"/>
              </a:rPr>
              <a:t>…By the Prophets</a:t>
            </a:r>
          </a:p>
          <a:p>
            <a:pPr>
              <a:buNone/>
            </a:pPr>
            <a:r>
              <a:rPr lang="en-US" sz="4000" b="1" dirty="0" smtClean="0">
                <a:solidFill>
                  <a:schemeClr val="tx1"/>
                </a:solidFill>
                <a:latin typeface="+mn-lt"/>
                <a:cs typeface="Times New Roman" pitchFamily="18" charset="0"/>
              </a:rPr>
              <a:t>…In the Two </a:t>
            </a:r>
            <a:r>
              <a:rPr lang="en-US" sz="4000" b="1" dirty="0" smtClean="0">
                <a:cs typeface="Times New Roman" pitchFamily="18" charset="0"/>
              </a:rPr>
              <a:t>Stick Prophecy</a:t>
            </a:r>
          </a:p>
          <a:p>
            <a:pPr>
              <a:buNone/>
            </a:pPr>
            <a:r>
              <a:rPr lang="en-US" sz="4000" b="1" dirty="0" smtClean="0">
                <a:cs typeface="Times New Roman" pitchFamily="18" charset="0"/>
              </a:rPr>
              <a:t>…In Messiah Bringing the Two Houses Together</a:t>
            </a:r>
          </a:p>
          <a:p>
            <a:pPr>
              <a:buNone/>
            </a:pPr>
            <a:r>
              <a:rPr lang="en-US" sz="4000" b="1" dirty="0" smtClean="0">
                <a:solidFill>
                  <a:schemeClr val="tx1"/>
                </a:solidFill>
                <a:latin typeface="+mn-lt"/>
                <a:cs typeface="Times New Roman" pitchFamily="18" charset="0"/>
              </a:rPr>
              <a:t>The Gospel Brings About Obedience to the Gentiles</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0308254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2925" y="348344"/>
            <a:ext cx="10876191" cy="6313715"/>
          </a:xfrm>
        </p:spPr>
        <p:txBody>
          <a:bodyPr>
            <a:normAutofit/>
          </a:bodyPr>
          <a:lstStyle/>
          <a:p>
            <a:pPr algn="ctr">
              <a:buNone/>
            </a:pPr>
            <a:r>
              <a:rPr lang="en-US" sz="4800" b="1" dirty="0" smtClean="0">
                <a:solidFill>
                  <a:schemeClr val="tx1"/>
                </a:solidFill>
                <a:latin typeface="+mn-lt"/>
                <a:cs typeface="Times New Roman" pitchFamily="18" charset="0"/>
              </a:rPr>
              <a:t>The Gospel Was Proclaimed By the Priests</a:t>
            </a:r>
          </a:p>
          <a:p>
            <a:pPr marL="0" indent="0">
              <a:buNone/>
            </a:pPr>
            <a:r>
              <a:rPr lang="en-US" sz="4000" b="1" dirty="0" smtClean="0">
                <a:solidFill>
                  <a:schemeClr val="tx1"/>
                </a:solidFill>
                <a:latin typeface="+mn-lt"/>
              </a:rPr>
              <a:t>I </a:t>
            </a:r>
            <a:r>
              <a:rPr lang="en-US" sz="4000" b="1" dirty="0">
                <a:solidFill>
                  <a:schemeClr val="tx1"/>
                </a:solidFill>
                <a:latin typeface="+mn-lt"/>
              </a:rPr>
              <a:t>have written you quite boldly on some points, as if to remind you of them again, because of the grace Elohim gave </a:t>
            </a:r>
            <a:r>
              <a:rPr lang="en-US" sz="4000" b="1" dirty="0" smtClean="0">
                <a:solidFill>
                  <a:schemeClr val="tx1"/>
                </a:solidFill>
                <a:latin typeface="+mn-lt"/>
              </a:rPr>
              <a:t>me </a:t>
            </a:r>
            <a:r>
              <a:rPr lang="en-US" sz="4000" b="1" dirty="0">
                <a:solidFill>
                  <a:schemeClr val="tx1"/>
                </a:solidFill>
                <a:latin typeface="+mn-lt"/>
              </a:rPr>
              <a:t>to be a minister of Messiah </a:t>
            </a:r>
            <a:r>
              <a:rPr lang="en-US" sz="4000" b="1" dirty="0" err="1">
                <a:solidFill>
                  <a:schemeClr val="tx1"/>
                </a:solidFill>
                <a:latin typeface="+mn-lt"/>
              </a:rPr>
              <a:t>Yahusha</a:t>
            </a:r>
            <a:r>
              <a:rPr lang="en-US" sz="4000" b="1" dirty="0">
                <a:solidFill>
                  <a:schemeClr val="tx1"/>
                </a:solidFill>
                <a:latin typeface="+mn-lt"/>
              </a:rPr>
              <a:t> to the Gentiles with </a:t>
            </a:r>
            <a:r>
              <a:rPr lang="en-US" sz="4000" b="1" u="sng" dirty="0">
                <a:solidFill>
                  <a:schemeClr val="tx1"/>
                </a:solidFill>
                <a:latin typeface="+mn-lt"/>
              </a:rPr>
              <a:t>the priestly duty of proclaiming the gospel of Elohim</a:t>
            </a:r>
            <a:r>
              <a:rPr lang="en-US" sz="4000" b="1" dirty="0">
                <a:solidFill>
                  <a:schemeClr val="tx1"/>
                </a:solidFill>
                <a:latin typeface="+mn-lt"/>
              </a:rPr>
              <a:t>, so that the Gentiles might become </a:t>
            </a:r>
            <a:r>
              <a:rPr lang="en-US" sz="4000" b="1" u="sng" dirty="0">
                <a:solidFill>
                  <a:schemeClr val="tx1"/>
                </a:solidFill>
                <a:latin typeface="+mn-lt"/>
              </a:rPr>
              <a:t>an offering acceptable to Elohim</a:t>
            </a:r>
            <a:r>
              <a:rPr lang="en-US" sz="4000" b="1" dirty="0">
                <a:solidFill>
                  <a:schemeClr val="tx1"/>
                </a:solidFill>
                <a:latin typeface="+mn-lt"/>
              </a:rPr>
              <a:t>, sanctified by the Holy Spirit</a:t>
            </a:r>
            <a:r>
              <a:rPr lang="en-US" sz="4000" b="1" dirty="0" smtClean="0">
                <a:solidFill>
                  <a:schemeClr val="tx1"/>
                </a:solidFill>
                <a:latin typeface="+mn-lt"/>
              </a:rPr>
              <a:t>.  (</a:t>
            </a:r>
            <a:r>
              <a:rPr lang="en-US" sz="4000" b="1" dirty="0">
                <a:solidFill>
                  <a:schemeClr val="tx1"/>
                </a:solidFill>
                <a:latin typeface="+mn-lt"/>
              </a:rPr>
              <a:t>Romans </a:t>
            </a:r>
            <a:r>
              <a:rPr lang="en-US" sz="4000" b="1" dirty="0" smtClean="0">
                <a:solidFill>
                  <a:schemeClr val="tx1"/>
                </a:solidFill>
                <a:latin typeface="+mn-lt"/>
              </a:rPr>
              <a:t>15:15-16)</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7721415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What Did David See?</a:t>
            </a:r>
          </a:p>
          <a:p>
            <a:pPr marL="0" indent="0">
              <a:buNone/>
            </a:pPr>
            <a:r>
              <a:rPr lang="en-US" sz="4000" b="1" baseline="30000" dirty="0"/>
              <a:t>12</a:t>
            </a:r>
            <a:r>
              <a:rPr lang="en-US" sz="4000" b="1" dirty="0"/>
              <a:t> This is what the wicked are like-- always carefree, they increase in wealth.</a:t>
            </a:r>
          </a:p>
          <a:p>
            <a:pPr marL="0" indent="0">
              <a:buNone/>
            </a:pPr>
            <a:r>
              <a:rPr lang="en-US" sz="4000" b="1" baseline="30000" dirty="0" smtClean="0"/>
              <a:t>13</a:t>
            </a:r>
            <a:r>
              <a:rPr lang="en-US" sz="4000" b="1" dirty="0" smtClean="0"/>
              <a:t> </a:t>
            </a:r>
            <a:r>
              <a:rPr lang="en-US" sz="4000" b="1" dirty="0"/>
              <a:t>Surely in vain have I kept my heart pure; in vain have I washed my hands in innocence.</a:t>
            </a:r>
          </a:p>
          <a:p>
            <a:pPr marL="0" indent="0">
              <a:buNone/>
            </a:pPr>
            <a:r>
              <a:rPr lang="en-US" sz="4000" b="1" baseline="30000" dirty="0" smtClean="0"/>
              <a:t>14</a:t>
            </a:r>
            <a:r>
              <a:rPr lang="en-US" sz="4000" b="1" dirty="0" smtClean="0"/>
              <a:t> </a:t>
            </a:r>
            <a:r>
              <a:rPr lang="en-US" sz="4000" b="1" dirty="0"/>
              <a:t>All day long I have been plagued; I have been punished every morning.</a:t>
            </a:r>
          </a:p>
          <a:p>
            <a:pPr marL="0" indent="0">
              <a:buNone/>
            </a:pPr>
            <a:r>
              <a:rPr lang="en-US" sz="4000" b="1" baseline="30000" dirty="0" smtClean="0"/>
              <a:t>15</a:t>
            </a:r>
            <a:r>
              <a:rPr lang="en-US" sz="4000" b="1" dirty="0" smtClean="0"/>
              <a:t> </a:t>
            </a:r>
            <a:r>
              <a:rPr lang="en-US" sz="4000" b="1" dirty="0"/>
              <a:t>If I had said, "I will speak thus," I would have betrayed your children</a:t>
            </a:r>
            <a:r>
              <a:rPr lang="en-US" sz="4000" b="1" dirty="0" smtClean="0"/>
              <a:t>.  </a:t>
            </a:r>
            <a:r>
              <a:rPr lang="en-US" sz="4000" b="1" dirty="0" smtClean="0">
                <a:solidFill>
                  <a:schemeClr val="tx1"/>
                </a:solidFill>
                <a:latin typeface="+mn-lt"/>
                <a:cs typeface="Times New Roman" pitchFamily="18" charset="0"/>
              </a:rPr>
              <a:t>Psalm 73</a:t>
            </a:r>
          </a:p>
        </p:txBody>
      </p:sp>
    </p:spTree>
    <p:extLst>
      <p:ext uri="{BB962C8B-B14F-4D97-AF65-F5344CB8AC3E}">
        <p14:creationId xmlns:p14="http://schemas.microsoft.com/office/powerpoint/2010/main" val="17797255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What Did David See?</a:t>
            </a:r>
          </a:p>
          <a:p>
            <a:pPr marL="0" indent="0">
              <a:buNone/>
            </a:pPr>
            <a:r>
              <a:rPr lang="en-US" sz="4000" b="1" baseline="30000" dirty="0" smtClean="0"/>
              <a:t>16</a:t>
            </a:r>
            <a:r>
              <a:rPr lang="en-US" sz="4000" b="1" dirty="0" smtClean="0"/>
              <a:t> </a:t>
            </a:r>
            <a:r>
              <a:rPr lang="en-US" sz="4000" b="1" dirty="0"/>
              <a:t>When I tried to understand all this, it was oppressive to me</a:t>
            </a:r>
          </a:p>
          <a:p>
            <a:pPr marL="0" indent="0">
              <a:buNone/>
            </a:pPr>
            <a:r>
              <a:rPr lang="en-US" sz="4000" b="1" dirty="0"/>
              <a:t> </a:t>
            </a:r>
            <a:r>
              <a:rPr lang="en-US" sz="4000" b="1" baseline="30000" dirty="0"/>
              <a:t>17</a:t>
            </a:r>
            <a:r>
              <a:rPr lang="en-US" sz="4000" b="1" dirty="0"/>
              <a:t> till I entered the sanctuary of Elohim; then I understood their final destiny.</a:t>
            </a:r>
          </a:p>
          <a:p>
            <a:pPr marL="0" indent="0">
              <a:buNone/>
            </a:pPr>
            <a:r>
              <a:rPr lang="en-US" sz="4000" b="1" dirty="0"/>
              <a:t> </a:t>
            </a:r>
            <a:r>
              <a:rPr lang="en-US" sz="4000" b="1" baseline="30000" dirty="0"/>
              <a:t>18</a:t>
            </a:r>
            <a:r>
              <a:rPr lang="en-US" sz="4000" b="1" dirty="0"/>
              <a:t> Surely you place them on slippery ground; you cast them down to ruin.</a:t>
            </a:r>
          </a:p>
          <a:p>
            <a:pPr marL="0" indent="0">
              <a:buNone/>
            </a:pPr>
            <a:r>
              <a:rPr lang="en-US" sz="4000" b="1" baseline="30000" dirty="0" smtClean="0"/>
              <a:t>19</a:t>
            </a:r>
            <a:r>
              <a:rPr lang="en-US" sz="4000" b="1" dirty="0" smtClean="0"/>
              <a:t> </a:t>
            </a:r>
            <a:r>
              <a:rPr lang="en-US" sz="4000" b="1" dirty="0"/>
              <a:t>How suddenly are they destroyed, completely swept away by terrors</a:t>
            </a:r>
            <a:r>
              <a:rPr lang="en-US" sz="4000" b="1" dirty="0" smtClean="0"/>
              <a:t>!  </a:t>
            </a:r>
            <a:r>
              <a:rPr lang="en-US" sz="4000" b="1" dirty="0" smtClean="0">
                <a:solidFill>
                  <a:schemeClr val="tx1"/>
                </a:solidFill>
                <a:latin typeface="+mn-lt"/>
                <a:cs typeface="Times New Roman" pitchFamily="18" charset="0"/>
              </a:rPr>
              <a:t>Psalm 73</a:t>
            </a:r>
          </a:p>
        </p:txBody>
      </p:sp>
    </p:spTree>
    <p:extLst>
      <p:ext uri="{BB962C8B-B14F-4D97-AF65-F5344CB8AC3E}">
        <p14:creationId xmlns:p14="http://schemas.microsoft.com/office/powerpoint/2010/main" val="24149770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400" b="1" dirty="0" smtClean="0">
                <a:solidFill>
                  <a:schemeClr val="tx1"/>
                </a:solidFill>
                <a:latin typeface="+mn-lt"/>
                <a:cs typeface="Times New Roman" pitchFamily="18" charset="0"/>
              </a:rPr>
              <a:t>The Duty of the Priests</a:t>
            </a:r>
          </a:p>
          <a:p>
            <a:pPr>
              <a:buNone/>
            </a:pPr>
            <a:r>
              <a:rPr lang="en-US" sz="4000" b="1" dirty="0" smtClean="0">
                <a:solidFill>
                  <a:schemeClr val="tx1"/>
                </a:solidFill>
                <a:latin typeface="+mn-lt"/>
              </a:rPr>
              <a:t>Sin and Guilt offerings</a:t>
            </a:r>
          </a:p>
          <a:p>
            <a:pPr>
              <a:buNone/>
            </a:pPr>
            <a:r>
              <a:rPr lang="en-US" sz="4000" b="1" dirty="0" err="1" smtClean="0">
                <a:solidFill>
                  <a:schemeClr val="tx1"/>
                </a:solidFill>
                <a:latin typeface="+mn-lt"/>
                <a:cs typeface="Times New Roman" pitchFamily="18" charset="0"/>
              </a:rPr>
              <a:t>Shelamim</a:t>
            </a:r>
            <a:r>
              <a:rPr lang="en-US" sz="4000" b="1" dirty="0" smtClean="0">
                <a:solidFill>
                  <a:schemeClr val="tx1"/>
                </a:solidFill>
                <a:latin typeface="+mn-lt"/>
                <a:cs typeface="Times New Roman" pitchFamily="18" charset="0"/>
              </a:rPr>
              <a:t> – Peace offerings</a:t>
            </a:r>
          </a:p>
          <a:p>
            <a:pPr>
              <a:buNone/>
            </a:pPr>
            <a:r>
              <a:rPr lang="en-US" sz="4000" b="1" dirty="0" smtClean="0">
                <a:solidFill>
                  <a:schemeClr val="tx1"/>
                </a:solidFill>
                <a:latin typeface="+mn-lt"/>
                <a:cs typeface="Times New Roman" pitchFamily="18" charset="0"/>
              </a:rPr>
              <a:t>Daily offerings</a:t>
            </a:r>
          </a:p>
          <a:p>
            <a:pPr>
              <a:buNone/>
            </a:pPr>
            <a:r>
              <a:rPr lang="en-US" sz="4000" b="1" dirty="0" smtClean="0">
                <a:solidFill>
                  <a:schemeClr val="tx1"/>
                </a:solidFill>
                <a:latin typeface="+mn-lt"/>
                <a:cs typeface="Times New Roman" pitchFamily="18" charset="0"/>
              </a:rPr>
              <a:t>Offerings for the festivals and appointed days</a:t>
            </a:r>
          </a:p>
          <a:p>
            <a:pPr>
              <a:buNone/>
            </a:pPr>
            <a:r>
              <a:rPr lang="en-US" sz="4000" b="1" dirty="0" smtClean="0">
                <a:solidFill>
                  <a:schemeClr val="tx1"/>
                </a:solidFill>
                <a:latin typeface="+mn-lt"/>
                <a:cs typeface="Times New Roman" pitchFamily="18" charset="0"/>
              </a:rPr>
              <a:t>Animal and grain offerings</a:t>
            </a:r>
          </a:p>
        </p:txBody>
      </p:sp>
    </p:spTree>
    <p:extLst>
      <p:ext uri="{BB962C8B-B14F-4D97-AF65-F5344CB8AC3E}">
        <p14:creationId xmlns:p14="http://schemas.microsoft.com/office/powerpoint/2010/main" val="35709382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5775" y="348344"/>
            <a:ext cx="11544300" cy="6313715"/>
          </a:xfrm>
        </p:spPr>
        <p:txBody>
          <a:bodyPr>
            <a:normAutofit fontScale="92500" lnSpcReduction="20000"/>
          </a:bodyPr>
          <a:lstStyle/>
          <a:p>
            <a:pPr algn="ctr">
              <a:buNone/>
            </a:pPr>
            <a:r>
              <a:rPr lang="en-US" sz="4800" b="1" dirty="0">
                <a:cs typeface="Times New Roman" pitchFamily="18" charset="0"/>
              </a:rPr>
              <a:t>The Gospel Proclaimed Through the Blessings and the Curses</a:t>
            </a:r>
          </a:p>
          <a:p>
            <a:pPr>
              <a:buNone/>
            </a:pPr>
            <a:r>
              <a:rPr lang="en-US" sz="4000" b="1" dirty="0" smtClean="0">
                <a:solidFill>
                  <a:schemeClr val="tx1"/>
                </a:solidFill>
                <a:latin typeface="+mn-lt"/>
              </a:rPr>
              <a:t>After </a:t>
            </a:r>
            <a:r>
              <a:rPr lang="en-US" sz="4000" b="1" dirty="0">
                <a:solidFill>
                  <a:schemeClr val="tx1"/>
                </a:solidFill>
                <a:latin typeface="+mn-lt"/>
              </a:rPr>
              <a:t>you have produced children and grandchildren and have been in the land a long time, if you become corrupt and make an image of any kind and do other evil things before </a:t>
            </a:r>
            <a:r>
              <a:rPr lang="en-US" sz="4000" b="1" dirty="0" smtClean="0">
                <a:solidFill>
                  <a:schemeClr val="tx1"/>
                </a:solidFill>
                <a:latin typeface="+mn-lt"/>
              </a:rPr>
              <a:t>Yahuwah </a:t>
            </a:r>
            <a:r>
              <a:rPr lang="en-US" sz="4000" b="1" dirty="0">
                <a:solidFill>
                  <a:schemeClr val="tx1"/>
                </a:solidFill>
                <a:latin typeface="+mn-lt"/>
              </a:rPr>
              <a:t>your Elohim that enrage him, I invoke heaven and earth as witnesses against you today that you will surely and swiftly be removed from the very land you are about to cross the </a:t>
            </a:r>
            <a:r>
              <a:rPr lang="en-US" sz="4000" b="1" dirty="0" err="1">
                <a:solidFill>
                  <a:schemeClr val="tx1"/>
                </a:solidFill>
                <a:latin typeface="+mn-lt"/>
              </a:rPr>
              <a:t>Yardan</a:t>
            </a:r>
            <a:r>
              <a:rPr lang="en-US" sz="4000" b="1" dirty="0">
                <a:solidFill>
                  <a:schemeClr val="tx1"/>
                </a:solidFill>
                <a:latin typeface="+mn-lt"/>
              </a:rPr>
              <a:t> to possess. You will not last long there because you will surely be annihilated. </a:t>
            </a:r>
            <a:r>
              <a:rPr lang="en-US" sz="4000" b="1" u="sng" dirty="0">
                <a:solidFill>
                  <a:schemeClr val="tx1"/>
                </a:solidFill>
                <a:latin typeface="+mn-lt"/>
              </a:rPr>
              <a:t>Then </a:t>
            </a:r>
            <a:r>
              <a:rPr lang="en-US" sz="4000" b="1" u="sng" dirty="0" smtClean="0">
                <a:solidFill>
                  <a:schemeClr val="tx1"/>
                </a:solidFill>
                <a:latin typeface="+mn-lt"/>
              </a:rPr>
              <a:t>Yahuwah </a:t>
            </a:r>
            <a:r>
              <a:rPr lang="en-US" sz="4000" b="1" u="sng" dirty="0">
                <a:solidFill>
                  <a:schemeClr val="tx1"/>
                </a:solidFill>
                <a:latin typeface="+mn-lt"/>
              </a:rPr>
              <a:t>will scatter you among the peoples and there will be very few of you among the nations where </a:t>
            </a:r>
            <a:r>
              <a:rPr lang="en-US" sz="4000" b="1" u="sng" dirty="0" smtClean="0">
                <a:solidFill>
                  <a:schemeClr val="tx1"/>
                </a:solidFill>
                <a:latin typeface="+mn-lt"/>
              </a:rPr>
              <a:t>Yahuwah </a:t>
            </a:r>
            <a:r>
              <a:rPr lang="en-US" sz="4000" b="1" u="sng" dirty="0">
                <a:solidFill>
                  <a:schemeClr val="tx1"/>
                </a:solidFill>
                <a:latin typeface="+mn-lt"/>
              </a:rPr>
              <a:t>will drive you</a:t>
            </a:r>
            <a:r>
              <a:rPr lang="en-US" sz="4000" b="1" dirty="0">
                <a:solidFill>
                  <a:schemeClr val="tx1"/>
                </a:solidFill>
                <a:latin typeface="+mn-lt"/>
              </a:rPr>
              <a:t>.  </a:t>
            </a:r>
            <a:r>
              <a:rPr lang="en-US" sz="4000" b="1" dirty="0" err="1" smtClean="0">
                <a:solidFill>
                  <a:schemeClr val="tx1"/>
                </a:solidFill>
                <a:latin typeface="+mn-lt"/>
              </a:rPr>
              <a:t>Devarim</a:t>
            </a:r>
            <a:r>
              <a:rPr lang="en-US" sz="4000" b="1" dirty="0" smtClean="0">
                <a:solidFill>
                  <a:schemeClr val="tx1"/>
                </a:solidFill>
                <a:latin typeface="+mn-lt"/>
              </a:rPr>
              <a:t>/Deuteronomy 4:25-27</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4431446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000" b="1" dirty="0" smtClean="0">
                <a:solidFill>
                  <a:schemeClr val="tx1"/>
                </a:solidFill>
                <a:latin typeface="+mn-lt"/>
                <a:cs typeface="Times New Roman" pitchFamily="18" charset="0"/>
              </a:rPr>
              <a:t>When You Repent…</a:t>
            </a:r>
          </a:p>
          <a:p>
            <a:pPr>
              <a:buNone/>
            </a:pPr>
            <a:r>
              <a:rPr lang="en-US" sz="4000" b="1" dirty="0">
                <a:solidFill>
                  <a:schemeClr val="tx1"/>
                </a:solidFill>
                <a:latin typeface="+mn-lt"/>
              </a:rPr>
              <a:t>There you will worship </a:t>
            </a:r>
            <a:r>
              <a:rPr lang="en-US" sz="4000" b="1" dirty="0" err="1">
                <a:solidFill>
                  <a:schemeClr val="tx1"/>
                </a:solidFill>
                <a:latin typeface="+mn-lt"/>
              </a:rPr>
              <a:t>elohim</a:t>
            </a:r>
            <a:r>
              <a:rPr lang="en-US" sz="4000" b="1" dirty="0">
                <a:solidFill>
                  <a:schemeClr val="tx1"/>
                </a:solidFill>
                <a:latin typeface="+mn-lt"/>
              </a:rPr>
              <a:t> made by human hands--wood and stone that can neither see, hear, eat, nor smell.  </a:t>
            </a:r>
            <a:r>
              <a:rPr lang="en-US" sz="4000" b="1" u="sng" dirty="0">
                <a:solidFill>
                  <a:schemeClr val="tx1"/>
                </a:solidFill>
                <a:latin typeface="+mn-lt"/>
              </a:rPr>
              <a:t>But if you seek </a:t>
            </a:r>
            <a:r>
              <a:rPr lang="en-US" sz="4000" b="1" u="sng" dirty="0" smtClean="0">
                <a:solidFill>
                  <a:schemeClr val="tx1"/>
                </a:solidFill>
                <a:latin typeface="+mn-lt"/>
              </a:rPr>
              <a:t>Yahuwah </a:t>
            </a:r>
            <a:r>
              <a:rPr lang="en-US" sz="4000" b="1" u="sng" dirty="0">
                <a:solidFill>
                  <a:schemeClr val="tx1"/>
                </a:solidFill>
                <a:latin typeface="+mn-lt"/>
              </a:rPr>
              <a:t>your Elohim from there, you will find him, if, indeed, you seek him with all your heart and soul.  In your distress when all these things happen to you in the latter days, if you return to </a:t>
            </a:r>
            <a:r>
              <a:rPr lang="en-US" sz="4000" b="1" u="sng" dirty="0" smtClean="0">
                <a:solidFill>
                  <a:schemeClr val="tx1"/>
                </a:solidFill>
                <a:latin typeface="+mn-lt"/>
              </a:rPr>
              <a:t>Yahuwah </a:t>
            </a:r>
            <a:r>
              <a:rPr lang="en-US" sz="4000" b="1" u="sng" dirty="0">
                <a:solidFill>
                  <a:schemeClr val="tx1"/>
                </a:solidFill>
                <a:latin typeface="+mn-lt"/>
              </a:rPr>
              <a:t>your Elohim and obey him (for he is a merciful Elohim), he will not let you down or destroy you, for he cannot forget the covenant with your ancestors that he confirmed by oath to them </a:t>
            </a:r>
            <a:r>
              <a:rPr lang="en-US" sz="4000" b="1" dirty="0">
                <a:solidFill>
                  <a:schemeClr val="tx1"/>
                </a:solidFill>
                <a:latin typeface="+mn-lt"/>
              </a:rPr>
              <a:t>(</a:t>
            </a:r>
            <a:r>
              <a:rPr lang="en-US" sz="4000" b="1" dirty="0" err="1">
                <a:solidFill>
                  <a:schemeClr val="tx1"/>
                </a:solidFill>
                <a:latin typeface="+mn-lt"/>
              </a:rPr>
              <a:t>Devarim</a:t>
            </a:r>
            <a:r>
              <a:rPr lang="en-US" sz="4000" b="1" dirty="0">
                <a:solidFill>
                  <a:schemeClr val="tx1"/>
                </a:solidFill>
                <a:latin typeface="+mn-lt"/>
              </a:rPr>
              <a:t> </a:t>
            </a:r>
            <a:r>
              <a:rPr lang="en-US" sz="4000" b="1" dirty="0" smtClean="0">
                <a:solidFill>
                  <a:schemeClr val="tx1"/>
                </a:solidFill>
                <a:latin typeface="+mn-lt"/>
              </a:rPr>
              <a:t>4:28-31</a:t>
            </a:r>
            <a:r>
              <a:rPr lang="en-US" sz="4000" b="1" dirty="0">
                <a:solidFill>
                  <a:schemeClr val="tx1"/>
                </a:solidFill>
                <a:latin typeface="+mn-lt"/>
              </a:rPr>
              <a:t>).</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844449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3092" y="544285"/>
            <a:ext cx="10678887" cy="6313715"/>
          </a:xfrm>
        </p:spPr>
        <p:txBody>
          <a:bodyPr>
            <a:normAutofit/>
          </a:bodyPr>
          <a:lstStyle/>
          <a:p>
            <a:pPr algn="ctr">
              <a:buNone/>
            </a:pPr>
            <a:r>
              <a:rPr lang="en-US" sz="4000" b="1" dirty="0" smtClean="0">
                <a:solidFill>
                  <a:schemeClr val="tx1"/>
                </a:solidFill>
                <a:latin typeface="+mn-lt"/>
                <a:cs typeface="Times New Roman" pitchFamily="18" charset="0"/>
              </a:rPr>
              <a:t>Ask About the Former Days</a:t>
            </a:r>
          </a:p>
          <a:p>
            <a:pPr marL="0" indent="0">
              <a:buNone/>
            </a:pPr>
            <a:r>
              <a:rPr lang="en-US" sz="4000" b="1" u="sng" dirty="0"/>
              <a:t>Ask now about the former days, long before your time, from the day Elohim created man on the earth</a:t>
            </a:r>
            <a:r>
              <a:rPr lang="en-US" sz="4000" b="1" dirty="0"/>
              <a:t>; ask from one end of the heavens to the other. Has anything so great as this ever happened, or has anything like it ever been heard of</a:t>
            </a:r>
            <a:r>
              <a:rPr lang="en-US" sz="4000" b="1" dirty="0" smtClean="0"/>
              <a:t>?  </a:t>
            </a:r>
            <a:r>
              <a:rPr lang="en-US" sz="4000" b="1" dirty="0"/>
              <a:t>Has any other people heard the voice of Elohim speaking out of fire, as you have, and lived</a:t>
            </a:r>
            <a:r>
              <a:rPr lang="en-US" sz="4000" b="1" dirty="0" smtClean="0"/>
              <a:t>?  </a:t>
            </a:r>
            <a:r>
              <a:rPr lang="en-US" sz="4000" b="1" dirty="0" smtClean="0">
                <a:solidFill>
                  <a:schemeClr val="tx1"/>
                </a:solidFill>
                <a:latin typeface="+mn-lt"/>
              </a:rPr>
              <a:t>(</a:t>
            </a:r>
            <a:r>
              <a:rPr lang="en-US" sz="4000" b="1" dirty="0" err="1">
                <a:solidFill>
                  <a:schemeClr val="tx1"/>
                </a:solidFill>
                <a:latin typeface="+mn-lt"/>
              </a:rPr>
              <a:t>Devarim</a:t>
            </a:r>
            <a:r>
              <a:rPr lang="en-US" sz="4000" b="1" dirty="0">
                <a:solidFill>
                  <a:schemeClr val="tx1"/>
                </a:solidFill>
                <a:latin typeface="+mn-lt"/>
              </a:rPr>
              <a:t> </a:t>
            </a:r>
            <a:r>
              <a:rPr lang="en-US" sz="4000" b="1" dirty="0" smtClean="0">
                <a:solidFill>
                  <a:schemeClr val="tx1"/>
                </a:solidFill>
                <a:latin typeface="+mn-lt"/>
              </a:rPr>
              <a:t>4:32-33).</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6211350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3092" y="544285"/>
            <a:ext cx="10678887" cy="6313715"/>
          </a:xfrm>
        </p:spPr>
        <p:txBody>
          <a:bodyPr>
            <a:normAutofit/>
          </a:bodyPr>
          <a:lstStyle/>
          <a:p>
            <a:pPr algn="ctr">
              <a:buNone/>
            </a:pPr>
            <a:r>
              <a:rPr lang="en-US" sz="4400" b="1" dirty="0" smtClean="0">
                <a:solidFill>
                  <a:schemeClr val="tx1"/>
                </a:solidFill>
                <a:latin typeface="+mn-lt"/>
                <a:cs typeface="Times New Roman" pitchFamily="18" charset="0"/>
              </a:rPr>
              <a:t>Ask About the Ancient Paths</a:t>
            </a:r>
          </a:p>
          <a:p>
            <a:pPr marL="0" indent="0">
              <a:buNone/>
            </a:pPr>
            <a:r>
              <a:rPr lang="en-US" dirty="0"/>
              <a:t> </a:t>
            </a:r>
            <a:r>
              <a:rPr lang="en-US" sz="4000" b="1" dirty="0"/>
              <a:t>This is what Yahuwah says: "Stand at the crossroads and look; ask for the ancient paths, ask where the good way is, and walk in it, and you will find rest for your souls. But you said, 'We will not walk in it.'</a:t>
            </a:r>
          </a:p>
          <a:p>
            <a:pPr marL="0" indent="0">
              <a:buNone/>
            </a:pPr>
            <a:r>
              <a:rPr lang="en-US" sz="4000" b="1" dirty="0" smtClean="0"/>
              <a:t>  </a:t>
            </a:r>
            <a:r>
              <a:rPr lang="en-US" sz="4000" b="1" dirty="0" err="1" smtClean="0"/>
              <a:t>Yirmyahu</a:t>
            </a:r>
            <a:r>
              <a:rPr lang="en-US" sz="4000" b="1" dirty="0" smtClean="0"/>
              <a:t>/Jeremiah 6:16</a:t>
            </a:r>
            <a:endParaRPr lang="en-US" sz="4000" b="1" dirty="0" smtClean="0">
              <a:solidFill>
                <a:schemeClr val="tx1"/>
              </a:solidFill>
              <a:cs typeface="Times New Roman" pitchFamily="18" charset="0"/>
            </a:endParaRPr>
          </a:p>
        </p:txBody>
      </p:sp>
    </p:spTree>
    <p:extLst>
      <p:ext uri="{BB962C8B-B14F-4D97-AF65-F5344CB8AC3E}">
        <p14:creationId xmlns:p14="http://schemas.microsoft.com/office/powerpoint/2010/main" val="5848458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buNone/>
            </a:pPr>
            <a:r>
              <a:rPr lang="en-US" sz="4000" b="1" dirty="0" smtClean="0">
                <a:solidFill>
                  <a:schemeClr val="tx1"/>
                </a:solidFill>
                <a:latin typeface="+mn-lt"/>
              </a:rPr>
              <a:t>If </a:t>
            </a:r>
            <a:r>
              <a:rPr lang="en-US" sz="4000" b="1" dirty="0">
                <a:solidFill>
                  <a:schemeClr val="tx1"/>
                </a:solidFill>
                <a:latin typeface="+mn-lt"/>
              </a:rPr>
              <a:t>you indeed obey </a:t>
            </a:r>
            <a:r>
              <a:rPr lang="en-US" sz="4000" b="1" dirty="0" smtClean="0">
                <a:solidFill>
                  <a:schemeClr val="tx1"/>
                </a:solidFill>
                <a:latin typeface="+mn-lt"/>
              </a:rPr>
              <a:t>Yahuwah </a:t>
            </a:r>
            <a:r>
              <a:rPr lang="en-US" sz="4000" b="1" dirty="0">
                <a:solidFill>
                  <a:schemeClr val="tx1"/>
                </a:solidFill>
                <a:latin typeface="+mn-lt"/>
              </a:rPr>
              <a:t>your Elohim and </a:t>
            </a:r>
            <a:r>
              <a:rPr lang="en-US" sz="4000" b="1" u="sng" dirty="0">
                <a:solidFill>
                  <a:schemeClr val="tx1"/>
                </a:solidFill>
                <a:latin typeface="+mn-lt"/>
              </a:rPr>
              <a:t>are careful to observe all his commandments</a:t>
            </a:r>
            <a:r>
              <a:rPr lang="en-US" sz="4000" b="1" dirty="0">
                <a:solidFill>
                  <a:schemeClr val="tx1"/>
                </a:solidFill>
                <a:latin typeface="+mn-lt"/>
              </a:rPr>
              <a:t> I am giving you today, </a:t>
            </a:r>
            <a:r>
              <a:rPr lang="en-US" sz="4000" b="1" dirty="0" smtClean="0">
                <a:solidFill>
                  <a:schemeClr val="tx1"/>
                </a:solidFill>
                <a:latin typeface="+mn-lt"/>
              </a:rPr>
              <a:t>Yahuwah </a:t>
            </a:r>
            <a:r>
              <a:rPr lang="en-US" sz="4000" b="1" dirty="0">
                <a:solidFill>
                  <a:schemeClr val="tx1"/>
                </a:solidFill>
                <a:latin typeface="+mn-lt"/>
              </a:rPr>
              <a:t>your Elohim will elevate you above all the nations of the earth.  </a:t>
            </a:r>
            <a:r>
              <a:rPr lang="en-US" sz="4000" b="1" u="sng" dirty="0">
                <a:solidFill>
                  <a:schemeClr val="tx1"/>
                </a:solidFill>
                <a:latin typeface="+mn-lt"/>
              </a:rPr>
              <a:t>All these blessings will come to you in abundance if you obey </a:t>
            </a:r>
            <a:r>
              <a:rPr lang="en-US" sz="4000" b="1" u="sng" dirty="0" smtClean="0">
                <a:solidFill>
                  <a:schemeClr val="tx1"/>
                </a:solidFill>
                <a:latin typeface="+mn-lt"/>
              </a:rPr>
              <a:t>Yahuwah </a:t>
            </a:r>
            <a:r>
              <a:rPr lang="en-US" sz="4000" b="1" u="sng" dirty="0">
                <a:solidFill>
                  <a:schemeClr val="tx1"/>
                </a:solidFill>
                <a:latin typeface="+mn-lt"/>
              </a:rPr>
              <a:t>your Elohim</a:t>
            </a:r>
            <a:r>
              <a:rPr lang="en-US" sz="4000" b="1" dirty="0">
                <a:solidFill>
                  <a:schemeClr val="tx1"/>
                </a:solidFill>
                <a:latin typeface="+mn-lt"/>
              </a:rPr>
              <a:t>: You will be blessed in the city and blessed in the field.  Your children will be blessed, as well as the produce of your soil, the offspring of your livestock, the calves of your herds, and the lambs of your flocks</a:t>
            </a:r>
            <a:r>
              <a:rPr lang="en-US" sz="4000" b="1" dirty="0" smtClean="0">
                <a:solidFill>
                  <a:schemeClr val="tx1"/>
                </a:solidFill>
                <a:latin typeface="+mn-lt"/>
              </a:rPr>
              <a:t>. Dev/</a:t>
            </a:r>
            <a:r>
              <a:rPr lang="en-US" sz="4000" b="1" dirty="0" err="1" smtClean="0">
                <a:solidFill>
                  <a:schemeClr val="tx1"/>
                </a:solidFill>
                <a:latin typeface="+mn-lt"/>
              </a:rPr>
              <a:t>Deut</a:t>
            </a:r>
            <a:r>
              <a:rPr lang="en-US" sz="4000" b="1" dirty="0" smtClean="0">
                <a:solidFill>
                  <a:schemeClr val="tx1"/>
                </a:solidFill>
                <a:latin typeface="+mn-lt"/>
              </a:rPr>
              <a:t> 28:1-4</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3475647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000" b="1" dirty="0" smtClean="0">
                <a:solidFill>
                  <a:schemeClr val="tx1"/>
                </a:solidFill>
                <a:latin typeface="+mn-lt"/>
                <a:cs typeface="Times New Roman" pitchFamily="18" charset="0"/>
              </a:rPr>
              <a:t>The Blessings of the Gospel</a:t>
            </a:r>
          </a:p>
          <a:p>
            <a:pPr>
              <a:buNone/>
            </a:pPr>
            <a:r>
              <a:rPr lang="en-US" sz="4000" b="1" dirty="0">
                <a:solidFill>
                  <a:schemeClr val="tx1"/>
                </a:solidFill>
                <a:latin typeface="+mn-lt"/>
              </a:rPr>
              <a:t> Your basket and your mixing bowl will be blessed.  You will be blessed when you come in and blessed when you go out.  </a:t>
            </a:r>
            <a:r>
              <a:rPr lang="en-US" sz="4000" b="1" dirty="0" smtClean="0">
                <a:solidFill>
                  <a:schemeClr val="tx1"/>
                </a:solidFill>
                <a:latin typeface="+mn-lt"/>
              </a:rPr>
              <a:t>Yahuwah </a:t>
            </a:r>
            <a:r>
              <a:rPr lang="en-US" sz="4000" b="1" dirty="0">
                <a:solidFill>
                  <a:schemeClr val="tx1"/>
                </a:solidFill>
                <a:latin typeface="+mn-lt"/>
              </a:rPr>
              <a:t>will cause your enemies who attack you to be struck down before you; they will attack you from one direction but flee from you in seven different directions.  </a:t>
            </a:r>
            <a:r>
              <a:rPr lang="en-US" sz="4000" b="1" dirty="0" smtClean="0">
                <a:solidFill>
                  <a:schemeClr val="tx1"/>
                </a:solidFill>
                <a:latin typeface="+mn-lt"/>
              </a:rPr>
              <a:t>Yahuwah </a:t>
            </a:r>
            <a:r>
              <a:rPr lang="en-US" sz="4000" b="1" dirty="0">
                <a:solidFill>
                  <a:schemeClr val="tx1"/>
                </a:solidFill>
                <a:latin typeface="+mn-lt"/>
              </a:rPr>
              <a:t>will decree blessing for you with respect to your barns and in everything you do; yes, he will bless you in the land he is giving you.  </a:t>
            </a:r>
            <a:r>
              <a:rPr lang="en-US" sz="4000" b="1" dirty="0" smtClean="0">
                <a:solidFill>
                  <a:schemeClr val="tx1"/>
                </a:solidFill>
                <a:latin typeface="+mn-lt"/>
              </a:rPr>
              <a:t>Yahuwah </a:t>
            </a:r>
            <a:r>
              <a:rPr lang="en-US" sz="4000" b="1" dirty="0">
                <a:solidFill>
                  <a:schemeClr val="tx1"/>
                </a:solidFill>
                <a:latin typeface="+mn-lt"/>
              </a:rPr>
              <a:t>will designate you as his set-apart people just as he promised you, </a:t>
            </a:r>
            <a:r>
              <a:rPr lang="en-US" sz="4000" b="1" u="sng" dirty="0">
                <a:solidFill>
                  <a:schemeClr val="tx1"/>
                </a:solidFill>
                <a:latin typeface="+mn-lt"/>
              </a:rPr>
              <a:t>if you keep his commandments and obey him</a:t>
            </a:r>
            <a:r>
              <a:rPr lang="en-US" sz="4000" b="1" dirty="0">
                <a:solidFill>
                  <a:schemeClr val="tx1"/>
                </a:solidFill>
                <a:latin typeface="+mn-lt"/>
              </a:rPr>
              <a:t>. </a:t>
            </a:r>
            <a:r>
              <a:rPr lang="en-US" sz="4000" b="1" dirty="0" smtClean="0">
                <a:solidFill>
                  <a:schemeClr val="tx1"/>
                </a:solidFill>
                <a:latin typeface="+mn-lt"/>
              </a:rPr>
              <a:t>5-9</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9868883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5775" y="348344"/>
            <a:ext cx="11187113" cy="6313715"/>
          </a:xfrm>
        </p:spPr>
        <p:txBody>
          <a:bodyPr>
            <a:normAutofit fontScale="92500" lnSpcReduction="20000"/>
          </a:bodyPr>
          <a:lstStyle/>
          <a:p>
            <a:pPr>
              <a:buNone/>
            </a:pPr>
            <a:r>
              <a:rPr lang="en-US" sz="4000" b="1" dirty="0" smtClean="0">
                <a:solidFill>
                  <a:schemeClr val="tx1"/>
                </a:solidFill>
                <a:latin typeface="+mn-lt"/>
              </a:rPr>
              <a:t>Then </a:t>
            </a:r>
            <a:r>
              <a:rPr lang="en-US" sz="4000" b="1" dirty="0">
                <a:solidFill>
                  <a:schemeClr val="tx1"/>
                </a:solidFill>
                <a:latin typeface="+mn-lt"/>
              </a:rPr>
              <a:t>all the peoples of the earth will see that you belong to </a:t>
            </a:r>
            <a:r>
              <a:rPr lang="en-US" sz="4000" b="1" dirty="0" smtClean="0">
                <a:solidFill>
                  <a:schemeClr val="tx1"/>
                </a:solidFill>
                <a:latin typeface="+mn-lt"/>
              </a:rPr>
              <a:t>Yahuwah, </a:t>
            </a:r>
            <a:r>
              <a:rPr lang="en-US" sz="4000" b="1" dirty="0">
                <a:solidFill>
                  <a:schemeClr val="tx1"/>
                </a:solidFill>
                <a:latin typeface="+mn-lt"/>
              </a:rPr>
              <a:t>and they will respect you.  </a:t>
            </a:r>
            <a:r>
              <a:rPr lang="en-US" sz="4000" b="1" dirty="0" smtClean="0">
                <a:solidFill>
                  <a:schemeClr val="tx1"/>
                </a:solidFill>
                <a:latin typeface="+mn-lt"/>
              </a:rPr>
              <a:t>Yahuwah </a:t>
            </a:r>
            <a:r>
              <a:rPr lang="en-US" sz="4000" b="1" dirty="0">
                <a:solidFill>
                  <a:schemeClr val="tx1"/>
                </a:solidFill>
                <a:latin typeface="+mn-lt"/>
              </a:rPr>
              <a:t>will greatly multiply your children, the offspring of your livestock, and the produce of your soil in the land which he promised your ancestors he would give you.  </a:t>
            </a:r>
            <a:r>
              <a:rPr lang="en-US" sz="4000" b="1" dirty="0" smtClean="0">
                <a:solidFill>
                  <a:schemeClr val="tx1"/>
                </a:solidFill>
                <a:latin typeface="+mn-lt"/>
              </a:rPr>
              <a:t>Yahuwah </a:t>
            </a:r>
            <a:r>
              <a:rPr lang="en-US" sz="4000" b="1" dirty="0">
                <a:solidFill>
                  <a:schemeClr val="tx1"/>
                </a:solidFill>
                <a:latin typeface="+mn-lt"/>
              </a:rPr>
              <a:t>will open for you his good treasure house, the heavens, to give you rain for the land in its season and to bless all you do; you will lend to many nations but you will not borrow from any.  </a:t>
            </a:r>
            <a:r>
              <a:rPr lang="en-US" sz="4000" b="1" dirty="0" smtClean="0">
                <a:solidFill>
                  <a:schemeClr val="tx1"/>
                </a:solidFill>
                <a:latin typeface="+mn-lt"/>
              </a:rPr>
              <a:t>Yahuwah </a:t>
            </a:r>
            <a:r>
              <a:rPr lang="en-US" sz="4000" b="1" dirty="0">
                <a:solidFill>
                  <a:schemeClr val="tx1"/>
                </a:solidFill>
                <a:latin typeface="+mn-lt"/>
              </a:rPr>
              <a:t>will make you the head and not the tail, and you will always end up at the top and not at the bottom, </a:t>
            </a:r>
            <a:r>
              <a:rPr lang="en-US" sz="4000" b="1" u="sng" dirty="0">
                <a:solidFill>
                  <a:schemeClr val="tx1"/>
                </a:solidFill>
                <a:latin typeface="+mn-lt"/>
              </a:rPr>
              <a:t>if you obey his commandments which I am urging you today to be careful to do</a:t>
            </a:r>
            <a:r>
              <a:rPr lang="en-US" sz="4000" b="1" dirty="0">
                <a:solidFill>
                  <a:schemeClr val="tx1"/>
                </a:solidFill>
                <a:latin typeface="+mn-lt"/>
              </a:rPr>
              <a:t> (</a:t>
            </a:r>
            <a:r>
              <a:rPr lang="en-US" sz="4000" b="1" dirty="0" err="1">
                <a:solidFill>
                  <a:schemeClr val="tx1"/>
                </a:solidFill>
                <a:latin typeface="+mn-lt"/>
              </a:rPr>
              <a:t>Devarim</a:t>
            </a:r>
            <a:r>
              <a:rPr lang="en-US" sz="4000" b="1" dirty="0">
                <a:solidFill>
                  <a:schemeClr val="tx1"/>
                </a:solidFill>
                <a:latin typeface="+mn-lt"/>
              </a:rPr>
              <a:t> </a:t>
            </a:r>
            <a:r>
              <a:rPr lang="en-US" sz="4000" b="1" dirty="0" smtClean="0">
                <a:solidFill>
                  <a:schemeClr val="tx1"/>
                </a:solidFill>
                <a:latin typeface="+mn-lt"/>
              </a:rPr>
              <a:t>28:10-13</a:t>
            </a:r>
            <a:r>
              <a:rPr lang="en-US" sz="4000" b="1" dirty="0">
                <a:solidFill>
                  <a:schemeClr val="tx1"/>
                </a:solidFill>
                <a:latin typeface="+mn-lt"/>
              </a:rPr>
              <a:t>).</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0357116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Rehearsing the Commands Every Day</a:t>
            </a:r>
          </a:p>
          <a:p>
            <a:pPr>
              <a:buNone/>
            </a:pPr>
            <a:r>
              <a:rPr lang="en-US" sz="4000" b="1" dirty="0">
                <a:solidFill>
                  <a:schemeClr val="tx1"/>
                </a:solidFill>
                <a:latin typeface="+mn-lt"/>
              </a:rPr>
              <a:t>These commandments that I give you today are to be upon your minds.  Impress them on your children. Talk about them when you sit at home and when you walk along the road, when you lie down and when you get up.  Tie them as symbols on your hands and bind them on your foreheads.  Write them on the doorframes of your houses and on your gates. (Deuteronomy 6:6-9)</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6460629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000" b="1" dirty="0" smtClean="0">
                <a:solidFill>
                  <a:schemeClr val="tx1"/>
                </a:solidFill>
                <a:latin typeface="+mn-lt"/>
                <a:cs typeface="Times New Roman" pitchFamily="18" charset="0"/>
              </a:rPr>
              <a:t>The Curses of the Torah</a:t>
            </a:r>
          </a:p>
          <a:p>
            <a:pPr>
              <a:buNone/>
            </a:pPr>
            <a:r>
              <a:rPr lang="en-US" sz="4000" b="1" u="sng" dirty="0">
                <a:solidFill>
                  <a:schemeClr val="tx1"/>
                </a:solidFill>
                <a:latin typeface="+mn-lt"/>
              </a:rPr>
              <a:t>But if you ignore </a:t>
            </a:r>
            <a:r>
              <a:rPr lang="en-US" sz="4000" b="1" u="sng" dirty="0" smtClean="0">
                <a:solidFill>
                  <a:schemeClr val="tx1"/>
                </a:solidFill>
                <a:latin typeface="+mn-lt"/>
              </a:rPr>
              <a:t>Yahuwah </a:t>
            </a:r>
            <a:r>
              <a:rPr lang="en-US" sz="4000" b="1" u="sng" dirty="0">
                <a:solidFill>
                  <a:schemeClr val="tx1"/>
                </a:solidFill>
                <a:latin typeface="+mn-lt"/>
              </a:rPr>
              <a:t>your Elohim and are not careful to keep all his commandments and rules I am giving you today, then all these curses will come upon you in full force</a:t>
            </a:r>
            <a:r>
              <a:rPr lang="en-US" sz="4000" b="1" dirty="0">
                <a:solidFill>
                  <a:schemeClr val="tx1"/>
                </a:solidFill>
                <a:latin typeface="+mn-lt"/>
              </a:rPr>
              <a:t>: You will be cursed in the city and cursed in the field.  Your basket and your mixing bowl will be cursed.  Your children will be cursed, as well as the produce of your soil, the calves of your herds, and the lambs of your flocks.  You will be cursed when you come in and cursed when you go out.  </a:t>
            </a:r>
            <a:r>
              <a:rPr lang="en-US" sz="4000" b="1" u="sng" dirty="0" smtClean="0">
                <a:solidFill>
                  <a:schemeClr val="tx1"/>
                </a:solidFill>
                <a:latin typeface="+mn-lt"/>
              </a:rPr>
              <a:t>Yahuwah </a:t>
            </a:r>
            <a:r>
              <a:rPr lang="en-US" sz="4000" b="1" u="sng" dirty="0">
                <a:solidFill>
                  <a:schemeClr val="tx1"/>
                </a:solidFill>
                <a:latin typeface="+mn-lt"/>
              </a:rPr>
              <a:t>will send on you a </a:t>
            </a:r>
            <a:r>
              <a:rPr lang="en-US" sz="4000" b="1" u="sng" dirty="0" smtClean="0">
                <a:solidFill>
                  <a:schemeClr val="tx1"/>
                </a:solidFill>
                <a:latin typeface="+mn-lt"/>
              </a:rPr>
              <a:t>curse… </a:t>
            </a:r>
            <a:r>
              <a:rPr lang="en-US" sz="4000" b="1" dirty="0" err="1" smtClean="0">
                <a:solidFill>
                  <a:schemeClr val="tx1"/>
                </a:solidFill>
                <a:latin typeface="+mn-lt"/>
              </a:rPr>
              <a:t>Devarim</a:t>
            </a:r>
            <a:r>
              <a:rPr lang="en-US" sz="4000" b="1" dirty="0" smtClean="0">
                <a:solidFill>
                  <a:schemeClr val="tx1"/>
                </a:solidFill>
                <a:latin typeface="+mn-lt"/>
              </a:rPr>
              <a:t>/Deuteronomy 28:15-20</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972318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buNone/>
            </a:pPr>
            <a:r>
              <a:rPr lang="en-US" sz="4000" b="1" dirty="0" smtClean="0">
                <a:solidFill>
                  <a:schemeClr val="tx1"/>
                </a:solidFill>
                <a:latin typeface="+mn-lt"/>
              </a:rPr>
              <a:t>This </a:t>
            </a:r>
            <a:r>
              <a:rPr lang="en-US" sz="4000" b="1" dirty="0">
                <a:solidFill>
                  <a:schemeClr val="tx1"/>
                </a:solidFill>
                <a:latin typeface="+mn-lt"/>
              </a:rPr>
              <a:t>is what will happen: </a:t>
            </a:r>
            <a:r>
              <a:rPr lang="en-US" sz="4000" b="1" u="sng" dirty="0">
                <a:solidFill>
                  <a:schemeClr val="tx1"/>
                </a:solidFill>
                <a:latin typeface="+mn-lt"/>
              </a:rPr>
              <a:t>Just as </a:t>
            </a:r>
            <a:r>
              <a:rPr lang="en-US" sz="4000" b="1" u="sng" dirty="0" smtClean="0">
                <a:solidFill>
                  <a:schemeClr val="tx1"/>
                </a:solidFill>
                <a:latin typeface="+mn-lt"/>
              </a:rPr>
              <a:t>Yahuwah </a:t>
            </a:r>
            <a:r>
              <a:rPr lang="en-US" sz="4000" b="1" u="sng" dirty="0">
                <a:solidFill>
                  <a:schemeClr val="tx1"/>
                </a:solidFill>
                <a:latin typeface="+mn-lt"/>
              </a:rPr>
              <a:t>delighted to do good for you and make you numerous, he will take delight in destroying and decimating you</a:t>
            </a:r>
            <a:r>
              <a:rPr lang="en-US" sz="4000" b="1" dirty="0">
                <a:solidFill>
                  <a:schemeClr val="tx1"/>
                </a:solidFill>
                <a:latin typeface="+mn-lt"/>
              </a:rPr>
              <a:t>. </a:t>
            </a:r>
            <a:r>
              <a:rPr lang="en-US" sz="4000" b="1" u="sng" dirty="0">
                <a:solidFill>
                  <a:schemeClr val="tx1"/>
                </a:solidFill>
                <a:latin typeface="+mn-lt"/>
              </a:rPr>
              <a:t>You will be uprooted from the land that you are about to possess.  </a:t>
            </a:r>
            <a:r>
              <a:rPr lang="en-US" sz="4000" b="1" u="sng" dirty="0" smtClean="0">
                <a:solidFill>
                  <a:schemeClr val="tx1"/>
                </a:solidFill>
                <a:latin typeface="+mn-lt"/>
              </a:rPr>
              <a:t>Yahuwah </a:t>
            </a:r>
            <a:r>
              <a:rPr lang="en-US" sz="4000" b="1" u="sng" dirty="0">
                <a:solidFill>
                  <a:schemeClr val="tx1"/>
                </a:solidFill>
                <a:latin typeface="+mn-lt"/>
              </a:rPr>
              <a:t>will scatter you among all nations, from one end of the earth to the other</a:t>
            </a:r>
            <a:r>
              <a:rPr lang="en-US" sz="4000" b="1" dirty="0">
                <a:solidFill>
                  <a:schemeClr val="tx1"/>
                </a:solidFill>
                <a:latin typeface="+mn-lt"/>
              </a:rPr>
              <a:t>. There you will worship other </a:t>
            </a:r>
            <a:r>
              <a:rPr lang="en-US" sz="4000" b="1" dirty="0" err="1">
                <a:solidFill>
                  <a:schemeClr val="tx1"/>
                </a:solidFill>
                <a:latin typeface="+mn-lt"/>
              </a:rPr>
              <a:t>elohim</a:t>
            </a:r>
            <a:r>
              <a:rPr lang="en-US" sz="4000" b="1" dirty="0">
                <a:solidFill>
                  <a:schemeClr val="tx1"/>
                </a:solidFill>
                <a:latin typeface="+mn-lt"/>
              </a:rPr>
              <a:t> that neither you nor your ancestors have known, </a:t>
            </a:r>
            <a:r>
              <a:rPr lang="en-US" sz="4000" b="1" dirty="0" err="1">
                <a:solidFill>
                  <a:schemeClr val="tx1"/>
                </a:solidFill>
                <a:latin typeface="+mn-lt"/>
              </a:rPr>
              <a:t>elohim</a:t>
            </a:r>
            <a:r>
              <a:rPr lang="en-US" sz="4000" b="1" dirty="0">
                <a:solidFill>
                  <a:schemeClr val="tx1"/>
                </a:solidFill>
                <a:latin typeface="+mn-lt"/>
              </a:rPr>
              <a:t> of wood and stone.  </a:t>
            </a:r>
            <a:r>
              <a:rPr lang="en-US" sz="4000" b="1" dirty="0" smtClean="0">
                <a:solidFill>
                  <a:schemeClr val="tx1"/>
                </a:solidFill>
                <a:latin typeface="+mn-lt"/>
              </a:rPr>
              <a:t>(</a:t>
            </a:r>
            <a:r>
              <a:rPr lang="en-US" sz="4000" b="1" dirty="0" err="1">
                <a:solidFill>
                  <a:schemeClr val="tx1"/>
                </a:solidFill>
                <a:latin typeface="+mn-lt"/>
              </a:rPr>
              <a:t>Devarim</a:t>
            </a:r>
            <a:r>
              <a:rPr lang="en-US" sz="4000" b="1" dirty="0">
                <a:solidFill>
                  <a:schemeClr val="tx1"/>
                </a:solidFill>
                <a:latin typeface="+mn-lt"/>
              </a:rPr>
              <a:t> </a:t>
            </a:r>
            <a:r>
              <a:rPr lang="en-US" sz="4000" b="1" dirty="0" smtClean="0">
                <a:solidFill>
                  <a:schemeClr val="tx1"/>
                </a:solidFill>
                <a:latin typeface="+mn-lt"/>
              </a:rPr>
              <a:t>28:63-64).</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1865790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buNone/>
            </a:pPr>
            <a:r>
              <a:rPr lang="en-US" sz="4000" b="1" dirty="0" smtClean="0">
                <a:solidFill>
                  <a:schemeClr val="tx1"/>
                </a:solidFill>
                <a:latin typeface="+mn-lt"/>
              </a:rPr>
              <a:t>Among </a:t>
            </a:r>
            <a:r>
              <a:rPr lang="en-US" sz="4000" b="1" dirty="0">
                <a:solidFill>
                  <a:schemeClr val="tx1"/>
                </a:solidFill>
                <a:latin typeface="+mn-lt"/>
              </a:rPr>
              <a:t>those nations you will have </a:t>
            </a:r>
            <a:r>
              <a:rPr lang="en-US" sz="4000" b="1" u="sng" dirty="0">
                <a:solidFill>
                  <a:schemeClr val="tx1"/>
                </a:solidFill>
                <a:latin typeface="+mn-lt"/>
              </a:rPr>
              <a:t>no rest</a:t>
            </a:r>
            <a:r>
              <a:rPr lang="en-US" sz="4000" b="1" dirty="0">
                <a:solidFill>
                  <a:schemeClr val="tx1"/>
                </a:solidFill>
                <a:latin typeface="+mn-lt"/>
              </a:rPr>
              <a:t> nor will there be a place of peaceful rest for the soles of your feet, for there </a:t>
            </a:r>
            <a:r>
              <a:rPr lang="en-US" sz="4000" b="1" dirty="0" smtClean="0">
                <a:solidFill>
                  <a:schemeClr val="tx1"/>
                </a:solidFill>
                <a:latin typeface="+mn-lt"/>
              </a:rPr>
              <a:t>Yahuwah </a:t>
            </a:r>
            <a:r>
              <a:rPr lang="en-US" sz="4000" b="1" dirty="0">
                <a:solidFill>
                  <a:schemeClr val="tx1"/>
                </a:solidFill>
                <a:latin typeface="+mn-lt"/>
              </a:rPr>
              <a:t>will give you an anxious heart, failing eyesight, and a spirit of despair.  Your life will hang in doubt before you; you will be terrified by night and day and will have no certainty of surviving from one day to the next (</a:t>
            </a:r>
            <a:r>
              <a:rPr lang="en-US" sz="4000" b="1" dirty="0" err="1">
                <a:solidFill>
                  <a:schemeClr val="tx1"/>
                </a:solidFill>
                <a:latin typeface="+mn-lt"/>
              </a:rPr>
              <a:t>Devarim</a:t>
            </a:r>
            <a:r>
              <a:rPr lang="en-US" sz="4000" b="1" dirty="0">
                <a:solidFill>
                  <a:schemeClr val="tx1"/>
                </a:solidFill>
                <a:latin typeface="+mn-lt"/>
              </a:rPr>
              <a:t> </a:t>
            </a:r>
            <a:r>
              <a:rPr lang="en-US" sz="4000" b="1" dirty="0" smtClean="0">
                <a:solidFill>
                  <a:schemeClr val="tx1"/>
                </a:solidFill>
                <a:latin typeface="+mn-lt"/>
              </a:rPr>
              <a:t>28:65-66</a:t>
            </a:r>
            <a:r>
              <a:rPr lang="en-US" sz="4000" b="1" dirty="0">
                <a:solidFill>
                  <a:schemeClr val="tx1"/>
                </a:solidFill>
                <a:latin typeface="+mn-lt"/>
              </a:rPr>
              <a:t>).</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4976756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20000"/>
          </a:bodyPr>
          <a:lstStyle/>
          <a:p>
            <a:pPr algn="ctr">
              <a:buNone/>
            </a:pPr>
            <a:r>
              <a:rPr lang="en-US" sz="4000" b="1" dirty="0" smtClean="0">
                <a:solidFill>
                  <a:schemeClr val="tx1"/>
                </a:solidFill>
                <a:latin typeface="+mn-lt"/>
                <a:cs typeface="Times New Roman" pitchFamily="18" charset="0"/>
              </a:rPr>
              <a:t>The Gospel – When You Repent</a:t>
            </a:r>
          </a:p>
          <a:p>
            <a:pPr>
              <a:buNone/>
            </a:pPr>
            <a:r>
              <a:rPr lang="en-US" sz="4000" b="1" dirty="0">
                <a:solidFill>
                  <a:schemeClr val="tx1"/>
                </a:solidFill>
                <a:latin typeface="+mn-lt"/>
              </a:rPr>
              <a:t>When you have experienced all these things, both the blessings and the curses I have set before you, you will reflect upon them in all the nations where </a:t>
            </a:r>
            <a:r>
              <a:rPr lang="en-US" sz="4000" b="1" dirty="0" smtClean="0">
                <a:solidFill>
                  <a:schemeClr val="tx1"/>
                </a:solidFill>
                <a:latin typeface="+mn-lt"/>
              </a:rPr>
              <a:t>Yahuwah </a:t>
            </a:r>
            <a:r>
              <a:rPr lang="en-US" sz="4000" b="1" dirty="0">
                <a:solidFill>
                  <a:schemeClr val="tx1"/>
                </a:solidFill>
                <a:latin typeface="+mn-lt"/>
              </a:rPr>
              <a:t>your Elohim has banished you.  </a:t>
            </a:r>
            <a:r>
              <a:rPr lang="en-US" sz="4000" b="1" u="sng" dirty="0">
                <a:solidFill>
                  <a:schemeClr val="tx1"/>
                </a:solidFill>
                <a:latin typeface="+mn-lt"/>
              </a:rPr>
              <a:t>Then if you and your descendants turn to </a:t>
            </a:r>
            <a:r>
              <a:rPr lang="en-US" sz="4000" b="1" u="sng" dirty="0" smtClean="0">
                <a:solidFill>
                  <a:schemeClr val="tx1"/>
                </a:solidFill>
                <a:latin typeface="+mn-lt"/>
              </a:rPr>
              <a:t>Yahuwah </a:t>
            </a:r>
            <a:r>
              <a:rPr lang="en-US" sz="4000" b="1" u="sng" dirty="0">
                <a:solidFill>
                  <a:schemeClr val="tx1"/>
                </a:solidFill>
                <a:latin typeface="+mn-lt"/>
              </a:rPr>
              <a:t>your Elohim and obey him with your whole mind and being just as I am commanding you today, </a:t>
            </a:r>
            <a:r>
              <a:rPr lang="en-US" sz="4000" b="1" u="sng" dirty="0" smtClean="0">
                <a:solidFill>
                  <a:schemeClr val="tx1"/>
                </a:solidFill>
                <a:latin typeface="+mn-lt"/>
              </a:rPr>
              <a:t>Yahuwah </a:t>
            </a:r>
            <a:r>
              <a:rPr lang="en-US" sz="4000" b="1" u="sng" dirty="0">
                <a:solidFill>
                  <a:schemeClr val="tx1"/>
                </a:solidFill>
                <a:latin typeface="+mn-lt"/>
              </a:rPr>
              <a:t>your Elohim will reverse your captivity and have pity on you</a:t>
            </a:r>
            <a:r>
              <a:rPr lang="en-US" sz="4000" b="1" dirty="0">
                <a:solidFill>
                  <a:schemeClr val="tx1"/>
                </a:solidFill>
                <a:latin typeface="+mn-lt"/>
              </a:rPr>
              <a:t>. He will turn and gather you from all the peoples among whom he has scattered you.  Even if your exiles are in the most distant land, from there </a:t>
            </a:r>
            <a:r>
              <a:rPr lang="en-US" sz="4000" b="1" dirty="0" smtClean="0">
                <a:solidFill>
                  <a:schemeClr val="tx1"/>
                </a:solidFill>
                <a:latin typeface="+mn-lt"/>
              </a:rPr>
              <a:t>Yahuwah </a:t>
            </a:r>
            <a:r>
              <a:rPr lang="en-US" sz="4000" b="1" dirty="0">
                <a:solidFill>
                  <a:schemeClr val="tx1"/>
                </a:solidFill>
                <a:latin typeface="+mn-lt"/>
              </a:rPr>
              <a:t>your Elohim will gather you and bring you back.  </a:t>
            </a:r>
            <a:r>
              <a:rPr lang="en-US" sz="4000" b="1" dirty="0" smtClean="0">
                <a:solidFill>
                  <a:schemeClr val="tx1"/>
                </a:solidFill>
                <a:latin typeface="+mn-lt"/>
              </a:rPr>
              <a:t>(</a:t>
            </a:r>
            <a:r>
              <a:rPr lang="en-US" sz="4000" b="1" dirty="0" err="1" smtClean="0">
                <a:solidFill>
                  <a:schemeClr val="tx1"/>
                </a:solidFill>
                <a:latin typeface="+mn-lt"/>
              </a:rPr>
              <a:t>Devarim</a:t>
            </a:r>
            <a:r>
              <a:rPr lang="en-US" sz="4000" b="1" dirty="0" smtClean="0">
                <a:solidFill>
                  <a:schemeClr val="tx1"/>
                </a:solidFill>
                <a:latin typeface="+mn-lt"/>
              </a:rPr>
              <a:t>/Deuteronomy 30:1-4)</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1440215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a:t>
            </a:r>
          </a:p>
          <a:p>
            <a:pPr>
              <a:buNone/>
            </a:pPr>
            <a:r>
              <a:rPr lang="en-US" sz="4000" b="1" dirty="0">
                <a:solidFill>
                  <a:schemeClr val="tx1"/>
                </a:solidFill>
                <a:latin typeface="+mn-lt"/>
              </a:rPr>
              <a:t>Then he will bring you to the land your ancestors possessed and you also will possess it; he will do better for you and multiply you more than he did your ancestors.  </a:t>
            </a:r>
            <a:r>
              <a:rPr lang="en-US" sz="4000" b="1" u="sng" dirty="0" smtClean="0">
                <a:solidFill>
                  <a:schemeClr val="tx1"/>
                </a:solidFill>
                <a:latin typeface="+mn-lt"/>
              </a:rPr>
              <a:t>Yahuwah </a:t>
            </a:r>
            <a:r>
              <a:rPr lang="en-US" sz="4000" b="1" u="sng" dirty="0">
                <a:solidFill>
                  <a:schemeClr val="tx1"/>
                </a:solidFill>
                <a:latin typeface="+mn-lt"/>
              </a:rPr>
              <a:t>your Elohim will also cleanse your heart and the hearts of your descendants so that you may love him with all your heart and soul and so that you may live</a:t>
            </a:r>
            <a:r>
              <a:rPr lang="en-US" sz="4000" b="1" dirty="0">
                <a:solidFill>
                  <a:schemeClr val="tx1"/>
                </a:solidFill>
                <a:latin typeface="+mn-lt"/>
              </a:rPr>
              <a:t>.  Then </a:t>
            </a:r>
            <a:r>
              <a:rPr lang="en-US" sz="4000" b="1" dirty="0" smtClean="0">
                <a:solidFill>
                  <a:schemeClr val="tx1"/>
                </a:solidFill>
                <a:latin typeface="+mn-lt"/>
              </a:rPr>
              <a:t>Yahuwah </a:t>
            </a:r>
            <a:r>
              <a:rPr lang="en-US" sz="4000" b="1" dirty="0">
                <a:solidFill>
                  <a:schemeClr val="tx1"/>
                </a:solidFill>
                <a:latin typeface="+mn-lt"/>
              </a:rPr>
              <a:t>your Elohim will put all these curses on your enemies, on those who hate you and persecute you</a:t>
            </a:r>
            <a:r>
              <a:rPr lang="en-US" sz="4000" b="1" dirty="0" smtClean="0">
                <a:solidFill>
                  <a:schemeClr val="tx1"/>
                </a:solidFill>
                <a:latin typeface="+mn-lt"/>
              </a:rPr>
              <a:t>. (Dev 30:5-7)</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1079906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smtClean="0">
                <a:solidFill>
                  <a:schemeClr val="tx1"/>
                </a:solidFill>
                <a:latin typeface="+mn-lt"/>
                <a:cs typeface="Times New Roman" pitchFamily="18" charset="0"/>
              </a:rPr>
              <a:t>Returning to Yahuwah</a:t>
            </a:r>
          </a:p>
          <a:p>
            <a:pPr>
              <a:buNone/>
            </a:pPr>
            <a:r>
              <a:rPr lang="en-US" sz="4000" b="1" u="sng" dirty="0">
                <a:solidFill>
                  <a:schemeClr val="tx1"/>
                </a:solidFill>
                <a:latin typeface="+mn-lt"/>
              </a:rPr>
              <a:t>You will return and obey </a:t>
            </a:r>
            <a:r>
              <a:rPr lang="en-US" sz="4000" b="1" u="sng" dirty="0" smtClean="0">
                <a:solidFill>
                  <a:schemeClr val="tx1"/>
                </a:solidFill>
                <a:latin typeface="+mn-lt"/>
              </a:rPr>
              <a:t>Yahuwah, </a:t>
            </a:r>
            <a:r>
              <a:rPr lang="en-US" sz="4000" b="1" u="sng" dirty="0">
                <a:solidFill>
                  <a:schemeClr val="tx1"/>
                </a:solidFill>
                <a:latin typeface="+mn-lt"/>
              </a:rPr>
              <a:t>keeping all his commandments I am giving you today</a:t>
            </a:r>
            <a:r>
              <a:rPr lang="en-US" sz="4000" b="1" dirty="0">
                <a:solidFill>
                  <a:schemeClr val="tx1"/>
                </a:solidFill>
                <a:latin typeface="+mn-lt"/>
              </a:rPr>
              <a:t>.  </a:t>
            </a:r>
            <a:r>
              <a:rPr lang="en-US" sz="4000" b="1" dirty="0" smtClean="0">
                <a:solidFill>
                  <a:schemeClr val="tx1"/>
                </a:solidFill>
                <a:latin typeface="+mn-lt"/>
              </a:rPr>
              <a:t>Yahuwah </a:t>
            </a:r>
            <a:r>
              <a:rPr lang="en-US" sz="4000" b="1" dirty="0">
                <a:solidFill>
                  <a:schemeClr val="tx1"/>
                </a:solidFill>
                <a:latin typeface="+mn-lt"/>
              </a:rPr>
              <a:t>your Elohim will make the labor of your hands abundantly successful and multiply your children, the offspring of your cattle, and the produce of your soil. For </a:t>
            </a:r>
            <a:r>
              <a:rPr lang="en-US" sz="4000" b="1" dirty="0" smtClean="0">
                <a:solidFill>
                  <a:schemeClr val="tx1"/>
                </a:solidFill>
                <a:latin typeface="+mn-lt"/>
              </a:rPr>
              <a:t>Yahuwah </a:t>
            </a:r>
            <a:r>
              <a:rPr lang="en-US" sz="4000" b="1" dirty="0">
                <a:solidFill>
                  <a:schemeClr val="tx1"/>
                </a:solidFill>
                <a:latin typeface="+mn-lt"/>
              </a:rPr>
              <a:t>your Elohim will once more rejoice over you just as he rejoiced over your ancestors, </a:t>
            </a:r>
            <a:r>
              <a:rPr lang="en-US" sz="4000" b="1" u="sng" dirty="0">
                <a:solidFill>
                  <a:schemeClr val="tx1"/>
                </a:solidFill>
                <a:latin typeface="+mn-lt"/>
              </a:rPr>
              <a:t>if you obey </a:t>
            </a:r>
            <a:r>
              <a:rPr lang="en-US" sz="4000" b="1" u="sng" dirty="0" smtClean="0">
                <a:solidFill>
                  <a:schemeClr val="tx1"/>
                </a:solidFill>
                <a:latin typeface="+mn-lt"/>
              </a:rPr>
              <a:t>Yahuwah </a:t>
            </a:r>
            <a:r>
              <a:rPr lang="en-US" sz="4000" b="1" u="sng" dirty="0">
                <a:solidFill>
                  <a:schemeClr val="tx1"/>
                </a:solidFill>
                <a:latin typeface="+mn-lt"/>
              </a:rPr>
              <a:t>your Elohim and keep his commandments and rules that are written in this scroll of the instruction. But you must turn to him with your whole mind and being</a:t>
            </a:r>
            <a:r>
              <a:rPr lang="en-US" sz="4000" b="1" dirty="0">
                <a:solidFill>
                  <a:schemeClr val="tx1"/>
                </a:solidFill>
                <a:latin typeface="+mn-lt"/>
              </a:rPr>
              <a:t> (</a:t>
            </a:r>
            <a:r>
              <a:rPr lang="en-US" sz="4000" b="1" dirty="0" err="1">
                <a:solidFill>
                  <a:schemeClr val="tx1"/>
                </a:solidFill>
                <a:latin typeface="+mn-lt"/>
              </a:rPr>
              <a:t>Devarim</a:t>
            </a:r>
            <a:r>
              <a:rPr lang="en-US" sz="4000" b="1" dirty="0">
                <a:solidFill>
                  <a:schemeClr val="tx1"/>
                </a:solidFill>
                <a:latin typeface="+mn-lt"/>
              </a:rPr>
              <a:t> </a:t>
            </a:r>
            <a:r>
              <a:rPr lang="en-US" sz="4000" b="1" dirty="0" smtClean="0">
                <a:solidFill>
                  <a:schemeClr val="tx1"/>
                </a:solidFill>
                <a:latin typeface="+mn-lt"/>
              </a:rPr>
              <a:t>30:8-10</a:t>
            </a:r>
            <a:r>
              <a:rPr lang="en-US" sz="4000" b="1" dirty="0">
                <a:solidFill>
                  <a:schemeClr val="tx1"/>
                </a:solidFill>
                <a:latin typeface="+mn-lt"/>
              </a:rPr>
              <a:t>).</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1652662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Gospel Proclaimed By the Prophets</a:t>
            </a:r>
          </a:p>
          <a:p>
            <a:pPr>
              <a:buNone/>
            </a:pPr>
            <a:r>
              <a:rPr lang="en-US" sz="4000" b="1" dirty="0">
                <a:solidFill>
                  <a:schemeClr val="tx1"/>
                </a:solidFill>
                <a:latin typeface="+mn-lt"/>
              </a:rPr>
              <a:t>From Paul, a slave of Messiah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called to be an apostle, set apart for the </a:t>
            </a:r>
            <a:r>
              <a:rPr lang="en-US" sz="4000" b="1" u="sng" dirty="0">
                <a:solidFill>
                  <a:schemeClr val="tx1"/>
                </a:solidFill>
                <a:latin typeface="+mn-lt"/>
              </a:rPr>
              <a:t>gospel</a:t>
            </a:r>
            <a:r>
              <a:rPr lang="en-US" sz="4000" b="1" dirty="0">
                <a:solidFill>
                  <a:schemeClr val="tx1"/>
                </a:solidFill>
                <a:latin typeface="+mn-lt"/>
              </a:rPr>
              <a:t> of Elohim.  </a:t>
            </a:r>
            <a:r>
              <a:rPr lang="en-US" sz="4000" b="1" u="sng" dirty="0">
                <a:solidFill>
                  <a:schemeClr val="tx1"/>
                </a:solidFill>
                <a:latin typeface="+mn-lt"/>
              </a:rPr>
              <a:t>This gospel he promised beforehand through his prophets in the set-apart scriptures</a:t>
            </a:r>
            <a:r>
              <a:rPr lang="en-US" sz="4000" b="1" dirty="0">
                <a:solidFill>
                  <a:schemeClr val="tx1"/>
                </a:solidFill>
                <a:latin typeface="+mn-lt"/>
              </a:rPr>
              <a:t>, concerning his Son ….  (Romans 1:1-3, 5).</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4975640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smtClean="0">
                <a:solidFill>
                  <a:schemeClr val="tx1"/>
                </a:solidFill>
                <a:latin typeface="+mn-lt"/>
                <a:cs typeface="Times New Roman" pitchFamily="18" charset="0"/>
              </a:rPr>
              <a:t>The Gospel in Ezekiel</a:t>
            </a:r>
          </a:p>
          <a:p>
            <a:pPr marL="0" indent="0">
              <a:buNone/>
            </a:pPr>
            <a:r>
              <a:rPr lang="en-US" sz="4000" b="1" dirty="0">
                <a:solidFill>
                  <a:schemeClr val="tx1"/>
                </a:solidFill>
                <a:latin typeface="+mn-lt"/>
              </a:rPr>
              <a:t>I am </a:t>
            </a:r>
            <a:r>
              <a:rPr lang="en-US" sz="4000" b="1" dirty="0" smtClean="0">
                <a:solidFill>
                  <a:schemeClr val="tx1"/>
                </a:solidFill>
                <a:latin typeface="+mn-lt"/>
              </a:rPr>
              <a:t>Yahuwah </a:t>
            </a:r>
            <a:r>
              <a:rPr lang="en-US" sz="4000" b="1" dirty="0">
                <a:solidFill>
                  <a:schemeClr val="tx1"/>
                </a:solidFill>
                <a:latin typeface="+mn-lt"/>
              </a:rPr>
              <a:t>your Elohim; </a:t>
            </a:r>
            <a:r>
              <a:rPr lang="en-US" sz="4000" b="1" u="sng" dirty="0">
                <a:solidFill>
                  <a:schemeClr val="tx1"/>
                </a:solidFill>
                <a:latin typeface="+mn-lt"/>
              </a:rPr>
              <a:t>follow my rules, observe my laws, and obey them</a:t>
            </a:r>
            <a:r>
              <a:rPr lang="en-US" sz="4000" b="1" dirty="0">
                <a:solidFill>
                  <a:schemeClr val="tx1"/>
                </a:solidFill>
                <a:latin typeface="+mn-lt"/>
              </a:rPr>
              <a:t>.  Treat my Sabbaths as set-apart and they will be a reminder of our relationship, and then you will know that I am </a:t>
            </a:r>
            <a:r>
              <a:rPr lang="en-US" sz="4000" b="1" dirty="0" smtClean="0">
                <a:solidFill>
                  <a:schemeClr val="tx1"/>
                </a:solidFill>
                <a:latin typeface="+mn-lt"/>
              </a:rPr>
              <a:t>Yahuwah </a:t>
            </a:r>
            <a:r>
              <a:rPr lang="en-US" sz="4000" b="1" dirty="0">
                <a:solidFill>
                  <a:schemeClr val="tx1"/>
                </a:solidFill>
                <a:latin typeface="+mn-lt"/>
              </a:rPr>
              <a:t>your Elohim."</a:t>
            </a:r>
          </a:p>
          <a:p>
            <a:pPr marL="0" indent="0">
              <a:buNone/>
            </a:pPr>
            <a:r>
              <a:rPr lang="en-US" sz="4000" b="1" dirty="0">
                <a:solidFill>
                  <a:schemeClr val="tx1"/>
                </a:solidFill>
                <a:latin typeface="+mn-lt"/>
              </a:rPr>
              <a:t>But </a:t>
            </a:r>
            <a:r>
              <a:rPr lang="en-US" sz="4000" b="1" u="sng" dirty="0">
                <a:solidFill>
                  <a:schemeClr val="tx1"/>
                </a:solidFill>
                <a:latin typeface="+mn-lt"/>
              </a:rPr>
              <a:t>the children rebelled against me, did not follow my rules, did not observe my laws by obeying them (the one who obeys them will live by them), and desecrated my Sabbaths</a:t>
            </a:r>
            <a:r>
              <a:rPr lang="en-US" sz="4000" b="1" dirty="0">
                <a:solidFill>
                  <a:schemeClr val="tx1"/>
                </a:solidFill>
                <a:latin typeface="+mn-lt"/>
              </a:rPr>
              <a:t>. I announced that I would pour out my rage on them and fully vent my anger against them in the wilderness.  </a:t>
            </a: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1765706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smtClean="0">
                <a:solidFill>
                  <a:schemeClr val="tx1"/>
                </a:solidFill>
                <a:latin typeface="+mn-lt"/>
                <a:cs typeface="Times New Roman" pitchFamily="18" charset="0"/>
              </a:rPr>
              <a:t>The Gospel in Ezekiel</a:t>
            </a:r>
          </a:p>
          <a:p>
            <a:pPr>
              <a:buNone/>
            </a:pPr>
            <a:r>
              <a:rPr lang="en-US" sz="4000" b="1" dirty="0">
                <a:solidFill>
                  <a:schemeClr val="tx1"/>
                </a:solidFill>
                <a:latin typeface="+mn-lt"/>
              </a:rPr>
              <a:t>But I refrained from doing so, and acted instead for the sake of my reputation, so that I would not be profaned before the nations in whose sight I had brought them out.  </a:t>
            </a:r>
            <a:r>
              <a:rPr lang="en-US" sz="4000" b="1" u="sng" dirty="0">
                <a:solidFill>
                  <a:schemeClr val="tx1"/>
                </a:solidFill>
                <a:latin typeface="+mn-lt"/>
              </a:rPr>
              <a:t>I also solemnly vowed to them in the wilderness that I would scatter them among the nations and disperse them throughout the lands.  I did this because they disobeyed my laws, rejected my rules, desecrated my Sabbaths, and looked longingly at their fathers' idols</a:t>
            </a:r>
            <a:r>
              <a:rPr lang="en-US" sz="4000" b="1" dirty="0">
                <a:solidFill>
                  <a:schemeClr val="tx1"/>
                </a:solidFill>
                <a:latin typeface="+mn-lt"/>
              </a:rPr>
              <a:t>.  I also gave them decrees </a:t>
            </a:r>
            <a:r>
              <a:rPr lang="en-US" sz="4000" b="1" dirty="0" smtClean="0">
                <a:solidFill>
                  <a:schemeClr val="tx1"/>
                </a:solidFill>
                <a:latin typeface="+mn-lt"/>
              </a:rPr>
              <a:t>(</a:t>
            </a:r>
            <a:r>
              <a:rPr lang="en-US" sz="4000" b="1" dirty="0" err="1" smtClean="0">
                <a:solidFill>
                  <a:schemeClr val="tx1"/>
                </a:solidFill>
                <a:latin typeface="+mn-lt"/>
              </a:rPr>
              <a:t>chukim</a:t>
            </a:r>
            <a:r>
              <a:rPr lang="en-US" sz="4000" b="1" dirty="0" smtClean="0">
                <a:solidFill>
                  <a:schemeClr val="tx1"/>
                </a:solidFill>
                <a:latin typeface="+mn-lt"/>
              </a:rPr>
              <a:t>) which </a:t>
            </a:r>
            <a:r>
              <a:rPr lang="en-US" sz="4000" b="1" dirty="0">
                <a:solidFill>
                  <a:schemeClr val="tx1"/>
                </a:solidFill>
                <a:latin typeface="+mn-lt"/>
              </a:rPr>
              <a:t>were not good and laws </a:t>
            </a:r>
            <a:r>
              <a:rPr lang="en-US" sz="4000" b="1" dirty="0" smtClean="0">
                <a:solidFill>
                  <a:schemeClr val="tx1"/>
                </a:solidFill>
                <a:latin typeface="+mn-lt"/>
              </a:rPr>
              <a:t>(</a:t>
            </a:r>
            <a:r>
              <a:rPr lang="en-US" sz="4000" b="1" dirty="0" err="1" smtClean="0">
                <a:solidFill>
                  <a:schemeClr val="tx1"/>
                </a:solidFill>
                <a:latin typeface="+mn-lt"/>
              </a:rPr>
              <a:t>mishpatim</a:t>
            </a:r>
            <a:r>
              <a:rPr lang="en-US" sz="4000" b="1" dirty="0" smtClean="0">
                <a:solidFill>
                  <a:schemeClr val="tx1"/>
                </a:solidFill>
                <a:latin typeface="+mn-lt"/>
              </a:rPr>
              <a:t>) by </a:t>
            </a:r>
            <a:r>
              <a:rPr lang="en-US" sz="4000" b="1" dirty="0">
                <a:solidFill>
                  <a:schemeClr val="tx1"/>
                </a:solidFill>
                <a:latin typeface="+mn-lt"/>
              </a:rPr>
              <a:t>which they could not live. (</a:t>
            </a:r>
            <a:r>
              <a:rPr lang="en-US" sz="4000" b="1" dirty="0" err="1">
                <a:solidFill>
                  <a:schemeClr val="tx1"/>
                </a:solidFill>
                <a:latin typeface="+mn-lt"/>
              </a:rPr>
              <a:t>Yechezqel</a:t>
            </a:r>
            <a:r>
              <a:rPr lang="en-US" sz="4000" b="1" dirty="0">
                <a:solidFill>
                  <a:schemeClr val="tx1"/>
                </a:solidFill>
                <a:latin typeface="+mn-lt"/>
              </a:rPr>
              <a:t> 20:19-25).</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2332204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20000"/>
          </a:bodyPr>
          <a:lstStyle/>
          <a:p>
            <a:pPr algn="ctr">
              <a:buNone/>
            </a:pPr>
            <a:r>
              <a:rPr lang="en-US" sz="4000" b="1" dirty="0" smtClean="0">
                <a:solidFill>
                  <a:schemeClr val="tx1"/>
                </a:solidFill>
                <a:latin typeface="+mn-lt"/>
                <a:cs typeface="Times New Roman" pitchFamily="18" charset="0"/>
              </a:rPr>
              <a:t>The Gospel in the 2 Stick Prophecy (Zeke 37)</a:t>
            </a:r>
          </a:p>
          <a:p>
            <a:pPr>
              <a:buNone/>
            </a:pPr>
            <a:r>
              <a:rPr lang="en-US" sz="4000" b="1" dirty="0">
                <a:solidFill>
                  <a:schemeClr val="tx1"/>
                </a:solidFill>
                <a:latin typeface="+mn-lt"/>
              </a:rPr>
              <a:t>The word of </a:t>
            </a:r>
            <a:r>
              <a:rPr lang="en-US" sz="4000" b="1" dirty="0" smtClean="0">
                <a:solidFill>
                  <a:schemeClr val="tx1"/>
                </a:solidFill>
                <a:latin typeface="+mn-lt"/>
              </a:rPr>
              <a:t>Yahuwah </a:t>
            </a:r>
            <a:r>
              <a:rPr lang="en-US" sz="4000" b="1" dirty="0">
                <a:solidFill>
                  <a:schemeClr val="tx1"/>
                </a:solidFill>
                <a:latin typeface="+mn-lt"/>
              </a:rPr>
              <a:t>came to me: "As for you, son of man, take one branch, and write on it, '</a:t>
            </a:r>
            <a:r>
              <a:rPr lang="en-US" sz="4000" b="1" u="sng" dirty="0">
                <a:solidFill>
                  <a:schemeClr val="tx1"/>
                </a:solidFill>
                <a:latin typeface="+mn-lt"/>
              </a:rPr>
              <a:t>For </a:t>
            </a:r>
            <a:r>
              <a:rPr lang="en-US" sz="4000" b="1" u="sng" dirty="0" err="1">
                <a:solidFill>
                  <a:schemeClr val="tx1"/>
                </a:solidFill>
                <a:latin typeface="+mn-lt"/>
              </a:rPr>
              <a:t>Yehudah</a:t>
            </a:r>
            <a:r>
              <a:rPr lang="en-US" sz="4000" b="1" u="sng" dirty="0">
                <a:solidFill>
                  <a:schemeClr val="tx1"/>
                </a:solidFill>
                <a:latin typeface="+mn-lt"/>
              </a:rPr>
              <a:t>, and for the sons of </a:t>
            </a:r>
            <a:r>
              <a:rPr lang="en-US" sz="4000" b="1" u="sng" dirty="0" err="1">
                <a:solidFill>
                  <a:schemeClr val="tx1"/>
                </a:solidFill>
                <a:latin typeface="+mn-lt"/>
              </a:rPr>
              <a:t>Yisrael</a:t>
            </a:r>
            <a:r>
              <a:rPr lang="en-US" sz="4000" b="1" u="sng" dirty="0">
                <a:solidFill>
                  <a:schemeClr val="tx1"/>
                </a:solidFill>
                <a:latin typeface="+mn-lt"/>
              </a:rPr>
              <a:t> associated with him</a:t>
            </a:r>
            <a:r>
              <a:rPr lang="en-US" sz="4000" b="1" dirty="0">
                <a:solidFill>
                  <a:schemeClr val="tx1"/>
                </a:solidFill>
                <a:latin typeface="+mn-lt"/>
              </a:rPr>
              <a:t>.' Then take another branch and write on it, '</a:t>
            </a:r>
            <a:r>
              <a:rPr lang="en-US" sz="4000" b="1" u="sng" dirty="0">
                <a:solidFill>
                  <a:schemeClr val="tx1"/>
                </a:solidFill>
                <a:latin typeface="+mn-lt"/>
              </a:rPr>
              <a:t>For </a:t>
            </a:r>
            <a:r>
              <a:rPr lang="en-US" sz="4000" b="1" u="sng" dirty="0" err="1">
                <a:solidFill>
                  <a:schemeClr val="tx1"/>
                </a:solidFill>
                <a:latin typeface="+mn-lt"/>
              </a:rPr>
              <a:t>Yoseph</a:t>
            </a:r>
            <a:r>
              <a:rPr lang="en-US" sz="4000" b="1" u="sng" dirty="0">
                <a:solidFill>
                  <a:schemeClr val="tx1"/>
                </a:solidFill>
                <a:latin typeface="+mn-lt"/>
              </a:rPr>
              <a:t>, the branch of Ephraim and all the house of </a:t>
            </a:r>
            <a:r>
              <a:rPr lang="en-US" sz="4000" b="1" u="sng" dirty="0" err="1">
                <a:solidFill>
                  <a:schemeClr val="tx1"/>
                </a:solidFill>
                <a:latin typeface="+mn-lt"/>
              </a:rPr>
              <a:t>Yisrael</a:t>
            </a:r>
            <a:r>
              <a:rPr lang="en-US" sz="4000" b="1" u="sng" dirty="0">
                <a:solidFill>
                  <a:schemeClr val="tx1"/>
                </a:solidFill>
                <a:latin typeface="+mn-lt"/>
              </a:rPr>
              <a:t> associated with him</a:t>
            </a:r>
            <a:r>
              <a:rPr lang="en-US" sz="4000" b="1" dirty="0">
                <a:solidFill>
                  <a:schemeClr val="tx1"/>
                </a:solidFill>
                <a:latin typeface="+mn-lt"/>
              </a:rPr>
              <a:t>.'  Join them as one stick; they will be as one in your hand.  When your people say to you,, 'Will you not tell us what these things mean?' tell them, 'This is what Adonai </a:t>
            </a:r>
            <a:r>
              <a:rPr lang="en-US" sz="4000" b="1" dirty="0" smtClean="0">
                <a:solidFill>
                  <a:schemeClr val="tx1"/>
                </a:solidFill>
                <a:latin typeface="+mn-lt"/>
              </a:rPr>
              <a:t>Yahuwah </a:t>
            </a:r>
            <a:r>
              <a:rPr lang="en-US" sz="4000" b="1" dirty="0">
                <a:solidFill>
                  <a:schemeClr val="tx1"/>
                </a:solidFill>
                <a:latin typeface="+mn-lt"/>
              </a:rPr>
              <a:t>says: Look, I am taking the branch of </a:t>
            </a:r>
            <a:r>
              <a:rPr lang="en-US" sz="4000" b="1" dirty="0" err="1">
                <a:solidFill>
                  <a:schemeClr val="tx1"/>
                </a:solidFill>
                <a:latin typeface="+mn-lt"/>
              </a:rPr>
              <a:t>Yoseph</a:t>
            </a:r>
            <a:r>
              <a:rPr lang="en-US" sz="4000" b="1" dirty="0">
                <a:solidFill>
                  <a:schemeClr val="tx1"/>
                </a:solidFill>
                <a:latin typeface="+mn-lt"/>
              </a:rPr>
              <a:t> which is in the hand of Ephraim and the tribes of </a:t>
            </a:r>
            <a:r>
              <a:rPr lang="en-US" sz="4000" b="1" dirty="0" err="1">
                <a:solidFill>
                  <a:schemeClr val="tx1"/>
                </a:solidFill>
                <a:latin typeface="+mn-lt"/>
              </a:rPr>
              <a:t>Yisrael</a:t>
            </a:r>
            <a:r>
              <a:rPr lang="en-US" sz="4000" b="1" dirty="0">
                <a:solidFill>
                  <a:schemeClr val="tx1"/>
                </a:solidFill>
                <a:latin typeface="+mn-lt"/>
              </a:rPr>
              <a:t> and his associates, and I will place the stick of </a:t>
            </a:r>
            <a:r>
              <a:rPr lang="en-US" sz="4000" b="1" dirty="0" err="1">
                <a:solidFill>
                  <a:schemeClr val="tx1"/>
                </a:solidFill>
                <a:latin typeface="+mn-lt"/>
              </a:rPr>
              <a:t>Yehudah</a:t>
            </a:r>
            <a:r>
              <a:rPr lang="en-US" sz="4000" b="1" dirty="0">
                <a:solidFill>
                  <a:schemeClr val="tx1"/>
                </a:solidFill>
                <a:latin typeface="+mn-lt"/>
              </a:rPr>
              <a:t> on it and make them into one stick, they will be one in my hand.'  </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4210304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a:solidFill>
                  <a:schemeClr val="tx1"/>
                </a:solidFill>
                <a:latin typeface="+mn-lt"/>
                <a:cs typeface="Times New Roman" pitchFamily="18" charset="0"/>
              </a:rPr>
              <a:t>The Gospel in the 2 Stick </a:t>
            </a:r>
            <a:r>
              <a:rPr lang="en-US" sz="4000" b="1" dirty="0" smtClean="0">
                <a:solidFill>
                  <a:schemeClr val="tx1"/>
                </a:solidFill>
                <a:latin typeface="+mn-lt"/>
                <a:cs typeface="Times New Roman" pitchFamily="18" charset="0"/>
              </a:rPr>
              <a:t>Prophecy </a:t>
            </a:r>
            <a:r>
              <a:rPr lang="en-US" sz="4000" b="1" dirty="0">
                <a:solidFill>
                  <a:schemeClr val="tx1"/>
                </a:solidFill>
                <a:latin typeface="+mn-lt"/>
                <a:cs typeface="Times New Roman" pitchFamily="18" charset="0"/>
              </a:rPr>
              <a:t>(Zeke 37</a:t>
            </a:r>
            <a:r>
              <a:rPr lang="en-US" sz="4000" b="1" dirty="0" smtClean="0">
                <a:solidFill>
                  <a:schemeClr val="tx1"/>
                </a:solidFill>
                <a:latin typeface="+mn-lt"/>
                <a:cs typeface="Times New Roman" pitchFamily="18" charset="0"/>
              </a:rPr>
              <a:t>)</a:t>
            </a:r>
            <a:endParaRPr lang="en-US" sz="4000" b="1" dirty="0">
              <a:solidFill>
                <a:schemeClr val="tx1"/>
              </a:solidFill>
              <a:latin typeface="+mn-lt"/>
              <a:cs typeface="Times New Roman" pitchFamily="18" charset="0"/>
            </a:endParaRPr>
          </a:p>
          <a:p>
            <a:pPr>
              <a:buNone/>
            </a:pPr>
            <a:r>
              <a:rPr lang="en-US" sz="4000" b="1" dirty="0" smtClean="0">
                <a:solidFill>
                  <a:schemeClr val="tx1"/>
                </a:solidFill>
                <a:latin typeface="+mn-lt"/>
              </a:rPr>
              <a:t>The </a:t>
            </a:r>
            <a:r>
              <a:rPr lang="en-US" sz="4000" b="1" dirty="0">
                <a:solidFill>
                  <a:schemeClr val="tx1"/>
                </a:solidFill>
                <a:latin typeface="+mn-lt"/>
              </a:rPr>
              <a:t>sticks you write on will be in your hand in front of them.  Then tell them, 'This is what Adonai </a:t>
            </a:r>
            <a:r>
              <a:rPr lang="en-US" sz="4000" b="1" dirty="0" smtClean="0">
                <a:solidFill>
                  <a:schemeClr val="tx1"/>
                </a:solidFill>
                <a:latin typeface="+mn-lt"/>
              </a:rPr>
              <a:t>Yahuwah </a:t>
            </a:r>
            <a:r>
              <a:rPr lang="en-US" sz="4000" b="1" dirty="0">
                <a:solidFill>
                  <a:schemeClr val="tx1"/>
                </a:solidFill>
                <a:latin typeface="+mn-lt"/>
              </a:rPr>
              <a:t>says: </a:t>
            </a:r>
            <a:r>
              <a:rPr lang="en-US" sz="4000" b="1" u="sng" dirty="0">
                <a:solidFill>
                  <a:schemeClr val="tx1"/>
                </a:solidFill>
                <a:latin typeface="+mn-lt"/>
              </a:rPr>
              <a:t>Look, I am taking the sons of </a:t>
            </a:r>
            <a:r>
              <a:rPr lang="en-US" sz="4000" b="1" u="sng" dirty="0" err="1">
                <a:solidFill>
                  <a:schemeClr val="tx1"/>
                </a:solidFill>
                <a:latin typeface="+mn-lt"/>
              </a:rPr>
              <a:t>Yisrael</a:t>
            </a:r>
            <a:r>
              <a:rPr lang="en-US" sz="4000" b="1" u="sng" dirty="0">
                <a:solidFill>
                  <a:schemeClr val="tx1"/>
                </a:solidFill>
                <a:latin typeface="+mn-lt"/>
              </a:rPr>
              <a:t> from among the nations where they have gone. I will gather them from round about and bring them to their land</a:t>
            </a:r>
            <a:r>
              <a:rPr lang="en-US" sz="4000" b="1" dirty="0">
                <a:solidFill>
                  <a:schemeClr val="tx1"/>
                </a:solidFill>
                <a:latin typeface="+mn-lt"/>
              </a:rPr>
              <a:t>.  I will make them </a:t>
            </a:r>
            <a:r>
              <a:rPr lang="en-US" sz="4000" b="1" u="sng" dirty="0">
                <a:solidFill>
                  <a:schemeClr val="tx1"/>
                </a:solidFill>
                <a:latin typeface="+mn-lt"/>
              </a:rPr>
              <a:t>one nation</a:t>
            </a:r>
            <a:r>
              <a:rPr lang="en-US" sz="4000" b="1" dirty="0">
                <a:solidFill>
                  <a:schemeClr val="tx1"/>
                </a:solidFill>
                <a:latin typeface="+mn-lt"/>
              </a:rPr>
              <a:t> in the land, on the mountains of </a:t>
            </a:r>
            <a:r>
              <a:rPr lang="en-US" sz="4000" b="1" dirty="0" err="1">
                <a:solidFill>
                  <a:schemeClr val="tx1"/>
                </a:solidFill>
                <a:latin typeface="+mn-lt"/>
              </a:rPr>
              <a:t>Yisrael</a:t>
            </a:r>
            <a:r>
              <a:rPr lang="en-US" sz="4000" b="1" dirty="0">
                <a:solidFill>
                  <a:schemeClr val="tx1"/>
                </a:solidFill>
                <a:latin typeface="+mn-lt"/>
              </a:rPr>
              <a:t>, and </a:t>
            </a:r>
            <a:r>
              <a:rPr lang="en-US" sz="4000" b="1" u="sng" dirty="0">
                <a:solidFill>
                  <a:schemeClr val="tx1"/>
                </a:solidFill>
                <a:latin typeface="+mn-lt"/>
              </a:rPr>
              <a:t>one king</a:t>
            </a:r>
            <a:r>
              <a:rPr lang="en-US" sz="4000" b="1" dirty="0">
                <a:solidFill>
                  <a:schemeClr val="tx1"/>
                </a:solidFill>
                <a:latin typeface="+mn-lt"/>
              </a:rPr>
              <a:t> will rule over them all. They will never again be two nations and never again be divided into two kingdoms.  They will not defile themselves with their idols, their detestable things, and all their rebellious deeds.</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9912634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solidFill>
                  <a:schemeClr val="tx1"/>
                </a:solidFill>
                <a:latin typeface="+mn-lt"/>
                <a:cs typeface="Times New Roman" pitchFamily="18" charset="0"/>
              </a:rPr>
              <a:t>The Gospel in the 2 Stick </a:t>
            </a:r>
            <a:r>
              <a:rPr lang="en-US" sz="4000" b="1" dirty="0" smtClean="0">
                <a:solidFill>
                  <a:schemeClr val="tx1"/>
                </a:solidFill>
                <a:latin typeface="+mn-lt"/>
                <a:cs typeface="Times New Roman" pitchFamily="18" charset="0"/>
              </a:rPr>
              <a:t>Prophecy </a:t>
            </a:r>
            <a:r>
              <a:rPr lang="en-US" sz="4000" b="1" dirty="0">
                <a:solidFill>
                  <a:schemeClr val="tx1"/>
                </a:solidFill>
                <a:latin typeface="+mn-lt"/>
                <a:cs typeface="Times New Roman" pitchFamily="18" charset="0"/>
              </a:rPr>
              <a:t>(Zeke 37</a:t>
            </a:r>
            <a:r>
              <a:rPr lang="en-US" sz="4000" b="1" dirty="0" smtClean="0">
                <a:solidFill>
                  <a:schemeClr val="tx1"/>
                </a:solidFill>
                <a:latin typeface="+mn-lt"/>
                <a:cs typeface="Times New Roman" pitchFamily="18" charset="0"/>
              </a:rPr>
              <a:t>)</a:t>
            </a:r>
            <a:endParaRPr lang="en-US" sz="4000" b="1" dirty="0">
              <a:solidFill>
                <a:schemeClr val="tx1"/>
              </a:solidFill>
              <a:latin typeface="+mn-lt"/>
              <a:cs typeface="Times New Roman" pitchFamily="18" charset="0"/>
            </a:endParaRPr>
          </a:p>
          <a:p>
            <a:pPr>
              <a:buNone/>
            </a:pPr>
            <a:r>
              <a:rPr lang="en-US" sz="4000" b="1" dirty="0" smtClean="0">
                <a:solidFill>
                  <a:schemeClr val="tx1"/>
                </a:solidFill>
                <a:latin typeface="+mn-lt"/>
              </a:rPr>
              <a:t>I </a:t>
            </a:r>
            <a:r>
              <a:rPr lang="en-US" sz="4000" b="1" dirty="0">
                <a:solidFill>
                  <a:schemeClr val="tx1"/>
                </a:solidFill>
                <a:latin typeface="+mn-lt"/>
              </a:rPr>
              <a:t>will save them from all their unfaithfulness by which they sinned. I will purify them; they will become my people and I will become their Elohim.  '</a:t>
            </a:r>
            <a:r>
              <a:rPr lang="en-US" sz="4000" b="1" u="sng" dirty="0">
                <a:solidFill>
                  <a:schemeClr val="tx1"/>
                </a:solidFill>
                <a:latin typeface="+mn-lt"/>
              </a:rPr>
              <a:t>My servant David will be king over them; there will be one shepherd for all of them.</a:t>
            </a:r>
            <a:r>
              <a:rPr lang="en-US" sz="4000" b="1" dirty="0">
                <a:solidFill>
                  <a:schemeClr val="tx1"/>
                </a:solidFill>
                <a:latin typeface="+mn-lt"/>
              </a:rPr>
              <a:t> </a:t>
            </a:r>
            <a:r>
              <a:rPr lang="en-US" sz="4000" b="1" u="sng" dirty="0">
                <a:solidFill>
                  <a:schemeClr val="tx1"/>
                </a:solidFill>
                <a:latin typeface="+mn-lt"/>
              </a:rPr>
              <a:t>In my right-rulings (</a:t>
            </a:r>
            <a:r>
              <a:rPr lang="en-US" sz="4000" b="1" u="sng" dirty="0" err="1">
                <a:solidFill>
                  <a:schemeClr val="tx1"/>
                </a:solidFill>
                <a:latin typeface="+mn-lt"/>
              </a:rPr>
              <a:t>mishpatim</a:t>
            </a:r>
            <a:r>
              <a:rPr lang="en-US" sz="4000" b="1" u="sng" dirty="0">
                <a:solidFill>
                  <a:schemeClr val="tx1"/>
                </a:solidFill>
                <a:latin typeface="+mn-lt"/>
              </a:rPr>
              <a:t>) they will walk and </a:t>
            </a:r>
            <a:r>
              <a:rPr lang="en-US" sz="4000" b="1" u="sng" dirty="0" err="1">
                <a:solidFill>
                  <a:schemeClr val="tx1"/>
                </a:solidFill>
                <a:latin typeface="+mn-lt"/>
              </a:rPr>
              <a:t>and</a:t>
            </a:r>
            <a:r>
              <a:rPr lang="en-US" sz="4000" b="1" u="sng" dirty="0">
                <a:solidFill>
                  <a:schemeClr val="tx1"/>
                </a:solidFill>
                <a:latin typeface="+mn-lt"/>
              </a:rPr>
              <a:t> my rules (</a:t>
            </a:r>
            <a:r>
              <a:rPr lang="en-US" sz="4000" b="1" u="sng" dirty="0" err="1">
                <a:solidFill>
                  <a:schemeClr val="tx1"/>
                </a:solidFill>
                <a:latin typeface="+mn-lt"/>
              </a:rPr>
              <a:t>chukot</a:t>
            </a:r>
            <a:r>
              <a:rPr lang="en-US" sz="4000" b="1" u="sng" dirty="0">
                <a:solidFill>
                  <a:schemeClr val="tx1"/>
                </a:solidFill>
                <a:latin typeface="+mn-lt"/>
              </a:rPr>
              <a:t>) they will keep and they will do them.</a:t>
            </a:r>
            <a:r>
              <a:rPr lang="en-US" sz="4000" b="1" dirty="0">
                <a:solidFill>
                  <a:schemeClr val="tx1"/>
                </a:solidFill>
                <a:latin typeface="+mn-lt"/>
              </a:rPr>
              <a:t>  They will live in the land I gave to my servant </a:t>
            </a:r>
            <a:r>
              <a:rPr lang="en-US" sz="4000" b="1" dirty="0" err="1">
                <a:solidFill>
                  <a:schemeClr val="tx1"/>
                </a:solidFill>
                <a:latin typeface="+mn-lt"/>
              </a:rPr>
              <a:t>Ya'acov</a:t>
            </a:r>
            <a:r>
              <a:rPr lang="en-US" sz="4000" b="1" dirty="0">
                <a:solidFill>
                  <a:schemeClr val="tx1"/>
                </a:solidFill>
                <a:latin typeface="+mn-lt"/>
              </a:rPr>
              <a:t>, in which your fathers lived; they will live in it, they and their sons and their grandsons forever. </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8665484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solidFill>
                  <a:schemeClr val="tx1"/>
                </a:solidFill>
                <a:latin typeface="+mn-lt"/>
                <a:cs typeface="Times New Roman" pitchFamily="18" charset="0"/>
              </a:rPr>
              <a:t>The Gospel in the 2 Stick Prophecy</a:t>
            </a:r>
          </a:p>
          <a:p>
            <a:pPr>
              <a:buNone/>
            </a:pPr>
            <a:r>
              <a:rPr lang="en-US" sz="4000" b="1" dirty="0" smtClean="0">
                <a:solidFill>
                  <a:schemeClr val="tx1"/>
                </a:solidFill>
                <a:latin typeface="+mn-lt"/>
              </a:rPr>
              <a:t>David </a:t>
            </a:r>
            <a:r>
              <a:rPr lang="en-US" sz="4000" b="1" dirty="0">
                <a:solidFill>
                  <a:schemeClr val="tx1"/>
                </a:solidFill>
                <a:latin typeface="+mn-lt"/>
              </a:rPr>
              <a:t>my servant will be prince over them forever.  I will make a covenant of peace with them; it will be a perpetual covenant with them. I will establish them, increase their numbers, and place my sanctuary among them forever.  My dwelling place will be with them; I will be their Elohim, and they will be my people.  Then, when my sanctuary is among them forever, the nations will know that I, </a:t>
            </a:r>
            <a:r>
              <a:rPr lang="en-US" sz="4000" b="1" dirty="0" smtClean="0">
                <a:solidFill>
                  <a:schemeClr val="tx1"/>
                </a:solidFill>
                <a:latin typeface="+mn-lt"/>
              </a:rPr>
              <a:t>Yahuwah, </a:t>
            </a:r>
            <a:r>
              <a:rPr lang="en-US" sz="4000" b="1" dirty="0">
                <a:solidFill>
                  <a:schemeClr val="tx1"/>
                </a:solidFill>
                <a:latin typeface="+mn-lt"/>
              </a:rPr>
              <a:t>set-apart </a:t>
            </a:r>
            <a:r>
              <a:rPr lang="en-US" sz="4000" b="1" dirty="0" err="1">
                <a:solidFill>
                  <a:schemeClr val="tx1"/>
                </a:solidFill>
                <a:latin typeface="+mn-lt"/>
              </a:rPr>
              <a:t>Yisrael</a:t>
            </a:r>
            <a:r>
              <a:rPr lang="en-US" sz="4000" b="1" dirty="0">
                <a:solidFill>
                  <a:schemeClr val="tx1"/>
                </a:solidFill>
                <a:latin typeface="+mn-lt"/>
              </a:rPr>
              <a:t>.'" (</a:t>
            </a:r>
            <a:r>
              <a:rPr lang="en-US" sz="4000" b="1" dirty="0" err="1">
                <a:solidFill>
                  <a:schemeClr val="tx1"/>
                </a:solidFill>
                <a:latin typeface="+mn-lt"/>
              </a:rPr>
              <a:t>Yechezqel</a:t>
            </a:r>
            <a:r>
              <a:rPr lang="en-US" sz="4000" b="1" dirty="0">
                <a:solidFill>
                  <a:schemeClr val="tx1"/>
                </a:solidFill>
                <a:latin typeface="+mn-lt"/>
              </a:rPr>
              <a:t> 37:15-28).</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9058399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20000"/>
          </a:bodyPr>
          <a:lstStyle/>
          <a:p>
            <a:pPr algn="ctr">
              <a:buNone/>
            </a:pPr>
            <a:r>
              <a:rPr lang="en-US" sz="4000" b="1" dirty="0" smtClean="0">
                <a:solidFill>
                  <a:schemeClr val="tx1"/>
                </a:solidFill>
                <a:latin typeface="+mn-lt"/>
                <a:cs typeface="Times New Roman" pitchFamily="18" charset="0"/>
              </a:rPr>
              <a:t>The Gospel in Jeremiah</a:t>
            </a:r>
          </a:p>
          <a:p>
            <a:pPr>
              <a:buNone/>
            </a:pPr>
            <a:r>
              <a:rPr lang="en-US" sz="4000" b="1" dirty="0">
                <a:solidFill>
                  <a:schemeClr val="tx1"/>
                </a:solidFill>
                <a:latin typeface="+mn-lt"/>
              </a:rPr>
              <a:t>'For I know what I have planned for you,' says </a:t>
            </a:r>
            <a:r>
              <a:rPr lang="en-US" sz="4000" b="1" dirty="0" smtClean="0">
                <a:solidFill>
                  <a:schemeClr val="tx1"/>
                </a:solidFill>
                <a:latin typeface="+mn-lt"/>
              </a:rPr>
              <a:t>Yahuwah. </a:t>
            </a:r>
            <a:r>
              <a:rPr lang="en-US" sz="4000" b="1" dirty="0">
                <a:solidFill>
                  <a:schemeClr val="tx1"/>
                </a:solidFill>
                <a:latin typeface="+mn-lt"/>
              </a:rPr>
              <a:t>'I have plans to prosper you, not to harm you. I have plans to give you a future filled with hope.  </a:t>
            </a:r>
            <a:r>
              <a:rPr lang="en-US" sz="4000" b="1" u="sng" dirty="0">
                <a:solidFill>
                  <a:schemeClr val="tx1"/>
                </a:solidFill>
                <a:latin typeface="+mn-lt"/>
              </a:rPr>
              <a:t>When you call out to me and come to me in prayer, I will hear your prayers.  When you seek me in prayer and worship, you will find me available to you. If you seek me with all your heart and soul, I will make myself available to you</a:t>
            </a:r>
            <a:r>
              <a:rPr lang="en-US" sz="4000" b="1" dirty="0">
                <a:solidFill>
                  <a:schemeClr val="tx1"/>
                </a:solidFill>
                <a:latin typeface="+mn-lt"/>
              </a:rPr>
              <a:t>,' says </a:t>
            </a:r>
            <a:r>
              <a:rPr lang="en-US" sz="4000" b="1" dirty="0" smtClean="0">
                <a:solidFill>
                  <a:schemeClr val="tx1"/>
                </a:solidFill>
                <a:latin typeface="+mn-lt"/>
              </a:rPr>
              <a:t>Yahuwah. </a:t>
            </a:r>
            <a:r>
              <a:rPr lang="en-US" sz="4000" b="1" dirty="0">
                <a:solidFill>
                  <a:schemeClr val="tx1"/>
                </a:solidFill>
                <a:latin typeface="+mn-lt"/>
              </a:rPr>
              <a:t>'Then I will reverse your fortunes and will </a:t>
            </a:r>
            <a:r>
              <a:rPr lang="en-US" sz="4000" b="1" u="sng" dirty="0">
                <a:solidFill>
                  <a:schemeClr val="tx1"/>
                </a:solidFill>
                <a:latin typeface="+mn-lt"/>
              </a:rPr>
              <a:t>regather you from all the nations and all the places where I have exiled you</a:t>
            </a:r>
            <a:r>
              <a:rPr lang="en-US" sz="4000" b="1" dirty="0">
                <a:solidFill>
                  <a:schemeClr val="tx1"/>
                </a:solidFill>
                <a:latin typeface="+mn-lt"/>
              </a:rPr>
              <a:t>,' says </a:t>
            </a:r>
            <a:r>
              <a:rPr lang="en-US" sz="4000" b="1" dirty="0" smtClean="0">
                <a:solidFill>
                  <a:schemeClr val="tx1"/>
                </a:solidFill>
                <a:latin typeface="+mn-lt"/>
              </a:rPr>
              <a:t>Yahuwah. </a:t>
            </a:r>
            <a:r>
              <a:rPr lang="en-US" sz="4000" b="1" dirty="0">
                <a:solidFill>
                  <a:schemeClr val="tx1"/>
                </a:solidFill>
                <a:latin typeface="+mn-lt"/>
              </a:rPr>
              <a:t>'I will bring you back to the place from which I exiled you.' (</a:t>
            </a:r>
            <a:r>
              <a:rPr lang="en-US" sz="4000" b="1" dirty="0" err="1">
                <a:solidFill>
                  <a:schemeClr val="tx1"/>
                </a:solidFill>
                <a:latin typeface="+mn-lt"/>
              </a:rPr>
              <a:t>Yirmyahu</a:t>
            </a:r>
            <a:r>
              <a:rPr lang="en-US" sz="4000" b="1" dirty="0">
                <a:solidFill>
                  <a:schemeClr val="tx1"/>
                </a:solidFill>
                <a:latin typeface="+mn-lt"/>
              </a:rPr>
              <a:t> 29:11-14).</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903477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Paul’s Gospel the King From David</a:t>
            </a:r>
          </a:p>
          <a:p>
            <a:pPr>
              <a:buNone/>
            </a:pPr>
            <a:r>
              <a:rPr lang="en-US" sz="4000" b="1" dirty="0"/>
              <a:t>Remember </a:t>
            </a:r>
            <a:r>
              <a:rPr lang="en-US" sz="4000" b="1" dirty="0" err="1"/>
              <a:t>Yahusha</a:t>
            </a:r>
            <a:r>
              <a:rPr lang="en-US" sz="4000" b="1" dirty="0"/>
              <a:t> Messiah, raised from the dead, </a:t>
            </a:r>
            <a:r>
              <a:rPr lang="en-US" sz="4000" b="1" u="sng" dirty="0"/>
              <a:t>descended from David</a:t>
            </a:r>
            <a:r>
              <a:rPr lang="en-US" sz="4000" b="1" dirty="0"/>
              <a:t>. This is my gospel,</a:t>
            </a:r>
            <a:endParaRPr lang="en-US" b="1" dirty="0"/>
          </a:p>
          <a:p>
            <a:pPr>
              <a:buNone/>
            </a:pPr>
            <a:r>
              <a:rPr lang="en-US" sz="4000" b="1" dirty="0" smtClean="0">
                <a:solidFill>
                  <a:schemeClr val="tx1"/>
                </a:solidFill>
                <a:latin typeface="+mn-lt"/>
                <a:cs typeface="Times New Roman" pitchFamily="18" charset="0"/>
              </a:rPr>
              <a:t>2 Timothy 2:8</a:t>
            </a:r>
          </a:p>
        </p:txBody>
      </p:sp>
    </p:spTree>
    <p:extLst>
      <p:ext uri="{BB962C8B-B14F-4D97-AF65-F5344CB8AC3E}">
        <p14:creationId xmlns:p14="http://schemas.microsoft.com/office/powerpoint/2010/main" val="10026807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in Isaiah</a:t>
            </a:r>
          </a:p>
          <a:p>
            <a:pPr>
              <a:buNone/>
            </a:pPr>
            <a:r>
              <a:rPr lang="en-US" sz="4000" b="1" dirty="0">
                <a:solidFill>
                  <a:schemeClr val="tx1"/>
                </a:solidFill>
                <a:latin typeface="+mn-lt"/>
              </a:rPr>
              <a:t>For to us a child is born, to us a son is given, and the government will be on his shoulders. And he will be called Wonderful Counselor, Mighty Elohim, Everlasting Father, Prince of Peace. Of the increase of his government and peace there will be no end. He will reign on </a:t>
            </a:r>
            <a:r>
              <a:rPr lang="en-US" sz="4000" b="1" u="sng" dirty="0">
                <a:solidFill>
                  <a:schemeClr val="tx1"/>
                </a:solidFill>
                <a:latin typeface="+mn-lt"/>
              </a:rPr>
              <a:t>David's throne and over his kingdom</a:t>
            </a:r>
            <a:r>
              <a:rPr lang="en-US" sz="4000" b="1" dirty="0">
                <a:solidFill>
                  <a:schemeClr val="tx1"/>
                </a:solidFill>
                <a:latin typeface="+mn-lt"/>
              </a:rPr>
              <a:t>, establishing and upholding it with justice and righteousness from that time on and forever. The zeal of Yahuwah Almighty will accomplish this. (Isaiah 9:6-7)</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126671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Two Stick Prophesy - </a:t>
            </a:r>
            <a:r>
              <a:rPr lang="en-US" sz="4000" b="1" dirty="0" err="1" smtClean="0">
                <a:solidFill>
                  <a:schemeClr val="tx1"/>
                </a:solidFill>
                <a:latin typeface="+mn-lt"/>
                <a:cs typeface="Times New Roman" pitchFamily="18" charset="0"/>
              </a:rPr>
              <a:t>Yahusha’s</a:t>
            </a:r>
            <a:r>
              <a:rPr lang="en-US" sz="4000" b="1" dirty="0" smtClean="0">
                <a:solidFill>
                  <a:schemeClr val="tx1"/>
                </a:solidFill>
                <a:latin typeface="+mn-lt"/>
                <a:cs typeface="Times New Roman" pitchFamily="18" charset="0"/>
              </a:rPr>
              <a:t> Gospel of Reuniting the 2 Nations</a:t>
            </a:r>
          </a:p>
          <a:p>
            <a:pPr>
              <a:buNone/>
            </a:pPr>
            <a:r>
              <a:rPr lang="en-US" sz="4000" b="1" dirty="0">
                <a:solidFill>
                  <a:schemeClr val="tx1"/>
                </a:solidFill>
                <a:latin typeface="+mn-lt"/>
              </a:rPr>
              <a:t> "I was sent only to </a:t>
            </a:r>
            <a:r>
              <a:rPr lang="en-US" sz="4000" b="1" u="sng" dirty="0">
                <a:solidFill>
                  <a:schemeClr val="tx1"/>
                </a:solidFill>
                <a:latin typeface="+mn-lt"/>
              </a:rPr>
              <a:t>the lost sheep of </a:t>
            </a:r>
            <a:r>
              <a:rPr lang="en-US" sz="4000" b="1" u="sng" dirty="0" err="1">
                <a:solidFill>
                  <a:schemeClr val="tx1"/>
                </a:solidFill>
                <a:latin typeface="+mn-lt"/>
              </a:rPr>
              <a:t>Yisrael</a:t>
            </a:r>
            <a:r>
              <a:rPr lang="en-US" sz="4000" b="1" dirty="0">
                <a:solidFill>
                  <a:schemeClr val="tx1"/>
                </a:solidFill>
                <a:latin typeface="+mn-lt"/>
              </a:rPr>
              <a:t>." (Matthew 15:24</a:t>
            </a:r>
            <a:r>
              <a:rPr lang="en-US" sz="4000" b="1" dirty="0" smtClean="0">
                <a:solidFill>
                  <a:schemeClr val="tx1"/>
                </a:solidFill>
                <a:latin typeface="+mn-lt"/>
              </a:rPr>
              <a:t>)</a:t>
            </a:r>
          </a:p>
          <a:p>
            <a:pPr>
              <a:buNone/>
            </a:pPr>
            <a:r>
              <a:rPr lang="en-US" sz="4000" b="1" u="sng" dirty="0">
                <a:solidFill>
                  <a:schemeClr val="tx1"/>
                </a:solidFill>
                <a:latin typeface="+mn-lt"/>
              </a:rPr>
              <a:t>My people have been lost sheep</a:t>
            </a:r>
            <a:r>
              <a:rPr lang="en-US" sz="4000" b="1" dirty="0">
                <a:solidFill>
                  <a:schemeClr val="tx1"/>
                </a:solidFill>
                <a:latin typeface="+mn-lt"/>
              </a:rPr>
              <a:t>; their shepherds have led them astray and caused them to roam on the mountains. They wandered over mountain and hill and forgot their own resting place. (</a:t>
            </a:r>
            <a:r>
              <a:rPr lang="en-US" sz="4000" b="1" dirty="0" err="1">
                <a:solidFill>
                  <a:schemeClr val="tx1"/>
                </a:solidFill>
                <a:latin typeface="+mn-lt"/>
              </a:rPr>
              <a:t>Yirmeyahu</a:t>
            </a:r>
            <a:r>
              <a:rPr lang="en-US" sz="4000" b="1" dirty="0">
                <a:solidFill>
                  <a:schemeClr val="tx1"/>
                </a:solidFill>
                <a:latin typeface="+mn-lt"/>
              </a:rPr>
              <a:t> 50:6)</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1035714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Two Stick Prophesy - </a:t>
            </a:r>
            <a:r>
              <a:rPr lang="en-US" sz="4000" b="1" dirty="0" err="1" smtClean="0">
                <a:solidFill>
                  <a:schemeClr val="tx1"/>
                </a:solidFill>
                <a:latin typeface="+mn-lt"/>
                <a:cs typeface="Times New Roman" pitchFamily="18" charset="0"/>
              </a:rPr>
              <a:t>Yahusha’s</a:t>
            </a:r>
            <a:r>
              <a:rPr lang="en-US" sz="4000" b="1" dirty="0" smtClean="0">
                <a:solidFill>
                  <a:schemeClr val="tx1"/>
                </a:solidFill>
                <a:latin typeface="+mn-lt"/>
                <a:cs typeface="Times New Roman" pitchFamily="18" charset="0"/>
              </a:rPr>
              <a:t> Gospel of Reuniting the 2 Nations</a:t>
            </a:r>
          </a:p>
          <a:p>
            <a:pPr marL="0" indent="0">
              <a:buNone/>
            </a:pPr>
            <a:r>
              <a:rPr lang="en-US" sz="4000" b="1" dirty="0" smtClean="0"/>
              <a:t>"</a:t>
            </a:r>
            <a:r>
              <a:rPr lang="en-US" sz="4000" b="1" dirty="0"/>
              <a:t>I am the good shepherd; I know my sheep and my sheep know me-</a:t>
            </a:r>
            <a:r>
              <a:rPr lang="en-US" sz="4000" b="1" dirty="0" smtClean="0"/>
              <a:t>- </a:t>
            </a:r>
            <a:r>
              <a:rPr lang="en-US" sz="4000" b="1" dirty="0"/>
              <a:t>just as the Father knows me and I know the Father-- and I lay down my life for the sheep.</a:t>
            </a:r>
          </a:p>
          <a:p>
            <a:pPr marL="0" indent="0">
              <a:buNone/>
            </a:pPr>
            <a:r>
              <a:rPr lang="en-US" sz="4000" b="1" u="sng" dirty="0" smtClean="0"/>
              <a:t>I </a:t>
            </a:r>
            <a:r>
              <a:rPr lang="en-US" sz="4000" b="1" u="sng" dirty="0"/>
              <a:t>have other sheep that are not of this sheep pen. I must bring them also</a:t>
            </a:r>
            <a:r>
              <a:rPr lang="en-US" sz="4000" b="1" dirty="0"/>
              <a:t>. They too will listen to my voice, and there shall be </a:t>
            </a:r>
            <a:r>
              <a:rPr lang="en-US" sz="4000" b="1" u="sng" dirty="0"/>
              <a:t>one flock and one shepherd</a:t>
            </a:r>
            <a:r>
              <a:rPr lang="en-US" sz="4000" b="1" dirty="0" smtClean="0"/>
              <a:t>. Lazarus (John) 10:14-16</a:t>
            </a:r>
            <a:endParaRPr lang="en-US" sz="4000" b="1" dirty="0"/>
          </a:p>
        </p:txBody>
      </p:sp>
    </p:spTree>
    <p:extLst>
      <p:ext uri="{BB962C8B-B14F-4D97-AF65-F5344CB8AC3E}">
        <p14:creationId xmlns:p14="http://schemas.microsoft.com/office/powerpoint/2010/main" val="33133150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Israel as Lost Sheep</a:t>
            </a:r>
          </a:p>
          <a:p>
            <a:pPr>
              <a:buNone/>
            </a:pPr>
            <a:r>
              <a:rPr lang="en-US" sz="4000" b="1" dirty="0">
                <a:solidFill>
                  <a:schemeClr val="tx1"/>
                </a:solidFill>
                <a:latin typeface="+mn-lt"/>
              </a:rPr>
              <a:t>The word of </a:t>
            </a:r>
            <a:r>
              <a:rPr lang="en-US" sz="4000" b="1" dirty="0" smtClean="0">
                <a:solidFill>
                  <a:schemeClr val="tx1"/>
                </a:solidFill>
                <a:latin typeface="+mn-lt"/>
              </a:rPr>
              <a:t>Yahuwah </a:t>
            </a:r>
            <a:r>
              <a:rPr lang="en-US" sz="4000" b="1" dirty="0">
                <a:solidFill>
                  <a:schemeClr val="tx1"/>
                </a:solidFill>
                <a:latin typeface="+mn-lt"/>
              </a:rPr>
              <a:t>came to me:  "Son of man, prophesy against the shepherds of </a:t>
            </a:r>
            <a:r>
              <a:rPr lang="en-US" sz="4000" b="1" dirty="0" err="1">
                <a:solidFill>
                  <a:schemeClr val="tx1"/>
                </a:solidFill>
                <a:latin typeface="+mn-lt"/>
              </a:rPr>
              <a:t>Yisrael</a:t>
            </a:r>
            <a:r>
              <a:rPr lang="en-US" sz="4000" b="1" dirty="0">
                <a:solidFill>
                  <a:schemeClr val="tx1"/>
                </a:solidFill>
                <a:latin typeface="+mn-lt"/>
              </a:rPr>
              <a:t>; prophesy and say to them: 'This is what Adonai </a:t>
            </a:r>
            <a:r>
              <a:rPr lang="en-US" sz="4000" b="1" dirty="0" smtClean="0">
                <a:solidFill>
                  <a:schemeClr val="tx1"/>
                </a:solidFill>
                <a:latin typeface="+mn-lt"/>
              </a:rPr>
              <a:t>Yahuwah </a:t>
            </a:r>
            <a:r>
              <a:rPr lang="en-US" sz="4000" b="1" dirty="0">
                <a:solidFill>
                  <a:schemeClr val="tx1"/>
                </a:solidFill>
                <a:latin typeface="+mn-lt"/>
              </a:rPr>
              <a:t>says: Woe to the shepherds of </a:t>
            </a:r>
            <a:r>
              <a:rPr lang="en-US" sz="4000" b="1" dirty="0" err="1">
                <a:solidFill>
                  <a:schemeClr val="tx1"/>
                </a:solidFill>
                <a:latin typeface="+mn-lt"/>
              </a:rPr>
              <a:t>Yisrael</a:t>
            </a:r>
            <a:r>
              <a:rPr lang="en-US" sz="4000" b="1" dirty="0">
                <a:solidFill>
                  <a:schemeClr val="tx1"/>
                </a:solidFill>
                <a:latin typeface="+mn-lt"/>
              </a:rPr>
              <a:t> who only take care of themselves! </a:t>
            </a:r>
            <a:r>
              <a:rPr lang="en-US" sz="4000" b="1" u="sng" dirty="0">
                <a:solidFill>
                  <a:schemeClr val="tx1"/>
                </a:solidFill>
                <a:latin typeface="+mn-lt"/>
              </a:rPr>
              <a:t>Should not shepherds take care of the flock?</a:t>
            </a:r>
            <a:r>
              <a:rPr lang="en-US" sz="4000" b="1" dirty="0">
                <a:solidFill>
                  <a:schemeClr val="tx1"/>
                </a:solidFill>
                <a:latin typeface="+mn-lt"/>
              </a:rPr>
              <a:t>  You eat the curds, clothe yourselves with the wool and slaughter the choice animals, but you do not take care of the flock. </a:t>
            </a:r>
            <a:r>
              <a:rPr lang="en-US" sz="4000" b="1" dirty="0" smtClean="0">
                <a:solidFill>
                  <a:schemeClr val="tx1"/>
                </a:solidFill>
                <a:latin typeface="+mn-lt"/>
              </a:rPr>
              <a:t> </a:t>
            </a:r>
            <a:r>
              <a:rPr lang="en-US" sz="4000" b="1" dirty="0">
                <a:solidFill>
                  <a:schemeClr val="tx1"/>
                </a:solidFill>
                <a:latin typeface="+mn-lt"/>
              </a:rPr>
              <a:t>(</a:t>
            </a:r>
            <a:r>
              <a:rPr lang="en-US" sz="4000" b="1" dirty="0" err="1">
                <a:solidFill>
                  <a:schemeClr val="tx1"/>
                </a:solidFill>
                <a:latin typeface="+mn-lt"/>
              </a:rPr>
              <a:t>Yechezqel</a:t>
            </a:r>
            <a:r>
              <a:rPr lang="en-US" sz="4000" b="1" dirty="0">
                <a:solidFill>
                  <a:schemeClr val="tx1"/>
                </a:solidFill>
                <a:latin typeface="+mn-lt"/>
              </a:rPr>
              <a:t> </a:t>
            </a:r>
            <a:r>
              <a:rPr lang="en-US" sz="4000" b="1" dirty="0" smtClean="0">
                <a:solidFill>
                  <a:schemeClr val="tx1"/>
                </a:solidFill>
                <a:latin typeface="+mn-lt"/>
              </a:rPr>
              <a:t>34:1-3)</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1529176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solidFill>
                  <a:schemeClr val="tx1"/>
                </a:solidFill>
                <a:latin typeface="+mn-lt"/>
                <a:cs typeface="Times New Roman" pitchFamily="18" charset="0"/>
              </a:rPr>
              <a:t>Israel as Lost Sheep</a:t>
            </a:r>
          </a:p>
          <a:p>
            <a:pPr>
              <a:buNone/>
            </a:pPr>
            <a:r>
              <a:rPr lang="en-US" sz="4000" b="1" dirty="0">
                <a:solidFill>
                  <a:schemeClr val="tx1"/>
                </a:solidFill>
                <a:latin typeface="+mn-lt"/>
              </a:rPr>
              <a:t>  You have not strengthened the weak or healed the sick or bound up the injured. </a:t>
            </a:r>
            <a:r>
              <a:rPr lang="en-US" sz="4000" b="1" u="sng" dirty="0">
                <a:solidFill>
                  <a:schemeClr val="tx1"/>
                </a:solidFill>
                <a:latin typeface="+mn-lt"/>
              </a:rPr>
              <a:t>You have not brought back the strays or searched for the lost</a:t>
            </a:r>
            <a:r>
              <a:rPr lang="en-US" sz="4000" b="1" dirty="0">
                <a:solidFill>
                  <a:schemeClr val="tx1"/>
                </a:solidFill>
                <a:latin typeface="+mn-lt"/>
              </a:rPr>
              <a:t>. You have ruled them harshly and brutally.  So they were scattered because there was no shepherd, and when they were scattered they became food for all the wild animals.  </a:t>
            </a:r>
            <a:r>
              <a:rPr lang="en-US" sz="4000" b="1" u="sng" dirty="0">
                <a:solidFill>
                  <a:schemeClr val="tx1"/>
                </a:solidFill>
                <a:latin typeface="+mn-lt"/>
              </a:rPr>
              <a:t>My sheep wandered</a:t>
            </a:r>
            <a:r>
              <a:rPr lang="en-US" sz="4000" b="1" dirty="0">
                <a:solidFill>
                  <a:schemeClr val="tx1"/>
                </a:solidFill>
                <a:latin typeface="+mn-lt"/>
              </a:rPr>
              <a:t> over all the mountains and on every high hill. </a:t>
            </a:r>
            <a:r>
              <a:rPr lang="en-US" sz="4000" b="1" u="sng" dirty="0">
                <a:solidFill>
                  <a:schemeClr val="tx1"/>
                </a:solidFill>
                <a:latin typeface="+mn-lt"/>
              </a:rPr>
              <a:t>They were scattered over the whole earth</a:t>
            </a:r>
            <a:r>
              <a:rPr lang="en-US" sz="4000" b="1" dirty="0">
                <a:solidFill>
                  <a:schemeClr val="tx1"/>
                </a:solidFill>
                <a:latin typeface="+mn-lt"/>
              </a:rPr>
              <a:t>, and no one searched or looked for them. (</a:t>
            </a:r>
            <a:r>
              <a:rPr lang="en-US" sz="4000" b="1" dirty="0" err="1">
                <a:solidFill>
                  <a:schemeClr val="tx1"/>
                </a:solidFill>
                <a:latin typeface="+mn-lt"/>
              </a:rPr>
              <a:t>Yechezqel</a:t>
            </a:r>
            <a:r>
              <a:rPr lang="en-US" sz="4000" b="1" dirty="0">
                <a:solidFill>
                  <a:schemeClr val="tx1"/>
                </a:solidFill>
                <a:latin typeface="+mn-lt"/>
              </a:rPr>
              <a:t> </a:t>
            </a:r>
            <a:r>
              <a:rPr lang="en-US" sz="4000" b="1" dirty="0" smtClean="0">
                <a:solidFill>
                  <a:schemeClr val="tx1"/>
                </a:solidFill>
                <a:latin typeface="+mn-lt"/>
              </a:rPr>
              <a:t>34:4-6</a:t>
            </a:r>
            <a:r>
              <a:rPr lang="en-US" sz="4000" b="1" dirty="0">
                <a:solidFill>
                  <a:schemeClr val="tx1"/>
                </a:solidFill>
                <a:latin typeface="+mn-lt"/>
              </a:rPr>
              <a:t>)</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7032764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Bring Back the Lost Sheep</a:t>
            </a:r>
          </a:p>
          <a:p>
            <a:pPr>
              <a:buNone/>
            </a:pPr>
            <a:r>
              <a:rPr lang="en-US" sz="4000" b="1" u="sng" dirty="0">
                <a:solidFill>
                  <a:schemeClr val="tx1"/>
                </a:solidFill>
                <a:latin typeface="+mn-lt"/>
              </a:rPr>
              <a:t>I will search for the lost and bring back the strays</a:t>
            </a:r>
            <a:r>
              <a:rPr lang="en-US" sz="4000" b="1" dirty="0">
                <a:solidFill>
                  <a:schemeClr val="tx1"/>
                </a:solidFill>
                <a:latin typeface="+mn-lt"/>
              </a:rPr>
              <a:t>. I will bind up the injured and strengthen the weak, but the sleek and the strong I will destroy. I will shepherd the flock with justice. (</a:t>
            </a:r>
            <a:r>
              <a:rPr lang="en-US" sz="4000" b="1" dirty="0" err="1">
                <a:solidFill>
                  <a:schemeClr val="tx1"/>
                </a:solidFill>
                <a:latin typeface="+mn-lt"/>
              </a:rPr>
              <a:t>Yechezqel</a:t>
            </a:r>
            <a:r>
              <a:rPr lang="en-US" sz="4000" b="1" dirty="0">
                <a:solidFill>
                  <a:schemeClr val="tx1"/>
                </a:solidFill>
                <a:latin typeface="+mn-lt"/>
              </a:rPr>
              <a:t> 34:16)</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0962450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err="1" smtClean="0">
                <a:solidFill>
                  <a:schemeClr val="tx1"/>
                </a:solidFill>
                <a:latin typeface="+mn-lt"/>
                <a:cs typeface="Times New Roman" pitchFamily="18" charset="0"/>
              </a:rPr>
              <a:t>Yahusha</a:t>
            </a:r>
            <a:r>
              <a:rPr lang="en-US" sz="4000" b="1" dirty="0" smtClean="0">
                <a:solidFill>
                  <a:schemeClr val="tx1"/>
                </a:solidFill>
                <a:latin typeface="+mn-lt"/>
                <a:cs typeface="Times New Roman" pitchFamily="18" charset="0"/>
              </a:rPr>
              <a:t> Fulfills this Prophetic Utterance</a:t>
            </a:r>
          </a:p>
          <a:p>
            <a:pPr>
              <a:buNone/>
            </a:pPr>
            <a:r>
              <a:rPr lang="en-US" sz="4000" b="1" dirty="0">
                <a:solidFill>
                  <a:schemeClr val="tx1"/>
                </a:solidFill>
                <a:latin typeface="+mn-lt"/>
              </a:rPr>
              <a:t>I have other sheep that are not of this sheep pen. I must bring them also. They too will listen to my voice, and there shall be </a:t>
            </a:r>
            <a:r>
              <a:rPr lang="en-US" sz="4000" b="1" u="sng" dirty="0">
                <a:solidFill>
                  <a:schemeClr val="tx1"/>
                </a:solidFill>
                <a:latin typeface="+mn-lt"/>
              </a:rPr>
              <a:t>one flock</a:t>
            </a:r>
            <a:r>
              <a:rPr lang="en-US" sz="4000" b="1" dirty="0">
                <a:solidFill>
                  <a:schemeClr val="tx1"/>
                </a:solidFill>
                <a:latin typeface="+mn-lt"/>
              </a:rPr>
              <a:t> and </a:t>
            </a:r>
            <a:r>
              <a:rPr lang="en-US" sz="4000" b="1" u="sng" dirty="0">
                <a:solidFill>
                  <a:schemeClr val="tx1"/>
                </a:solidFill>
                <a:latin typeface="+mn-lt"/>
              </a:rPr>
              <a:t>one shepherd</a:t>
            </a:r>
            <a:r>
              <a:rPr lang="en-US" sz="4000" b="1" dirty="0" smtClean="0">
                <a:solidFill>
                  <a:schemeClr val="tx1"/>
                </a:solidFill>
                <a:latin typeface="+mn-lt"/>
              </a:rPr>
              <a:t>. (4</a:t>
            </a:r>
            <a:r>
              <a:rPr lang="en-US" sz="4000" b="1" baseline="30000" dirty="0" smtClean="0">
                <a:solidFill>
                  <a:schemeClr val="tx1"/>
                </a:solidFill>
                <a:latin typeface="+mn-lt"/>
              </a:rPr>
              <a:t>th</a:t>
            </a:r>
            <a:r>
              <a:rPr lang="en-US" sz="4000" b="1" dirty="0" smtClean="0">
                <a:solidFill>
                  <a:schemeClr val="tx1"/>
                </a:solidFill>
                <a:latin typeface="+mn-lt"/>
              </a:rPr>
              <a:t> Gospel 10:16)</a:t>
            </a:r>
          </a:p>
          <a:p>
            <a:pPr>
              <a:buNone/>
            </a:pPr>
            <a:r>
              <a:rPr lang="en-US" sz="4000" b="1" dirty="0" smtClean="0">
                <a:solidFill>
                  <a:schemeClr val="tx1"/>
                </a:solidFill>
                <a:latin typeface="+mn-lt"/>
                <a:cs typeface="Times New Roman" pitchFamily="18" charset="0"/>
              </a:rPr>
              <a:t>Echoing Ezekiel 34:22-23 - </a:t>
            </a:r>
            <a:r>
              <a:rPr lang="en-US" sz="4000" b="1" dirty="0" smtClean="0">
                <a:solidFill>
                  <a:schemeClr val="tx1"/>
                </a:solidFill>
                <a:latin typeface="+mn-lt"/>
              </a:rPr>
              <a:t>I </a:t>
            </a:r>
            <a:r>
              <a:rPr lang="en-US" sz="4000" b="1" dirty="0">
                <a:solidFill>
                  <a:schemeClr val="tx1"/>
                </a:solidFill>
                <a:latin typeface="+mn-lt"/>
              </a:rPr>
              <a:t>will save </a:t>
            </a:r>
            <a:r>
              <a:rPr lang="en-US" sz="4000" b="1" u="sng" dirty="0">
                <a:solidFill>
                  <a:schemeClr val="tx1"/>
                </a:solidFill>
                <a:latin typeface="+mn-lt"/>
              </a:rPr>
              <a:t>my flock</a:t>
            </a:r>
            <a:r>
              <a:rPr lang="en-US" sz="4000" b="1" dirty="0">
                <a:solidFill>
                  <a:schemeClr val="tx1"/>
                </a:solidFill>
                <a:latin typeface="+mn-lt"/>
              </a:rPr>
              <a:t>, and they will no longer be plundered. I will judge between one sheep and another</a:t>
            </a:r>
            <a:r>
              <a:rPr lang="en-US" sz="4000" b="1" dirty="0" smtClean="0">
                <a:solidFill>
                  <a:schemeClr val="tx1"/>
                </a:solidFill>
                <a:latin typeface="+mn-lt"/>
              </a:rPr>
              <a:t>.  </a:t>
            </a:r>
            <a:r>
              <a:rPr lang="en-US" sz="4000" b="1" dirty="0">
                <a:solidFill>
                  <a:schemeClr val="tx1"/>
                </a:solidFill>
                <a:latin typeface="+mn-lt"/>
              </a:rPr>
              <a:t>I will place over them </a:t>
            </a:r>
            <a:r>
              <a:rPr lang="en-US" sz="4000" b="1" u="sng" dirty="0">
                <a:solidFill>
                  <a:schemeClr val="tx1"/>
                </a:solidFill>
                <a:latin typeface="+mn-lt"/>
              </a:rPr>
              <a:t>one shepherd</a:t>
            </a:r>
            <a:r>
              <a:rPr lang="en-US" sz="4000" b="1" dirty="0">
                <a:solidFill>
                  <a:schemeClr val="tx1"/>
                </a:solidFill>
                <a:latin typeface="+mn-lt"/>
              </a:rPr>
              <a:t>, my servant David, and he will tend them; he will tend them and be their shepherd</a:t>
            </a:r>
            <a:r>
              <a:rPr lang="en-US" sz="4000" b="1" dirty="0" smtClean="0">
                <a:solidFill>
                  <a:schemeClr val="tx1"/>
                </a:solidFill>
                <a:latin typeface="+mn-lt"/>
              </a:rPr>
              <a:t>.</a:t>
            </a:r>
            <a:endParaRPr lang="en-US" sz="4000" b="1" dirty="0">
              <a:solidFill>
                <a:schemeClr val="tx1"/>
              </a:solidFill>
              <a:latin typeface="+mn-lt"/>
            </a:endParaRPr>
          </a:p>
        </p:txBody>
      </p:sp>
    </p:spTree>
    <p:extLst>
      <p:ext uri="{BB962C8B-B14F-4D97-AF65-F5344CB8AC3E}">
        <p14:creationId xmlns:p14="http://schemas.microsoft.com/office/powerpoint/2010/main" val="16270421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That Brings About Obedience</a:t>
            </a:r>
          </a:p>
          <a:p>
            <a:pPr>
              <a:buNone/>
            </a:pPr>
            <a:r>
              <a:rPr lang="en-US" sz="4000" b="1" dirty="0">
                <a:solidFill>
                  <a:schemeClr val="tx1"/>
                </a:solidFill>
                <a:latin typeface="+mn-lt"/>
              </a:rPr>
              <a:t>From Paul, a slave of Messiah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called to be an apostle, set apart for the </a:t>
            </a:r>
            <a:r>
              <a:rPr lang="en-US" sz="4000" b="1" u="sng" dirty="0">
                <a:solidFill>
                  <a:schemeClr val="tx1"/>
                </a:solidFill>
                <a:latin typeface="+mn-lt"/>
              </a:rPr>
              <a:t>gospel</a:t>
            </a:r>
            <a:r>
              <a:rPr lang="en-US" sz="4000" b="1" dirty="0">
                <a:solidFill>
                  <a:schemeClr val="tx1"/>
                </a:solidFill>
                <a:latin typeface="+mn-lt"/>
              </a:rPr>
              <a:t> of Elohim.  </a:t>
            </a:r>
            <a:r>
              <a:rPr lang="en-US" sz="4000" b="1" u="sng" dirty="0">
                <a:solidFill>
                  <a:schemeClr val="tx1"/>
                </a:solidFill>
                <a:latin typeface="+mn-lt"/>
              </a:rPr>
              <a:t>This gospel he promised beforehand through his prophets in the set-apart scriptures</a:t>
            </a:r>
            <a:r>
              <a:rPr lang="en-US" sz="4000" b="1" dirty="0">
                <a:solidFill>
                  <a:schemeClr val="tx1"/>
                </a:solidFill>
                <a:latin typeface="+mn-lt"/>
              </a:rPr>
              <a:t>, concerning his Son ….  Through him we have received favor and our apostleship </a:t>
            </a:r>
            <a:r>
              <a:rPr lang="en-US" sz="4000" b="1" u="sng" dirty="0">
                <a:solidFill>
                  <a:schemeClr val="tx1"/>
                </a:solidFill>
                <a:latin typeface="+mn-lt"/>
              </a:rPr>
              <a:t>to bring about the obedience of faithfulness among all the Gentiles</a:t>
            </a:r>
            <a:r>
              <a:rPr lang="en-US" sz="4000" b="1" dirty="0">
                <a:solidFill>
                  <a:schemeClr val="tx1"/>
                </a:solidFill>
                <a:latin typeface="+mn-lt"/>
              </a:rPr>
              <a:t> on behalf of his name (Romans 1:1-3, 5</a:t>
            </a:r>
            <a:r>
              <a:rPr lang="en-US" sz="4000" b="1" dirty="0" smtClean="0">
                <a:solidFill>
                  <a:schemeClr val="tx1"/>
                </a:solidFill>
                <a:latin typeface="+mn-lt"/>
              </a:rPr>
              <a:t>).</a:t>
            </a:r>
            <a:endParaRPr lang="en-US" sz="4000" b="1" dirty="0">
              <a:solidFill>
                <a:schemeClr val="tx1"/>
              </a:solidFill>
              <a:latin typeface="+mn-lt"/>
              <a:cs typeface="Times New Roman" pitchFamily="18" charset="0"/>
            </a:endParaRPr>
          </a:p>
        </p:txBody>
      </p:sp>
    </p:spTree>
    <p:extLst>
      <p:ext uri="{BB962C8B-B14F-4D97-AF65-F5344CB8AC3E}">
        <p14:creationId xmlns:p14="http://schemas.microsoft.com/office/powerpoint/2010/main" val="29811405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of </a:t>
            </a:r>
            <a:r>
              <a:rPr lang="en-US" sz="4000" b="1" dirty="0" smtClean="0">
                <a:solidFill>
                  <a:schemeClr val="tx1"/>
                </a:solidFill>
                <a:latin typeface="+mn-lt"/>
                <a:cs typeface="Times New Roman" pitchFamily="18" charset="0"/>
              </a:rPr>
              <a:t>Obedience</a:t>
            </a:r>
            <a:endParaRPr lang="en-US" sz="4000" b="1" dirty="0" smtClean="0">
              <a:solidFill>
                <a:schemeClr val="tx1"/>
              </a:solidFill>
              <a:latin typeface="+mn-lt"/>
              <a:cs typeface="Times New Roman" pitchFamily="18" charset="0"/>
            </a:endParaRPr>
          </a:p>
          <a:p>
            <a:pPr>
              <a:buNone/>
            </a:pPr>
            <a:r>
              <a:rPr lang="en-US" sz="4000" b="1" dirty="0" smtClean="0">
                <a:solidFill>
                  <a:schemeClr val="tx1"/>
                </a:solidFill>
                <a:latin typeface="+mn-lt"/>
                <a:cs typeface="Times New Roman" pitchFamily="18" charset="0"/>
              </a:rPr>
              <a:t>John: </a:t>
            </a:r>
            <a:r>
              <a:rPr lang="en-US" sz="4000" b="1" dirty="0">
                <a:solidFill>
                  <a:schemeClr val="tx1"/>
                </a:solidFill>
                <a:latin typeface="+mn-lt"/>
              </a:rPr>
              <a:t>Produce fruit in keeping with </a:t>
            </a:r>
            <a:r>
              <a:rPr lang="en-US" sz="4000" b="1" dirty="0" smtClean="0">
                <a:solidFill>
                  <a:schemeClr val="tx1"/>
                </a:solidFill>
                <a:latin typeface="+mn-lt"/>
              </a:rPr>
              <a:t>repentance. </a:t>
            </a:r>
            <a:r>
              <a:rPr lang="en-US" sz="4000" b="1" dirty="0" smtClean="0">
                <a:solidFill>
                  <a:schemeClr val="tx1"/>
                </a:solidFill>
                <a:latin typeface="+mn-lt"/>
                <a:cs typeface="Times New Roman" pitchFamily="18" charset="0"/>
              </a:rPr>
              <a:t>Matthew 3:8</a:t>
            </a:r>
          </a:p>
          <a:p>
            <a:pPr>
              <a:buNone/>
            </a:pPr>
            <a:r>
              <a:rPr lang="en-US" sz="4000" b="1" dirty="0" err="1" smtClean="0">
                <a:solidFill>
                  <a:schemeClr val="tx1"/>
                </a:solidFill>
                <a:latin typeface="+mn-lt"/>
                <a:cs typeface="Times New Roman" pitchFamily="18" charset="0"/>
              </a:rPr>
              <a:t>Yahusha</a:t>
            </a:r>
            <a:r>
              <a:rPr lang="en-US" sz="4000" b="1" dirty="0" smtClean="0">
                <a:solidFill>
                  <a:schemeClr val="tx1"/>
                </a:solidFill>
                <a:latin typeface="+mn-lt"/>
                <a:cs typeface="Times New Roman" pitchFamily="18" charset="0"/>
              </a:rPr>
              <a:t>: </a:t>
            </a:r>
            <a:r>
              <a:rPr lang="en-US" sz="4000" b="1" dirty="0">
                <a:solidFill>
                  <a:schemeClr val="tx1"/>
                </a:solidFill>
                <a:latin typeface="+mn-lt"/>
              </a:rPr>
              <a:t>Go now and leave your life of sin</a:t>
            </a:r>
            <a:r>
              <a:rPr lang="en-US" sz="4000" b="1" dirty="0" smtClean="0">
                <a:solidFill>
                  <a:schemeClr val="tx1"/>
                </a:solidFill>
                <a:latin typeface="+mn-lt"/>
              </a:rPr>
              <a:t>. </a:t>
            </a:r>
            <a:r>
              <a:rPr lang="en-US" sz="4000" b="1" dirty="0" smtClean="0">
                <a:solidFill>
                  <a:schemeClr val="tx1"/>
                </a:solidFill>
                <a:latin typeface="+mn-lt"/>
              </a:rPr>
              <a:t>4</a:t>
            </a:r>
            <a:r>
              <a:rPr lang="en-US" sz="4000" b="1" baseline="30000" dirty="0" smtClean="0">
                <a:solidFill>
                  <a:schemeClr val="tx1"/>
                </a:solidFill>
                <a:latin typeface="+mn-lt"/>
              </a:rPr>
              <a:t>th</a:t>
            </a:r>
            <a:r>
              <a:rPr lang="en-US" sz="4000" b="1" dirty="0" smtClean="0">
                <a:solidFill>
                  <a:schemeClr val="tx1"/>
                </a:solidFill>
                <a:latin typeface="+mn-lt"/>
              </a:rPr>
              <a:t> </a:t>
            </a:r>
            <a:r>
              <a:rPr lang="en-US" sz="4000" b="1" dirty="0" smtClean="0">
                <a:solidFill>
                  <a:schemeClr val="tx1"/>
                </a:solidFill>
                <a:latin typeface="+mn-lt"/>
              </a:rPr>
              <a:t>Gospel 8:11</a:t>
            </a:r>
          </a:p>
          <a:p>
            <a:pPr marL="0" indent="0">
              <a:buNone/>
            </a:pPr>
            <a:r>
              <a:rPr lang="en-US" sz="4000" b="1" dirty="0" smtClean="0">
                <a:solidFill>
                  <a:schemeClr val="tx1"/>
                </a:solidFill>
                <a:latin typeface="+mn-lt"/>
              </a:rPr>
              <a:t>Although </a:t>
            </a:r>
            <a:r>
              <a:rPr lang="en-US" sz="4000" b="1" dirty="0">
                <a:solidFill>
                  <a:schemeClr val="tx1"/>
                </a:solidFill>
                <a:latin typeface="+mn-lt"/>
              </a:rPr>
              <a:t>he was a son, he learned obedience from what he </a:t>
            </a:r>
            <a:r>
              <a:rPr lang="en-US" sz="4000" b="1" dirty="0" smtClean="0">
                <a:solidFill>
                  <a:schemeClr val="tx1"/>
                </a:solidFill>
                <a:latin typeface="+mn-lt"/>
              </a:rPr>
              <a:t>suffered and</a:t>
            </a:r>
            <a:r>
              <a:rPr lang="en-US" sz="4000" b="1" dirty="0">
                <a:solidFill>
                  <a:schemeClr val="tx1"/>
                </a:solidFill>
                <a:latin typeface="+mn-lt"/>
              </a:rPr>
              <a:t>, once made perfect, he became the source of eternal salvation for all who obey </a:t>
            </a:r>
            <a:r>
              <a:rPr lang="en-US" sz="4000" b="1" dirty="0" smtClean="0">
                <a:solidFill>
                  <a:schemeClr val="tx1"/>
                </a:solidFill>
                <a:latin typeface="+mn-lt"/>
              </a:rPr>
              <a:t>him</a:t>
            </a:r>
            <a:r>
              <a:rPr lang="en-US" sz="4000" b="1" dirty="0">
                <a:solidFill>
                  <a:schemeClr val="tx1"/>
                </a:solidFill>
                <a:latin typeface="+mn-lt"/>
              </a:rPr>
              <a:t> </a:t>
            </a:r>
            <a:r>
              <a:rPr lang="en-US" sz="4000" b="1" dirty="0" smtClean="0">
                <a:solidFill>
                  <a:schemeClr val="tx1"/>
                </a:solidFill>
                <a:latin typeface="+mn-lt"/>
              </a:rPr>
              <a:t>(Hebrews 5:8-9)</a:t>
            </a:r>
            <a:endParaRPr lang="en-US" sz="4000" b="1" dirty="0">
              <a:solidFill>
                <a:schemeClr val="tx1"/>
              </a:solidFill>
              <a:latin typeface="+mn-lt"/>
            </a:endParaRPr>
          </a:p>
        </p:txBody>
      </p:sp>
    </p:spTree>
    <p:extLst>
      <p:ext uri="{BB962C8B-B14F-4D97-AF65-F5344CB8AC3E}">
        <p14:creationId xmlns:p14="http://schemas.microsoft.com/office/powerpoint/2010/main" val="39512473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a:t>
            </a:r>
            <a:r>
              <a:rPr lang="en-US" sz="4000" b="1" dirty="0" smtClean="0">
                <a:solidFill>
                  <a:schemeClr val="tx1"/>
                </a:solidFill>
                <a:latin typeface="+mn-lt"/>
                <a:cs typeface="Times New Roman" pitchFamily="18" charset="0"/>
              </a:rPr>
              <a:t>Results in Belief and </a:t>
            </a:r>
            <a:r>
              <a:rPr lang="en-US" sz="4000" b="1" dirty="0" smtClean="0">
                <a:solidFill>
                  <a:schemeClr val="tx1"/>
                </a:solidFill>
                <a:latin typeface="+mn-lt"/>
                <a:cs typeface="Times New Roman" pitchFamily="18" charset="0"/>
              </a:rPr>
              <a:t>Obedience</a:t>
            </a:r>
          </a:p>
          <a:p>
            <a:pPr>
              <a:buNone/>
            </a:pPr>
            <a:r>
              <a:rPr lang="en-US" sz="4000" b="1" dirty="0">
                <a:solidFill>
                  <a:schemeClr val="tx1"/>
                </a:solidFill>
                <a:latin typeface="+mn-lt"/>
              </a:rPr>
              <a:t>But not all have </a:t>
            </a:r>
            <a:r>
              <a:rPr lang="en-US" sz="4000" b="1" u="sng" dirty="0">
                <a:solidFill>
                  <a:schemeClr val="tx1"/>
                </a:solidFill>
                <a:latin typeface="+mn-lt"/>
              </a:rPr>
              <a:t>obeyed</a:t>
            </a:r>
            <a:r>
              <a:rPr lang="en-US" sz="4000" b="1" dirty="0">
                <a:solidFill>
                  <a:schemeClr val="tx1"/>
                </a:solidFill>
                <a:latin typeface="+mn-lt"/>
              </a:rPr>
              <a:t> the good news, for </a:t>
            </a:r>
            <a:r>
              <a:rPr lang="en-US" sz="4000" b="1" dirty="0" err="1">
                <a:solidFill>
                  <a:schemeClr val="tx1"/>
                </a:solidFill>
                <a:latin typeface="+mn-lt"/>
              </a:rPr>
              <a:t>Yesha'yahu</a:t>
            </a:r>
            <a:r>
              <a:rPr lang="en-US" sz="4000" b="1" dirty="0">
                <a:solidFill>
                  <a:schemeClr val="tx1"/>
                </a:solidFill>
                <a:latin typeface="+mn-lt"/>
              </a:rPr>
              <a:t> says, "Who has </a:t>
            </a:r>
            <a:r>
              <a:rPr lang="en-US" sz="4000" b="1" u="sng" dirty="0">
                <a:solidFill>
                  <a:schemeClr val="tx1"/>
                </a:solidFill>
                <a:latin typeface="+mn-lt"/>
              </a:rPr>
              <a:t>believed</a:t>
            </a:r>
            <a:r>
              <a:rPr lang="en-US" sz="4000" b="1" dirty="0">
                <a:solidFill>
                  <a:schemeClr val="tx1"/>
                </a:solidFill>
                <a:latin typeface="+mn-lt"/>
              </a:rPr>
              <a:t> our report?"  Consequently </a:t>
            </a:r>
            <a:r>
              <a:rPr lang="en-US" sz="4000" b="1" u="sng" dirty="0">
                <a:solidFill>
                  <a:schemeClr val="tx1"/>
                </a:solidFill>
                <a:latin typeface="+mn-lt"/>
              </a:rPr>
              <a:t>faith</a:t>
            </a:r>
            <a:r>
              <a:rPr lang="en-US" sz="4000" b="1" dirty="0">
                <a:solidFill>
                  <a:schemeClr val="tx1"/>
                </a:solidFill>
                <a:latin typeface="+mn-lt"/>
              </a:rPr>
              <a:t> comes from what is </a:t>
            </a:r>
            <a:r>
              <a:rPr lang="en-US" sz="4000" b="1" u="sng" dirty="0">
                <a:solidFill>
                  <a:schemeClr val="tx1"/>
                </a:solidFill>
                <a:latin typeface="+mn-lt"/>
              </a:rPr>
              <a:t>heard</a:t>
            </a:r>
            <a:r>
              <a:rPr lang="en-US" sz="4000" b="1" dirty="0">
                <a:solidFill>
                  <a:schemeClr val="tx1"/>
                </a:solidFill>
                <a:latin typeface="+mn-lt"/>
              </a:rPr>
              <a:t>, and what is heard comes through the preached word of Messiah </a:t>
            </a:r>
            <a:r>
              <a:rPr lang="en-US" sz="4000" b="1" dirty="0" smtClean="0">
                <a:solidFill>
                  <a:schemeClr val="tx1"/>
                </a:solidFill>
                <a:latin typeface="+mn-lt"/>
              </a:rPr>
              <a:t>(Romans 10:16-17</a:t>
            </a:r>
            <a:r>
              <a:rPr lang="en-US" sz="4000" b="1" dirty="0" smtClean="0">
                <a:solidFill>
                  <a:schemeClr val="tx1"/>
                </a:solidFill>
                <a:latin typeface="+mn-lt"/>
              </a:rPr>
              <a:t>).</a:t>
            </a:r>
          </a:p>
          <a:p>
            <a:pPr>
              <a:buNone/>
            </a:pPr>
            <a:r>
              <a:rPr lang="en-US" sz="4000" b="1" dirty="0" smtClean="0"/>
              <a:t>David’s paraphrase: When the message is heard and heeded (obeyed), faithfulness results</a:t>
            </a:r>
            <a:endParaRPr lang="en-US" sz="4000" b="1" dirty="0">
              <a:solidFill>
                <a:schemeClr val="tx1"/>
              </a:solidFill>
              <a:latin typeface="+mn-lt"/>
            </a:endParaRPr>
          </a:p>
        </p:txBody>
      </p:sp>
    </p:spTree>
    <p:extLst>
      <p:ext uri="{BB962C8B-B14F-4D97-AF65-F5344CB8AC3E}">
        <p14:creationId xmlns:p14="http://schemas.microsoft.com/office/powerpoint/2010/main" val="26295679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of Obedience</a:t>
            </a:r>
          </a:p>
          <a:p>
            <a:pPr marL="0" indent="0">
              <a:buNone/>
            </a:pPr>
            <a:r>
              <a:rPr lang="en-US" sz="4000" b="1" dirty="0"/>
              <a:t>I will not venture to speak of anything except what Messiah has accomplished through me in </a:t>
            </a:r>
            <a:r>
              <a:rPr lang="en-US" sz="4000" b="1" u="sng" dirty="0"/>
              <a:t>leading the Gentiles to obey Elohim </a:t>
            </a:r>
            <a:r>
              <a:rPr lang="en-US" sz="4000" b="1" dirty="0"/>
              <a:t>by what I have said and done-</a:t>
            </a:r>
            <a:r>
              <a:rPr lang="en-US" sz="4000" b="1" dirty="0" smtClean="0"/>
              <a:t>- </a:t>
            </a:r>
            <a:r>
              <a:rPr lang="en-US" sz="4000" b="1" dirty="0"/>
              <a:t>by the power of signs and miracles, through the power of the Spirit. So from </a:t>
            </a:r>
            <a:r>
              <a:rPr lang="en-US" sz="4000" b="1" dirty="0" err="1"/>
              <a:t>Yerushalayim</a:t>
            </a:r>
            <a:r>
              <a:rPr lang="en-US" sz="4000" b="1" dirty="0"/>
              <a:t> all the way around to Illyricum, I have fully proclaimed the gospel of Messiah.</a:t>
            </a:r>
          </a:p>
          <a:p>
            <a:pPr>
              <a:buNone/>
            </a:pPr>
            <a:r>
              <a:rPr lang="en-US" sz="4000" b="1" dirty="0" smtClean="0">
                <a:solidFill>
                  <a:schemeClr val="tx1"/>
                </a:solidFill>
                <a:latin typeface="+mn-lt"/>
              </a:rPr>
              <a:t>(Romans 15:18-19).</a:t>
            </a:r>
            <a:endParaRPr lang="en-US" sz="4000" b="1" dirty="0">
              <a:solidFill>
                <a:schemeClr val="tx1"/>
              </a:solidFill>
              <a:latin typeface="+mn-lt"/>
            </a:endParaRPr>
          </a:p>
        </p:txBody>
      </p:sp>
    </p:spTree>
    <p:extLst>
      <p:ext uri="{BB962C8B-B14F-4D97-AF65-F5344CB8AC3E}">
        <p14:creationId xmlns:p14="http://schemas.microsoft.com/office/powerpoint/2010/main" val="3825586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What About Those Who Don’t Obey Gospel?</a:t>
            </a:r>
          </a:p>
          <a:p>
            <a:pPr marL="0" indent="0">
              <a:buNone/>
            </a:pPr>
            <a:r>
              <a:rPr lang="en-US" sz="4000" b="1" dirty="0" smtClean="0">
                <a:solidFill>
                  <a:schemeClr val="tx1"/>
                </a:solidFill>
                <a:latin typeface="+mn-lt"/>
              </a:rPr>
              <a:t>For </a:t>
            </a:r>
            <a:r>
              <a:rPr lang="en-US" sz="4000" b="1" dirty="0">
                <a:solidFill>
                  <a:schemeClr val="tx1"/>
                </a:solidFill>
                <a:latin typeface="+mn-lt"/>
              </a:rPr>
              <a:t>it is time for judgment to begin with the family of Elohim; and if it begins with us, what will the outcome be for </a:t>
            </a:r>
            <a:r>
              <a:rPr lang="en-US" sz="4000" b="1" u="sng" dirty="0">
                <a:solidFill>
                  <a:schemeClr val="tx1"/>
                </a:solidFill>
                <a:latin typeface="+mn-lt"/>
              </a:rPr>
              <a:t>those who do not obey the gospel</a:t>
            </a:r>
            <a:r>
              <a:rPr lang="en-US" sz="4000" b="1" dirty="0">
                <a:solidFill>
                  <a:schemeClr val="tx1"/>
                </a:solidFill>
                <a:latin typeface="+mn-lt"/>
              </a:rPr>
              <a:t> of Elohim?</a:t>
            </a:r>
          </a:p>
          <a:p>
            <a:pPr marL="0" indent="0">
              <a:buNone/>
            </a:pPr>
            <a:r>
              <a:rPr lang="en-US" sz="4000" b="1" dirty="0" smtClean="0">
                <a:solidFill>
                  <a:schemeClr val="tx1"/>
                </a:solidFill>
                <a:latin typeface="+mn-lt"/>
              </a:rPr>
              <a:t>And</a:t>
            </a:r>
            <a:r>
              <a:rPr lang="en-US" sz="4000" b="1" dirty="0">
                <a:solidFill>
                  <a:schemeClr val="tx1"/>
                </a:solidFill>
                <a:latin typeface="+mn-lt"/>
              </a:rPr>
              <a:t>, "If it is hard for the righteous to be saved, what will become of the ungodly and the sinner</a:t>
            </a:r>
            <a:r>
              <a:rPr lang="en-US" sz="4000" b="1" dirty="0" smtClean="0">
                <a:solidFill>
                  <a:schemeClr val="tx1"/>
                </a:solidFill>
                <a:latin typeface="+mn-lt"/>
              </a:rPr>
              <a:t>?“</a:t>
            </a:r>
            <a:r>
              <a:rPr lang="en-US" sz="4000" b="1" dirty="0" smtClean="0">
                <a:solidFill>
                  <a:schemeClr val="tx1"/>
                </a:solidFill>
                <a:latin typeface="+mn-lt"/>
                <a:cs typeface="Times New Roman" pitchFamily="18" charset="0"/>
              </a:rPr>
              <a:t> (1 Peter 4:17-18)</a:t>
            </a:r>
            <a:endParaRPr lang="en-US" sz="4000" b="1" dirty="0">
              <a:solidFill>
                <a:schemeClr val="tx1"/>
              </a:solidFill>
              <a:latin typeface="+mn-lt"/>
            </a:endParaRPr>
          </a:p>
        </p:txBody>
      </p:sp>
    </p:spTree>
    <p:extLst>
      <p:ext uri="{BB962C8B-B14F-4D97-AF65-F5344CB8AC3E}">
        <p14:creationId xmlns:p14="http://schemas.microsoft.com/office/powerpoint/2010/main" val="27254108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Outcome of the Disobedient</a:t>
            </a:r>
          </a:p>
          <a:p>
            <a:pPr marL="0" indent="0">
              <a:buNone/>
            </a:pPr>
            <a:r>
              <a:rPr lang="en-US" sz="4000" b="1" dirty="0" smtClean="0">
                <a:solidFill>
                  <a:schemeClr val="tx1"/>
                </a:solidFill>
                <a:latin typeface="+mn-lt"/>
              </a:rPr>
              <a:t>He </a:t>
            </a:r>
            <a:r>
              <a:rPr lang="en-US" sz="4000" b="1" dirty="0">
                <a:solidFill>
                  <a:schemeClr val="tx1"/>
                </a:solidFill>
                <a:latin typeface="+mn-lt"/>
              </a:rPr>
              <a:t>will punish those who do not know Elohim and </a:t>
            </a:r>
            <a:r>
              <a:rPr lang="en-US" sz="4000" b="1" u="sng" dirty="0">
                <a:solidFill>
                  <a:schemeClr val="tx1"/>
                </a:solidFill>
                <a:latin typeface="+mn-lt"/>
              </a:rPr>
              <a:t>do not obey the gospel </a:t>
            </a:r>
            <a:r>
              <a:rPr lang="en-US" sz="4000" b="1" dirty="0">
                <a:solidFill>
                  <a:schemeClr val="tx1"/>
                </a:solidFill>
                <a:latin typeface="+mn-lt"/>
              </a:rPr>
              <a:t>of our Master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u="sng" dirty="0">
                <a:solidFill>
                  <a:schemeClr val="tx1"/>
                </a:solidFill>
                <a:latin typeface="+mn-lt"/>
              </a:rPr>
              <a:t>They will be punished with everlasting destruction </a:t>
            </a:r>
            <a:r>
              <a:rPr lang="en-US" sz="4000" b="1" dirty="0">
                <a:solidFill>
                  <a:schemeClr val="tx1"/>
                </a:solidFill>
                <a:latin typeface="+mn-lt"/>
              </a:rPr>
              <a:t>and shut out from the presence of Yahuwah and from the majesty of his </a:t>
            </a:r>
            <a:r>
              <a:rPr lang="en-US" sz="4000" b="1" dirty="0" smtClean="0">
                <a:solidFill>
                  <a:schemeClr val="tx1"/>
                </a:solidFill>
                <a:latin typeface="+mn-lt"/>
              </a:rPr>
              <a:t>power</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(2 Thessalonians 1:8-9)</a:t>
            </a:r>
            <a:endParaRPr lang="en-US" sz="4000" b="1" dirty="0">
              <a:solidFill>
                <a:schemeClr val="tx1"/>
              </a:solidFill>
              <a:latin typeface="+mn-lt"/>
            </a:endParaRPr>
          </a:p>
        </p:txBody>
      </p:sp>
    </p:spTree>
    <p:extLst>
      <p:ext uri="{BB962C8B-B14F-4D97-AF65-F5344CB8AC3E}">
        <p14:creationId xmlns:p14="http://schemas.microsoft.com/office/powerpoint/2010/main" val="8756803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Paul’s Gospel Summarized</a:t>
            </a:r>
          </a:p>
          <a:p>
            <a:pPr>
              <a:buNone/>
            </a:pPr>
            <a:r>
              <a:rPr lang="en-US" sz="4000" b="1" dirty="0">
                <a:solidFill>
                  <a:schemeClr val="tx1"/>
                </a:solidFill>
                <a:latin typeface="+mn-lt"/>
              </a:rPr>
              <a:t>Now to him who is able to strengthen you according to </a:t>
            </a:r>
            <a:r>
              <a:rPr lang="en-US" sz="4000" b="1" u="sng" dirty="0">
                <a:solidFill>
                  <a:schemeClr val="tx1"/>
                </a:solidFill>
                <a:latin typeface="+mn-lt"/>
              </a:rPr>
              <a:t>my gospel</a:t>
            </a:r>
            <a:r>
              <a:rPr lang="en-US" sz="4000" b="1" dirty="0">
                <a:solidFill>
                  <a:schemeClr val="tx1"/>
                </a:solidFill>
                <a:latin typeface="+mn-lt"/>
              </a:rPr>
              <a:t> and the proclamation of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Messiah, according to the revelation of the mystery that had been kept secret for long ages, but now is disclosed, and </a:t>
            </a:r>
            <a:r>
              <a:rPr lang="en-US" sz="4000" b="1" u="sng" dirty="0">
                <a:solidFill>
                  <a:schemeClr val="tx1"/>
                </a:solidFill>
                <a:latin typeface="+mn-lt"/>
              </a:rPr>
              <a:t>through the prophetic scriptures</a:t>
            </a:r>
            <a:r>
              <a:rPr lang="en-US" sz="4000" b="1" dirty="0">
                <a:solidFill>
                  <a:schemeClr val="tx1"/>
                </a:solidFill>
                <a:latin typeface="+mn-lt"/>
              </a:rPr>
              <a:t> has been made known to all the nations, </a:t>
            </a:r>
            <a:r>
              <a:rPr lang="en-US" sz="4000" b="1" u="sng" dirty="0">
                <a:solidFill>
                  <a:schemeClr val="tx1"/>
                </a:solidFill>
                <a:latin typeface="+mn-lt"/>
              </a:rPr>
              <a:t>according to the command of the eternal Elohim</a:t>
            </a:r>
            <a:r>
              <a:rPr lang="en-US" sz="4000" b="1" dirty="0">
                <a:solidFill>
                  <a:schemeClr val="tx1"/>
                </a:solidFill>
                <a:latin typeface="+mn-lt"/>
              </a:rPr>
              <a:t>, </a:t>
            </a:r>
            <a:r>
              <a:rPr lang="en-US" sz="4000" b="1" u="sng" dirty="0">
                <a:solidFill>
                  <a:schemeClr val="tx1"/>
                </a:solidFill>
                <a:latin typeface="+mn-lt"/>
              </a:rPr>
              <a:t>to bring about the obedience of faith</a:t>
            </a:r>
            <a:r>
              <a:rPr lang="en-US" sz="4000" b="1" dirty="0">
                <a:solidFill>
                  <a:schemeClr val="tx1"/>
                </a:solidFill>
                <a:latin typeface="+mn-lt"/>
              </a:rPr>
              <a:t>-- to the only wise Elohim, through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Messiah, be splendor forever! Amen. (Romans 16:25-27).</a:t>
            </a:r>
          </a:p>
          <a:p>
            <a:pPr algn="ct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7713035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Everlasting Gospel Summarized</a:t>
            </a:r>
          </a:p>
          <a:p>
            <a:pPr>
              <a:buNone/>
            </a:pPr>
            <a:r>
              <a:rPr lang="en-US" sz="4000" b="1" dirty="0">
                <a:cs typeface="Times New Roman" pitchFamily="18" charset="0"/>
              </a:rPr>
              <a:t>The Gospel tells the story of redemption</a:t>
            </a:r>
          </a:p>
          <a:p>
            <a:pPr>
              <a:buNone/>
            </a:pPr>
            <a:r>
              <a:rPr lang="en-US" sz="4000" b="1" dirty="0" smtClean="0"/>
              <a:t>Promises </a:t>
            </a:r>
            <a:r>
              <a:rPr lang="en-US" sz="4000" b="1" dirty="0"/>
              <a:t>Blessing for the Obedient Ones</a:t>
            </a:r>
          </a:p>
          <a:p>
            <a:pPr>
              <a:buNone/>
            </a:pPr>
            <a:r>
              <a:rPr lang="en-US" sz="4000" b="1" dirty="0">
                <a:cs typeface="Times New Roman" pitchFamily="18" charset="0"/>
              </a:rPr>
              <a:t>Calls for Repentance for the Transgressors</a:t>
            </a:r>
          </a:p>
          <a:p>
            <a:pPr>
              <a:buNone/>
            </a:pPr>
            <a:r>
              <a:rPr lang="en-US" sz="4000" b="1" dirty="0">
                <a:cs typeface="Times New Roman" pitchFamily="18" charset="0"/>
              </a:rPr>
              <a:t>Results in Obedience to Yahuwah’s laws and right-rulings</a:t>
            </a:r>
          </a:p>
          <a:p>
            <a:pPr>
              <a:buNone/>
            </a:pPr>
            <a:r>
              <a:rPr lang="en-US" sz="4000" b="1" dirty="0">
                <a:cs typeface="Times New Roman" pitchFamily="18" charset="0"/>
              </a:rPr>
              <a:t>Finds </a:t>
            </a:r>
            <a:r>
              <a:rPr lang="en-US" sz="4000" b="1" dirty="0" err="1">
                <a:cs typeface="Times New Roman" pitchFamily="18" charset="0"/>
              </a:rPr>
              <a:t>Yahusha</a:t>
            </a:r>
            <a:r>
              <a:rPr lang="en-US" sz="4000" b="1" dirty="0">
                <a:cs typeface="Times New Roman" pitchFamily="18" charset="0"/>
              </a:rPr>
              <a:t> the Messiah as King over a united nation of </a:t>
            </a:r>
            <a:r>
              <a:rPr lang="en-US" sz="4000" b="1" dirty="0" smtClean="0">
                <a:cs typeface="Times New Roman" pitchFamily="18" charset="0"/>
              </a:rPr>
              <a:t>Israel</a:t>
            </a:r>
            <a:endParaRPr lang="en-US" sz="4000" b="1" dirty="0">
              <a:cs typeface="Times New Roman" pitchFamily="18" charset="0"/>
            </a:endParaRPr>
          </a:p>
          <a:p>
            <a:pPr>
              <a:buNone/>
            </a:pPr>
            <a:r>
              <a:rPr lang="en-US" sz="4000" b="1" dirty="0" smtClean="0">
                <a:solidFill>
                  <a:schemeClr val="tx1"/>
                </a:solidFill>
                <a:latin typeface="+mn-lt"/>
                <a:cs typeface="Times New Roman" pitchFamily="18" charset="0"/>
              </a:rPr>
              <a:t>The </a:t>
            </a:r>
            <a:r>
              <a:rPr lang="en-US" sz="4000" b="1" dirty="0" smtClean="0">
                <a:solidFill>
                  <a:schemeClr val="tx1"/>
                </a:solidFill>
                <a:latin typeface="+mn-lt"/>
                <a:cs typeface="Times New Roman" pitchFamily="18" charset="0"/>
              </a:rPr>
              <a:t>Gospel results in Righteousness in the Earth</a:t>
            </a:r>
          </a:p>
        </p:txBody>
      </p:sp>
    </p:spTree>
    <p:extLst>
      <p:ext uri="{BB962C8B-B14F-4D97-AF65-F5344CB8AC3E}">
        <p14:creationId xmlns:p14="http://schemas.microsoft.com/office/powerpoint/2010/main" val="110700501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Next Sabbath – Part 4</a:t>
            </a:r>
            <a:endParaRPr lang="en-US" sz="4800" b="1" dirty="0" smtClean="0">
              <a:solidFill>
                <a:schemeClr val="tx1"/>
              </a:solidFill>
              <a:latin typeface="+mn-lt"/>
              <a:cs typeface="Times New Roman" pitchFamily="18" charset="0"/>
            </a:endParaRPr>
          </a:p>
          <a:p>
            <a:pPr>
              <a:buNone/>
            </a:pPr>
            <a:r>
              <a:rPr lang="en-US" sz="4000" b="1" dirty="0" smtClean="0">
                <a:cs typeface="Times New Roman" pitchFamily="18" charset="0"/>
              </a:rPr>
              <a:t>The Gospel of the Kingdom</a:t>
            </a:r>
          </a:p>
          <a:p>
            <a:pPr>
              <a:buNone/>
            </a:pPr>
            <a:r>
              <a:rPr lang="en-US" sz="4000" b="1" dirty="0" smtClean="0">
                <a:solidFill>
                  <a:schemeClr val="tx1"/>
                </a:solidFill>
                <a:latin typeface="+mn-lt"/>
                <a:cs typeface="Times New Roman" pitchFamily="18" charset="0"/>
              </a:rPr>
              <a:t>The Gospel of </a:t>
            </a:r>
            <a:r>
              <a:rPr lang="en-US" sz="4000" b="1" dirty="0" err="1" smtClean="0">
                <a:solidFill>
                  <a:schemeClr val="tx1"/>
                </a:solidFill>
                <a:latin typeface="+mn-lt"/>
                <a:cs typeface="Times New Roman" pitchFamily="18" charset="0"/>
              </a:rPr>
              <a:t>Yahusha</a:t>
            </a:r>
            <a:r>
              <a:rPr lang="en-US" sz="4000" b="1" dirty="0" smtClean="0">
                <a:solidFill>
                  <a:schemeClr val="tx1"/>
                </a:solidFill>
                <a:latin typeface="+mn-lt"/>
                <a:cs typeface="Times New Roman" pitchFamily="18" charset="0"/>
              </a:rPr>
              <a:t> of Messiah</a:t>
            </a:r>
          </a:p>
          <a:p>
            <a:pPr>
              <a:buNone/>
            </a:pPr>
            <a:r>
              <a:rPr lang="en-US" sz="4000" b="1" dirty="0" smtClean="0">
                <a:cs typeface="Times New Roman" pitchFamily="18" charset="0"/>
              </a:rPr>
              <a:t>The Difference Between a Gospel about Messiah and the Gospel as Proclaimed </a:t>
            </a:r>
            <a:r>
              <a:rPr lang="en-US" sz="4000" b="1" smtClean="0">
                <a:cs typeface="Times New Roman" pitchFamily="18" charset="0"/>
              </a:rPr>
              <a:t>by Messiah!</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2633410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13034</TotalTime>
  <Words>2355</Words>
  <Application>Microsoft Office PowerPoint</Application>
  <PresentationFormat>Widescreen</PresentationFormat>
  <Paragraphs>187</Paragraphs>
  <Slides>49</Slides>
  <Notes>49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Arial</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54</cp:revision>
  <dcterms:created xsi:type="dcterms:W3CDTF">2018-11-07T08:55:54Z</dcterms:created>
  <dcterms:modified xsi:type="dcterms:W3CDTF">2019-08-03T14:27:00Z</dcterms:modified>
</cp:coreProperties>
</file>