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4" r:id="rId2"/>
    <p:sldId id="257" r:id="rId3"/>
    <p:sldId id="362" r:id="rId4"/>
    <p:sldId id="363" r:id="rId5"/>
    <p:sldId id="364" r:id="rId6"/>
    <p:sldId id="365" r:id="rId7"/>
    <p:sldId id="335" r:id="rId8"/>
    <p:sldId id="336" r:id="rId9"/>
    <p:sldId id="337" r:id="rId10"/>
    <p:sldId id="338" r:id="rId11"/>
    <p:sldId id="339" r:id="rId12"/>
    <p:sldId id="340" r:id="rId13"/>
    <p:sldId id="367" r:id="rId14"/>
    <p:sldId id="341" r:id="rId15"/>
    <p:sldId id="342" r:id="rId16"/>
    <p:sldId id="343" r:id="rId17"/>
    <p:sldId id="344" r:id="rId18"/>
    <p:sldId id="345" r:id="rId19"/>
    <p:sldId id="346" r:id="rId20"/>
    <p:sldId id="347" r:id="rId21"/>
    <p:sldId id="348" r:id="rId22"/>
    <p:sldId id="349" r:id="rId23"/>
    <p:sldId id="350" r:id="rId24"/>
    <p:sldId id="351" r:id="rId25"/>
    <p:sldId id="352" r:id="rId26"/>
    <p:sldId id="353" r:id="rId27"/>
    <p:sldId id="354" r:id="rId28"/>
    <p:sldId id="366" r:id="rId29"/>
    <p:sldId id="355" r:id="rId30"/>
    <p:sldId id="356" r:id="rId31"/>
    <p:sldId id="357" r:id="rId32"/>
    <p:sldId id="358" r:id="rId33"/>
    <p:sldId id="359" r:id="rId34"/>
    <p:sldId id="360" r:id="rId35"/>
    <p:sldId id="361" r:id="rId36"/>
    <p:sldId id="279" r:id="rId37"/>
    <p:sldId id="280" r:id="rId38"/>
    <p:sldId id="281" r:id="rId39"/>
    <p:sldId id="282" r:id="rId40"/>
    <p:sldId id="283" r:id="rId41"/>
    <p:sldId id="368" r:id="rId42"/>
    <p:sldId id="284" r:id="rId43"/>
    <p:sldId id="285" r:id="rId44"/>
    <p:sldId id="286" r:id="rId45"/>
    <p:sldId id="287" r:id="rId46"/>
    <p:sldId id="28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45" autoAdjust="0"/>
    <p:restoredTop sz="86379" autoAdjust="0"/>
  </p:normalViewPr>
  <p:slideViewPr>
    <p:cSldViewPr snapToGrid="0">
      <p:cViewPr varScale="1">
        <p:scale>
          <a:sx n="67" d="100"/>
          <a:sy n="67" d="100"/>
        </p:scale>
        <p:origin x="402" y="66"/>
      </p:cViewPr>
      <p:guideLst/>
    </p:cSldViewPr>
  </p:slideViewPr>
  <p:outlineViewPr>
    <p:cViewPr>
      <p:scale>
        <a:sx n="33" d="100"/>
        <a:sy n="33" d="100"/>
      </p:scale>
      <p:origin x="0" y="-949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7/28/2019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733658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96984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162676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081055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364475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068367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272499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883399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957877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536941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765404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759940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966247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559151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269118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689555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258313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266808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548632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939356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1662507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088764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9182979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0892392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694887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1154710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281234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796902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1979143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8999792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903765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546442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9564176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8196760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014066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0257891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2211365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6349397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7881002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6087274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2819340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0818124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3568217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709855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7/28/2019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7/28/2019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7/28/2019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7/28/2019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7/28/2019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7/28/2019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7/28/2019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7/28/2019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200" b="1" dirty="0">
                <a:solidFill>
                  <a:schemeClr val="accent1">
                    <a:lumMod val="50000"/>
                  </a:schemeClr>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At </a:t>
            </a:r>
            <a:r>
              <a:rPr lang="en-US" sz="5333" b="1" dirty="0">
                <a:solidFill>
                  <a:schemeClr val="tx1">
                    <a:lumMod val="95000"/>
                    <a:lumOff val="5000"/>
                  </a:schemeClr>
                </a:solidFill>
                <a:latin typeface="Helvetica" pitchFamily="34" charset="0"/>
                <a:cs typeface="Helvetica" pitchFamily="34" charset="0"/>
              </a:rPr>
              <a:t>the </a:t>
            </a:r>
            <a:r>
              <a:rPr lang="en-US" sz="5333" b="1" dirty="0" smtClean="0">
                <a:solidFill>
                  <a:schemeClr val="tx1">
                    <a:lumMod val="95000"/>
                    <a:lumOff val="5000"/>
                  </a:schemeClr>
                </a:solidFill>
                <a:latin typeface="Helvetica" pitchFamily="34" charset="0"/>
                <a:cs typeface="Helvetica" pitchFamily="34" charset="0"/>
              </a:rPr>
              <a:t>Upper Room Chapel</a:t>
            </a: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July 27, 2019</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smtClean="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Everlasting Gospel, Pt2</a:t>
            </a:r>
            <a:endParaRPr lang="en-US" sz="6000" b="1" dirty="0">
              <a:solidFill>
                <a:schemeClr val="accent2">
                  <a:lumMod val="50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cs typeface="Helvetica" pitchFamily="34" charset="0"/>
              </a:rPr>
              <a:t>Understanding </a:t>
            </a:r>
            <a:r>
              <a:rPr lang="en-US" sz="4400" b="1" dirty="0">
                <a:cs typeface="Helvetica" pitchFamily="34" charset="0"/>
              </a:rPr>
              <a:t>the Scope of the Gospel Proclaimed Throughout the </a:t>
            </a:r>
            <a:r>
              <a:rPr lang="en-US" sz="4400" b="1" dirty="0" smtClean="0">
                <a:cs typeface="Helvetica" pitchFamily="34" charset="0"/>
              </a:rPr>
              <a:t>Scriptures</a:t>
            </a:r>
            <a:endParaRPr lang="en-US" sz="4400" b="1" dirty="0">
              <a:cs typeface="Helvetica" pitchFamily="34" charset="0"/>
            </a:endParaRP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Everlasting Gospel</a:t>
            </a:r>
          </a:p>
          <a:p>
            <a:pPr>
              <a:buNone/>
            </a:pPr>
            <a:r>
              <a:rPr lang="en-US" sz="4000" b="1" dirty="0">
                <a:solidFill>
                  <a:schemeClr val="tx1"/>
                </a:solidFill>
                <a:latin typeface="+mn-lt"/>
              </a:rPr>
              <a:t>Then I saw another angel flying directly overhead, and he had </a:t>
            </a:r>
            <a:r>
              <a:rPr lang="en-US" sz="4000" b="1" u="sng" dirty="0">
                <a:solidFill>
                  <a:schemeClr val="tx1"/>
                </a:solidFill>
                <a:latin typeface="+mn-lt"/>
              </a:rPr>
              <a:t>an </a:t>
            </a:r>
            <a:r>
              <a:rPr lang="en-US" sz="4000" b="1" u="sng" dirty="0" smtClean="0">
                <a:solidFill>
                  <a:schemeClr val="tx1"/>
                </a:solidFill>
                <a:latin typeface="+mn-lt"/>
              </a:rPr>
              <a:t>everlasting gospel</a:t>
            </a:r>
            <a:r>
              <a:rPr lang="en-US" sz="4000" b="1" dirty="0" smtClean="0">
                <a:solidFill>
                  <a:schemeClr val="tx1"/>
                </a:solidFill>
                <a:latin typeface="+mn-lt"/>
              </a:rPr>
              <a:t> </a:t>
            </a:r>
            <a:r>
              <a:rPr lang="en-US" sz="4000" b="1" dirty="0">
                <a:solidFill>
                  <a:schemeClr val="tx1"/>
                </a:solidFill>
                <a:latin typeface="+mn-lt"/>
              </a:rPr>
              <a:t>to proclaim to those who live on the earth--to every nation, tribe, language, and people. He declared in a loud voice: "</a:t>
            </a:r>
            <a:r>
              <a:rPr lang="en-US" sz="4000" b="1" u="sng" dirty="0">
                <a:solidFill>
                  <a:schemeClr val="tx1"/>
                </a:solidFill>
                <a:latin typeface="+mn-lt"/>
              </a:rPr>
              <a:t>Fear Elohim and give him splendor</a:t>
            </a:r>
            <a:r>
              <a:rPr lang="en-US" sz="4000" b="1" dirty="0">
                <a:solidFill>
                  <a:schemeClr val="tx1"/>
                </a:solidFill>
                <a:latin typeface="+mn-lt"/>
              </a:rPr>
              <a:t>, because the hour of his judgment has arrived, </a:t>
            </a:r>
            <a:r>
              <a:rPr lang="en-US" sz="4000" b="1" u="sng" dirty="0">
                <a:solidFill>
                  <a:schemeClr val="tx1"/>
                </a:solidFill>
                <a:latin typeface="+mn-lt"/>
              </a:rPr>
              <a:t>and worship the one who made heaven and earth, the sea and the springs of </a:t>
            </a:r>
            <a:r>
              <a:rPr lang="en-US" sz="4000" b="1" u="sng" dirty="0" smtClean="0">
                <a:solidFill>
                  <a:schemeClr val="tx1"/>
                </a:solidFill>
                <a:latin typeface="+mn-lt"/>
              </a:rPr>
              <a:t>water</a:t>
            </a:r>
            <a:r>
              <a:rPr lang="en-US" sz="4000" b="1" dirty="0">
                <a:solidFill>
                  <a:schemeClr val="tx1"/>
                </a:solidFill>
                <a:latin typeface="+mn-lt"/>
              </a:rPr>
              <a:t>!" </a:t>
            </a:r>
            <a:r>
              <a:rPr lang="en-US" sz="4000" b="1" dirty="0" smtClean="0">
                <a:solidFill>
                  <a:schemeClr val="tx1"/>
                </a:solidFill>
                <a:latin typeface="+mn-lt"/>
              </a:rPr>
              <a:t>(Revelation 14:6-7).</a:t>
            </a:r>
          </a:p>
        </p:txBody>
      </p:sp>
    </p:spTree>
    <p:extLst>
      <p:ext uri="{BB962C8B-B14F-4D97-AF65-F5344CB8AC3E}">
        <p14:creationId xmlns:p14="http://schemas.microsoft.com/office/powerpoint/2010/main" val="20087432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a:solidFill>
                  <a:schemeClr val="tx1"/>
                </a:solidFill>
                <a:latin typeface="+mn-lt"/>
              </a:rPr>
              <a:t>Now all has been heard; here is the conclusion of the matter: </a:t>
            </a:r>
            <a:r>
              <a:rPr lang="en-US" sz="4000" b="1" u="sng" dirty="0">
                <a:solidFill>
                  <a:schemeClr val="tx1"/>
                </a:solidFill>
                <a:latin typeface="+mn-lt"/>
              </a:rPr>
              <a:t>Fear Elohim and keep his commandments, for this is the whole [duty] of man</a:t>
            </a:r>
            <a:r>
              <a:rPr lang="en-US" sz="4000" b="1" dirty="0">
                <a:solidFill>
                  <a:schemeClr val="tx1"/>
                </a:solidFill>
                <a:latin typeface="+mn-lt"/>
              </a:rPr>
              <a:t>.  For Elohim will bring every deed into judgment, including every hidden thing, whether it is good or evil. (Ecclesiastes 12:13-14)</a:t>
            </a:r>
            <a:endParaRPr lang="en-US" sz="4000" b="1" dirty="0" smtClean="0">
              <a:solidFill>
                <a:schemeClr val="tx1"/>
              </a:solidFill>
              <a:latin typeface="+mn-lt"/>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7581960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buNone/>
            </a:pPr>
            <a:r>
              <a:rPr lang="en-US" sz="4000" b="1" u="sng" dirty="0" smtClean="0">
                <a:solidFill>
                  <a:schemeClr val="tx1"/>
                </a:solidFill>
                <a:latin typeface="+mn-lt"/>
              </a:rPr>
              <a:t>The </a:t>
            </a:r>
            <a:r>
              <a:rPr lang="en-US" sz="4000" b="1" u="sng" dirty="0">
                <a:solidFill>
                  <a:schemeClr val="tx1"/>
                </a:solidFill>
                <a:latin typeface="+mn-lt"/>
              </a:rPr>
              <a:t>Gospel is not merely a New Testament teaching</a:t>
            </a:r>
            <a:r>
              <a:rPr lang="en-US" sz="4000" b="1" dirty="0">
                <a:solidFill>
                  <a:schemeClr val="tx1"/>
                </a:solidFill>
                <a:latin typeface="+mn-lt"/>
              </a:rPr>
              <a:t>.  </a:t>
            </a:r>
            <a:r>
              <a:rPr lang="en-US" sz="4000" b="1" dirty="0" smtClean="0">
                <a:solidFill>
                  <a:schemeClr val="tx1"/>
                </a:solidFill>
                <a:latin typeface="+mn-lt"/>
              </a:rPr>
              <a:t>The Gospel is Everlasting, “for all time.”</a:t>
            </a:r>
          </a:p>
          <a:p>
            <a:pPr>
              <a:buNone/>
            </a:pPr>
            <a:r>
              <a:rPr lang="en-US" sz="4000" b="1" u="sng" dirty="0">
                <a:solidFill>
                  <a:schemeClr val="tx1"/>
                </a:solidFill>
                <a:latin typeface="+mn-lt"/>
              </a:rPr>
              <a:t>The Gospel is the story of the Bible </a:t>
            </a:r>
            <a:r>
              <a:rPr lang="en-US" sz="4000" b="1" dirty="0">
                <a:solidFill>
                  <a:schemeClr val="tx1"/>
                </a:solidFill>
                <a:latin typeface="+mn-lt"/>
              </a:rPr>
              <a:t>- that the human race is fallen and that the Creator has made a way for sinners to repent and to be restored to right relationship with their Creator</a:t>
            </a:r>
            <a:r>
              <a:rPr lang="en-US" sz="4000" b="1" dirty="0" smtClean="0">
                <a:solidFill>
                  <a:schemeClr val="tx1"/>
                </a:solidFill>
                <a:latin typeface="+mn-lt"/>
              </a:rPr>
              <a:t>.</a:t>
            </a:r>
          </a:p>
          <a:p>
            <a:pPr>
              <a:buNone/>
            </a:pPr>
            <a:r>
              <a:rPr lang="en-US" sz="4000" b="1" dirty="0" smtClean="0">
                <a:solidFill>
                  <a:schemeClr val="tx1"/>
                </a:solidFill>
                <a:latin typeface="+mn-lt"/>
              </a:rPr>
              <a:t>We </a:t>
            </a:r>
            <a:r>
              <a:rPr lang="en-US" sz="4000" b="1" dirty="0">
                <a:solidFill>
                  <a:schemeClr val="tx1"/>
                </a:solidFill>
                <a:latin typeface="+mn-lt"/>
              </a:rPr>
              <a:t>find that all of the Law and the Prophets and Writings bring us </a:t>
            </a:r>
            <a:r>
              <a:rPr lang="en-US" sz="4000" b="1" dirty="0" smtClean="0">
                <a:solidFill>
                  <a:schemeClr val="tx1"/>
                </a:solidFill>
                <a:latin typeface="+mn-lt"/>
              </a:rPr>
              <a:t>“Good News” </a:t>
            </a:r>
            <a:r>
              <a:rPr lang="en-US" sz="4000" b="1" dirty="0">
                <a:solidFill>
                  <a:schemeClr val="tx1"/>
                </a:solidFill>
                <a:latin typeface="+mn-lt"/>
              </a:rPr>
              <a:t>about Elohim's love and compassion toward fallen human beings.  He has always been working toward bringing redemption and salvation to his people.  </a:t>
            </a:r>
            <a:endParaRPr lang="en-US" sz="4000" b="1" dirty="0" smtClean="0">
              <a:solidFill>
                <a:schemeClr val="tx1"/>
              </a:solidFill>
              <a:latin typeface="+mn-lt"/>
            </a:endParaRPr>
          </a:p>
        </p:txBody>
      </p:sp>
    </p:spTree>
    <p:extLst>
      <p:ext uri="{BB962C8B-B14F-4D97-AF65-F5344CB8AC3E}">
        <p14:creationId xmlns:p14="http://schemas.microsoft.com/office/powerpoint/2010/main" val="19077423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Review</a:t>
            </a:r>
          </a:p>
          <a:p>
            <a:pPr>
              <a:buNone/>
            </a:pPr>
            <a:r>
              <a:rPr lang="en-US" sz="4000" b="1" dirty="0" smtClean="0">
                <a:solidFill>
                  <a:schemeClr val="tx1"/>
                </a:solidFill>
                <a:latin typeface="+mn-lt"/>
                <a:cs typeface="Times New Roman" pitchFamily="18" charset="0"/>
              </a:rPr>
              <a:t>The Everlasting Gospel Was Proclaimed Through the Appointed Times of Yahuwah</a:t>
            </a:r>
          </a:p>
          <a:p>
            <a:pPr>
              <a:buNone/>
            </a:pPr>
            <a:r>
              <a:rPr lang="en-US" sz="4000" b="1" dirty="0" smtClean="0">
                <a:solidFill>
                  <a:schemeClr val="tx1"/>
                </a:solidFill>
                <a:latin typeface="+mn-lt"/>
                <a:cs typeface="Times New Roman" pitchFamily="18" charset="0"/>
              </a:rPr>
              <a:t>The Gospel Was Proclaimed in Advance to Abraham: “Abraham believed and it was counted to him for righteousness.”  “Through your seed shall all nations be blessed.”</a:t>
            </a:r>
          </a:p>
          <a:p>
            <a:pPr>
              <a:buNone/>
            </a:pPr>
            <a:r>
              <a:rPr lang="en-US" sz="4000" b="1" dirty="0" smtClean="0">
                <a:solidFill>
                  <a:schemeClr val="tx1"/>
                </a:solidFill>
                <a:latin typeface="+mn-lt"/>
                <a:cs typeface="Times New Roman" pitchFamily="18" charset="0"/>
              </a:rPr>
              <a:t>The Gospel as Mystery: Who is the Seed?</a:t>
            </a:r>
          </a:p>
          <a:p>
            <a:pPr>
              <a:buNone/>
            </a:pPr>
            <a:endParaRPr lang="en-US" sz="4000" b="1" dirty="0" smtClean="0">
              <a:solidFill>
                <a:schemeClr val="tx1"/>
              </a:solidFill>
              <a:latin typeface="+mn-lt"/>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5162573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The Gospel of </a:t>
            </a:r>
            <a:endParaRPr lang="en-US" sz="4800" b="1" dirty="0" smtClean="0">
              <a:solidFill>
                <a:schemeClr val="tx1"/>
              </a:solidFill>
              <a:latin typeface="+mn-lt"/>
              <a:cs typeface="Times New Roman" pitchFamily="18" charset="0"/>
            </a:endParaRPr>
          </a:p>
          <a:p>
            <a:pPr algn="ctr">
              <a:buNone/>
            </a:pPr>
            <a:r>
              <a:rPr lang="en-US" sz="4800" b="1" dirty="0" smtClean="0">
                <a:solidFill>
                  <a:schemeClr val="tx1"/>
                </a:solidFill>
                <a:latin typeface="+mn-lt"/>
                <a:cs typeface="Times New Roman" pitchFamily="18" charset="0"/>
              </a:rPr>
              <a:t>Righteousness </a:t>
            </a:r>
            <a:r>
              <a:rPr lang="en-US" sz="4800" b="1" dirty="0">
                <a:solidFill>
                  <a:schemeClr val="tx1"/>
                </a:solidFill>
                <a:latin typeface="+mn-lt"/>
                <a:cs typeface="Times New Roman" pitchFamily="18" charset="0"/>
              </a:rPr>
              <a:t>By Faith</a:t>
            </a:r>
          </a:p>
        </p:txBody>
      </p:sp>
    </p:spTree>
    <p:extLst>
      <p:ext uri="{BB962C8B-B14F-4D97-AF65-F5344CB8AC3E}">
        <p14:creationId xmlns:p14="http://schemas.microsoft.com/office/powerpoint/2010/main" val="420218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a:solidFill>
                  <a:schemeClr val="tx1"/>
                </a:solidFill>
                <a:latin typeface="+mn-lt"/>
              </a:rPr>
              <a:t>Consider Avraham: "</a:t>
            </a:r>
            <a:r>
              <a:rPr lang="en-US" sz="4000" b="1" u="sng" dirty="0">
                <a:solidFill>
                  <a:schemeClr val="tx1"/>
                </a:solidFill>
                <a:latin typeface="+mn-lt"/>
              </a:rPr>
              <a:t>He believed Elohim, and it was credited to him as </a:t>
            </a:r>
            <a:r>
              <a:rPr lang="en-US" sz="4000" b="1" u="sng" dirty="0" smtClean="0">
                <a:solidFill>
                  <a:schemeClr val="tx1"/>
                </a:solidFill>
                <a:latin typeface="+mn-lt"/>
              </a:rPr>
              <a:t>righteousness</a:t>
            </a:r>
            <a:r>
              <a:rPr lang="en-US" sz="4000" b="1" dirty="0" smtClean="0">
                <a:solidFill>
                  <a:schemeClr val="tx1"/>
                </a:solidFill>
                <a:latin typeface="+mn-lt"/>
              </a:rPr>
              <a:t>.” Understand</a:t>
            </a:r>
            <a:r>
              <a:rPr lang="en-US" sz="4000" b="1" dirty="0">
                <a:solidFill>
                  <a:schemeClr val="tx1"/>
                </a:solidFill>
                <a:latin typeface="+mn-lt"/>
              </a:rPr>
              <a:t>, then, that those who believe are children of Avraham.  The Scripture foresaw that Elohim would justify the Gentiles by faith, and </a:t>
            </a:r>
            <a:r>
              <a:rPr lang="en-US" sz="4000" b="1" u="sng" dirty="0">
                <a:solidFill>
                  <a:schemeClr val="tx1"/>
                </a:solidFill>
                <a:latin typeface="+mn-lt"/>
              </a:rPr>
              <a:t>announced the gospel in advance to Avraham</a:t>
            </a:r>
            <a:r>
              <a:rPr lang="en-US" sz="4000" b="1" dirty="0">
                <a:solidFill>
                  <a:schemeClr val="tx1"/>
                </a:solidFill>
                <a:latin typeface="+mn-lt"/>
              </a:rPr>
              <a:t>: "All nations will be blessed through you."  So those who have faith are blessed along with Avraham, the man of faith. (Galatians 3:6-9)</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8048929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endParaRPr lang="en-US" sz="4000" b="1" dirty="0" smtClean="0">
              <a:solidFill>
                <a:schemeClr val="tx1"/>
              </a:solidFill>
              <a:latin typeface="+mn-lt"/>
              <a:cs typeface="Times New Roman" pitchFamily="18" charset="0"/>
            </a:endParaRPr>
          </a:p>
          <a:p>
            <a:pPr>
              <a:buNone/>
            </a:pPr>
            <a:r>
              <a:rPr lang="en-US" sz="4000" b="1" dirty="0" smtClean="0">
                <a:solidFill>
                  <a:schemeClr val="tx1"/>
                </a:solidFill>
                <a:latin typeface="+mn-lt"/>
              </a:rPr>
              <a:t>But </a:t>
            </a:r>
            <a:r>
              <a:rPr lang="en-US" sz="4000" b="1" dirty="0">
                <a:solidFill>
                  <a:schemeClr val="tx1"/>
                </a:solidFill>
                <a:latin typeface="+mn-lt"/>
              </a:rPr>
              <a:t>look, the word of </a:t>
            </a:r>
            <a:r>
              <a:rPr lang="en-US" sz="4000" b="1" dirty="0" smtClean="0">
                <a:solidFill>
                  <a:schemeClr val="tx1"/>
                </a:solidFill>
                <a:latin typeface="+mn-lt"/>
              </a:rPr>
              <a:t>Yahuwah </a:t>
            </a:r>
            <a:r>
              <a:rPr lang="en-US" sz="4000" b="1" dirty="0">
                <a:solidFill>
                  <a:schemeClr val="tx1"/>
                </a:solidFill>
                <a:latin typeface="+mn-lt"/>
              </a:rPr>
              <a:t>came to him: "This man will not be your heir, but instead a son who comes from your own body will be your heir."  He took him outside and said, "Peer into the sky and count the stars--if you are able to count them!" Then he said to him, "So will your descendants be."  </a:t>
            </a:r>
            <a:r>
              <a:rPr lang="en-US" sz="4000" b="1" u="sng" dirty="0" err="1">
                <a:solidFill>
                  <a:schemeClr val="tx1"/>
                </a:solidFill>
                <a:latin typeface="+mn-lt"/>
              </a:rPr>
              <a:t>Avram</a:t>
            </a:r>
            <a:r>
              <a:rPr lang="en-US" sz="4000" b="1" u="sng" dirty="0">
                <a:solidFill>
                  <a:schemeClr val="tx1"/>
                </a:solidFill>
                <a:latin typeface="+mn-lt"/>
              </a:rPr>
              <a:t> believed </a:t>
            </a:r>
            <a:r>
              <a:rPr lang="en-US" sz="4000" b="1" u="sng" dirty="0" smtClean="0">
                <a:solidFill>
                  <a:schemeClr val="tx1"/>
                </a:solidFill>
                <a:latin typeface="+mn-lt"/>
              </a:rPr>
              <a:t>Yahuwah, </a:t>
            </a:r>
            <a:r>
              <a:rPr lang="en-US" sz="4000" b="1" u="sng" dirty="0">
                <a:solidFill>
                  <a:schemeClr val="tx1"/>
                </a:solidFill>
                <a:latin typeface="+mn-lt"/>
              </a:rPr>
              <a:t>and He counted it for righteousness</a:t>
            </a:r>
            <a:r>
              <a:rPr lang="en-US" sz="4000" b="1" dirty="0">
                <a:solidFill>
                  <a:schemeClr val="tx1"/>
                </a:solidFill>
                <a:latin typeface="+mn-lt"/>
              </a:rPr>
              <a:t> (</a:t>
            </a:r>
            <a:r>
              <a:rPr lang="en-US" sz="4000" b="1" dirty="0" err="1">
                <a:solidFill>
                  <a:schemeClr val="tx1"/>
                </a:solidFill>
                <a:latin typeface="+mn-lt"/>
              </a:rPr>
              <a:t>Bereshith</a:t>
            </a:r>
            <a:r>
              <a:rPr lang="en-US" sz="4000" b="1" dirty="0">
                <a:solidFill>
                  <a:schemeClr val="tx1"/>
                </a:solidFill>
                <a:latin typeface="+mn-lt"/>
              </a:rPr>
              <a:t> [Genesis] 15:4-6).</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4143162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smtClean="0">
                <a:solidFill>
                  <a:schemeClr val="tx1"/>
                </a:solidFill>
                <a:latin typeface="+mn-lt"/>
              </a:rPr>
              <a:t>The </a:t>
            </a:r>
            <a:r>
              <a:rPr lang="en-US" sz="4000" b="1" dirty="0">
                <a:solidFill>
                  <a:schemeClr val="tx1"/>
                </a:solidFill>
                <a:latin typeface="+mn-lt"/>
              </a:rPr>
              <a:t>statement, "</a:t>
            </a:r>
            <a:r>
              <a:rPr lang="en-US" sz="4000" b="1" dirty="0" err="1">
                <a:solidFill>
                  <a:schemeClr val="tx1"/>
                </a:solidFill>
                <a:latin typeface="+mn-lt"/>
              </a:rPr>
              <a:t>Avram</a:t>
            </a:r>
            <a:r>
              <a:rPr lang="en-US" sz="4000" b="1" dirty="0">
                <a:solidFill>
                  <a:schemeClr val="tx1"/>
                </a:solidFill>
                <a:latin typeface="+mn-lt"/>
              </a:rPr>
              <a:t> believed </a:t>
            </a:r>
            <a:r>
              <a:rPr lang="en-US" sz="4000" b="1" dirty="0" smtClean="0">
                <a:solidFill>
                  <a:schemeClr val="tx1"/>
                </a:solidFill>
                <a:latin typeface="+mn-lt"/>
              </a:rPr>
              <a:t>Yahuwah </a:t>
            </a:r>
            <a:r>
              <a:rPr lang="en-US" sz="4000" b="1" dirty="0">
                <a:solidFill>
                  <a:schemeClr val="tx1"/>
                </a:solidFill>
                <a:latin typeface="+mn-lt"/>
              </a:rPr>
              <a:t>and he counted it for righteousness" is cited by Paul several times in his letters.  This is the </a:t>
            </a:r>
            <a:r>
              <a:rPr lang="en-US" sz="4000" b="1" dirty="0" smtClean="0">
                <a:solidFill>
                  <a:schemeClr val="tx1"/>
                </a:solidFill>
                <a:latin typeface="+mn-lt"/>
              </a:rPr>
              <a:t>text </a:t>
            </a:r>
            <a:r>
              <a:rPr lang="en-US" sz="4000" b="1" dirty="0">
                <a:solidFill>
                  <a:schemeClr val="tx1"/>
                </a:solidFill>
                <a:latin typeface="+mn-lt"/>
              </a:rPr>
              <a:t>which Christian theologians use as "proof" that one only has to "believe" and that one never has to "do" anything to merit a standing of righteousness in Elohim's sight.  Christians </a:t>
            </a:r>
            <a:r>
              <a:rPr lang="en-US" sz="4000" b="1" dirty="0" smtClean="0">
                <a:solidFill>
                  <a:schemeClr val="tx1"/>
                </a:solidFill>
                <a:latin typeface="+mn-lt"/>
              </a:rPr>
              <a:t>teach </a:t>
            </a:r>
            <a:r>
              <a:rPr lang="en-US" sz="4000" b="1" dirty="0">
                <a:solidFill>
                  <a:schemeClr val="tx1"/>
                </a:solidFill>
                <a:latin typeface="+mn-lt"/>
              </a:rPr>
              <a:t>that "just believing on Jesus" will merit you righteousness and salvation.  But is that really what the testimony of Scripture is saying about Abraham?</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843422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endParaRPr lang="en-US" sz="4000" b="1" dirty="0" smtClean="0">
              <a:solidFill>
                <a:schemeClr val="tx1"/>
              </a:solidFill>
              <a:latin typeface="+mn-lt"/>
              <a:cs typeface="Times New Roman" pitchFamily="18" charset="0"/>
            </a:endParaRPr>
          </a:p>
          <a:p>
            <a:pPr>
              <a:buNone/>
            </a:pPr>
            <a:r>
              <a:rPr lang="en-US" sz="4000" b="1" dirty="0" smtClean="0">
                <a:solidFill>
                  <a:schemeClr val="tx1"/>
                </a:solidFill>
                <a:latin typeface="+mn-lt"/>
              </a:rPr>
              <a:t>Abraham never believed in or even knew about Jesus.</a:t>
            </a:r>
          </a:p>
          <a:p>
            <a:pPr>
              <a:buNone/>
            </a:pPr>
            <a:r>
              <a:rPr lang="en-US" sz="4000" b="1" dirty="0" smtClean="0">
                <a:solidFill>
                  <a:schemeClr val="tx1"/>
                </a:solidFill>
                <a:latin typeface="+mn-lt"/>
                <a:cs typeface="Times New Roman" pitchFamily="18" charset="0"/>
              </a:rPr>
              <a:t>Abraham never asked Jesus into his heart.</a:t>
            </a:r>
          </a:p>
          <a:p>
            <a:pPr>
              <a:buNone/>
            </a:pPr>
            <a:r>
              <a:rPr lang="en-US" sz="4000" b="1" dirty="0" smtClean="0">
                <a:solidFill>
                  <a:schemeClr val="tx1"/>
                </a:solidFill>
                <a:latin typeface="+mn-lt"/>
                <a:cs typeface="Times New Roman" pitchFamily="18" charset="0"/>
              </a:rPr>
              <a:t>So how could Abraham be saved and counted as righteous?</a:t>
            </a:r>
          </a:p>
        </p:txBody>
      </p:sp>
    </p:spTree>
    <p:extLst>
      <p:ext uri="{BB962C8B-B14F-4D97-AF65-F5344CB8AC3E}">
        <p14:creationId xmlns:p14="http://schemas.microsoft.com/office/powerpoint/2010/main" val="1401407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327" y="348344"/>
            <a:ext cx="10935790" cy="6313715"/>
          </a:xfrm>
        </p:spPr>
        <p:txBody>
          <a:bodyPr>
            <a:normAutofit/>
          </a:bodyPr>
          <a:lstStyle/>
          <a:p>
            <a:pPr>
              <a:buNone/>
            </a:pPr>
            <a:r>
              <a:rPr lang="en-US" sz="4000" b="1" smtClean="0">
                <a:solidFill>
                  <a:schemeClr val="tx1"/>
                </a:solidFill>
                <a:latin typeface="+mn-lt"/>
              </a:rPr>
              <a:t>the </a:t>
            </a:r>
            <a:r>
              <a:rPr lang="en-US" sz="4000" b="1" dirty="0">
                <a:solidFill>
                  <a:schemeClr val="tx1"/>
                </a:solidFill>
                <a:latin typeface="+mn-lt"/>
              </a:rPr>
              <a:t>English word </a:t>
            </a:r>
            <a:r>
              <a:rPr lang="en-US" sz="4000" b="1" i="1" dirty="0">
                <a:solidFill>
                  <a:schemeClr val="tx1"/>
                </a:solidFill>
                <a:latin typeface="+mn-lt"/>
              </a:rPr>
              <a:t>faith</a:t>
            </a:r>
            <a:r>
              <a:rPr lang="en-US" sz="4000" b="1" dirty="0">
                <a:solidFill>
                  <a:schemeClr val="tx1"/>
                </a:solidFill>
                <a:latin typeface="+mn-lt"/>
              </a:rPr>
              <a:t> does not mean the same thing as the corresponding Hebrew word really conveys.  The Hebrew word here translated "believed" is from the root word </a:t>
            </a:r>
            <a:r>
              <a:rPr lang="en-US" sz="4000" b="1" dirty="0">
                <a:solidFill>
                  <a:schemeClr val="tx1"/>
                </a:solidFill>
                <a:latin typeface="Bwhebb" panose="00000400000000000000" pitchFamily="2" charset="0"/>
              </a:rPr>
              <a:t>!</a:t>
            </a:r>
            <a:r>
              <a:rPr lang="en-US" sz="4000" b="1" dirty="0" err="1">
                <a:solidFill>
                  <a:schemeClr val="tx1"/>
                </a:solidFill>
                <a:latin typeface="Bwhebb" panose="00000400000000000000" pitchFamily="2" charset="0"/>
              </a:rPr>
              <a:t>m;a</a:t>
            </a:r>
            <a:r>
              <a:rPr lang="en-US" sz="4000" b="1" dirty="0">
                <a:solidFill>
                  <a:schemeClr val="tx1"/>
                </a:solidFill>
                <a:latin typeface="Bwhebb" panose="00000400000000000000" pitchFamily="2" charset="0"/>
              </a:rPr>
              <a:t>' </a:t>
            </a:r>
            <a:r>
              <a:rPr lang="en-US" sz="4000" b="1" dirty="0">
                <a:solidFill>
                  <a:schemeClr val="tx1"/>
                </a:solidFill>
                <a:latin typeface="+mn-lt"/>
              </a:rPr>
              <a:t>(</a:t>
            </a:r>
            <a:r>
              <a:rPr lang="en-US" sz="4000" b="1" dirty="0" err="1">
                <a:solidFill>
                  <a:schemeClr val="tx1"/>
                </a:solidFill>
                <a:latin typeface="+mn-lt"/>
              </a:rPr>
              <a:t>aman</a:t>
            </a:r>
            <a:r>
              <a:rPr lang="en-US" sz="4000" b="1" dirty="0">
                <a:solidFill>
                  <a:schemeClr val="tx1"/>
                </a:solidFill>
                <a:latin typeface="+mn-lt"/>
              </a:rPr>
              <a:t>). </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8304265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327" y="348344"/>
            <a:ext cx="10935790" cy="6313715"/>
          </a:xfrm>
        </p:spPr>
        <p:txBody>
          <a:bodyPr>
            <a:normAutofit/>
          </a:bodyPr>
          <a:lstStyle/>
          <a:p>
            <a:pPr>
              <a:buNone/>
            </a:pPr>
            <a:r>
              <a:rPr lang="en-US" sz="4000" b="1" dirty="0">
                <a:solidFill>
                  <a:schemeClr val="tx1"/>
                </a:solidFill>
                <a:latin typeface="+mn-lt"/>
              </a:rPr>
              <a:t>  </a:t>
            </a:r>
            <a:r>
              <a:rPr lang="en-US" sz="4000" b="1" i="1" dirty="0">
                <a:solidFill>
                  <a:schemeClr val="tx1"/>
                </a:solidFill>
                <a:latin typeface="+mn-lt"/>
              </a:rPr>
              <a:t>The Theological Wordbook of the Old Testament</a:t>
            </a:r>
            <a:r>
              <a:rPr lang="en-US" sz="4000" b="1" dirty="0">
                <a:solidFill>
                  <a:schemeClr val="tx1"/>
                </a:solidFill>
                <a:latin typeface="+mn-lt"/>
              </a:rPr>
              <a:t> defines this word as "to </a:t>
            </a:r>
            <a:r>
              <a:rPr lang="en-US" sz="4000" b="1" u="sng" dirty="0">
                <a:solidFill>
                  <a:schemeClr val="tx1"/>
                </a:solidFill>
                <a:latin typeface="+mn-lt"/>
              </a:rPr>
              <a:t>confirm, support, uphold </a:t>
            </a:r>
            <a:r>
              <a:rPr lang="en-US" sz="4000" b="1" dirty="0">
                <a:solidFill>
                  <a:schemeClr val="tx1"/>
                </a:solidFill>
                <a:latin typeface="+mn-lt"/>
              </a:rPr>
              <a:t>(</a:t>
            </a:r>
            <a:r>
              <a:rPr lang="en-US" sz="4000" b="1" dirty="0" err="1">
                <a:solidFill>
                  <a:schemeClr val="tx1"/>
                </a:solidFill>
                <a:latin typeface="+mn-lt"/>
              </a:rPr>
              <a:t>Qal</a:t>
            </a:r>
            <a:r>
              <a:rPr lang="en-US" sz="4000" b="1" dirty="0">
                <a:solidFill>
                  <a:schemeClr val="tx1"/>
                </a:solidFill>
                <a:latin typeface="+mn-lt"/>
              </a:rPr>
              <a:t>); </a:t>
            </a:r>
            <a:r>
              <a:rPr lang="en-US" sz="4000" b="1" u="sng" dirty="0">
                <a:solidFill>
                  <a:schemeClr val="tx1"/>
                </a:solidFill>
                <a:latin typeface="+mn-lt"/>
              </a:rPr>
              <a:t>to be established</a:t>
            </a:r>
            <a:r>
              <a:rPr lang="en-US" sz="4000" b="1" dirty="0">
                <a:solidFill>
                  <a:schemeClr val="tx1"/>
                </a:solidFill>
                <a:latin typeface="+mn-lt"/>
              </a:rPr>
              <a:t>, </a:t>
            </a:r>
            <a:r>
              <a:rPr lang="en-US" sz="4000" b="1" u="sng" dirty="0">
                <a:solidFill>
                  <a:schemeClr val="tx1"/>
                </a:solidFill>
                <a:latin typeface="+mn-lt"/>
              </a:rPr>
              <a:t>be faithful </a:t>
            </a:r>
            <a:r>
              <a:rPr lang="en-US" sz="4000" b="1" dirty="0">
                <a:solidFill>
                  <a:schemeClr val="tx1"/>
                </a:solidFill>
                <a:latin typeface="+mn-lt"/>
              </a:rPr>
              <a:t>(</a:t>
            </a:r>
            <a:r>
              <a:rPr lang="en-US" sz="4000" b="1" dirty="0" err="1">
                <a:solidFill>
                  <a:schemeClr val="tx1"/>
                </a:solidFill>
                <a:latin typeface="+mn-lt"/>
              </a:rPr>
              <a:t>Niphal</a:t>
            </a:r>
            <a:r>
              <a:rPr lang="en-US" sz="4000" b="1" dirty="0">
                <a:solidFill>
                  <a:schemeClr val="tx1"/>
                </a:solidFill>
                <a:latin typeface="+mn-lt"/>
              </a:rPr>
              <a:t>); to be certain.  </a:t>
            </a:r>
            <a:r>
              <a:rPr lang="en-US" sz="4000" b="1" i="1" dirty="0">
                <a:solidFill>
                  <a:schemeClr val="tx1"/>
                </a:solidFill>
                <a:latin typeface="+mn-lt"/>
              </a:rPr>
              <a:t>The BDB Hebrew Lexicon</a:t>
            </a:r>
            <a:r>
              <a:rPr lang="en-US" sz="4000" b="1" dirty="0">
                <a:solidFill>
                  <a:schemeClr val="tx1"/>
                </a:solidFill>
                <a:latin typeface="+mn-lt"/>
              </a:rPr>
              <a:t> defines it as "confirm, support, made firm, sure, lasting, established."  And the </a:t>
            </a:r>
            <a:r>
              <a:rPr lang="en-US" sz="4000" b="1" i="1" dirty="0">
                <a:solidFill>
                  <a:schemeClr val="tx1"/>
                </a:solidFill>
                <a:latin typeface="+mn-lt"/>
              </a:rPr>
              <a:t>Hebrew and Aramaic Lexicon of the Old Testament</a:t>
            </a:r>
            <a:r>
              <a:rPr lang="en-US" sz="4000" b="1" dirty="0">
                <a:solidFill>
                  <a:schemeClr val="tx1"/>
                </a:solidFill>
                <a:latin typeface="+mn-lt"/>
              </a:rPr>
              <a:t> defines </a:t>
            </a:r>
            <a:r>
              <a:rPr lang="en-US" sz="4000" b="1" i="1" dirty="0" err="1">
                <a:solidFill>
                  <a:schemeClr val="tx1"/>
                </a:solidFill>
                <a:latin typeface="+mn-lt"/>
              </a:rPr>
              <a:t>aman</a:t>
            </a:r>
            <a:r>
              <a:rPr lang="en-US" sz="4000" b="1" dirty="0">
                <a:solidFill>
                  <a:schemeClr val="tx1"/>
                </a:solidFill>
                <a:latin typeface="+mn-lt"/>
              </a:rPr>
              <a:t> as "to be firm, trustworthy, safe; to occupy oneself constantly with; to prove to be firm, reliable, faithful" as well as "to think, to believe."</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143060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endParaRPr lang="en-US" sz="4000" b="1" dirty="0" smtClean="0">
              <a:solidFill>
                <a:schemeClr val="tx1"/>
              </a:solidFill>
              <a:latin typeface="+mn-lt"/>
              <a:cs typeface="Times New Roman" pitchFamily="18" charset="0"/>
            </a:endParaRPr>
          </a:p>
          <a:p>
            <a:pPr>
              <a:buNone/>
            </a:pPr>
            <a:r>
              <a:rPr lang="en-US" sz="4000" b="1" dirty="0">
                <a:solidFill>
                  <a:schemeClr val="tx1"/>
                </a:solidFill>
                <a:latin typeface="+mn-lt"/>
              </a:rPr>
              <a:t>The Bible is telling us that when Abraham received this promise from Elohim, he made a </a:t>
            </a:r>
            <a:r>
              <a:rPr lang="en-US" sz="4000" b="1" u="sng" dirty="0">
                <a:solidFill>
                  <a:schemeClr val="tx1"/>
                </a:solidFill>
                <a:latin typeface="+mn-lt"/>
              </a:rPr>
              <a:t>firm commitment</a:t>
            </a:r>
            <a:r>
              <a:rPr lang="en-US" sz="4000" b="1" dirty="0">
                <a:solidFill>
                  <a:schemeClr val="tx1"/>
                </a:solidFill>
                <a:latin typeface="+mn-lt"/>
              </a:rPr>
              <a:t> in his heart to live out this promise.  His heart and mind were </a:t>
            </a:r>
            <a:r>
              <a:rPr lang="en-US" sz="4000" b="1" u="sng" dirty="0">
                <a:solidFill>
                  <a:schemeClr val="tx1"/>
                </a:solidFill>
                <a:latin typeface="+mn-lt"/>
              </a:rPr>
              <a:t>firmly committed to faithfulness</a:t>
            </a:r>
            <a:r>
              <a:rPr lang="en-US" sz="4000" b="1" dirty="0">
                <a:solidFill>
                  <a:schemeClr val="tx1"/>
                </a:solidFill>
                <a:latin typeface="+mn-lt"/>
              </a:rPr>
              <a:t> to this revelation from </a:t>
            </a:r>
            <a:r>
              <a:rPr lang="en-US" sz="4000" b="1" dirty="0" smtClean="0">
                <a:solidFill>
                  <a:schemeClr val="tx1"/>
                </a:solidFill>
                <a:latin typeface="+mn-lt"/>
              </a:rPr>
              <a:t>Yahuwah.</a:t>
            </a:r>
            <a:r>
              <a:rPr lang="en-US" sz="4000" b="1" dirty="0">
                <a:solidFill>
                  <a:schemeClr val="tx1"/>
                </a:solidFill>
                <a:latin typeface="+mn-lt"/>
              </a:rPr>
              <a:t>  He would follow and obey the instructions which Elohim would give him.  Thus, Abraham believed Elohim and the Almighty saw the integrity and sincere intention of Abraham's heart and counted this for righteousness.</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0466142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After the Offer of Isaac on the Alter</a:t>
            </a:r>
          </a:p>
          <a:p>
            <a:pPr>
              <a:buNone/>
            </a:pPr>
            <a:r>
              <a:rPr lang="en-US" sz="4000" b="1" dirty="0">
                <a:solidFill>
                  <a:schemeClr val="tx1"/>
                </a:solidFill>
                <a:latin typeface="+mn-lt"/>
              </a:rPr>
              <a:t>The angel of </a:t>
            </a:r>
            <a:r>
              <a:rPr lang="en-US" sz="4000" b="1" dirty="0" smtClean="0">
                <a:solidFill>
                  <a:schemeClr val="tx1"/>
                </a:solidFill>
                <a:latin typeface="+mn-lt"/>
              </a:rPr>
              <a:t>Yahuwah </a:t>
            </a:r>
            <a:r>
              <a:rPr lang="en-US" sz="4000" b="1" dirty="0">
                <a:solidFill>
                  <a:schemeClr val="tx1"/>
                </a:solidFill>
                <a:latin typeface="+mn-lt"/>
              </a:rPr>
              <a:t>called to Avraham from heaven a second time and said, "I swear by myself, declares </a:t>
            </a:r>
            <a:r>
              <a:rPr lang="en-US" sz="4000" b="1" dirty="0" smtClean="0">
                <a:solidFill>
                  <a:schemeClr val="tx1"/>
                </a:solidFill>
                <a:latin typeface="+mn-lt"/>
              </a:rPr>
              <a:t>Yahuwah, </a:t>
            </a:r>
            <a:r>
              <a:rPr lang="en-US" sz="4000" b="1" dirty="0">
                <a:solidFill>
                  <a:schemeClr val="tx1"/>
                </a:solidFill>
                <a:latin typeface="+mn-lt"/>
              </a:rPr>
              <a:t>that because you have done this and have not withheld your son, your only son, I will surely bless you and make your descendants as numerous as the stars in the sky and as the sand on the seashore. Your descendants will take possession of the cities of their enemies, and </a:t>
            </a:r>
            <a:r>
              <a:rPr lang="en-US" sz="4000" b="1" u="sng" dirty="0">
                <a:solidFill>
                  <a:schemeClr val="tx1"/>
                </a:solidFill>
                <a:latin typeface="+mn-lt"/>
              </a:rPr>
              <a:t>through your offspring all nations on earth will be blessed</a:t>
            </a:r>
            <a:r>
              <a:rPr lang="en-US" sz="4000" b="1" dirty="0">
                <a:solidFill>
                  <a:schemeClr val="tx1"/>
                </a:solidFill>
                <a:latin typeface="+mn-lt"/>
              </a:rPr>
              <a:t>, </a:t>
            </a:r>
            <a:r>
              <a:rPr lang="en-US" sz="4000" b="1" u="sng" dirty="0">
                <a:solidFill>
                  <a:schemeClr val="tx1"/>
                </a:solidFill>
                <a:latin typeface="+mn-lt"/>
              </a:rPr>
              <a:t>because you have obeyed me</a:t>
            </a:r>
            <a:r>
              <a:rPr lang="en-US" sz="4000" b="1" dirty="0">
                <a:solidFill>
                  <a:schemeClr val="tx1"/>
                </a:solidFill>
                <a:latin typeface="+mn-lt"/>
              </a:rPr>
              <a:t>." (Genesis 22:15-18)</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8869064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Because you have obeyed me!?</a:t>
            </a:r>
          </a:p>
          <a:p>
            <a:pPr>
              <a:buNone/>
            </a:pPr>
            <a:r>
              <a:rPr lang="en-US" sz="4000" b="1" dirty="0">
                <a:solidFill>
                  <a:schemeClr val="tx1"/>
                </a:solidFill>
                <a:latin typeface="+mn-lt"/>
              </a:rPr>
              <a:t>and </a:t>
            </a:r>
            <a:r>
              <a:rPr lang="en-US" sz="4000" b="1" u="sng" dirty="0">
                <a:solidFill>
                  <a:schemeClr val="tx1"/>
                </a:solidFill>
                <a:latin typeface="+mn-lt"/>
              </a:rPr>
              <a:t>through your offspring all nations on earth will be blessed</a:t>
            </a:r>
            <a:r>
              <a:rPr lang="en-US" sz="4000" b="1" dirty="0">
                <a:solidFill>
                  <a:schemeClr val="tx1"/>
                </a:solidFill>
                <a:latin typeface="+mn-lt"/>
              </a:rPr>
              <a:t>, </a:t>
            </a:r>
            <a:r>
              <a:rPr lang="en-US" sz="4000" b="1" u="sng" dirty="0">
                <a:solidFill>
                  <a:schemeClr val="tx1"/>
                </a:solidFill>
                <a:latin typeface="+mn-lt"/>
              </a:rPr>
              <a:t>because you have obeyed me</a:t>
            </a:r>
            <a:r>
              <a:rPr lang="en-US" sz="4000" b="1" dirty="0">
                <a:solidFill>
                  <a:schemeClr val="tx1"/>
                </a:solidFill>
                <a:latin typeface="+mn-lt"/>
              </a:rPr>
              <a:t>." (Genesis 22:15-18</a:t>
            </a:r>
            <a:r>
              <a:rPr lang="en-US" sz="4000" b="1" dirty="0" smtClean="0">
                <a:solidFill>
                  <a:schemeClr val="tx1"/>
                </a:solidFill>
                <a:latin typeface="+mn-lt"/>
              </a:rPr>
              <a:t>)</a:t>
            </a:r>
          </a:p>
          <a:p>
            <a:pPr>
              <a:buNone/>
            </a:pPr>
            <a:r>
              <a:rPr lang="en-US" sz="4000" b="1" dirty="0" smtClean="0">
                <a:solidFill>
                  <a:schemeClr val="tx1"/>
                </a:solidFill>
                <a:latin typeface="+mn-lt"/>
              </a:rPr>
              <a:t>Do we have to go back to Genesis 12 and re-interpret?</a:t>
            </a:r>
          </a:p>
          <a:p>
            <a:pPr>
              <a:buNone/>
            </a:pPr>
            <a:r>
              <a:rPr lang="en-US" sz="4000" b="1" dirty="0" smtClean="0">
                <a:solidFill>
                  <a:schemeClr val="tx1"/>
                </a:solidFill>
                <a:latin typeface="+mn-lt"/>
                <a:cs typeface="Times New Roman" pitchFamily="18" charset="0"/>
              </a:rPr>
              <a:t>The promises made in Genesis 12 do not have a context.  Genesis 22 places a context to this promise!</a:t>
            </a:r>
          </a:p>
        </p:txBody>
      </p:sp>
    </p:spTree>
    <p:extLst>
      <p:ext uri="{BB962C8B-B14F-4D97-AF65-F5344CB8AC3E}">
        <p14:creationId xmlns:p14="http://schemas.microsoft.com/office/powerpoint/2010/main" val="15184753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Fulfilled?</a:t>
            </a:r>
          </a:p>
          <a:p>
            <a:pPr>
              <a:buNone/>
            </a:pPr>
            <a:r>
              <a:rPr lang="en-US" sz="4000" b="1" dirty="0" smtClean="0">
                <a:solidFill>
                  <a:schemeClr val="tx1"/>
                </a:solidFill>
                <a:latin typeface="+mn-lt"/>
              </a:rPr>
              <a:t>Was this a prophecy that was later fulfilled?</a:t>
            </a:r>
          </a:p>
          <a:p>
            <a:pPr>
              <a:buNone/>
            </a:pPr>
            <a:r>
              <a:rPr lang="en-US" sz="4000" b="1" dirty="0" smtClean="0">
                <a:solidFill>
                  <a:schemeClr val="tx1"/>
                </a:solidFill>
                <a:latin typeface="+mn-lt"/>
              </a:rPr>
              <a:t>Does this mean that the Gospel that was announced in advance to Abraham has an element of obedience to it, and not just by faith alone?</a:t>
            </a: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0900457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The Same Promise Discussed</a:t>
            </a:r>
          </a:p>
          <a:p>
            <a:pPr>
              <a:buNone/>
            </a:pPr>
            <a:r>
              <a:rPr lang="en-US" sz="4000" b="1" dirty="0">
                <a:solidFill>
                  <a:schemeClr val="tx1"/>
                </a:solidFill>
                <a:latin typeface="+mn-lt"/>
              </a:rPr>
              <a:t>When the men got up to leave, they looked out over Sodom. (Now Avraham was walking with them to see them on their way.)  Then </a:t>
            </a:r>
            <a:r>
              <a:rPr lang="en-US" sz="4000" b="1" dirty="0" smtClean="0">
                <a:solidFill>
                  <a:schemeClr val="tx1"/>
                </a:solidFill>
                <a:latin typeface="+mn-lt"/>
              </a:rPr>
              <a:t>Yahuwah </a:t>
            </a:r>
            <a:r>
              <a:rPr lang="en-US" sz="4000" b="1" dirty="0">
                <a:solidFill>
                  <a:schemeClr val="tx1"/>
                </a:solidFill>
                <a:latin typeface="+mn-lt"/>
              </a:rPr>
              <a:t>said, "Should I hide from Avraham what I am about to do?  After all, Avraham will surely become a great and powerful nation, and </a:t>
            </a:r>
            <a:r>
              <a:rPr lang="en-US" sz="4000" b="1" u="sng" dirty="0">
                <a:solidFill>
                  <a:schemeClr val="tx1"/>
                </a:solidFill>
                <a:latin typeface="+mn-lt"/>
              </a:rPr>
              <a:t>all the nations on the earth will be blessed through him</a:t>
            </a:r>
            <a:r>
              <a:rPr lang="en-US" sz="4000" b="1" dirty="0">
                <a:solidFill>
                  <a:schemeClr val="tx1"/>
                </a:solidFill>
                <a:latin typeface="+mn-lt"/>
              </a:rPr>
              <a:t>.  </a:t>
            </a:r>
            <a:r>
              <a:rPr lang="en-US" sz="4000" b="1" u="sng" dirty="0">
                <a:solidFill>
                  <a:schemeClr val="tx1"/>
                </a:solidFill>
                <a:latin typeface="+mn-lt"/>
              </a:rPr>
              <a:t>I have chosen him so that he may command his children and his household after him to keep the way of </a:t>
            </a:r>
            <a:r>
              <a:rPr lang="en-US" sz="4000" b="1" u="sng" dirty="0" smtClean="0">
                <a:solidFill>
                  <a:schemeClr val="tx1"/>
                </a:solidFill>
                <a:latin typeface="+mn-lt"/>
              </a:rPr>
              <a:t>Yahuwah </a:t>
            </a:r>
            <a:r>
              <a:rPr lang="en-US" sz="4000" b="1" u="sng" dirty="0">
                <a:solidFill>
                  <a:schemeClr val="tx1"/>
                </a:solidFill>
                <a:latin typeface="+mn-lt"/>
              </a:rPr>
              <a:t>by doing what is right and just. Then </a:t>
            </a:r>
            <a:r>
              <a:rPr lang="en-US" sz="4000" b="1" u="sng" dirty="0" smtClean="0">
                <a:solidFill>
                  <a:schemeClr val="tx1"/>
                </a:solidFill>
                <a:latin typeface="+mn-lt"/>
              </a:rPr>
              <a:t>Yahuwah </a:t>
            </a:r>
            <a:r>
              <a:rPr lang="en-US" sz="4000" b="1" u="sng" dirty="0">
                <a:solidFill>
                  <a:schemeClr val="tx1"/>
                </a:solidFill>
                <a:latin typeface="+mn-lt"/>
              </a:rPr>
              <a:t>will give to Avraham what he promised him.</a:t>
            </a:r>
            <a:r>
              <a:rPr lang="en-US" sz="4000" b="1" dirty="0">
                <a:solidFill>
                  <a:schemeClr val="tx1"/>
                </a:solidFill>
                <a:latin typeface="+mn-lt"/>
              </a:rPr>
              <a:t>"  (</a:t>
            </a:r>
            <a:r>
              <a:rPr lang="en-US" sz="4000" b="1" dirty="0" err="1">
                <a:solidFill>
                  <a:schemeClr val="tx1"/>
                </a:solidFill>
                <a:latin typeface="+mn-lt"/>
              </a:rPr>
              <a:t>Bereshith</a:t>
            </a:r>
            <a:r>
              <a:rPr lang="en-US" sz="4000" b="1" dirty="0">
                <a:solidFill>
                  <a:schemeClr val="tx1"/>
                </a:solidFill>
                <a:latin typeface="+mn-lt"/>
              </a:rPr>
              <a:t> 18:16-19)</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2290453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20000"/>
          </a:bodyPr>
          <a:lstStyle/>
          <a:p>
            <a:pPr algn="ctr">
              <a:buNone/>
            </a:pPr>
            <a:r>
              <a:rPr lang="en-US" sz="4000" b="1" dirty="0" smtClean="0">
                <a:solidFill>
                  <a:schemeClr val="tx1"/>
                </a:solidFill>
                <a:latin typeface="+mn-lt"/>
                <a:cs typeface="Times New Roman" pitchFamily="18" charset="0"/>
              </a:rPr>
              <a:t>Another retelling of the same Promise</a:t>
            </a:r>
          </a:p>
          <a:p>
            <a:pPr>
              <a:buNone/>
            </a:pPr>
            <a:r>
              <a:rPr lang="en-US" sz="4000" b="1" dirty="0" smtClean="0">
                <a:solidFill>
                  <a:schemeClr val="tx1"/>
                </a:solidFill>
                <a:latin typeface="+mn-lt"/>
              </a:rPr>
              <a:t>Yahuwah </a:t>
            </a:r>
            <a:r>
              <a:rPr lang="en-US" sz="4000" b="1" dirty="0">
                <a:solidFill>
                  <a:schemeClr val="tx1"/>
                </a:solidFill>
                <a:latin typeface="+mn-lt"/>
              </a:rPr>
              <a:t>appeared to Yitzchak and said, "Do not go down to Egypt; settle down in the land that I will point out to you.  Stay in this land. Then I will be with you and will bless you, for I will give all these lands to you and to your descendants, and I will fulfill the solemn promise I made to your father Avraham.  I will multiply your descendants so they will be as numerous as the stars in the sky, and I will give them all these lands and </a:t>
            </a:r>
            <a:r>
              <a:rPr lang="en-US" sz="4000" b="1" u="sng" dirty="0">
                <a:solidFill>
                  <a:schemeClr val="tx1"/>
                </a:solidFill>
                <a:latin typeface="+mn-lt"/>
              </a:rPr>
              <a:t>through your offspring all nations on earth will be </a:t>
            </a:r>
            <a:r>
              <a:rPr lang="en-US" sz="4000" b="1" u="sng" dirty="0" smtClean="0">
                <a:solidFill>
                  <a:schemeClr val="tx1"/>
                </a:solidFill>
                <a:latin typeface="+mn-lt"/>
              </a:rPr>
              <a:t>blessed.</a:t>
            </a:r>
            <a:r>
              <a:rPr lang="en-US" sz="4000" b="1" dirty="0">
                <a:solidFill>
                  <a:schemeClr val="tx1"/>
                </a:solidFill>
                <a:latin typeface="+mn-lt"/>
              </a:rPr>
              <a:t>  </a:t>
            </a:r>
            <a:r>
              <a:rPr lang="en-US" sz="4000" b="1" u="sng" dirty="0">
                <a:solidFill>
                  <a:schemeClr val="tx1"/>
                </a:solidFill>
                <a:latin typeface="+mn-lt"/>
              </a:rPr>
              <a:t>All this will come to pass because Avraham obeyed me and kept my charge, my commandments, my rules, and my Instructions</a:t>
            </a:r>
            <a:r>
              <a:rPr lang="en-US" sz="4000" b="1" dirty="0" smtClean="0">
                <a:solidFill>
                  <a:schemeClr val="tx1"/>
                </a:solidFill>
                <a:latin typeface="+mn-lt"/>
              </a:rPr>
              <a:t>." </a:t>
            </a:r>
            <a:r>
              <a:rPr lang="en-US" sz="4000" b="1" dirty="0">
                <a:solidFill>
                  <a:schemeClr val="tx1"/>
                </a:solidFill>
                <a:latin typeface="+mn-lt"/>
              </a:rPr>
              <a:t>(</a:t>
            </a:r>
            <a:r>
              <a:rPr lang="en-US" sz="4000" b="1" dirty="0" err="1">
                <a:solidFill>
                  <a:schemeClr val="tx1"/>
                </a:solidFill>
                <a:latin typeface="+mn-lt"/>
              </a:rPr>
              <a:t>Bereshith</a:t>
            </a:r>
            <a:r>
              <a:rPr lang="en-US" sz="4000" b="1" dirty="0">
                <a:solidFill>
                  <a:schemeClr val="tx1"/>
                </a:solidFill>
                <a:latin typeface="+mn-lt"/>
              </a:rPr>
              <a:t> 26:2-5</a:t>
            </a:r>
            <a:r>
              <a:rPr lang="en-US" sz="4000" b="1" dirty="0" smtClean="0">
                <a:solidFill>
                  <a:schemeClr val="tx1"/>
                </a:solidFill>
                <a:latin typeface="+mn-lt"/>
              </a:rPr>
              <a:t>)</a:t>
            </a:r>
          </a:p>
          <a:p>
            <a:pPr>
              <a:buNone/>
            </a:pPr>
            <a:r>
              <a:rPr lang="en-US" sz="4000" b="1" dirty="0" smtClean="0">
                <a:solidFill>
                  <a:schemeClr val="tx1"/>
                </a:solidFill>
                <a:latin typeface="+mn-lt"/>
                <a:cs typeface="Times New Roman" pitchFamily="18" charset="0"/>
              </a:rPr>
              <a:t>Remember: this is what Paul said was the Gospel!</a:t>
            </a:r>
          </a:p>
        </p:txBody>
      </p:sp>
    </p:spTree>
    <p:extLst>
      <p:ext uri="{BB962C8B-B14F-4D97-AF65-F5344CB8AC3E}">
        <p14:creationId xmlns:p14="http://schemas.microsoft.com/office/powerpoint/2010/main" val="20391268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000" b="1" dirty="0" smtClean="0">
                <a:solidFill>
                  <a:schemeClr val="tx1"/>
                </a:solidFill>
                <a:latin typeface="+mn-lt"/>
                <a:cs typeface="Times New Roman" pitchFamily="18" charset="0"/>
              </a:rPr>
              <a:t>Faith and Works Together</a:t>
            </a:r>
          </a:p>
          <a:p>
            <a:pPr marL="0" indent="0">
              <a:buNone/>
            </a:pPr>
            <a:r>
              <a:rPr lang="en-US" sz="4000" b="1" dirty="0" smtClean="0">
                <a:solidFill>
                  <a:schemeClr val="tx1"/>
                </a:solidFill>
                <a:latin typeface="+mn-lt"/>
              </a:rPr>
              <a:t>Was </a:t>
            </a:r>
            <a:r>
              <a:rPr lang="en-US" sz="4000" b="1" dirty="0">
                <a:solidFill>
                  <a:schemeClr val="tx1"/>
                </a:solidFill>
                <a:latin typeface="+mn-lt"/>
              </a:rPr>
              <a:t>not our ancestor Avraham considered righteous for what he did when he offered his son Yitzchak on the altar?</a:t>
            </a:r>
          </a:p>
          <a:p>
            <a:pPr marL="0" indent="0">
              <a:buNone/>
            </a:pPr>
            <a:r>
              <a:rPr lang="en-US" sz="4000" b="1" dirty="0" smtClean="0">
                <a:solidFill>
                  <a:schemeClr val="tx1"/>
                </a:solidFill>
                <a:latin typeface="+mn-lt"/>
              </a:rPr>
              <a:t>You </a:t>
            </a:r>
            <a:r>
              <a:rPr lang="en-US" sz="4000" b="1" dirty="0">
                <a:solidFill>
                  <a:schemeClr val="tx1"/>
                </a:solidFill>
                <a:latin typeface="+mn-lt"/>
              </a:rPr>
              <a:t>see that his faith and his actions were working together, and his faith was made complete by what he did.</a:t>
            </a:r>
          </a:p>
          <a:p>
            <a:pPr marL="0" indent="0">
              <a:buNone/>
            </a:pPr>
            <a:r>
              <a:rPr lang="en-US" sz="4000" b="1" dirty="0" smtClean="0">
                <a:solidFill>
                  <a:schemeClr val="tx1"/>
                </a:solidFill>
                <a:latin typeface="+mn-lt"/>
              </a:rPr>
              <a:t>And </a:t>
            </a:r>
            <a:r>
              <a:rPr lang="en-US" sz="4000" b="1" dirty="0">
                <a:solidFill>
                  <a:schemeClr val="tx1"/>
                </a:solidFill>
                <a:latin typeface="+mn-lt"/>
              </a:rPr>
              <a:t>the scripture </a:t>
            </a:r>
            <a:r>
              <a:rPr lang="en-US" sz="4000" b="1" u="sng" dirty="0">
                <a:solidFill>
                  <a:schemeClr val="tx1"/>
                </a:solidFill>
                <a:latin typeface="+mn-lt"/>
              </a:rPr>
              <a:t>was </a:t>
            </a:r>
            <a:r>
              <a:rPr lang="en-US" sz="4000" b="1" u="sng" dirty="0" smtClean="0">
                <a:solidFill>
                  <a:schemeClr val="tx1"/>
                </a:solidFill>
                <a:latin typeface="+mn-lt"/>
              </a:rPr>
              <a:t>fulfilled</a:t>
            </a:r>
            <a:r>
              <a:rPr lang="en-US" sz="4000" b="1" dirty="0" smtClean="0">
                <a:solidFill>
                  <a:schemeClr val="tx1"/>
                </a:solidFill>
                <a:latin typeface="+mn-lt"/>
              </a:rPr>
              <a:t> that </a:t>
            </a:r>
            <a:r>
              <a:rPr lang="en-US" sz="4000" b="1" dirty="0">
                <a:solidFill>
                  <a:schemeClr val="tx1"/>
                </a:solidFill>
                <a:latin typeface="+mn-lt"/>
              </a:rPr>
              <a:t>says, "Avraham believed Elohim, and it was credited to him as righteousness," and he was called Elohim's friend.</a:t>
            </a:r>
          </a:p>
          <a:p>
            <a:pPr marL="0" indent="0">
              <a:buNone/>
            </a:pPr>
            <a:r>
              <a:rPr lang="en-US" sz="4000" b="1" dirty="0" smtClean="0">
                <a:solidFill>
                  <a:schemeClr val="tx1"/>
                </a:solidFill>
                <a:latin typeface="+mn-lt"/>
              </a:rPr>
              <a:t>You </a:t>
            </a:r>
            <a:r>
              <a:rPr lang="en-US" sz="4000" b="1" dirty="0">
                <a:solidFill>
                  <a:schemeClr val="tx1"/>
                </a:solidFill>
                <a:latin typeface="+mn-lt"/>
              </a:rPr>
              <a:t>see that a person is </a:t>
            </a:r>
            <a:r>
              <a:rPr lang="en-US" sz="4000" b="1" dirty="0" smtClean="0">
                <a:solidFill>
                  <a:schemeClr val="tx1"/>
                </a:solidFill>
                <a:latin typeface="+mn-lt"/>
              </a:rPr>
              <a:t>justified (made righteous) </a:t>
            </a:r>
            <a:r>
              <a:rPr lang="en-US" sz="4000" b="1" dirty="0">
                <a:solidFill>
                  <a:schemeClr val="tx1"/>
                </a:solidFill>
                <a:latin typeface="+mn-lt"/>
              </a:rPr>
              <a:t>by what he does and not by faith alone</a:t>
            </a:r>
            <a:r>
              <a:rPr lang="en-US" sz="4000" b="1" dirty="0" smtClean="0">
                <a:solidFill>
                  <a:schemeClr val="tx1"/>
                </a:solidFill>
                <a:latin typeface="+mn-lt"/>
              </a:rPr>
              <a:t>. (James 2:21-24)</a:t>
            </a:r>
            <a:endParaRPr lang="en-US" sz="4000" b="1" dirty="0">
              <a:solidFill>
                <a:schemeClr val="tx1"/>
              </a:solidFill>
              <a:latin typeface="+mn-lt"/>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8979166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a:bodyPr>
          <a:lstStyle/>
          <a:p>
            <a:pPr>
              <a:buNone/>
            </a:pPr>
            <a:r>
              <a:rPr lang="en-US" sz="4000" b="1" dirty="0" smtClean="0">
                <a:solidFill>
                  <a:schemeClr val="tx1"/>
                </a:solidFill>
                <a:latin typeface="+mn-lt"/>
              </a:rPr>
              <a:t>Just </a:t>
            </a:r>
            <a:r>
              <a:rPr lang="en-US" sz="4000" b="1" dirty="0">
                <a:solidFill>
                  <a:schemeClr val="tx1"/>
                </a:solidFill>
                <a:latin typeface="+mn-lt"/>
              </a:rPr>
              <a:t>as the promises were given to </a:t>
            </a:r>
            <a:r>
              <a:rPr lang="en-US" sz="4000" b="1" dirty="0" err="1">
                <a:solidFill>
                  <a:schemeClr val="tx1"/>
                </a:solidFill>
                <a:latin typeface="+mn-lt"/>
              </a:rPr>
              <a:t>Avram</a:t>
            </a:r>
            <a:r>
              <a:rPr lang="en-US" sz="4000" b="1" dirty="0">
                <a:solidFill>
                  <a:schemeClr val="tx1"/>
                </a:solidFill>
                <a:latin typeface="+mn-lt"/>
              </a:rPr>
              <a:t> on account of his fidelity to </a:t>
            </a:r>
            <a:r>
              <a:rPr lang="en-US" sz="4000" b="1" dirty="0" smtClean="0">
                <a:solidFill>
                  <a:schemeClr val="tx1"/>
                </a:solidFill>
                <a:latin typeface="+mn-lt"/>
              </a:rPr>
              <a:t>Yahuwah, </a:t>
            </a:r>
            <a:r>
              <a:rPr lang="en-US" sz="4000" b="1" dirty="0">
                <a:solidFill>
                  <a:schemeClr val="tx1"/>
                </a:solidFill>
                <a:latin typeface="+mn-lt"/>
              </a:rPr>
              <a:t>these same promises are passed on to his son Yitzchak because of Abraham's faithfulness.  It says that he "obeyed me," literally in the Hebrew, "he </a:t>
            </a:r>
            <a:r>
              <a:rPr lang="en-US" sz="4000" b="1" i="1" dirty="0" err="1">
                <a:solidFill>
                  <a:schemeClr val="tx1"/>
                </a:solidFill>
                <a:latin typeface="+mn-lt"/>
              </a:rPr>
              <a:t>shema'</a:t>
            </a:r>
            <a:r>
              <a:rPr lang="en-US" sz="4000" b="1" dirty="0" err="1">
                <a:solidFill>
                  <a:schemeClr val="tx1"/>
                </a:solidFill>
                <a:latin typeface="+mn-lt"/>
              </a:rPr>
              <a:t>ed</a:t>
            </a:r>
            <a:r>
              <a:rPr lang="en-US" sz="4000" b="1" dirty="0">
                <a:solidFill>
                  <a:schemeClr val="tx1"/>
                </a:solidFill>
                <a:latin typeface="+mn-lt"/>
              </a:rPr>
              <a:t> my voice" (heard or obeyed my voice).  And he "kept my charge" which literally means "he guarded my guardians" (here the commandments of </a:t>
            </a:r>
            <a:r>
              <a:rPr lang="en-US" sz="4000" b="1" dirty="0" smtClean="0">
                <a:solidFill>
                  <a:schemeClr val="tx1"/>
                </a:solidFill>
                <a:latin typeface="+mn-lt"/>
              </a:rPr>
              <a:t>Yahuwah </a:t>
            </a:r>
            <a:r>
              <a:rPr lang="en-US" sz="4000" b="1" dirty="0">
                <a:solidFill>
                  <a:schemeClr val="tx1"/>
                </a:solidFill>
                <a:latin typeface="+mn-lt"/>
              </a:rPr>
              <a:t>are described as "guardians" because they act like a protective fence keeping guard around those who obey them).  And Abraham obeyed the </a:t>
            </a:r>
            <a:r>
              <a:rPr lang="en-US" sz="4000" b="1" i="1" dirty="0" err="1">
                <a:solidFill>
                  <a:schemeClr val="tx1"/>
                </a:solidFill>
                <a:latin typeface="+mn-lt"/>
              </a:rPr>
              <a:t>chukim</a:t>
            </a:r>
            <a:r>
              <a:rPr lang="en-US" sz="4000" b="1" dirty="0">
                <a:solidFill>
                  <a:schemeClr val="tx1"/>
                </a:solidFill>
                <a:latin typeface="+mn-lt"/>
              </a:rPr>
              <a:t> and the </a:t>
            </a:r>
            <a:r>
              <a:rPr lang="en-US" sz="4000" b="1" i="1" dirty="0" err="1">
                <a:solidFill>
                  <a:schemeClr val="tx1"/>
                </a:solidFill>
                <a:latin typeface="+mn-lt"/>
              </a:rPr>
              <a:t>torot</a:t>
            </a:r>
            <a:r>
              <a:rPr lang="en-US" sz="4000" b="1" dirty="0">
                <a:solidFill>
                  <a:schemeClr val="tx1"/>
                </a:solidFill>
                <a:latin typeface="+mn-lt"/>
              </a:rPr>
              <a:t> (the rules and instructions) of </a:t>
            </a:r>
            <a:r>
              <a:rPr lang="en-US" sz="4000" b="1" dirty="0" smtClean="0">
                <a:solidFill>
                  <a:schemeClr val="tx1"/>
                </a:solidFill>
                <a:latin typeface="+mn-lt"/>
              </a:rPr>
              <a:t>Yahuwah.</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8198649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smtClean="0">
                <a:solidFill>
                  <a:schemeClr val="tx1"/>
                </a:solidFill>
                <a:latin typeface="+mn-lt"/>
              </a:rPr>
              <a:t>Thus</a:t>
            </a:r>
            <a:r>
              <a:rPr lang="en-US" sz="4000" b="1" dirty="0">
                <a:solidFill>
                  <a:schemeClr val="tx1"/>
                </a:solidFill>
                <a:latin typeface="+mn-lt"/>
              </a:rPr>
              <a:t>, the Gospel that was proclaimed in advance to Abraham is the message that says that those who are faithful to Elohim in their hearts, </a:t>
            </a:r>
            <a:r>
              <a:rPr lang="en-US" sz="4000" b="1" dirty="0" smtClean="0">
                <a:solidFill>
                  <a:schemeClr val="tx1"/>
                </a:solidFill>
                <a:latin typeface="+mn-lt"/>
              </a:rPr>
              <a:t>their deeds </a:t>
            </a:r>
            <a:r>
              <a:rPr lang="en-US" sz="4000" b="1" dirty="0">
                <a:solidFill>
                  <a:schemeClr val="tx1"/>
                </a:solidFill>
                <a:latin typeface="+mn-lt"/>
              </a:rPr>
              <a:t>and actions </a:t>
            </a:r>
            <a:r>
              <a:rPr lang="en-US" sz="4000" b="1" dirty="0" smtClean="0">
                <a:solidFill>
                  <a:schemeClr val="tx1"/>
                </a:solidFill>
                <a:latin typeface="+mn-lt"/>
              </a:rPr>
              <a:t>done in obedience will </a:t>
            </a:r>
            <a:r>
              <a:rPr lang="en-US" sz="4000" b="1" dirty="0">
                <a:solidFill>
                  <a:schemeClr val="tx1"/>
                </a:solidFill>
                <a:latin typeface="+mn-lt"/>
              </a:rPr>
              <a:t>be considered righteous in his sight.  And so, Abraham believed </a:t>
            </a:r>
            <a:r>
              <a:rPr lang="en-US" sz="4000" b="1" dirty="0" smtClean="0">
                <a:solidFill>
                  <a:schemeClr val="tx1"/>
                </a:solidFill>
                <a:latin typeface="+mn-lt"/>
              </a:rPr>
              <a:t>Yahuwah's </a:t>
            </a:r>
            <a:r>
              <a:rPr lang="en-US" sz="4000" b="1" dirty="0">
                <a:solidFill>
                  <a:schemeClr val="tx1"/>
                </a:solidFill>
                <a:latin typeface="+mn-lt"/>
              </a:rPr>
              <a:t>promise and </a:t>
            </a:r>
            <a:r>
              <a:rPr lang="en-US" sz="4000" b="1" dirty="0" smtClean="0">
                <a:solidFill>
                  <a:schemeClr val="tx1"/>
                </a:solidFill>
                <a:latin typeface="+mn-lt"/>
              </a:rPr>
              <a:t>manifested </a:t>
            </a:r>
            <a:r>
              <a:rPr lang="en-US" sz="4000" b="1" dirty="0">
                <a:solidFill>
                  <a:schemeClr val="tx1"/>
                </a:solidFill>
                <a:latin typeface="+mn-lt"/>
              </a:rPr>
              <a:t>his "belief" by obeying all the will of </a:t>
            </a:r>
            <a:r>
              <a:rPr lang="en-US" sz="4000" b="1" dirty="0" smtClean="0">
                <a:solidFill>
                  <a:schemeClr val="tx1"/>
                </a:solidFill>
                <a:latin typeface="+mn-lt"/>
              </a:rPr>
              <a:t>Elohim. Obedience is the other side of the coin of “</a:t>
            </a:r>
            <a:r>
              <a:rPr lang="en-US" sz="4000" b="1" dirty="0" smtClean="0"/>
              <a:t>belief.”  </a:t>
            </a:r>
            <a:r>
              <a:rPr lang="en-US" sz="4000" b="1" dirty="0" smtClean="0">
                <a:solidFill>
                  <a:schemeClr val="tx1"/>
                </a:solidFill>
                <a:latin typeface="+mn-lt"/>
              </a:rPr>
              <a:t>Elohim credits </a:t>
            </a:r>
            <a:r>
              <a:rPr lang="en-US" sz="4000" b="1" dirty="0">
                <a:solidFill>
                  <a:schemeClr val="tx1"/>
                </a:solidFill>
                <a:latin typeface="+mn-lt"/>
              </a:rPr>
              <a:t>this combined </a:t>
            </a:r>
            <a:r>
              <a:rPr lang="en-US" sz="4000" b="1" dirty="0" smtClean="0">
                <a:solidFill>
                  <a:schemeClr val="tx1"/>
                </a:solidFill>
                <a:latin typeface="+mn-lt"/>
              </a:rPr>
              <a:t>believe </a:t>
            </a:r>
            <a:r>
              <a:rPr lang="en-US" sz="4000" b="1" dirty="0">
                <a:solidFill>
                  <a:schemeClr val="tx1"/>
                </a:solidFill>
                <a:latin typeface="+mn-lt"/>
              </a:rPr>
              <a:t>and obedience for righteousness</a:t>
            </a:r>
            <a:r>
              <a:rPr lang="en-US" sz="4000" b="1" dirty="0" smtClean="0">
                <a:solidFill>
                  <a:schemeClr val="tx1"/>
                </a:solidFill>
                <a:latin typeface="+mn-lt"/>
              </a:rPr>
              <a:t>. </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2209671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Paul’s Use of “Works and Faith”</a:t>
            </a:r>
          </a:p>
          <a:p>
            <a:pPr>
              <a:buNone/>
            </a:pPr>
            <a:r>
              <a:rPr lang="en-US" sz="4000" b="1" dirty="0" smtClean="0">
                <a:solidFill>
                  <a:schemeClr val="tx1"/>
                </a:solidFill>
                <a:latin typeface="+mn-lt"/>
              </a:rPr>
              <a:t>Another important hint of interpretation of Paul is to note that when he contrasts “faith and works” he is referring to the “works” of obedience to man made doctrines and traditions, while “faith” means faithful obedience to Yahuwah’s commandments.</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3258588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Paul’s Righteousness By Faith Message</a:t>
            </a:r>
          </a:p>
          <a:p>
            <a:pPr>
              <a:buNone/>
            </a:pPr>
            <a:r>
              <a:rPr lang="en-US" sz="4000" b="1" dirty="0">
                <a:solidFill>
                  <a:schemeClr val="tx1"/>
                </a:solidFill>
                <a:latin typeface="+mn-lt"/>
              </a:rPr>
              <a:t>For I am not ashamed of </a:t>
            </a:r>
            <a:r>
              <a:rPr lang="en-US" sz="4000" b="1" u="sng" dirty="0">
                <a:solidFill>
                  <a:schemeClr val="tx1"/>
                </a:solidFill>
                <a:latin typeface="+mn-lt"/>
              </a:rPr>
              <a:t>the gospel</a:t>
            </a:r>
            <a:r>
              <a:rPr lang="en-US" sz="4000" b="1" dirty="0">
                <a:solidFill>
                  <a:schemeClr val="tx1"/>
                </a:solidFill>
                <a:latin typeface="+mn-lt"/>
              </a:rPr>
              <a:t>, for it is Elohim's power for salvation to everyone who believes, to the Yehudi first and also to the Greek.  For </a:t>
            </a:r>
            <a:r>
              <a:rPr lang="en-US" sz="4000" b="1" u="sng" dirty="0">
                <a:solidFill>
                  <a:schemeClr val="tx1"/>
                </a:solidFill>
                <a:latin typeface="+mn-lt"/>
              </a:rPr>
              <a:t>the righteousness of Elohim is revealed in the Gospel</a:t>
            </a:r>
            <a:r>
              <a:rPr lang="en-US" sz="4000" b="1" dirty="0">
                <a:solidFill>
                  <a:schemeClr val="tx1"/>
                </a:solidFill>
                <a:latin typeface="+mn-lt"/>
              </a:rPr>
              <a:t> from faith to faith, just as it is written, "The righteous will live by </a:t>
            </a:r>
            <a:r>
              <a:rPr lang="en-US" sz="4000" b="1" dirty="0" smtClean="0">
                <a:solidFill>
                  <a:schemeClr val="tx1"/>
                </a:solidFill>
                <a:latin typeface="+mn-lt"/>
              </a:rPr>
              <a:t>faithfulness" </a:t>
            </a:r>
            <a:r>
              <a:rPr lang="en-US" sz="4000" b="1" dirty="0">
                <a:solidFill>
                  <a:schemeClr val="tx1"/>
                </a:solidFill>
                <a:latin typeface="+mn-lt"/>
              </a:rPr>
              <a:t>(vs. 16-17).</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7528737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Imputed Righteousness</a:t>
            </a:r>
          </a:p>
          <a:p>
            <a:pPr>
              <a:buNone/>
            </a:pPr>
            <a:r>
              <a:rPr lang="en-US" sz="4000" b="1" dirty="0" smtClean="0">
                <a:solidFill>
                  <a:schemeClr val="tx1"/>
                </a:solidFill>
                <a:latin typeface="+mn-lt"/>
              </a:rPr>
              <a:t>Does God impute righteousness to those who believe in Jesus?</a:t>
            </a:r>
          </a:p>
          <a:p>
            <a:pPr>
              <a:buNone/>
            </a:pPr>
            <a:r>
              <a:rPr lang="en-US" sz="4000" b="1" dirty="0" smtClean="0">
                <a:solidFill>
                  <a:schemeClr val="tx1"/>
                </a:solidFill>
                <a:latin typeface="+mn-lt"/>
                <a:cs typeface="Times New Roman" pitchFamily="18" charset="0"/>
              </a:rPr>
              <a:t>Does God see through “Jesus Filtering Glasses” when he looks at us.</a:t>
            </a:r>
          </a:p>
          <a:p>
            <a:pPr>
              <a:buNone/>
            </a:pPr>
            <a:r>
              <a:rPr lang="en-US" sz="4000" b="1" dirty="0" smtClean="0">
                <a:solidFill>
                  <a:schemeClr val="tx1"/>
                </a:solidFill>
                <a:latin typeface="+mn-lt"/>
                <a:cs typeface="Times New Roman" pitchFamily="18" charset="0"/>
              </a:rPr>
              <a:t>“Because he looks through Jesus blood, he sees you in Jesus as though you were righteous like Jesus is righteous.” – True or Not?</a:t>
            </a:r>
          </a:p>
        </p:txBody>
      </p:sp>
    </p:spTree>
    <p:extLst>
      <p:ext uri="{BB962C8B-B14F-4D97-AF65-F5344CB8AC3E}">
        <p14:creationId xmlns:p14="http://schemas.microsoft.com/office/powerpoint/2010/main" val="868931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Let’s Get Real About Righteousness</a:t>
            </a:r>
          </a:p>
          <a:p>
            <a:pPr>
              <a:buNone/>
            </a:pPr>
            <a:r>
              <a:rPr lang="en-US" sz="4000" b="1" dirty="0">
                <a:solidFill>
                  <a:schemeClr val="tx1"/>
                </a:solidFill>
                <a:latin typeface="+mn-lt"/>
              </a:rPr>
              <a:t>Little children, let no one deceive you: The one who practices righteousness is righteous, just as he (Messiah) is righteous (1 John 3:7</a:t>
            </a:r>
            <a:r>
              <a:rPr lang="en-US" sz="4000" b="1" dirty="0" smtClean="0">
                <a:solidFill>
                  <a:schemeClr val="tx1"/>
                </a:solidFill>
                <a:latin typeface="+mn-lt"/>
              </a:rPr>
              <a:t>).</a:t>
            </a:r>
          </a:p>
          <a:p>
            <a:pPr>
              <a:buNone/>
            </a:pPr>
            <a:endParaRPr lang="en-US" sz="4000" b="1" dirty="0">
              <a:cs typeface="Times New Roman" pitchFamily="18" charset="0"/>
            </a:endParaRPr>
          </a:p>
          <a:p>
            <a:pPr>
              <a:buNone/>
            </a:pPr>
            <a:r>
              <a:rPr lang="en-US" sz="4000" b="1" dirty="0" smtClean="0">
                <a:solidFill>
                  <a:schemeClr val="tx1"/>
                </a:solidFill>
                <a:latin typeface="+mn-lt"/>
                <a:cs typeface="Times New Roman" pitchFamily="18" charset="0"/>
              </a:rPr>
              <a:t>Righteousness is not a theoretical, theological concept.</a:t>
            </a:r>
          </a:p>
          <a:p>
            <a:pPr>
              <a:buNone/>
            </a:pPr>
            <a:r>
              <a:rPr lang="en-US" sz="4000" b="1" dirty="0" smtClean="0">
                <a:cs typeface="Times New Roman" pitchFamily="18" charset="0"/>
              </a:rPr>
              <a:t>It is practical and real.</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0532217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348344"/>
            <a:ext cx="11092545" cy="6313715"/>
          </a:xfrm>
        </p:spPr>
        <p:txBody>
          <a:bodyPr>
            <a:normAutofit/>
          </a:bodyPr>
          <a:lstStyle/>
          <a:p>
            <a:pPr>
              <a:buNone/>
            </a:pPr>
            <a:r>
              <a:rPr lang="en-US" sz="4000" b="1" dirty="0" smtClean="0">
                <a:solidFill>
                  <a:schemeClr val="tx1"/>
                </a:solidFill>
                <a:latin typeface="+mn-lt"/>
              </a:rPr>
              <a:t>In </a:t>
            </a:r>
            <a:r>
              <a:rPr lang="en-US" sz="4000" b="1" dirty="0">
                <a:solidFill>
                  <a:schemeClr val="tx1"/>
                </a:solidFill>
                <a:latin typeface="+mn-lt"/>
              </a:rPr>
              <a:t>Paul's statement above, he explains how the Gospel reveals the righteousness of Elohim.  He quoted Habakkuk 2:4, "the righteous will live by faithfulness."  The righteousness of Elohim is obtained by "living by faithfulness."  "Live by faith" should more properly be translated as "live by faithfulness (i.e. 'fidelity')."  This principle of "living by faithfulness" is a reference to remaining loyal to Elohim. </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7844033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348344"/>
            <a:ext cx="11092545" cy="6313715"/>
          </a:xfrm>
        </p:spPr>
        <p:txBody>
          <a:bodyPr>
            <a:normAutofit/>
          </a:bodyPr>
          <a:lstStyle/>
          <a:p>
            <a:pPr>
              <a:buNone/>
            </a:pPr>
            <a:r>
              <a:rPr lang="en-US" sz="4000" b="1" dirty="0" smtClean="0">
                <a:solidFill>
                  <a:schemeClr val="tx1"/>
                </a:solidFill>
                <a:latin typeface="+mn-lt"/>
              </a:rPr>
              <a:t>Using </a:t>
            </a:r>
            <a:r>
              <a:rPr lang="en-US" sz="4000" b="1" dirty="0">
                <a:solidFill>
                  <a:schemeClr val="tx1"/>
                </a:solidFill>
                <a:latin typeface="+mn-lt"/>
              </a:rPr>
              <a:t>the analogy of marriage, we remain faithful through fidelity, which means "not fooling around with someone else</a:t>
            </a:r>
            <a:r>
              <a:rPr lang="en-US" sz="4000" b="1" dirty="0" smtClean="0">
                <a:solidFill>
                  <a:schemeClr val="tx1"/>
                </a:solidFill>
                <a:latin typeface="+mn-lt"/>
              </a:rPr>
              <a:t>." </a:t>
            </a:r>
            <a:r>
              <a:rPr lang="en-US" sz="4000" b="1" dirty="0">
                <a:solidFill>
                  <a:schemeClr val="tx1"/>
                </a:solidFill>
                <a:latin typeface="+mn-lt"/>
              </a:rPr>
              <a:t>Faithfulness to Elohim means walking in obedience to the commandments and worshipping only him.  So if the Gospel reveals the righteousness of Elohim, then </a:t>
            </a:r>
            <a:r>
              <a:rPr lang="en-US" sz="4000" b="1" u="sng" dirty="0">
                <a:solidFill>
                  <a:schemeClr val="tx1"/>
                </a:solidFill>
                <a:latin typeface="+mn-lt"/>
              </a:rPr>
              <a:t>the Gospel must </a:t>
            </a:r>
            <a:r>
              <a:rPr lang="en-US" sz="4000" b="1" u="sng" dirty="0" smtClean="0">
                <a:solidFill>
                  <a:schemeClr val="tx1"/>
                </a:solidFill>
                <a:latin typeface="+mn-lt"/>
              </a:rPr>
              <a:t>include </a:t>
            </a:r>
            <a:r>
              <a:rPr lang="en-US" sz="4000" b="1" u="sng" dirty="0">
                <a:solidFill>
                  <a:schemeClr val="tx1"/>
                </a:solidFill>
                <a:latin typeface="+mn-lt"/>
              </a:rPr>
              <a:t>the message of Scripture which tells us to obey the commandments of the Almighty!</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4527052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697" y="348344"/>
            <a:ext cx="11066419"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What Else Does Paul Say About Righteousness?</a:t>
            </a:r>
          </a:p>
          <a:p>
            <a:pPr>
              <a:buNone/>
            </a:pPr>
            <a:r>
              <a:rPr lang="en-US" sz="4000" b="1" dirty="0">
                <a:solidFill>
                  <a:schemeClr val="tx1"/>
                </a:solidFill>
                <a:latin typeface="+mn-lt"/>
              </a:rPr>
              <a:t>For </a:t>
            </a:r>
            <a:r>
              <a:rPr lang="en-US" sz="4000" b="1" dirty="0" err="1">
                <a:solidFill>
                  <a:schemeClr val="tx1"/>
                </a:solidFill>
                <a:latin typeface="+mn-lt"/>
              </a:rPr>
              <a:t>Mosheh</a:t>
            </a:r>
            <a:r>
              <a:rPr lang="en-US" sz="4000" b="1" dirty="0">
                <a:solidFill>
                  <a:schemeClr val="tx1"/>
                </a:solidFill>
                <a:latin typeface="+mn-lt"/>
              </a:rPr>
              <a:t> writes about the righteousness that is by the Torah (law): "The one who does these things will live by them." Moreover, the righteousness that is by faith says: "Do not say in your heart, 'Who will ascend into heaven?'" (that is, to bring Messiah down)  or "Who will descend into the abyss?" (that is, to bring Messiah up from the dead).  But what does it say? "The word is near you, in your mouth and in your heart" (that is, the word of faith that we preach)- (Romans 10:5-8, quoting </a:t>
            </a:r>
            <a:r>
              <a:rPr lang="en-US" sz="4000" b="1" dirty="0" err="1">
                <a:solidFill>
                  <a:schemeClr val="tx1"/>
                </a:solidFill>
                <a:latin typeface="+mn-lt"/>
              </a:rPr>
              <a:t>Devarim</a:t>
            </a:r>
            <a:r>
              <a:rPr lang="en-US" sz="4000" b="1" dirty="0">
                <a:solidFill>
                  <a:schemeClr val="tx1"/>
                </a:solidFill>
                <a:latin typeface="+mn-lt"/>
              </a:rPr>
              <a:t> 30:11-13).</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320935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Bwgrkn" panose="00000400000000000000" pitchFamily="2" charset="0"/>
              </a:rPr>
              <a:t>de</a:t>
            </a:r>
            <a:r>
              <a:rPr lang="en-US" sz="4000" b="1" dirty="0">
                <a:solidFill>
                  <a:schemeClr val="tx1"/>
                </a:solidFill>
                <a:latin typeface="Bwgrkn" panose="00000400000000000000" pitchFamily="2" charset="0"/>
              </a:rPr>
              <a:t>.</a:t>
            </a:r>
            <a:r>
              <a:rPr lang="en-US" sz="4000" b="1" dirty="0" smtClean="0">
                <a:solidFill>
                  <a:schemeClr val="tx1"/>
                </a:solidFill>
                <a:latin typeface="+mn-lt"/>
                <a:cs typeface="Times New Roman" pitchFamily="18" charset="0"/>
              </a:rPr>
              <a:t> - de</a:t>
            </a:r>
          </a:p>
          <a:p>
            <a:pPr>
              <a:buNone/>
            </a:pPr>
            <a:r>
              <a:rPr lang="en-US" sz="4000" b="1" dirty="0">
                <a:solidFill>
                  <a:schemeClr val="tx1"/>
                </a:solidFill>
                <a:latin typeface="+mn-lt"/>
              </a:rPr>
              <a:t> </a:t>
            </a:r>
            <a:r>
              <a:rPr lang="en-US" sz="4000" b="1" i="1" dirty="0">
                <a:solidFill>
                  <a:schemeClr val="tx1"/>
                </a:solidFill>
                <a:latin typeface="+mn-lt"/>
              </a:rPr>
              <a:t>Thayer's Greek Lexicon </a:t>
            </a:r>
            <a:r>
              <a:rPr lang="en-US" sz="4000" b="1" dirty="0">
                <a:solidFill>
                  <a:schemeClr val="tx1"/>
                </a:solidFill>
                <a:latin typeface="+mn-lt"/>
              </a:rPr>
              <a:t>explains another usage of the particle </a:t>
            </a:r>
            <a:r>
              <a:rPr lang="en-US" sz="4000" b="1" i="1" dirty="0">
                <a:solidFill>
                  <a:schemeClr val="tx1"/>
                </a:solidFill>
                <a:latin typeface="+mn-lt"/>
              </a:rPr>
              <a:t>de</a:t>
            </a:r>
            <a:r>
              <a:rPr lang="en-US" sz="4000" b="1" dirty="0" smtClean="0">
                <a:solidFill>
                  <a:schemeClr val="tx1"/>
                </a:solidFill>
                <a:latin typeface="+mn-lt"/>
              </a:rPr>
              <a:t>: it </a:t>
            </a:r>
            <a:r>
              <a:rPr lang="en-US" sz="4000" b="1" dirty="0">
                <a:solidFill>
                  <a:schemeClr val="tx1"/>
                </a:solidFill>
                <a:latin typeface="+mn-lt"/>
              </a:rPr>
              <a:t>is joined to terms which are repeated with a certain emphasis, and with such additions as tend to explain and establish them more exactly; in this use of the particle we may supply a suppressed negative clause and give its force in English by inserting </a:t>
            </a:r>
            <a:r>
              <a:rPr lang="en-US" sz="4000" b="1" i="1" dirty="0">
                <a:solidFill>
                  <a:schemeClr val="tx1"/>
                </a:solidFill>
                <a:latin typeface="+mn-lt"/>
              </a:rPr>
              <a:t>I say, and that, so then, </a:t>
            </a:r>
            <a:r>
              <a:rPr lang="en-US" sz="4000" b="1" dirty="0">
                <a:solidFill>
                  <a:schemeClr val="tx1"/>
                </a:solidFill>
                <a:latin typeface="+mn-lt"/>
              </a:rPr>
              <a:t>etc. </a:t>
            </a: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7650158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smtClean="0">
                <a:solidFill>
                  <a:schemeClr val="tx1"/>
                </a:solidFill>
                <a:latin typeface="+mn-lt"/>
              </a:rPr>
              <a:t>This </a:t>
            </a:r>
            <a:r>
              <a:rPr lang="en-US" sz="4000" b="1" dirty="0">
                <a:solidFill>
                  <a:schemeClr val="tx1"/>
                </a:solidFill>
                <a:latin typeface="+mn-lt"/>
              </a:rPr>
              <a:t>commandment (Covenant) I am giving you today is not too difficult for you, nor is it too remote.  It is not in heaven, as though one must say, "Who will go up to heaven to get it for us and proclaim it to us so we may obey it?"  And it is not across the sea, as though one must say, "Who will cross over to the other side of the sea and get it for us and proclaim it to us so we may obey it?"  </a:t>
            </a:r>
            <a:r>
              <a:rPr lang="en-US" sz="4000" b="1" u="sng" dirty="0">
                <a:solidFill>
                  <a:schemeClr val="tx1"/>
                </a:solidFill>
                <a:latin typeface="+mn-lt"/>
              </a:rPr>
              <a:t>For the thing is very near you--it is in your mouth and mind so that you can do it.</a:t>
            </a:r>
            <a:r>
              <a:rPr lang="en-US" sz="4000" b="1" dirty="0">
                <a:solidFill>
                  <a:schemeClr val="tx1"/>
                </a:solidFill>
                <a:latin typeface="+mn-lt"/>
              </a:rPr>
              <a:t>  </a:t>
            </a:r>
            <a:r>
              <a:rPr lang="en-US" sz="4000" b="1" dirty="0" smtClean="0">
                <a:solidFill>
                  <a:schemeClr val="tx1"/>
                </a:solidFill>
                <a:latin typeface="+mn-lt"/>
              </a:rPr>
              <a:t>(</a:t>
            </a:r>
            <a:r>
              <a:rPr lang="en-US" sz="4000" b="1" dirty="0" err="1">
                <a:solidFill>
                  <a:schemeClr val="tx1"/>
                </a:solidFill>
                <a:latin typeface="+mn-lt"/>
              </a:rPr>
              <a:t>Devarim</a:t>
            </a:r>
            <a:r>
              <a:rPr lang="en-US" sz="4000" b="1" dirty="0">
                <a:solidFill>
                  <a:schemeClr val="tx1"/>
                </a:solidFill>
                <a:latin typeface="+mn-lt"/>
              </a:rPr>
              <a:t> </a:t>
            </a:r>
            <a:r>
              <a:rPr lang="en-US" sz="4000" b="1" dirty="0" smtClean="0">
                <a:solidFill>
                  <a:schemeClr val="tx1"/>
                </a:solidFill>
                <a:latin typeface="+mn-lt"/>
              </a:rPr>
              <a:t>30:11-13).</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4033097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buNone/>
            </a:pPr>
            <a:r>
              <a:rPr lang="en-US" sz="4000" b="1" dirty="0" smtClean="0">
                <a:solidFill>
                  <a:schemeClr val="tx1"/>
                </a:solidFill>
                <a:latin typeface="+mn-lt"/>
              </a:rPr>
              <a:t>Look</a:t>
            </a:r>
            <a:r>
              <a:rPr lang="en-US" sz="4000" b="1" dirty="0">
                <a:solidFill>
                  <a:schemeClr val="tx1"/>
                </a:solidFill>
                <a:latin typeface="+mn-lt"/>
              </a:rPr>
              <a:t>! I have set before you today life and prosperity on the one hand, and death and disaster on the other.  </a:t>
            </a:r>
            <a:r>
              <a:rPr lang="en-US" sz="4000" b="1" u="sng" dirty="0">
                <a:solidFill>
                  <a:schemeClr val="tx1"/>
                </a:solidFill>
                <a:latin typeface="+mn-lt"/>
              </a:rPr>
              <a:t>What I am commanding you today is to love </a:t>
            </a:r>
            <a:r>
              <a:rPr lang="en-US" sz="4000" b="1" u="sng" dirty="0" smtClean="0">
                <a:solidFill>
                  <a:schemeClr val="tx1"/>
                </a:solidFill>
                <a:latin typeface="+mn-lt"/>
              </a:rPr>
              <a:t>Yahuwah </a:t>
            </a:r>
            <a:r>
              <a:rPr lang="en-US" sz="4000" b="1" u="sng" dirty="0">
                <a:solidFill>
                  <a:schemeClr val="tx1"/>
                </a:solidFill>
                <a:latin typeface="+mn-lt"/>
              </a:rPr>
              <a:t>your Elohim, to walk in his ways, and to obey his commandments, his rules, and his right-rulings.</a:t>
            </a:r>
            <a:r>
              <a:rPr lang="en-US" sz="4000" b="1" dirty="0">
                <a:solidFill>
                  <a:schemeClr val="tx1"/>
                </a:solidFill>
                <a:latin typeface="+mn-lt"/>
              </a:rPr>
              <a:t> Then you will live and become numerous and </a:t>
            </a:r>
            <a:r>
              <a:rPr lang="en-US" sz="4000" b="1" dirty="0" smtClean="0">
                <a:solidFill>
                  <a:schemeClr val="tx1"/>
                </a:solidFill>
                <a:latin typeface="+mn-lt"/>
              </a:rPr>
              <a:t>Yahuwah </a:t>
            </a:r>
            <a:r>
              <a:rPr lang="en-US" sz="4000" b="1" dirty="0">
                <a:solidFill>
                  <a:schemeClr val="tx1"/>
                </a:solidFill>
                <a:latin typeface="+mn-lt"/>
              </a:rPr>
              <a:t>your Elohim will bless you in the land which you are about to possess (</a:t>
            </a:r>
            <a:r>
              <a:rPr lang="en-US" sz="4000" b="1" dirty="0" err="1">
                <a:solidFill>
                  <a:schemeClr val="tx1"/>
                </a:solidFill>
                <a:latin typeface="+mn-lt"/>
              </a:rPr>
              <a:t>Devarim</a:t>
            </a:r>
            <a:r>
              <a:rPr lang="en-US" sz="4000" b="1" dirty="0">
                <a:solidFill>
                  <a:schemeClr val="tx1"/>
                </a:solidFill>
                <a:latin typeface="+mn-lt"/>
              </a:rPr>
              <a:t> </a:t>
            </a:r>
            <a:r>
              <a:rPr lang="en-US" sz="4000" b="1" dirty="0" smtClean="0">
                <a:solidFill>
                  <a:schemeClr val="tx1"/>
                </a:solidFill>
                <a:latin typeface="+mn-lt"/>
              </a:rPr>
              <a:t>30:14-16</a:t>
            </a:r>
            <a:r>
              <a:rPr lang="en-US" sz="4000" b="1" dirty="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857721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Torah Teaches About Life</a:t>
            </a:r>
          </a:p>
          <a:p>
            <a:pPr>
              <a:buNone/>
            </a:pPr>
            <a:r>
              <a:rPr lang="en-US" sz="4000" b="1" dirty="0">
                <a:solidFill>
                  <a:schemeClr val="tx1"/>
                </a:solidFill>
                <a:latin typeface="+mn-lt"/>
              </a:rPr>
              <a:t>"Look! I have set before you today </a:t>
            </a:r>
            <a:r>
              <a:rPr lang="en-US" sz="4000" b="1" u="sng" dirty="0">
                <a:solidFill>
                  <a:schemeClr val="tx1"/>
                </a:solidFill>
                <a:latin typeface="+mn-lt"/>
              </a:rPr>
              <a:t>life</a:t>
            </a:r>
            <a:r>
              <a:rPr lang="en-US" sz="4000" b="1" dirty="0">
                <a:solidFill>
                  <a:schemeClr val="tx1"/>
                </a:solidFill>
                <a:latin typeface="+mn-lt"/>
              </a:rPr>
              <a:t> and prosperity on the one hand, and death and disaster on the other.  What I am commanding you today is to </a:t>
            </a:r>
            <a:r>
              <a:rPr lang="en-US" sz="4000" b="1" u="sng" dirty="0">
                <a:solidFill>
                  <a:schemeClr val="tx1"/>
                </a:solidFill>
                <a:latin typeface="+mn-lt"/>
              </a:rPr>
              <a:t>love </a:t>
            </a:r>
            <a:r>
              <a:rPr lang="en-US" sz="4000" b="1" u="sng" dirty="0" smtClean="0">
                <a:solidFill>
                  <a:schemeClr val="tx1"/>
                </a:solidFill>
                <a:latin typeface="+mn-lt"/>
              </a:rPr>
              <a:t>Yahuwah </a:t>
            </a:r>
            <a:r>
              <a:rPr lang="en-US" sz="4000" b="1" u="sng" dirty="0">
                <a:solidFill>
                  <a:schemeClr val="tx1"/>
                </a:solidFill>
                <a:latin typeface="+mn-lt"/>
              </a:rPr>
              <a:t>your Elohim, to walk in his ways, and to obey his commandments, his rules, and his right-rulings</a:t>
            </a:r>
            <a:r>
              <a:rPr lang="en-US" sz="4000" b="1" dirty="0">
                <a:solidFill>
                  <a:schemeClr val="tx1"/>
                </a:solidFill>
                <a:latin typeface="+mn-lt"/>
              </a:rPr>
              <a:t>. </a:t>
            </a:r>
            <a:r>
              <a:rPr lang="en-US" sz="4000" b="1" u="sng" dirty="0">
                <a:solidFill>
                  <a:schemeClr val="tx1"/>
                </a:solidFill>
                <a:latin typeface="+mn-lt"/>
              </a:rPr>
              <a:t>Then you will live</a:t>
            </a:r>
            <a:r>
              <a:rPr lang="en-US" sz="4000" b="1" dirty="0">
                <a:solidFill>
                  <a:schemeClr val="tx1"/>
                </a:solidFill>
                <a:latin typeface="+mn-lt"/>
              </a:rPr>
              <a:t> and become numerous and </a:t>
            </a:r>
            <a:r>
              <a:rPr lang="en-US" sz="4000" b="1" dirty="0" smtClean="0">
                <a:solidFill>
                  <a:schemeClr val="tx1"/>
                </a:solidFill>
                <a:latin typeface="+mn-lt"/>
              </a:rPr>
              <a:t>Yahuwah </a:t>
            </a:r>
            <a:r>
              <a:rPr lang="en-US" sz="4000" b="1" dirty="0">
                <a:solidFill>
                  <a:schemeClr val="tx1"/>
                </a:solidFill>
                <a:latin typeface="+mn-lt"/>
              </a:rPr>
              <a:t>your Elohim will bless you in the land which you are about to possess (</a:t>
            </a:r>
            <a:r>
              <a:rPr lang="en-US" sz="4000" b="1" dirty="0" err="1">
                <a:solidFill>
                  <a:schemeClr val="tx1"/>
                </a:solidFill>
                <a:latin typeface="+mn-lt"/>
              </a:rPr>
              <a:t>Devarim</a:t>
            </a:r>
            <a:r>
              <a:rPr lang="en-US" sz="4000" b="1" dirty="0">
                <a:solidFill>
                  <a:schemeClr val="tx1"/>
                </a:solidFill>
                <a:latin typeface="+mn-lt"/>
              </a:rPr>
              <a:t> 30:15, 16).</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14148039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51" y="348344"/>
            <a:ext cx="11273246" cy="6313715"/>
          </a:xfrm>
        </p:spPr>
        <p:txBody>
          <a:bodyPr>
            <a:normAutofit fontScale="92500" lnSpcReduction="10000"/>
          </a:bodyPr>
          <a:lstStyle/>
          <a:p>
            <a:pPr>
              <a:buNone/>
            </a:pPr>
            <a:r>
              <a:rPr lang="en-US" sz="4000" b="1" dirty="0" smtClean="0">
                <a:solidFill>
                  <a:schemeClr val="tx1"/>
                </a:solidFill>
                <a:latin typeface="+mn-lt"/>
              </a:rPr>
              <a:t>However</a:t>
            </a:r>
            <a:r>
              <a:rPr lang="en-US" sz="4000" b="1" dirty="0">
                <a:solidFill>
                  <a:schemeClr val="tx1"/>
                </a:solidFill>
                <a:latin typeface="+mn-lt"/>
              </a:rPr>
              <a:t>, if you turn aside and do not obey, but are lured away to worship and serve other </a:t>
            </a:r>
            <a:r>
              <a:rPr lang="en-US" sz="4000" b="1" dirty="0" err="1">
                <a:solidFill>
                  <a:schemeClr val="tx1"/>
                </a:solidFill>
                <a:latin typeface="+mn-lt"/>
              </a:rPr>
              <a:t>elohim</a:t>
            </a:r>
            <a:r>
              <a:rPr lang="en-US" sz="4000" b="1" dirty="0">
                <a:solidFill>
                  <a:schemeClr val="tx1"/>
                </a:solidFill>
                <a:latin typeface="+mn-lt"/>
              </a:rPr>
              <a:t>,  I declare to you this very day that you will certainly perish! You will not extend your time in the land you are crossing the </a:t>
            </a:r>
            <a:r>
              <a:rPr lang="en-US" sz="4000" b="1" dirty="0" err="1">
                <a:solidFill>
                  <a:schemeClr val="tx1"/>
                </a:solidFill>
                <a:latin typeface="+mn-lt"/>
              </a:rPr>
              <a:t>Yardan</a:t>
            </a:r>
            <a:r>
              <a:rPr lang="en-US" sz="4000" b="1" dirty="0">
                <a:solidFill>
                  <a:schemeClr val="tx1"/>
                </a:solidFill>
                <a:latin typeface="+mn-lt"/>
              </a:rPr>
              <a:t> to possess.  Today I invoke heaven and earth as a witness against you that I have set life and death, blessing and curse, before you. Therefore </a:t>
            </a:r>
            <a:r>
              <a:rPr lang="en-US" sz="4000" b="1" u="sng" dirty="0">
                <a:solidFill>
                  <a:schemeClr val="tx1"/>
                </a:solidFill>
                <a:latin typeface="+mn-lt"/>
              </a:rPr>
              <a:t>choose life so that you and your descendants may live</a:t>
            </a:r>
            <a:r>
              <a:rPr lang="en-US" sz="4000" b="1" dirty="0">
                <a:solidFill>
                  <a:schemeClr val="tx1"/>
                </a:solidFill>
                <a:latin typeface="+mn-lt"/>
              </a:rPr>
              <a:t>!  I also call on you to </a:t>
            </a:r>
            <a:r>
              <a:rPr lang="en-US" sz="4000" b="1" u="sng" dirty="0">
                <a:solidFill>
                  <a:schemeClr val="tx1"/>
                </a:solidFill>
                <a:latin typeface="+mn-lt"/>
              </a:rPr>
              <a:t>love </a:t>
            </a:r>
            <a:r>
              <a:rPr lang="en-US" sz="4000" b="1" u="sng" dirty="0" smtClean="0">
                <a:solidFill>
                  <a:schemeClr val="tx1"/>
                </a:solidFill>
                <a:latin typeface="+mn-lt"/>
              </a:rPr>
              <a:t>Yahuwah </a:t>
            </a:r>
            <a:r>
              <a:rPr lang="en-US" sz="4000" b="1" u="sng" dirty="0">
                <a:solidFill>
                  <a:schemeClr val="tx1"/>
                </a:solidFill>
                <a:latin typeface="+mn-lt"/>
              </a:rPr>
              <a:t>your Elohim, to obey him and be loyal to him, for he gives you life and enables you to live continually</a:t>
            </a:r>
            <a:r>
              <a:rPr lang="en-US" sz="4000" b="1" dirty="0">
                <a:solidFill>
                  <a:schemeClr val="tx1"/>
                </a:solidFill>
                <a:latin typeface="+mn-lt"/>
              </a:rPr>
              <a:t> in the land </a:t>
            </a:r>
            <a:r>
              <a:rPr lang="en-US" sz="4000" b="1" dirty="0" smtClean="0">
                <a:solidFill>
                  <a:schemeClr val="tx1"/>
                </a:solidFill>
                <a:latin typeface="+mn-lt"/>
              </a:rPr>
              <a:t>Yahuwah </a:t>
            </a:r>
            <a:r>
              <a:rPr lang="en-US" sz="4000" b="1" dirty="0">
                <a:solidFill>
                  <a:schemeClr val="tx1"/>
                </a:solidFill>
                <a:latin typeface="+mn-lt"/>
              </a:rPr>
              <a:t>promised to give to your ancestors Avraham, Yitzchak, and </a:t>
            </a:r>
            <a:r>
              <a:rPr lang="en-US" sz="4000" b="1" dirty="0" err="1">
                <a:solidFill>
                  <a:schemeClr val="tx1"/>
                </a:solidFill>
                <a:latin typeface="+mn-lt"/>
              </a:rPr>
              <a:t>Ya'acov</a:t>
            </a:r>
            <a:r>
              <a:rPr lang="en-US" sz="4000" b="1" dirty="0">
                <a:solidFill>
                  <a:schemeClr val="tx1"/>
                </a:solidFill>
                <a:latin typeface="+mn-lt"/>
              </a:rPr>
              <a:t>" (</a:t>
            </a:r>
            <a:r>
              <a:rPr lang="en-US" sz="4000" b="1" dirty="0" err="1">
                <a:solidFill>
                  <a:schemeClr val="tx1"/>
                </a:solidFill>
                <a:latin typeface="+mn-lt"/>
              </a:rPr>
              <a:t>Devarim</a:t>
            </a:r>
            <a:r>
              <a:rPr lang="en-US" sz="4000" b="1" dirty="0">
                <a:solidFill>
                  <a:schemeClr val="tx1"/>
                </a:solidFill>
                <a:latin typeface="+mn-lt"/>
              </a:rPr>
              <a:t> 30:17-20).</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8272063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cs typeface="Times New Roman" pitchFamily="18" charset="0"/>
              </a:rPr>
              <a:t>Righteousness by Faith </a:t>
            </a:r>
            <a:r>
              <a:rPr lang="en-US" sz="4000" b="1" dirty="0" smtClean="0">
                <a:solidFill>
                  <a:schemeClr val="tx1"/>
                </a:solidFill>
                <a:latin typeface="+mn-lt"/>
                <a:cs typeface="Times New Roman" pitchFamily="18" charset="0"/>
              </a:rPr>
              <a:t>– A Summary</a:t>
            </a:r>
          </a:p>
          <a:p>
            <a:pPr>
              <a:buNone/>
            </a:pPr>
            <a:r>
              <a:rPr lang="en-US" sz="4000" b="1" dirty="0">
                <a:solidFill>
                  <a:schemeClr val="tx1"/>
                </a:solidFill>
                <a:latin typeface="+mn-lt"/>
              </a:rPr>
              <a:t>Thus, Paul's gospel of "righteousness by faith" is the same gospel that was proclaimed to Abraham in advance.  It is the eternal, unchanging message that "the revealed righteousness of Elohim" is realized through steadfast "faithfulness" to his Covenant and expresses itself through obedience to his commandments</a:t>
            </a:r>
            <a:r>
              <a:rPr lang="en-US" sz="4000" b="1" dirty="0" smtClean="0">
                <a:solidFill>
                  <a:schemeClr val="tx1"/>
                </a:solidFill>
                <a:latin typeface="+mn-lt"/>
              </a:rPr>
              <a:t>.  Messiah’s death was the atonement that makes this possible.</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454944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a:solidFill>
                  <a:schemeClr val="tx1"/>
                </a:solidFill>
                <a:latin typeface="+mn-lt"/>
                <a:cs typeface="Times New Roman" pitchFamily="18" charset="0"/>
              </a:rPr>
              <a:t>The Gospel Was Proclaimed </a:t>
            </a:r>
            <a:endParaRPr lang="en-US" sz="4000" b="1" dirty="0" smtClean="0">
              <a:solidFill>
                <a:schemeClr val="tx1"/>
              </a:solidFill>
              <a:latin typeface="+mn-lt"/>
              <a:cs typeface="Times New Roman" pitchFamily="18" charset="0"/>
            </a:endParaRPr>
          </a:p>
          <a:p>
            <a:pPr>
              <a:buNone/>
            </a:pPr>
            <a:r>
              <a:rPr lang="en-US" sz="4000" b="1" dirty="0" smtClean="0">
                <a:solidFill>
                  <a:schemeClr val="tx1"/>
                </a:solidFill>
                <a:latin typeface="+mn-lt"/>
                <a:cs typeface="Times New Roman" pitchFamily="18" charset="0"/>
              </a:rPr>
              <a:t>…To Israel in the Wilderness</a:t>
            </a:r>
          </a:p>
          <a:p>
            <a:pPr>
              <a:buNone/>
            </a:pPr>
            <a:r>
              <a:rPr lang="en-US" sz="4000" b="1" dirty="0" smtClean="0">
                <a:solidFill>
                  <a:schemeClr val="tx1"/>
                </a:solidFill>
                <a:latin typeface="+mn-lt"/>
                <a:cs typeface="Times New Roman" pitchFamily="18" charset="0"/>
              </a:rPr>
              <a:t>…By the Priests</a:t>
            </a:r>
          </a:p>
          <a:p>
            <a:pPr>
              <a:buNone/>
            </a:pPr>
            <a:r>
              <a:rPr lang="en-US" sz="4000" b="1" dirty="0" smtClean="0">
                <a:solidFill>
                  <a:schemeClr val="tx1"/>
                </a:solidFill>
                <a:latin typeface="+mn-lt"/>
                <a:cs typeface="Times New Roman" pitchFamily="18" charset="0"/>
              </a:rPr>
              <a:t>…In the Blessings and the Curses</a:t>
            </a:r>
          </a:p>
          <a:p>
            <a:pPr>
              <a:buNone/>
            </a:pPr>
            <a:r>
              <a:rPr lang="en-US" sz="4000" b="1" dirty="0" smtClean="0">
                <a:solidFill>
                  <a:schemeClr val="tx1"/>
                </a:solidFill>
                <a:latin typeface="+mn-lt"/>
                <a:cs typeface="Times New Roman" pitchFamily="18" charset="0"/>
              </a:rPr>
              <a:t>…By the Prophets</a:t>
            </a:r>
          </a:p>
          <a:p>
            <a:pPr>
              <a:buNone/>
            </a:pPr>
            <a:r>
              <a:rPr lang="en-US" sz="4000" b="1" dirty="0" smtClean="0">
                <a:solidFill>
                  <a:schemeClr val="tx1"/>
                </a:solidFill>
                <a:latin typeface="+mn-lt"/>
                <a:cs typeface="Times New Roman" pitchFamily="18" charset="0"/>
              </a:rPr>
              <a:t>…By </a:t>
            </a:r>
            <a:r>
              <a:rPr lang="en-US" sz="4000" b="1" dirty="0" err="1" smtClean="0">
                <a:solidFill>
                  <a:schemeClr val="tx1"/>
                </a:solidFill>
                <a:latin typeface="+mn-lt"/>
                <a:cs typeface="Times New Roman" pitchFamily="18" charset="0"/>
              </a:rPr>
              <a:t>Yahusha</a:t>
            </a:r>
            <a:endParaRPr lang="en-US" sz="4000" b="1" dirty="0" smtClean="0">
              <a:solidFill>
                <a:schemeClr val="tx1"/>
              </a:solidFill>
              <a:latin typeface="+mn-lt"/>
              <a:cs typeface="Times New Roman" pitchFamily="18" charset="0"/>
            </a:endParaRPr>
          </a:p>
          <a:p>
            <a:pPr>
              <a:buNone/>
            </a:pPr>
            <a:r>
              <a:rPr lang="en-US" sz="4000" b="1" dirty="0" smtClean="0">
                <a:solidFill>
                  <a:schemeClr val="tx1"/>
                </a:solidFill>
                <a:latin typeface="+mn-lt"/>
                <a:cs typeface="Times New Roman" pitchFamily="18" charset="0"/>
              </a:rPr>
              <a:t>The Gospel of the Kingdom</a:t>
            </a:r>
          </a:p>
          <a:p>
            <a:pPr>
              <a:buNone/>
            </a:pPr>
            <a:r>
              <a:rPr lang="en-US" sz="4000" b="1" dirty="0" smtClean="0">
                <a:solidFill>
                  <a:schemeClr val="tx1"/>
                </a:solidFill>
                <a:latin typeface="+mn-lt"/>
                <a:cs typeface="Times New Roman" pitchFamily="18" charset="0"/>
              </a:rPr>
              <a:t>The Everlasting Gospel</a:t>
            </a:r>
          </a:p>
          <a:p>
            <a:pPr>
              <a:buNone/>
            </a:pPr>
            <a:endParaRPr lang="en-US" sz="4000" b="1" dirty="0" smtClean="0">
              <a:solidFill>
                <a:schemeClr val="tx1"/>
              </a:solidFill>
              <a:latin typeface="+mn-lt"/>
              <a:cs typeface="Times New Roman" pitchFamily="18" charset="0"/>
            </a:endParaRPr>
          </a:p>
          <a:p>
            <a:pPr>
              <a:buNone/>
            </a:pP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0308254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Gospel Was Proclaimed in the Wilderness</a:t>
            </a:r>
          </a:p>
          <a:p>
            <a:pPr>
              <a:buNone/>
            </a:pPr>
            <a:r>
              <a:rPr lang="en-US" sz="4000" b="1" dirty="0">
                <a:solidFill>
                  <a:schemeClr val="tx1"/>
                </a:solidFill>
                <a:latin typeface="+mn-lt"/>
              </a:rPr>
              <a:t>Therefore, since the promise of entering his rest still stands, let us be careful that none of you </a:t>
            </a:r>
            <a:r>
              <a:rPr lang="en-US" sz="4000" b="1" u="sng" dirty="0" smtClean="0">
                <a:solidFill>
                  <a:schemeClr val="tx1"/>
                </a:solidFill>
                <a:latin typeface="+mn-lt"/>
              </a:rPr>
              <a:t>be found to have fallen short of it</a:t>
            </a:r>
            <a:r>
              <a:rPr lang="en-US" sz="4000" b="1" dirty="0" smtClean="0">
                <a:solidFill>
                  <a:schemeClr val="tx1"/>
                </a:solidFill>
                <a:latin typeface="+mn-lt"/>
              </a:rPr>
              <a:t>.</a:t>
            </a:r>
            <a:endParaRPr lang="en-US" sz="4000" b="1" dirty="0">
              <a:solidFill>
                <a:schemeClr val="tx1"/>
              </a:solidFill>
              <a:latin typeface="+mn-lt"/>
            </a:endParaRPr>
          </a:p>
          <a:p>
            <a:pPr>
              <a:buNone/>
            </a:pPr>
            <a:r>
              <a:rPr lang="en-US" sz="4000" b="1" dirty="0" smtClean="0">
                <a:solidFill>
                  <a:schemeClr val="tx1"/>
                </a:solidFill>
                <a:latin typeface="+mn-lt"/>
              </a:rPr>
              <a:t>For </a:t>
            </a:r>
            <a:r>
              <a:rPr lang="en-US" sz="4000" b="1" dirty="0">
                <a:solidFill>
                  <a:schemeClr val="tx1"/>
                </a:solidFill>
                <a:latin typeface="+mn-lt"/>
              </a:rPr>
              <a:t>we also have had the gospel preached to us, just as they did; but </a:t>
            </a:r>
            <a:r>
              <a:rPr lang="en-US" sz="4000" b="1" u="sng" dirty="0">
                <a:solidFill>
                  <a:schemeClr val="tx1"/>
                </a:solidFill>
                <a:latin typeface="+mn-lt"/>
              </a:rPr>
              <a:t>the message they heard was of no value to them</a:t>
            </a:r>
            <a:r>
              <a:rPr lang="en-US" sz="4000" b="1" dirty="0">
                <a:solidFill>
                  <a:schemeClr val="tx1"/>
                </a:solidFill>
                <a:latin typeface="+mn-lt"/>
              </a:rPr>
              <a:t>, because those who heard </a:t>
            </a:r>
            <a:r>
              <a:rPr lang="en-US" sz="4000" b="1" u="sng" dirty="0">
                <a:solidFill>
                  <a:schemeClr val="tx1"/>
                </a:solidFill>
                <a:latin typeface="+mn-lt"/>
              </a:rPr>
              <a:t>did not combine it with faith</a:t>
            </a:r>
            <a:r>
              <a:rPr lang="en-US" sz="4000" b="1" dirty="0">
                <a:solidFill>
                  <a:schemeClr val="tx1"/>
                </a:solidFill>
                <a:latin typeface="+mn-lt"/>
              </a:rPr>
              <a:t> (Hebrews </a:t>
            </a:r>
            <a:r>
              <a:rPr lang="en-US" sz="4000" b="1" dirty="0" smtClean="0">
                <a:solidFill>
                  <a:schemeClr val="tx1"/>
                </a:solidFill>
                <a:latin typeface="+mn-lt"/>
              </a:rPr>
              <a:t>4:1-2</a:t>
            </a:r>
            <a:r>
              <a:rPr lang="en-US" sz="4000" b="1" dirty="0">
                <a:solidFill>
                  <a:schemeClr val="tx1"/>
                </a:solidFill>
                <a:latin typeface="+mn-lt"/>
              </a:rPr>
              <a:t>)</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3082603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000" b="1" dirty="0" smtClean="0">
                <a:solidFill>
                  <a:schemeClr val="tx1"/>
                </a:solidFill>
                <a:latin typeface="+mn-lt"/>
                <a:cs typeface="Times New Roman" pitchFamily="18" charset="0"/>
              </a:rPr>
              <a:t>They Did Not Combine It With Faith(</a:t>
            </a:r>
            <a:r>
              <a:rPr lang="en-US" sz="4000" b="1" dirty="0" err="1" smtClean="0">
                <a:solidFill>
                  <a:schemeClr val="tx1"/>
                </a:solidFill>
                <a:latin typeface="+mn-lt"/>
                <a:cs typeface="Times New Roman" pitchFamily="18" charset="0"/>
              </a:rPr>
              <a:t>fulness</a:t>
            </a:r>
            <a:r>
              <a:rPr lang="en-US" sz="4000" b="1" dirty="0" smtClean="0">
                <a:solidFill>
                  <a:schemeClr val="tx1"/>
                </a:solidFill>
                <a:latin typeface="+mn-lt"/>
                <a:cs typeface="Times New Roman" pitchFamily="18" charset="0"/>
              </a:rPr>
              <a:t>)</a:t>
            </a:r>
          </a:p>
          <a:p>
            <a:pPr marL="0" indent="0">
              <a:buNone/>
            </a:pPr>
            <a:r>
              <a:rPr lang="en-US" sz="4000" b="1" dirty="0">
                <a:solidFill>
                  <a:schemeClr val="tx1"/>
                </a:solidFill>
                <a:latin typeface="+mn-lt"/>
              </a:rPr>
              <a:t>Who were they who </a:t>
            </a:r>
            <a:r>
              <a:rPr lang="en-US" sz="4000" b="1" u="sng" dirty="0">
                <a:solidFill>
                  <a:schemeClr val="tx1"/>
                </a:solidFill>
                <a:latin typeface="+mn-lt"/>
              </a:rPr>
              <a:t>heard and rebelled</a:t>
            </a:r>
            <a:r>
              <a:rPr lang="en-US" sz="4000" b="1" dirty="0">
                <a:solidFill>
                  <a:schemeClr val="tx1"/>
                </a:solidFill>
                <a:latin typeface="+mn-lt"/>
              </a:rPr>
              <a:t>? Were they not all those </a:t>
            </a:r>
            <a:r>
              <a:rPr lang="en-US" sz="4000" b="1" dirty="0" err="1">
                <a:solidFill>
                  <a:schemeClr val="tx1"/>
                </a:solidFill>
                <a:latin typeface="+mn-lt"/>
              </a:rPr>
              <a:t>Mosheh</a:t>
            </a:r>
            <a:r>
              <a:rPr lang="en-US" sz="4000" b="1" dirty="0">
                <a:solidFill>
                  <a:schemeClr val="tx1"/>
                </a:solidFill>
                <a:latin typeface="+mn-lt"/>
              </a:rPr>
              <a:t> led out of </a:t>
            </a:r>
            <a:r>
              <a:rPr lang="en-US" sz="4000" b="1" dirty="0" err="1">
                <a:solidFill>
                  <a:schemeClr val="tx1"/>
                </a:solidFill>
                <a:latin typeface="+mn-lt"/>
              </a:rPr>
              <a:t>Mitzrayim</a:t>
            </a:r>
            <a:r>
              <a:rPr lang="en-US" sz="4000" b="1" dirty="0">
                <a:solidFill>
                  <a:schemeClr val="tx1"/>
                </a:solidFill>
                <a:latin typeface="+mn-lt"/>
              </a:rPr>
              <a:t>?</a:t>
            </a:r>
          </a:p>
          <a:p>
            <a:pPr marL="0" indent="0">
              <a:buNone/>
            </a:pPr>
            <a:r>
              <a:rPr lang="en-US" sz="4000" b="1" dirty="0" smtClean="0">
                <a:solidFill>
                  <a:schemeClr val="tx1"/>
                </a:solidFill>
                <a:latin typeface="+mn-lt"/>
              </a:rPr>
              <a:t>And </a:t>
            </a:r>
            <a:r>
              <a:rPr lang="en-US" sz="4000" b="1" dirty="0">
                <a:solidFill>
                  <a:schemeClr val="tx1"/>
                </a:solidFill>
                <a:latin typeface="+mn-lt"/>
              </a:rPr>
              <a:t>with whom was he angry for forty years? Was it not with those </a:t>
            </a:r>
            <a:r>
              <a:rPr lang="en-US" sz="4000" b="1" u="sng" dirty="0">
                <a:solidFill>
                  <a:schemeClr val="tx1"/>
                </a:solidFill>
                <a:latin typeface="+mn-lt"/>
              </a:rPr>
              <a:t>who sinned</a:t>
            </a:r>
            <a:r>
              <a:rPr lang="en-US" sz="4000" b="1" dirty="0">
                <a:solidFill>
                  <a:schemeClr val="tx1"/>
                </a:solidFill>
                <a:latin typeface="+mn-lt"/>
              </a:rPr>
              <a:t>, whose bodies fell in the desert?</a:t>
            </a:r>
          </a:p>
          <a:p>
            <a:pPr marL="0" indent="0">
              <a:buNone/>
            </a:pPr>
            <a:r>
              <a:rPr lang="en-US" sz="4000" b="1" dirty="0" smtClean="0">
                <a:solidFill>
                  <a:schemeClr val="tx1"/>
                </a:solidFill>
                <a:latin typeface="+mn-lt"/>
              </a:rPr>
              <a:t>And </a:t>
            </a:r>
            <a:r>
              <a:rPr lang="en-US" sz="4000" b="1" dirty="0">
                <a:solidFill>
                  <a:schemeClr val="tx1"/>
                </a:solidFill>
                <a:latin typeface="+mn-lt"/>
              </a:rPr>
              <a:t>to whom did Elohim swear that they would never enter his rest if not to those who </a:t>
            </a:r>
            <a:r>
              <a:rPr lang="en-US" sz="4000" b="1" u="sng" dirty="0">
                <a:solidFill>
                  <a:schemeClr val="tx1"/>
                </a:solidFill>
                <a:latin typeface="+mn-lt"/>
              </a:rPr>
              <a:t>disobeyed</a:t>
            </a:r>
            <a:r>
              <a:rPr lang="en-US" sz="4000" b="1" dirty="0">
                <a:solidFill>
                  <a:schemeClr val="tx1"/>
                </a:solidFill>
                <a:latin typeface="+mn-lt"/>
              </a:rPr>
              <a:t>?</a:t>
            </a:r>
          </a:p>
          <a:p>
            <a:pPr marL="0" indent="0">
              <a:buNone/>
            </a:pPr>
            <a:r>
              <a:rPr lang="en-US" sz="4000" b="1" dirty="0" smtClean="0">
                <a:solidFill>
                  <a:schemeClr val="tx1"/>
                </a:solidFill>
                <a:latin typeface="+mn-lt"/>
              </a:rPr>
              <a:t>So </a:t>
            </a:r>
            <a:r>
              <a:rPr lang="en-US" sz="4000" b="1" dirty="0">
                <a:solidFill>
                  <a:schemeClr val="tx1"/>
                </a:solidFill>
                <a:latin typeface="+mn-lt"/>
              </a:rPr>
              <a:t>we see that they were not able to enter, because of their </a:t>
            </a:r>
            <a:r>
              <a:rPr lang="en-US" sz="4000" b="1" u="sng" dirty="0">
                <a:solidFill>
                  <a:schemeClr val="tx1"/>
                </a:solidFill>
                <a:latin typeface="+mn-lt"/>
              </a:rPr>
              <a:t>unbelief</a:t>
            </a:r>
            <a:r>
              <a:rPr lang="en-US" sz="4000" b="1" dirty="0" smtClean="0">
                <a:solidFill>
                  <a:schemeClr val="tx1"/>
                </a:solidFill>
                <a:latin typeface="+mn-lt"/>
              </a:rPr>
              <a:t>.</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(Hebrews 3:16-19)</a:t>
            </a:r>
            <a:endParaRPr lang="en-US" sz="4000" b="1" dirty="0">
              <a:solidFill>
                <a:schemeClr val="tx1"/>
              </a:solidFill>
              <a:latin typeface="+mn-lt"/>
            </a:endParaRPr>
          </a:p>
        </p:txBody>
      </p:sp>
    </p:spTree>
    <p:extLst>
      <p:ext uri="{BB962C8B-B14F-4D97-AF65-F5344CB8AC3E}">
        <p14:creationId xmlns:p14="http://schemas.microsoft.com/office/powerpoint/2010/main" val="9542368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Believe=Obey, Unbelief=Disobey</a:t>
            </a:r>
          </a:p>
          <a:p>
            <a:pPr marL="0" indent="0">
              <a:buNone/>
            </a:pPr>
            <a:r>
              <a:rPr lang="en-US" sz="4000" b="1" dirty="0" smtClean="0">
                <a:solidFill>
                  <a:schemeClr val="tx1"/>
                </a:solidFill>
                <a:latin typeface="+mn-lt"/>
              </a:rPr>
              <a:t>Who</a:t>
            </a:r>
            <a:endParaRPr lang="en-US" sz="4000" b="1" dirty="0">
              <a:solidFill>
                <a:schemeClr val="tx1"/>
              </a:solidFill>
              <a:latin typeface="+mn-lt"/>
            </a:endParaRPr>
          </a:p>
        </p:txBody>
      </p:sp>
    </p:spTree>
    <p:extLst>
      <p:ext uri="{BB962C8B-B14F-4D97-AF65-F5344CB8AC3E}">
        <p14:creationId xmlns:p14="http://schemas.microsoft.com/office/powerpoint/2010/main" val="7046442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What Was The Gospel Proclaimed Then?</a:t>
            </a:r>
          </a:p>
          <a:p>
            <a:pPr>
              <a:buNone/>
            </a:pPr>
            <a:r>
              <a:rPr lang="en-US" sz="4000" b="1" dirty="0" smtClean="0">
                <a:solidFill>
                  <a:schemeClr val="tx1"/>
                </a:solidFill>
                <a:latin typeface="+mn-lt"/>
              </a:rPr>
              <a:t>Exodus 12: Deliverance Through Lamb’s Blood</a:t>
            </a:r>
          </a:p>
          <a:p>
            <a:pPr>
              <a:buNone/>
            </a:pPr>
            <a:r>
              <a:rPr lang="en-US" sz="4000" b="1" dirty="0" smtClean="0">
                <a:solidFill>
                  <a:schemeClr val="tx1"/>
                </a:solidFill>
                <a:latin typeface="+mn-lt"/>
                <a:cs typeface="Times New Roman" pitchFamily="18" charset="0"/>
              </a:rPr>
              <a:t>Exodus 14: Baptism in the Sea of Reeds</a:t>
            </a:r>
          </a:p>
          <a:p>
            <a:pPr>
              <a:buNone/>
            </a:pPr>
            <a:r>
              <a:rPr lang="en-US" sz="4000" b="1" dirty="0" smtClean="0">
                <a:solidFill>
                  <a:schemeClr val="tx1"/>
                </a:solidFill>
                <a:latin typeface="+mn-lt"/>
                <a:cs typeface="Times New Roman" pitchFamily="18" charset="0"/>
              </a:rPr>
              <a:t>Exodus 16: Eating The Spiritual Food. Testing of Your Faith</a:t>
            </a:r>
          </a:p>
          <a:p>
            <a:pPr>
              <a:buNone/>
            </a:pPr>
            <a:r>
              <a:rPr lang="en-US" sz="4000" b="1" dirty="0" smtClean="0">
                <a:solidFill>
                  <a:schemeClr val="tx1"/>
                </a:solidFill>
                <a:latin typeface="+mn-lt"/>
                <a:cs typeface="Times New Roman" pitchFamily="18" charset="0"/>
              </a:rPr>
              <a:t>Exodus 19: Appearing Before Your Elohim</a:t>
            </a:r>
          </a:p>
          <a:p>
            <a:pPr>
              <a:buNone/>
            </a:pPr>
            <a:r>
              <a:rPr lang="en-US" sz="4000" b="1" dirty="0" smtClean="0">
                <a:solidFill>
                  <a:schemeClr val="tx1"/>
                </a:solidFill>
                <a:latin typeface="+mn-lt"/>
                <a:cs typeface="Times New Roman" pitchFamily="18" charset="0"/>
              </a:rPr>
              <a:t>Exodus 20-23: Sanctification: Walking Out Your Faith</a:t>
            </a:r>
          </a:p>
        </p:txBody>
      </p:sp>
    </p:spTree>
    <p:extLst>
      <p:ext uri="{BB962C8B-B14F-4D97-AF65-F5344CB8AC3E}">
        <p14:creationId xmlns:p14="http://schemas.microsoft.com/office/powerpoint/2010/main" val="40906043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48344"/>
            <a:ext cx="11258549" cy="6313715"/>
          </a:xfrm>
        </p:spPr>
        <p:txBody>
          <a:bodyPr>
            <a:normAutofit/>
          </a:bodyPr>
          <a:lstStyle/>
          <a:p>
            <a:pPr algn="ctr">
              <a:buNone/>
            </a:pPr>
            <a:r>
              <a:rPr lang="en-US" sz="4000" b="1" dirty="0">
                <a:solidFill>
                  <a:schemeClr val="tx1"/>
                </a:solidFill>
                <a:latin typeface="+mn-lt"/>
              </a:rPr>
              <a:t>Deliverance Through Lamb’s Blood</a:t>
            </a:r>
          </a:p>
          <a:p>
            <a:pPr>
              <a:buNone/>
            </a:pPr>
            <a:r>
              <a:rPr lang="en-US" sz="4000" b="1" dirty="0" smtClean="0">
                <a:solidFill>
                  <a:schemeClr val="tx1"/>
                </a:solidFill>
                <a:latin typeface="+mn-lt"/>
              </a:rPr>
              <a:t>Tell </a:t>
            </a:r>
            <a:r>
              <a:rPr lang="en-US" sz="4000" b="1" dirty="0">
                <a:solidFill>
                  <a:schemeClr val="tx1"/>
                </a:solidFill>
                <a:latin typeface="+mn-lt"/>
              </a:rPr>
              <a:t>the whole community of Israel that on the tenth day of this month each man is to take a lamb for his family, one for each household.  If any household is too small for a whole lamb, they must share one with their nearest neighbor, having taken into account the number of people there are. You are to determine the amount of lamb needed in accordance with what each person will eat.  </a:t>
            </a:r>
            <a:r>
              <a:rPr lang="en-US" sz="4000" b="1" dirty="0" smtClean="0">
                <a:solidFill>
                  <a:schemeClr val="tx1"/>
                </a:solidFill>
                <a:latin typeface="+mn-lt"/>
              </a:rPr>
              <a:t>(</a:t>
            </a:r>
            <a:r>
              <a:rPr lang="en-US" sz="4000" b="1" dirty="0">
                <a:solidFill>
                  <a:schemeClr val="tx1"/>
                </a:solidFill>
                <a:latin typeface="+mn-lt"/>
              </a:rPr>
              <a:t>Exodus 12:3-7).</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27172055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48344"/>
            <a:ext cx="11258549" cy="6313715"/>
          </a:xfrm>
        </p:spPr>
        <p:txBody>
          <a:bodyPr>
            <a:normAutofit/>
          </a:bodyPr>
          <a:lstStyle/>
          <a:p>
            <a:pPr algn="ctr">
              <a:buNone/>
            </a:pPr>
            <a:r>
              <a:rPr lang="en-US" sz="4000" b="1" dirty="0">
                <a:solidFill>
                  <a:schemeClr val="tx1"/>
                </a:solidFill>
                <a:latin typeface="+mn-lt"/>
              </a:rPr>
              <a:t>Deliverance Through Lamb’s Blood</a:t>
            </a:r>
          </a:p>
          <a:p>
            <a:pPr>
              <a:buNone/>
            </a:pPr>
            <a:r>
              <a:rPr lang="en-US" sz="4000" b="1" dirty="0" smtClean="0">
                <a:solidFill>
                  <a:schemeClr val="tx1"/>
                </a:solidFill>
                <a:latin typeface="+mn-lt"/>
              </a:rPr>
              <a:t>The </a:t>
            </a:r>
            <a:r>
              <a:rPr lang="en-US" sz="4000" b="1" dirty="0">
                <a:solidFill>
                  <a:schemeClr val="tx1"/>
                </a:solidFill>
                <a:latin typeface="+mn-lt"/>
              </a:rPr>
              <a:t>animals you choose must be year-old males without defect, and you may take them from the sheep or the goats.  </a:t>
            </a:r>
            <a:r>
              <a:rPr lang="en-US" sz="4000" b="1" u="sng" dirty="0">
                <a:solidFill>
                  <a:schemeClr val="tx1"/>
                </a:solidFill>
                <a:latin typeface="+mn-lt"/>
              </a:rPr>
              <a:t>Take care of them until the fourteenth day of the month, when all the people of the community of Israel must slaughter them at twilight.  Then they are to take some of the blood and put it on the sides and tops of the doorframes of the houses where they eat the lambs</a:t>
            </a:r>
            <a:r>
              <a:rPr lang="en-US" sz="4000" b="1" dirty="0">
                <a:solidFill>
                  <a:schemeClr val="tx1"/>
                </a:solidFill>
                <a:latin typeface="+mn-lt"/>
              </a:rPr>
              <a:t> (Exodus 12:3-7).</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8704975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The Baptism</a:t>
            </a:r>
          </a:p>
          <a:p>
            <a:pPr marL="0" indent="0">
              <a:buNone/>
            </a:pPr>
            <a:r>
              <a:rPr lang="en-US" sz="4000" b="1" dirty="0" smtClean="0">
                <a:solidFill>
                  <a:schemeClr val="tx1"/>
                </a:solidFill>
                <a:latin typeface="+mn-lt"/>
              </a:rPr>
              <a:t>For </a:t>
            </a:r>
            <a:r>
              <a:rPr lang="en-US" sz="4000" b="1" dirty="0">
                <a:solidFill>
                  <a:schemeClr val="tx1"/>
                </a:solidFill>
                <a:latin typeface="+mn-lt"/>
              </a:rPr>
              <a:t>I do not want you to be ignorant of the fact, brothers, that our forefathers were all under the cloud and that they all passed through the sea.</a:t>
            </a:r>
          </a:p>
          <a:p>
            <a:pPr marL="0" indent="0">
              <a:buNone/>
            </a:pPr>
            <a:r>
              <a:rPr lang="en-US" sz="4000" b="1" u="sng" dirty="0" smtClean="0">
                <a:solidFill>
                  <a:schemeClr val="tx1"/>
                </a:solidFill>
                <a:latin typeface="+mn-lt"/>
              </a:rPr>
              <a:t>They </a:t>
            </a:r>
            <a:r>
              <a:rPr lang="en-US" sz="4000" b="1" u="sng" dirty="0">
                <a:solidFill>
                  <a:schemeClr val="tx1"/>
                </a:solidFill>
                <a:latin typeface="+mn-lt"/>
              </a:rPr>
              <a:t>were all baptized into </a:t>
            </a:r>
            <a:r>
              <a:rPr lang="en-US" sz="4000" b="1" u="sng" dirty="0" err="1">
                <a:solidFill>
                  <a:schemeClr val="tx1"/>
                </a:solidFill>
                <a:latin typeface="+mn-lt"/>
              </a:rPr>
              <a:t>Mosheh</a:t>
            </a:r>
            <a:r>
              <a:rPr lang="en-US" sz="4000" b="1" u="sng" dirty="0">
                <a:solidFill>
                  <a:schemeClr val="tx1"/>
                </a:solidFill>
                <a:latin typeface="+mn-lt"/>
              </a:rPr>
              <a:t> in the cloud and in the sea</a:t>
            </a:r>
            <a:r>
              <a:rPr lang="en-US" sz="4000" b="1" dirty="0">
                <a:solidFill>
                  <a:schemeClr val="tx1"/>
                </a:solidFill>
                <a:latin typeface="+mn-lt"/>
              </a:rPr>
              <a:t>.</a:t>
            </a:r>
          </a:p>
          <a:p>
            <a:pPr marL="0" indent="0">
              <a:buNone/>
            </a:pPr>
            <a:r>
              <a:rPr lang="en-US" sz="4000" b="1" dirty="0" smtClean="0">
                <a:solidFill>
                  <a:schemeClr val="tx1"/>
                </a:solidFill>
                <a:latin typeface="+mn-lt"/>
                <a:cs typeface="Times New Roman" pitchFamily="18" charset="0"/>
              </a:rPr>
              <a:t>(1 Corinthians 10:1-2)</a:t>
            </a:r>
            <a:endParaRPr lang="en-US" sz="4000" b="1" dirty="0">
              <a:solidFill>
                <a:schemeClr val="tx1"/>
              </a:solidFill>
              <a:latin typeface="+mn-lt"/>
            </a:endParaRPr>
          </a:p>
        </p:txBody>
      </p:sp>
    </p:spTree>
    <p:extLst>
      <p:ext uri="{BB962C8B-B14F-4D97-AF65-F5344CB8AC3E}">
        <p14:creationId xmlns:p14="http://schemas.microsoft.com/office/powerpoint/2010/main" val="8652122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Eating The Spiritual Food</a:t>
            </a:r>
          </a:p>
          <a:p>
            <a:pPr marL="0" indent="0">
              <a:buNone/>
            </a:pPr>
            <a:r>
              <a:rPr lang="en-US" sz="4000" b="1" dirty="0" smtClean="0">
                <a:solidFill>
                  <a:schemeClr val="tx1"/>
                </a:solidFill>
                <a:latin typeface="+mn-lt"/>
              </a:rPr>
              <a:t>They </a:t>
            </a:r>
            <a:r>
              <a:rPr lang="en-US" sz="4000" b="1" dirty="0">
                <a:solidFill>
                  <a:schemeClr val="tx1"/>
                </a:solidFill>
                <a:latin typeface="+mn-lt"/>
              </a:rPr>
              <a:t>all ate the same spiritual </a:t>
            </a:r>
            <a:r>
              <a:rPr lang="en-US" sz="4000" b="1" dirty="0" smtClean="0">
                <a:solidFill>
                  <a:schemeClr val="tx1"/>
                </a:solidFill>
                <a:latin typeface="+mn-lt"/>
              </a:rPr>
              <a:t>food and </a:t>
            </a:r>
            <a:r>
              <a:rPr lang="en-US" sz="4000" b="1" dirty="0">
                <a:solidFill>
                  <a:schemeClr val="tx1"/>
                </a:solidFill>
                <a:latin typeface="+mn-lt"/>
              </a:rPr>
              <a:t>drank the same spiritual drink; for they drank from the spiritual rock that accompanied them, and that rock was Messiah</a:t>
            </a:r>
            <a:r>
              <a:rPr lang="en-US" sz="4000" b="1" dirty="0" smtClean="0">
                <a:solidFill>
                  <a:schemeClr val="tx1"/>
                </a:solidFill>
                <a:latin typeface="+mn-lt"/>
              </a:rPr>
              <a:t>.</a:t>
            </a:r>
            <a:r>
              <a:rPr lang="en-US" sz="4000" b="1" dirty="0">
                <a:solidFill>
                  <a:schemeClr val="tx1"/>
                </a:solidFill>
                <a:latin typeface="+mn-lt"/>
                <a:cs typeface="Times New Roman" pitchFamily="18" charset="0"/>
              </a:rPr>
              <a:t> </a:t>
            </a:r>
            <a:r>
              <a:rPr lang="en-US" sz="4000" b="1" dirty="0" smtClean="0">
                <a:solidFill>
                  <a:schemeClr val="tx1"/>
                </a:solidFill>
                <a:latin typeface="+mn-lt"/>
                <a:cs typeface="Times New Roman" pitchFamily="18" charset="0"/>
              </a:rPr>
              <a:t>(1 Corinthians 10:3-4)</a:t>
            </a:r>
            <a:endParaRPr lang="en-US" sz="4000" b="1" dirty="0">
              <a:solidFill>
                <a:schemeClr val="tx1"/>
              </a:solidFill>
              <a:latin typeface="+mn-lt"/>
            </a:endParaRPr>
          </a:p>
        </p:txBody>
      </p:sp>
    </p:spTree>
    <p:extLst>
      <p:ext uri="{BB962C8B-B14F-4D97-AF65-F5344CB8AC3E}">
        <p14:creationId xmlns:p14="http://schemas.microsoft.com/office/powerpoint/2010/main" val="14522373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Keeping the Appointments</a:t>
            </a:r>
          </a:p>
          <a:p>
            <a:pPr>
              <a:buNone/>
            </a:pPr>
            <a:r>
              <a:rPr lang="en-US" sz="4000" b="1" dirty="0" smtClean="0">
                <a:solidFill>
                  <a:schemeClr val="tx1"/>
                </a:solidFill>
                <a:latin typeface="+mn-lt"/>
              </a:rPr>
              <a:t>Meeting with your Elohim at the appointed times (Mt Sinai)</a:t>
            </a:r>
          </a:p>
          <a:p>
            <a:pPr>
              <a:buNone/>
            </a:pPr>
            <a:r>
              <a:rPr lang="en-US" sz="4000" b="1" dirty="0" smtClean="0">
                <a:solidFill>
                  <a:schemeClr val="tx1"/>
                </a:solidFill>
                <a:latin typeface="+mn-lt"/>
                <a:cs typeface="Times New Roman" pitchFamily="18" charset="0"/>
              </a:rPr>
              <a:t>Yahuwah gives Instructions for your Walk</a:t>
            </a:r>
          </a:p>
        </p:txBody>
      </p:sp>
    </p:spTree>
    <p:extLst>
      <p:ext uri="{BB962C8B-B14F-4D97-AF65-F5344CB8AC3E}">
        <p14:creationId xmlns:p14="http://schemas.microsoft.com/office/powerpoint/2010/main" val="6509061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000" b="1" dirty="0" smtClean="0">
                <a:solidFill>
                  <a:schemeClr val="tx1"/>
                </a:solidFill>
                <a:latin typeface="+mn-lt"/>
                <a:cs typeface="Times New Roman" pitchFamily="18" charset="0"/>
              </a:rPr>
              <a:t>Sanctification</a:t>
            </a:r>
          </a:p>
          <a:p>
            <a:pPr>
              <a:buNone/>
            </a:pPr>
            <a:r>
              <a:rPr lang="en-US" sz="4000" b="1" dirty="0" smtClean="0">
                <a:solidFill>
                  <a:schemeClr val="tx1"/>
                </a:solidFill>
                <a:latin typeface="+mn-lt"/>
              </a:rPr>
              <a:t>Walking out your faith by keeping the commandments</a:t>
            </a:r>
          </a:p>
          <a:p>
            <a:pPr>
              <a:buNone/>
            </a:pPr>
            <a:r>
              <a:rPr lang="en-US" sz="4000" b="1" dirty="0" smtClean="0">
                <a:solidFill>
                  <a:schemeClr val="tx1"/>
                </a:solidFill>
                <a:latin typeface="+mn-lt"/>
                <a:cs typeface="Times New Roman" pitchFamily="18" charset="0"/>
              </a:rPr>
              <a:t>Commandments Given:  The Laws and Right-Rulings of Yahuwah (Exodus 20-23)</a:t>
            </a:r>
          </a:p>
          <a:p>
            <a:pPr>
              <a:buNone/>
            </a:pPr>
            <a:r>
              <a:rPr lang="en-US" sz="4000" b="1" dirty="0">
                <a:solidFill>
                  <a:schemeClr val="tx1"/>
                </a:solidFill>
                <a:latin typeface="+mn-lt"/>
              </a:rPr>
              <a:t>And </a:t>
            </a:r>
            <a:r>
              <a:rPr lang="en-US" sz="4000" b="1" dirty="0" smtClean="0">
                <a:solidFill>
                  <a:schemeClr val="tx1"/>
                </a:solidFill>
                <a:latin typeface="+mn-lt"/>
              </a:rPr>
              <a:t>it will be righteousness for us when we guard to do </a:t>
            </a:r>
            <a:r>
              <a:rPr lang="en-US" sz="4000" b="1" dirty="0">
                <a:solidFill>
                  <a:schemeClr val="tx1"/>
                </a:solidFill>
                <a:latin typeface="+mn-lt"/>
              </a:rPr>
              <a:t>all this </a:t>
            </a:r>
            <a:r>
              <a:rPr lang="en-US" sz="4000" b="1" dirty="0" smtClean="0">
                <a:solidFill>
                  <a:schemeClr val="tx1"/>
                </a:solidFill>
                <a:latin typeface="+mn-lt"/>
              </a:rPr>
              <a:t>commandment (covenant) </a:t>
            </a:r>
            <a:r>
              <a:rPr lang="en-US" sz="4000" b="1" dirty="0">
                <a:solidFill>
                  <a:schemeClr val="tx1"/>
                </a:solidFill>
                <a:latin typeface="+mn-lt"/>
              </a:rPr>
              <a:t>before Yahuwah our Elohim, as he has commanded </a:t>
            </a:r>
            <a:r>
              <a:rPr lang="en-US" sz="4000" b="1" dirty="0" smtClean="0">
                <a:solidFill>
                  <a:schemeClr val="tx1"/>
                </a:solidFill>
                <a:latin typeface="+mn-lt"/>
              </a:rPr>
              <a:t>us.“ (</a:t>
            </a:r>
            <a:r>
              <a:rPr lang="en-US" sz="4000" b="1" dirty="0" err="1" smtClean="0">
                <a:solidFill>
                  <a:schemeClr val="tx1"/>
                </a:solidFill>
                <a:latin typeface="+mn-lt"/>
              </a:rPr>
              <a:t>Devarim</a:t>
            </a:r>
            <a:r>
              <a:rPr lang="en-US" sz="4000" b="1" dirty="0" smtClean="0">
                <a:solidFill>
                  <a:schemeClr val="tx1"/>
                </a:solidFill>
                <a:latin typeface="+mn-lt"/>
              </a:rPr>
              <a:t> 6:25)</a:t>
            </a:r>
            <a:endParaRPr lang="en-US" sz="4000" b="1" dirty="0" smtClean="0">
              <a:solidFill>
                <a:schemeClr val="tx1"/>
              </a:solidFill>
              <a:latin typeface="+mn-lt"/>
              <a:cs typeface="Times New Roman" pitchFamily="18" charset="0"/>
            </a:endParaRPr>
          </a:p>
        </p:txBody>
      </p:sp>
    </p:spTree>
    <p:extLst>
      <p:ext uri="{BB962C8B-B14F-4D97-AF65-F5344CB8AC3E}">
        <p14:creationId xmlns:p14="http://schemas.microsoft.com/office/powerpoint/2010/main" val="31710650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3053</TotalTime>
  <Words>1786</Words>
  <Application>Microsoft Office PowerPoint</Application>
  <PresentationFormat>Widescreen</PresentationFormat>
  <Paragraphs>170</Paragraphs>
  <Slides>46</Slides>
  <Notes>46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34</cp:revision>
  <dcterms:created xsi:type="dcterms:W3CDTF">2018-11-07T08:55:54Z</dcterms:created>
  <dcterms:modified xsi:type="dcterms:W3CDTF">2019-07-28T12:16:22Z</dcterms:modified>
</cp:coreProperties>
</file>