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64"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5" r:id="rId31"/>
    <p:sldId id="294" r:id="rId32"/>
    <p:sldId id="349" r:id="rId33"/>
    <p:sldId id="350" r:id="rId34"/>
    <p:sldId id="351"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9" r:id="rId48"/>
    <p:sldId id="308"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655" autoAdjust="0"/>
  </p:normalViewPr>
  <p:slideViewPr>
    <p:cSldViewPr snapToGrid="0">
      <p:cViewPr varScale="1">
        <p:scale>
          <a:sx n="73" d="100"/>
          <a:sy n="73" d="100"/>
        </p:scale>
        <p:origin x="312" y="72"/>
      </p:cViewPr>
      <p:guideLst/>
    </p:cSldViewPr>
  </p:slideViewPr>
  <p:outlineViewPr>
    <p:cViewPr>
      <p:scale>
        <a:sx n="33" d="100"/>
        <a:sy n="33" d="100"/>
      </p:scale>
      <p:origin x="0" y="-809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73513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836467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44497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79161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37273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92310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778692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239418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786397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7165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5149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331089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45428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597000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40476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044816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2839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069577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105829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121436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69386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817197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99344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380590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004783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49662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416407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901541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3305552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60372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366486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06435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736535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7861749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241025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270856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207665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675530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1923883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952666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253008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1502411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6147079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6348519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190360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338974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2183486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9318689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826075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5480012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2507417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7602576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318252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8424533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5477208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2450684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5471414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807266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7/21/2019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7/21/2019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20,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Everlasting Gospel</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cs typeface="Helvetica" pitchFamily="34" charset="0"/>
              </a:rPr>
              <a:t>Understanding the Scope of the Gospel Proclaimed Throughout the </a:t>
            </a:r>
            <a:r>
              <a:rPr lang="en-US" sz="4400" b="1" dirty="0" smtClean="0">
                <a:cs typeface="Helvetica" pitchFamily="34" charset="0"/>
              </a:rPr>
              <a:t>Scriptures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Everlasting Gospel</a:t>
            </a:r>
          </a:p>
          <a:p>
            <a:pPr>
              <a:buNone/>
            </a:pPr>
            <a:r>
              <a:rPr lang="en-US" sz="4000" b="1" dirty="0">
                <a:solidFill>
                  <a:schemeClr val="tx1"/>
                </a:solidFill>
                <a:latin typeface="+mn-lt"/>
              </a:rPr>
              <a:t>Then I saw another angel flying directly overhead, and he had </a:t>
            </a:r>
            <a:r>
              <a:rPr lang="en-US" sz="4000" b="1" u="sng" dirty="0">
                <a:solidFill>
                  <a:schemeClr val="tx1"/>
                </a:solidFill>
                <a:latin typeface="+mn-lt"/>
              </a:rPr>
              <a:t>an </a:t>
            </a:r>
            <a:r>
              <a:rPr lang="en-US" sz="4000" b="1" u="sng" dirty="0" smtClean="0">
                <a:solidFill>
                  <a:schemeClr val="tx1"/>
                </a:solidFill>
                <a:latin typeface="+mn-lt"/>
              </a:rPr>
              <a:t>everlasting (eternal) </a:t>
            </a:r>
            <a:r>
              <a:rPr lang="en-US" sz="4000" b="1" u="sng" dirty="0">
                <a:solidFill>
                  <a:schemeClr val="tx1"/>
                </a:solidFill>
                <a:latin typeface="+mn-lt"/>
              </a:rPr>
              <a:t>gospel</a:t>
            </a:r>
            <a:r>
              <a:rPr lang="en-US" sz="4000" b="1" dirty="0">
                <a:solidFill>
                  <a:schemeClr val="tx1"/>
                </a:solidFill>
                <a:latin typeface="+mn-lt"/>
              </a:rPr>
              <a:t> to proclaim to those who live on the earth--to every nation, tribe, language, and people. He declared in a loud voice: "</a:t>
            </a:r>
            <a:r>
              <a:rPr lang="en-US" sz="4000" b="1" u="sng" dirty="0">
                <a:solidFill>
                  <a:schemeClr val="tx1"/>
                </a:solidFill>
                <a:latin typeface="+mn-lt"/>
              </a:rPr>
              <a:t>Fear Elohim and give him splendor</a:t>
            </a:r>
            <a:r>
              <a:rPr lang="en-US" sz="4000" b="1" dirty="0">
                <a:solidFill>
                  <a:schemeClr val="tx1"/>
                </a:solidFill>
                <a:latin typeface="+mn-lt"/>
              </a:rPr>
              <a:t>, because the hour of his judgment has arrived, </a:t>
            </a:r>
            <a:r>
              <a:rPr lang="en-US" sz="4000" b="1" u="sng" dirty="0">
                <a:solidFill>
                  <a:schemeClr val="tx1"/>
                </a:solidFill>
                <a:latin typeface="+mn-lt"/>
              </a:rPr>
              <a:t>and worship the one who made heaven and earth, the sea and the springs of </a:t>
            </a:r>
            <a:r>
              <a:rPr lang="en-US" sz="4000" b="1" u="sng" dirty="0" smtClean="0">
                <a:solidFill>
                  <a:schemeClr val="tx1"/>
                </a:solidFill>
                <a:latin typeface="+mn-lt"/>
              </a:rPr>
              <a:t>water</a:t>
            </a:r>
            <a:r>
              <a:rPr lang="en-US" sz="4000" b="1" dirty="0">
                <a:solidFill>
                  <a:schemeClr val="tx1"/>
                </a:solidFill>
                <a:latin typeface="+mn-lt"/>
              </a:rPr>
              <a:t>!" </a:t>
            </a:r>
            <a:r>
              <a:rPr lang="en-US" sz="4000" b="1" dirty="0" smtClean="0">
                <a:solidFill>
                  <a:schemeClr val="tx1"/>
                </a:solidFill>
                <a:latin typeface="+mn-lt"/>
              </a:rPr>
              <a:t>(Revelation 14:6-7).</a:t>
            </a:r>
          </a:p>
          <a:p>
            <a:pPr>
              <a:buNone/>
            </a:pPr>
            <a:r>
              <a:rPr lang="en-US" sz="4000" b="1" dirty="0" err="1" smtClean="0">
                <a:solidFill>
                  <a:schemeClr val="tx1"/>
                </a:solidFill>
                <a:latin typeface="Bwgrkn" panose="00000400000000000000" pitchFamily="2" charset="0"/>
              </a:rPr>
              <a:t>aivw,nion</a:t>
            </a:r>
            <a:r>
              <a:rPr lang="en-US" sz="4000" b="1" dirty="0" smtClean="0">
                <a:solidFill>
                  <a:schemeClr val="tx1"/>
                </a:solidFill>
                <a:latin typeface="+mn-lt"/>
              </a:rPr>
              <a:t> - </a:t>
            </a:r>
            <a:r>
              <a:rPr lang="en-US" sz="4000" b="1" dirty="0">
                <a:solidFill>
                  <a:schemeClr val="tx1"/>
                </a:solidFill>
                <a:latin typeface="+mn-lt"/>
              </a:rPr>
              <a:t> </a:t>
            </a:r>
            <a:r>
              <a:rPr lang="en-US" sz="4000" b="1" dirty="0" err="1" smtClean="0">
                <a:solidFill>
                  <a:schemeClr val="tx1"/>
                </a:solidFill>
                <a:latin typeface="+mn-lt"/>
              </a:rPr>
              <a:t>ai</a:t>
            </a:r>
            <a:r>
              <a:rPr lang="en-US" sz="4000" b="1" dirty="0" smtClean="0">
                <a:solidFill>
                  <a:schemeClr val="tx1"/>
                </a:solidFill>
                <a:latin typeface="+mn-lt"/>
              </a:rPr>
              <a:t>-o-</a:t>
            </a:r>
            <a:r>
              <a:rPr lang="en-US" sz="4000" b="1" dirty="0" err="1" smtClean="0">
                <a:solidFill>
                  <a:schemeClr val="tx1"/>
                </a:solidFill>
                <a:latin typeface="+mn-lt"/>
              </a:rPr>
              <a:t>ni</a:t>
            </a:r>
            <a:r>
              <a:rPr lang="en-US" sz="4000" b="1" dirty="0" smtClean="0">
                <a:solidFill>
                  <a:schemeClr val="tx1"/>
                </a:solidFill>
                <a:latin typeface="+mn-lt"/>
              </a:rPr>
              <a:t>-on - eternal; </a:t>
            </a:r>
            <a:r>
              <a:rPr lang="en-US" sz="4000" b="1" dirty="0">
                <a:solidFill>
                  <a:schemeClr val="tx1"/>
                </a:solidFill>
                <a:latin typeface="+mn-lt"/>
              </a:rPr>
              <a:t>unending, everlasting, for all time</a:t>
            </a:r>
            <a:endParaRPr lang="en-US" sz="4000" b="1" dirty="0">
              <a:solidFill>
                <a:schemeClr val="tx1"/>
              </a:solidFill>
              <a:latin typeface="+mn-lt"/>
              <a:cs typeface="Times New Roman" pitchFamily="18" charset="0"/>
            </a:endParaRPr>
          </a:p>
        </p:txBody>
      </p:sp>
    </p:spTree>
    <p:extLst>
      <p:ext uri="{BB962C8B-B14F-4D97-AF65-F5344CB8AC3E}">
        <p14:creationId xmlns:p14="http://schemas.microsoft.com/office/powerpoint/2010/main" val="2195851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rPr>
              <a:t>Worship and Judgment</a:t>
            </a:r>
          </a:p>
          <a:p>
            <a:pPr>
              <a:buNone/>
            </a:pPr>
            <a:r>
              <a:rPr lang="en-US" sz="4000" b="1" dirty="0" smtClean="0">
                <a:solidFill>
                  <a:schemeClr val="tx1"/>
                </a:solidFill>
                <a:latin typeface="+mn-lt"/>
              </a:rPr>
              <a:t>Now </a:t>
            </a:r>
            <a:r>
              <a:rPr lang="en-US" sz="4000" b="1" dirty="0">
                <a:solidFill>
                  <a:schemeClr val="tx1"/>
                </a:solidFill>
                <a:latin typeface="+mn-lt"/>
              </a:rPr>
              <a:t>all has been heard; here is the conclusion of the matter: </a:t>
            </a:r>
            <a:r>
              <a:rPr lang="en-US" sz="4000" b="1" u="sng" dirty="0">
                <a:solidFill>
                  <a:schemeClr val="tx1"/>
                </a:solidFill>
                <a:latin typeface="+mn-lt"/>
              </a:rPr>
              <a:t>Fear Elohim and keep his commandments, for this is the whole [duty] of man</a:t>
            </a:r>
            <a:r>
              <a:rPr lang="en-US" sz="4000" b="1" dirty="0">
                <a:solidFill>
                  <a:schemeClr val="tx1"/>
                </a:solidFill>
                <a:latin typeface="+mn-lt"/>
              </a:rPr>
              <a:t>.  </a:t>
            </a:r>
            <a:r>
              <a:rPr lang="en-US" sz="4000" b="1" u="sng" dirty="0">
                <a:solidFill>
                  <a:schemeClr val="tx1"/>
                </a:solidFill>
                <a:latin typeface="+mn-lt"/>
              </a:rPr>
              <a:t>For Elohim will bring every deed into judgment</a:t>
            </a:r>
            <a:r>
              <a:rPr lang="en-US" sz="4000" b="1" dirty="0">
                <a:solidFill>
                  <a:schemeClr val="tx1"/>
                </a:solidFill>
                <a:latin typeface="+mn-lt"/>
              </a:rPr>
              <a:t>, including every hidden thing, whether it is good or evil. (Ecclesiastes 12:13-14)</a:t>
            </a: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9212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rPr>
              <a:t>Are There Many Gospels?</a:t>
            </a:r>
          </a:p>
          <a:p>
            <a:pPr>
              <a:buNone/>
            </a:pPr>
            <a:r>
              <a:rPr lang="en-US" sz="4000" b="1" dirty="0" smtClean="0">
                <a:solidFill>
                  <a:schemeClr val="tx1"/>
                </a:solidFill>
                <a:latin typeface="+mn-lt"/>
              </a:rPr>
              <a:t>The gospel announced in advance to Abraham</a:t>
            </a:r>
          </a:p>
          <a:p>
            <a:pPr>
              <a:buNone/>
            </a:pPr>
            <a:r>
              <a:rPr lang="en-US" sz="4000" b="1" dirty="0" smtClean="0"/>
              <a:t>The gospel as “mystery”</a:t>
            </a:r>
            <a:endParaRPr lang="en-US" sz="4000" b="1" dirty="0" smtClean="0">
              <a:solidFill>
                <a:schemeClr val="tx1"/>
              </a:solidFill>
              <a:latin typeface="+mn-lt"/>
            </a:endParaRPr>
          </a:p>
          <a:p>
            <a:pPr>
              <a:buNone/>
            </a:pPr>
            <a:r>
              <a:rPr lang="en-US" sz="4000" b="1" dirty="0">
                <a:solidFill>
                  <a:schemeClr val="tx1"/>
                </a:solidFill>
                <a:latin typeface="+mn-lt"/>
              </a:rPr>
              <a:t>The </a:t>
            </a:r>
            <a:r>
              <a:rPr lang="en-US" sz="4000" b="1" dirty="0" smtClean="0">
                <a:solidFill>
                  <a:schemeClr val="tx1"/>
                </a:solidFill>
                <a:latin typeface="+mn-lt"/>
              </a:rPr>
              <a:t>gospel proclaimed to Israel in wilderness</a:t>
            </a:r>
          </a:p>
          <a:p>
            <a:pPr>
              <a:buNone/>
            </a:pPr>
            <a:r>
              <a:rPr lang="en-US" sz="4000" b="1" dirty="0">
                <a:solidFill>
                  <a:schemeClr val="tx1"/>
                </a:solidFill>
                <a:latin typeface="+mn-lt"/>
              </a:rPr>
              <a:t>The</a:t>
            </a:r>
            <a:r>
              <a:rPr lang="en-US" sz="4000" b="1" dirty="0" smtClean="0">
                <a:solidFill>
                  <a:schemeClr val="tx1"/>
                </a:solidFill>
                <a:latin typeface="+mn-lt"/>
              </a:rPr>
              <a:t> gospel proclaimed by the Prophets</a:t>
            </a:r>
          </a:p>
          <a:p>
            <a:pPr>
              <a:buNone/>
            </a:pPr>
            <a:r>
              <a:rPr lang="en-US" sz="4000" b="1" dirty="0">
                <a:solidFill>
                  <a:schemeClr val="tx1"/>
                </a:solidFill>
                <a:latin typeface="+mn-lt"/>
              </a:rPr>
              <a:t>The </a:t>
            </a:r>
            <a:r>
              <a:rPr lang="en-US" sz="4000" b="1" dirty="0" smtClean="0">
                <a:solidFill>
                  <a:schemeClr val="tx1"/>
                </a:solidFill>
                <a:latin typeface="+mn-lt"/>
              </a:rPr>
              <a:t>gospel of repentance from John</a:t>
            </a:r>
          </a:p>
          <a:p>
            <a:pPr>
              <a:buNone/>
            </a:pPr>
            <a:r>
              <a:rPr lang="en-US" sz="4000" b="1" dirty="0">
                <a:solidFill>
                  <a:schemeClr val="tx1"/>
                </a:solidFill>
                <a:latin typeface="+mn-lt"/>
              </a:rPr>
              <a:t>The</a:t>
            </a:r>
            <a:r>
              <a:rPr lang="en-US" sz="4000" b="1" dirty="0" smtClean="0">
                <a:solidFill>
                  <a:schemeClr val="tx1"/>
                </a:solidFill>
                <a:latin typeface="+mn-lt"/>
              </a:rPr>
              <a:t> gospel of the kingdom from Jesus (</a:t>
            </a:r>
            <a:r>
              <a:rPr lang="en-US" sz="4000" b="1" dirty="0" err="1" smtClean="0">
                <a:solidFill>
                  <a:schemeClr val="tx1"/>
                </a:solidFill>
                <a:latin typeface="+mn-lt"/>
              </a:rPr>
              <a:t>Yahusha</a:t>
            </a:r>
            <a:r>
              <a:rPr lang="en-US" sz="4000" b="1" dirty="0" smtClean="0">
                <a:solidFill>
                  <a:schemeClr val="tx1"/>
                </a:solidFill>
                <a:latin typeface="+mn-lt"/>
              </a:rPr>
              <a:t>)</a:t>
            </a:r>
          </a:p>
          <a:p>
            <a:pPr>
              <a:buNone/>
            </a:pPr>
            <a:r>
              <a:rPr lang="en-US" sz="4000" b="1" dirty="0">
                <a:solidFill>
                  <a:schemeClr val="tx1"/>
                </a:solidFill>
                <a:latin typeface="+mn-lt"/>
              </a:rPr>
              <a:t>The </a:t>
            </a:r>
            <a:r>
              <a:rPr lang="en-US" sz="4000" b="1" dirty="0" smtClean="0">
                <a:solidFill>
                  <a:schemeClr val="tx1"/>
                </a:solidFill>
                <a:latin typeface="+mn-lt"/>
              </a:rPr>
              <a:t>gospel of grace from Paul (about Jesus)</a:t>
            </a:r>
          </a:p>
          <a:p>
            <a:pPr>
              <a:buNone/>
            </a:pPr>
            <a:r>
              <a:rPr lang="en-US" sz="4000" b="1" dirty="0" smtClean="0">
                <a:solidFill>
                  <a:schemeClr val="tx1"/>
                </a:solidFill>
                <a:latin typeface="+mn-lt"/>
              </a:rPr>
              <a:t>The everlasting gospel proclaimed in the end</a:t>
            </a:r>
            <a:endParaRPr lang="en-US" sz="4000" b="1" dirty="0">
              <a:solidFill>
                <a:schemeClr val="tx1"/>
              </a:solidFill>
              <a:latin typeface="+mn-lt"/>
            </a:endParaRPr>
          </a:p>
          <a:p>
            <a:pPr>
              <a:buNone/>
            </a:pP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537345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rPr>
              <a:t>False Notions About the Gospel</a:t>
            </a:r>
          </a:p>
          <a:p>
            <a:pPr>
              <a:buNone/>
            </a:pPr>
            <a:r>
              <a:rPr lang="en-US" sz="4000" b="1" dirty="0">
                <a:solidFill>
                  <a:schemeClr val="tx1"/>
                </a:solidFill>
                <a:latin typeface="+mn-lt"/>
              </a:rPr>
              <a:t>Now, brothers, I want to remind you of the gospel I preached to you, which you received and on which you have taken your stand.  By this gospel you are saved, if you hold firmly to the word I preached to you. Otherwise, you have believed in vain.  For what I received I passed on to you as of first importance: that Messiah died for our sins according to the Scriptures, that he was buried, that he was raised on the third day according to the Scriptures</a:t>
            </a:r>
            <a:r>
              <a:rPr lang="en-US" sz="4000" b="1" dirty="0" smtClean="0">
                <a:solidFill>
                  <a:schemeClr val="tx1"/>
                </a:solidFill>
                <a:latin typeface="+mn-lt"/>
              </a:rPr>
              <a:t>.... (1 </a:t>
            </a:r>
            <a:r>
              <a:rPr lang="en-US" sz="4000" b="1" dirty="0" err="1" smtClean="0">
                <a:solidFill>
                  <a:schemeClr val="tx1"/>
                </a:solidFill>
                <a:latin typeface="+mn-lt"/>
              </a:rPr>
              <a:t>Cor</a:t>
            </a:r>
            <a:r>
              <a:rPr lang="en-US" sz="4000" b="1" dirty="0" smtClean="0">
                <a:solidFill>
                  <a:schemeClr val="tx1"/>
                </a:solidFill>
                <a:latin typeface="+mn-lt"/>
              </a:rPr>
              <a:t> 15:1-4)</a:t>
            </a:r>
            <a:endParaRPr lang="en-US" sz="4000" b="1" dirty="0">
              <a:solidFill>
                <a:schemeClr val="tx1"/>
              </a:solidFill>
              <a:latin typeface="+mn-lt"/>
            </a:endParaRPr>
          </a:p>
          <a:p>
            <a:pPr>
              <a:buNone/>
            </a:pP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49013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Was this a Gospel belonging exclusively to Paul?  Did he formulate this Gospel from a direct revelation from Elohim?  Is it the same Gospel that </a:t>
            </a:r>
            <a:r>
              <a:rPr lang="en-US" sz="4000" b="1" dirty="0" err="1" smtClean="0">
                <a:solidFill>
                  <a:schemeClr val="tx1"/>
                </a:solidFill>
                <a:latin typeface="+mn-lt"/>
              </a:rPr>
              <a:t>Yahusha</a:t>
            </a:r>
            <a:r>
              <a:rPr lang="en-US" sz="4000" b="1" dirty="0" smtClean="0">
                <a:solidFill>
                  <a:schemeClr val="tx1"/>
                </a:solidFill>
                <a:latin typeface="+mn-lt"/>
              </a:rPr>
              <a:t> proclaimed?</a:t>
            </a:r>
          </a:p>
          <a:p>
            <a:pPr>
              <a:buNone/>
            </a:pPr>
            <a:r>
              <a:rPr lang="en-US" sz="4000" b="1" dirty="0" smtClean="0">
                <a:solidFill>
                  <a:schemeClr val="tx1"/>
                </a:solidFill>
                <a:latin typeface="+mn-lt"/>
              </a:rPr>
              <a:t>How does this Gospel save you?</a:t>
            </a:r>
          </a:p>
          <a:p>
            <a:pPr>
              <a:buNone/>
            </a:pPr>
            <a:r>
              <a:rPr lang="en-US" sz="4000" b="1" dirty="0" smtClean="0">
                <a:solidFill>
                  <a:schemeClr val="tx1"/>
                </a:solidFill>
                <a:latin typeface="+mn-lt"/>
              </a:rPr>
              <a:t>What is the message of this Gospel?</a:t>
            </a:r>
          </a:p>
          <a:p>
            <a:pPr>
              <a:buNone/>
            </a:pPr>
            <a:r>
              <a:rPr lang="en-US" sz="4000" b="1" dirty="0" smtClean="0">
                <a:solidFill>
                  <a:schemeClr val="tx1"/>
                </a:solidFill>
                <a:latin typeface="+mn-lt"/>
              </a:rPr>
              <a:t>Did Jesus preach that you must ask Jesus into your heart and this is what saves you?</a:t>
            </a:r>
          </a:p>
        </p:txBody>
      </p:sp>
    </p:spTree>
    <p:extLst>
      <p:ext uri="{BB962C8B-B14F-4D97-AF65-F5344CB8AC3E}">
        <p14:creationId xmlns:p14="http://schemas.microsoft.com/office/powerpoint/2010/main" val="926065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What Did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Say About Inheriting Eternal Life?</a:t>
            </a:r>
          </a:p>
          <a:p>
            <a:pPr>
              <a:buNone/>
            </a:pPr>
            <a:r>
              <a:rPr lang="en-US" sz="4000" b="1" dirty="0">
                <a:solidFill>
                  <a:schemeClr val="tx1"/>
                </a:solidFill>
                <a:latin typeface="+mn-lt"/>
              </a:rPr>
              <a:t>Now a man came up to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and asked, "Teacher, what good thing must I do to get eternal life?“  "Why do you ask me about what is good?"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replied. "There is only One who is good.  </a:t>
            </a:r>
            <a:r>
              <a:rPr lang="en-US" sz="4000" b="1" u="sng" dirty="0">
                <a:solidFill>
                  <a:schemeClr val="tx1"/>
                </a:solidFill>
                <a:latin typeface="+mn-lt"/>
              </a:rPr>
              <a:t>If you want to enter life, obey the commandments</a:t>
            </a:r>
            <a:r>
              <a:rPr lang="en-US" sz="4000" b="1" dirty="0">
                <a:solidFill>
                  <a:schemeClr val="tx1"/>
                </a:solidFill>
                <a:latin typeface="+mn-lt"/>
              </a:rPr>
              <a:t>."  "Which ones?" the man inquired.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replied, "'Do not murder, do not commit adultery, do not steal, do not give false testimony, honor your father and mother,' and 'love your neighbor as yourself.'“ (Matthew 19:16-19, see also Mark 10:17-19, Luke 18:18-20).</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993125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Does Believing in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Merit You Anything?</a:t>
            </a:r>
          </a:p>
          <a:p>
            <a:pPr>
              <a:buNone/>
            </a:pPr>
            <a:r>
              <a:rPr lang="en-US" sz="4000" b="1" dirty="0" smtClean="0">
                <a:solidFill>
                  <a:schemeClr val="tx1"/>
                </a:solidFill>
                <a:latin typeface="+mn-lt"/>
                <a:cs typeface="Times New Roman" pitchFamily="18" charset="0"/>
              </a:rPr>
              <a:t>The demons believe and tremble.</a:t>
            </a:r>
          </a:p>
          <a:p>
            <a:pPr>
              <a:buNone/>
            </a:pP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a:t>
            </a:r>
            <a:r>
              <a:rPr lang="en-US" sz="4000" b="1" dirty="0">
                <a:solidFill>
                  <a:schemeClr val="tx1"/>
                </a:solidFill>
                <a:latin typeface="+mn-lt"/>
                <a:cs typeface="Times New Roman" pitchFamily="18" charset="0"/>
              </a:rPr>
              <a:t>said that we must “believe in the one whom the Father sent</a:t>
            </a:r>
            <a:r>
              <a:rPr lang="en-US" sz="4000" b="1" dirty="0" smtClean="0">
                <a:solidFill>
                  <a:schemeClr val="tx1"/>
                </a:solidFill>
                <a:latin typeface="+mn-lt"/>
                <a:cs typeface="Times New Roman" pitchFamily="18" charset="0"/>
              </a:rPr>
              <a:t>”</a:t>
            </a:r>
          </a:p>
          <a:p>
            <a:pPr>
              <a:buNone/>
            </a:pPr>
            <a:r>
              <a:rPr lang="en-US" sz="4000" b="1" dirty="0">
                <a:solidFill>
                  <a:schemeClr val="tx1"/>
                </a:solidFill>
                <a:latin typeface="+mn-lt"/>
              </a:rPr>
              <a:t>Biblical "</a:t>
            </a:r>
            <a:r>
              <a:rPr lang="en-US" sz="4000" b="1" dirty="0" smtClean="0">
                <a:solidFill>
                  <a:schemeClr val="tx1"/>
                </a:solidFill>
                <a:latin typeface="+mn-lt"/>
              </a:rPr>
              <a:t>belief" </a:t>
            </a:r>
            <a:r>
              <a:rPr lang="en-US" sz="4000" b="1" dirty="0">
                <a:solidFill>
                  <a:schemeClr val="tx1"/>
                </a:solidFill>
                <a:latin typeface="+mn-lt"/>
              </a:rPr>
              <a:t>is not the same as "accepting Jesus into your heart" or merely "believing" that he died for you.  True, biblical "belief" means fidelity and faithfulness to the one believed in</a:t>
            </a:r>
            <a:r>
              <a:rPr lang="en-US" sz="4000" b="1" dirty="0" smtClean="0">
                <a:solidFill>
                  <a:schemeClr val="tx1"/>
                </a:solidFill>
                <a:latin typeface="+mn-lt"/>
              </a:rPr>
              <a:t>.</a:t>
            </a:r>
          </a:p>
        </p:txBody>
      </p:sp>
    </p:spTree>
    <p:extLst>
      <p:ext uri="{BB962C8B-B14F-4D97-AF65-F5344CB8AC3E}">
        <p14:creationId xmlns:p14="http://schemas.microsoft.com/office/powerpoint/2010/main" val="3425780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buNone/>
            </a:pP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Messiah, like </a:t>
            </a:r>
            <a:r>
              <a:rPr lang="en-US" sz="4000" b="1" dirty="0" err="1">
                <a:solidFill>
                  <a:schemeClr val="tx1"/>
                </a:solidFill>
                <a:latin typeface="+mn-lt"/>
              </a:rPr>
              <a:t>Yochanan</a:t>
            </a:r>
            <a:r>
              <a:rPr lang="en-US" sz="4000" b="1" dirty="0">
                <a:solidFill>
                  <a:schemeClr val="tx1"/>
                </a:solidFill>
                <a:latin typeface="+mn-lt"/>
              </a:rPr>
              <a:t> the </a:t>
            </a:r>
            <a:r>
              <a:rPr lang="en-US" sz="4000" b="1" dirty="0" err="1">
                <a:solidFill>
                  <a:schemeClr val="tx1"/>
                </a:solidFill>
                <a:latin typeface="+mn-lt"/>
              </a:rPr>
              <a:t>Immerser</a:t>
            </a:r>
            <a:r>
              <a:rPr lang="en-US" sz="4000" b="1" dirty="0">
                <a:solidFill>
                  <a:schemeClr val="tx1"/>
                </a:solidFill>
                <a:latin typeface="+mn-lt"/>
              </a:rPr>
              <a:t> before him, taught his disciples a message that consisted of repentance, which means turning from their sins, and to return to obedience to the Father's commandments in light of the soon coming kingdom of God.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taught his followers to do what his Father has commanded.  </a:t>
            </a:r>
            <a:endParaRPr lang="en-US" sz="4000" b="1" dirty="0" smtClean="0">
              <a:solidFill>
                <a:schemeClr val="tx1"/>
              </a:solidFill>
              <a:latin typeface="+mn-lt"/>
            </a:endParaRPr>
          </a:p>
          <a:p>
            <a:pPr>
              <a:buNone/>
            </a:pPr>
            <a:r>
              <a:rPr lang="en-US" sz="4000" b="1" dirty="0" smtClean="0">
                <a:solidFill>
                  <a:schemeClr val="tx1"/>
                </a:solidFill>
                <a:latin typeface="+mn-lt"/>
              </a:rPr>
              <a:t>Christians </a:t>
            </a:r>
            <a:r>
              <a:rPr lang="en-US" sz="4000" b="1" dirty="0">
                <a:solidFill>
                  <a:schemeClr val="tx1"/>
                </a:solidFill>
                <a:latin typeface="+mn-lt"/>
              </a:rPr>
              <a:t>do NOT teach the Gospel of the Kingdom of God which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taught.  </a:t>
            </a:r>
            <a:r>
              <a:rPr lang="en-US" sz="4000" b="1" dirty="0" smtClean="0">
                <a:solidFill>
                  <a:schemeClr val="tx1"/>
                </a:solidFill>
                <a:latin typeface="+mn-lt"/>
              </a:rPr>
              <a:t>Some Christians </a:t>
            </a:r>
            <a:r>
              <a:rPr lang="en-US" sz="4000" b="1" dirty="0">
                <a:solidFill>
                  <a:schemeClr val="tx1"/>
                </a:solidFill>
                <a:latin typeface="+mn-lt"/>
              </a:rPr>
              <a:t>teach their followers to ignore what the Father commanded and to simply "believe" in Jesus.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366177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Is the Christian Gospel “Another Gospel”?</a:t>
            </a:r>
          </a:p>
          <a:p>
            <a:pPr>
              <a:buNone/>
            </a:pPr>
            <a:r>
              <a:rPr lang="en-US" sz="4000" b="1" dirty="0">
                <a:solidFill>
                  <a:schemeClr val="tx1"/>
                </a:solidFill>
                <a:latin typeface="+mn-lt"/>
              </a:rPr>
              <a:t>For if someone comes to you and preaches </a:t>
            </a:r>
            <a:r>
              <a:rPr lang="en-US" sz="4000" b="1" u="sng" dirty="0">
                <a:solidFill>
                  <a:schemeClr val="tx1"/>
                </a:solidFill>
                <a:latin typeface="+mn-lt"/>
              </a:rPr>
              <a:t>a </a:t>
            </a:r>
            <a:r>
              <a:rPr lang="en-US" sz="4000" b="1" u="sng" dirty="0" err="1" smtClean="0">
                <a:solidFill>
                  <a:schemeClr val="tx1"/>
                </a:solidFill>
                <a:latin typeface="+mn-lt"/>
              </a:rPr>
              <a:t>Yahusha</a:t>
            </a:r>
            <a:r>
              <a:rPr lang="en-US" sz="4000" b="1" u="sng" dirty="0" smtClean="0">
                <a:solidFill>
                  <a:schemeClr val="tx1"/>
                </a:solidFill>
                <a:latin typeface="+mn-lt"/>
              </a:rPr>
              <a:t> </a:t>
            </a:r>
            <a:r>
              <a:rPr lang="en-US" sz="4000" b="1" u="sng" dirty="0">
                <a:solidFill>
                  <a:schemeClr val="tx1"/>
                </a:solidFill>
                <a:latin typeface="+mn-lt"/>
              </a:rPr>
              <a:t>other than the </a:t>
            </a:r>
            <a:r>
              <a:rPr lang="en-US" sz="4000" b="1" u="sng" dirty="0" err="1" smtClean="0">
                <a:solidFill>
                  <a:schemeClr val="tx1"/>
                </a:solidFill>
                <a:latin typeface="+mn-lt"/>
              </a:rPr>
              <a:t>Yahusha</a:t>
            </a:r>
            <a:r>
              <a:rPr lang="en-US" sz="4000" b="1" u="sng" dirty="0" smtClean="0">
                <a:solidFill>
                  <a:schemeClr val="tx1"/>
                </a:solidFill>
                <a:latin typeface="+mn-lt"/>
              </a:rPr>
              <a:t> </a:t>
            </a:r>
            <a:r>
              <a:rPr lang="en-US" sz="4000" b="1" u="sng" dirty="0">
                <a:solidFill>
                  <a:schemeClr val="tx1"/>
                </a:solidFill>
                <a:latin typeface="+mn-lt"/>
              </a:rPr>
              <a:t>we preached</a:t>
            </a:r>
            <a:r>
              <a:rPr lang="en-US" sz="4000" b="1" dirty="0">
                <a:solidFill>
                  <a:schemeClr val="tx1"/>
                </a:solidFill>
                <a:latin typeface="+mn-lt"/>
              </a:rPr>
              <a:t>, or if you receive a different spirit from the one you received, or </a:t>
            </a:r>
            <a:r>
              <a:rPr lang="en-US" sz="4000" b="1" u="sng" dirty="0">
                <a:solidFill>
                  <a:schemeClr val="tx1"/>
                </a:solidFill>
                <a:latin typeface="+mn-lt"/>
              </a:rPr>
              <a:t>a different gospel from the one you accepted</a:t>
            </a:r>
            <a:r>
              <a:rPr lang="en-US" sz="4000" b="1" dirty="0">
                <a:solidFill>
                  <a:schemeClr val="tx1"/>
                </a:solidFill>
                <a:latin typeface="+mn-lt"/>
              </a:rPr>
              <a:t>, you put up with it easily enough. (2 Corinthians 11:4)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082037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True Gospel</a:t>
            </a:r>
          </a:p>
          <a:p>
            <a:pPr>
              <a:buNone/>
            </a:pPr>
            <a:r>
              <a:rPr lang="en-US" sz="4000" b="1" dirty="0">
                <a:solidFill>
                  <a:schemeClr val="tx1"/>
                </a:solidFill>
                <a:latin typeface="+mn-lt"/>
              </a:rPr>
              <a:t>So what is the true Gospel?  It is my intent to show in the forthcoming </a:t>
            </a:r>
            <a:r>
              <a:rPr lang="en-US" sz="4000" b="1" dirty="0" smtClean="0">
                <a:solidFill>
                  <a:schemeClr val="tx1"/>
                </a:solidFill>
                <a:latin typeface="+mn-lt"/>
              </a:rPr>
              <a:t>teaching </a:t>
            </a:r>
            <a:r>
              <a:rPr lang="en-US" sz="4000" b="1" dirty="0">
                <a:solidFill>
                  <a:schemeClr val="tx1"/>
                </a:solidFill>
                <a:latin typeface="+mn-lt"/>
              </a:rPr>
              <a:t>that there is only one Gospel and that one Gospel is taught from Genesis to Revelation.  It is the Gospel that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proclaimed and the one Paul proclaimed.  Paul's "Gospel of Christ" is the very same gospel message which Messiah taught to his disciples.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560571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buNone/>
            </a:pPr>
            <a:r>
              <a:rPr lang="en-US" sz="4000" b="1" dirty="0">
                <a:solidFill>
                  <a:schemeClr val="tx1"/>
                </a:solidFill>
                <a:latin typeface="+mn-lt"/>
              </a:rPr>
              <a:t> Moreover, I am convinced by the overall teaching and revelation of Scripture that the Gospel is a single message consisting of many components and which is for all generations of </a:t>
            </a:r>
            <a:r>
              <a:rPr lang="en-US" sz="4000" b="1" dirty="0" smtClean="0">
                <a:solidFill>
                  <a:schemeClr val="tx1"/>
                </a:solidFill>
                <a:latin typeface="+mn-lt"/>
              </a:rPr>
              <a:t>people (an eternal Gospel).</a:t>
            </a:r>
            <a:r>
              <a:rPr lang="en-US" sz="4000" b="1" dirty="0">
                <a:solidFill>
                  <a:schemeClr val="tx1"/>
                </a:solidFill>
                <a:latin typeface="+mn-lt"/>
              </a:rPr>
              <a:t>  The Gospel has never changed.  It is the same for all men of every generation.  The message of the Eternal Gospel is that the Creator of heaven and earth has a plan and a way to restore fellowship to a fallen people who seek relationship with the Living God.  And he is executing this plan to restore righteousness in the universe through the work of </a:t>
            </a:r>
            <a:r>
              <a:rPr lang="en-US" sz="4000" b="1" dirty="0" err="1" smtClean="0">
                <a:solidFill>
                  <a:schemeClr val="tx1"/>
                </a:solidFill>
                <a:latin typeface="+mn-lt"/>
              </a:rPr>
              <a:t>Yahusha</a:t>
            </a:r>
            <a:r>
              <a:rPr lang="en-US" sz="4000" b="1" dirty="0" smtClean="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819471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Gospel is a Proclamation</a:t>
            </a:r>
          </a:p>
          <a:p>
            <a:pPr>
              <a:buNone/>
            </a:pPr>
            <a:r>
              <a:rPr lang="en-US" sz="4000" b="1" dirty="0">
                <a:solidFill>
                  <a:schemeClr val="tx1"/>
                </a:solidFill>
                <a:latin typeface="+mn-lt"/>
              </a:rPr>
              <a:t>The word </a:t>
            </a:r>
            <a:r>
              <a:rPr lang="en-US" sz="4000" b="1" i="1" dirty="0">
                <a:solidFill>
                  <a:schemeClr val="tx1"/>
                </a:solidFill>
                <a:latin typeface="+mn-lt"/>
              </a:rPr>
              <a:t>gospel</a:t>
            </a:r>
            <a:r>
              <a:rPr lang="en-US" sz="4000" b="1" dirty="0">
                <a:solidFill>
                  <a:schemeClr val="tx1"/>
                </a:solidFill>
                <a:latin typeface="+mn-lt"/>
              </a:rPr>
              <a:t> is a translation of the Greek word </a:t>
            </a:r>
            <a:r>
              <a:rPr lang="en-US" sz="4000" b="1" dirty="0" err="1">
                <a:solidFill>
                  <a:schemeClr val="tx1"/>
                </a:solidFill>
                <a:latin typeface="Bwgrkn" panose="00000400000000000000" pitchFamily="2" charset="0"/>
              </a:rPr>
              <a:t>euvagge,lion</a:t>
            </a:r>
            <a:r>
              <a:rPr lang="en-US" sz="4000" b="1" dirty="0">
                <a:solidFill>
                  <a:schemeClr val="tx1"/>
                </a:solidFill>
                <a:latin typeface="+mn-lt"/>
              </a:rPr>
              <a:t> (pronounced "</a:t>
            </a:r>
            <a:r>
              <a:rPr lang="en-US" sz="4000" b="1" dirty="0" err="1">
                <a:solidFill>
                  <a:schemeClr val="tx1"/>
                </a:solidFill>
                <a:latin typeface="+mn-lt"/>
              </a:rPr>
              <a:t>eu-angelion</a:t>
            </a:r>
            <a:r>
              <a:rPr lang="en-US" sz="4000" b="1" dirty="0">
                <a:solidFill>
                  <a:schemeClr val="tx1"/>
                </a:solidFill>
                <a:latin typeface="+mn-lt"/>
              </a:rPr>
              <a:t>").    </a:t>
            </a:r>
            <a:r>
              <a:rPr lang="en-US" sz="4000" b="1" i="1" dirty="0" err="1">
                <a:solidFill>
                  <a:schemeClr val="tx1"/>
                </a:solidFill>
                <a:latin typeface="+mn-lt"/>
              </a:rPr>
              <a:t>Eu-angelion</a:t>
            </a:r>
            <a:r>
              <a:rPr lang="en-US" sz="4000" b="1" dirty="0">
                <a:solidFill>
                  <a:schemeClr val="tx1"/>
                </a:solidFill>
                <a:latin typeface="+mn-lt"/>
              </a:rPr>
              <a:t>, according to </a:t>
            </a:r>
            <a:r>
              <a:rPr lang="en-US" sz="4000" b="1" i="1" dirty="0">
                <a:solidFill>
                  <a:schemeClr val="tx1"/>
                </a:solidFill>
                <a:latin typeface="+mn-lt"/>
              </a:rPr>
              <a:t>BDAG Lexicon</a:t>
            </a:r>
            <a:r>
              <a:rPr lang="en-US" sz="4000" b="1" dirty="0">
                <a:solidFill>
                  <a:schemeClr val="tx1"/>
                </a:solidFill>
                <a:latin typeface="+mn-lt"/>
              </a:rPr>
              <a:t> is 1. God’s good news to humans, </a:t>
            </a:r>
            <a:r>
              <a:rPr lang="en-US" sz="4000" b="1" i="1" dirty="0">
                <a:solidFill>
                  <a:schemeClr val="tx1"/>
                </a:solidFill>
                <a:latin typeface="+mn-lt"/>
              </a:rPr>
              <a:t>good news </a:t>
            </a:r>
            <a:r>
              <a:rPr lang="en-US" sz="4000" b="1" dirty="0">
                <a:solidFill>
                  <a:schemeClr val="tx1"/>
                </a:solidFill>
                <a:latin typeface="+mn-lt"/>
              </a:rPr>
              <a:t>as </a:t>
            </a:r>
            <a:r>
              <a:rPr lang="en-US" sz="4000" b="1" u="sng" dirty="0">
                <a:solidFill>
                  <a:schemeClr val="tx1"/>
                </a:solidFill>
                <a:latin typeface="+mn-lt"/>
              </a:rPr>
              <a:t>proclamation</a:t>
            </a:r>
            <a:r>
              <a:rPr lang="en-US" sz="4000" b="1" dirty="0">
                <a:solidFill>
                  <a:schemeClr val="tx1"/>
                </a:solidFill>
                <a:latin typeface="+mn-lt"/>
              </a:rPr>
              <a:t>.  2. details relating to the life and ministry of Jesus, </a:t>
            </a:r>
            <a:r>
              <a:rPr lang="en-US" sz="4000" b="1" i="1" dirty="0">
                <a:solidFill>
                  <a:schemeClr val="tx1"/>
                </a:solidFill>
                <a:latin typeface="+mn-lt"/>
              </a:rPr>
              <a:t>good news of Jesus.  </a:t>
            </a:r>
            <a:r>
              <a:rPr lang="en-US" sz="4000" b="1" dirty="0">
                <a:solidFill>
                  <a:schemeClr val="tx1"/>
                </a:solidFill>
                <a:latin typeface="+mn-lt"/>
              </a:rPr>
              <a:t>3. a book dealing with the life and teaching of Jesus, a </a:t>
            </a:r>
            <a:r>
              <a:rPr lang="en-US" sz="4000" b="1" i="1" dirty="0">
                <a:solidFill>
                  <a:schemeClr val="tx1"/>
                </a:solidFill>
                <a:latin typeface="+mn-lt"/>
              </a:rPr>
              <a:t>gospel account.  Thayer's Greek Lexicon</a:t>
            </a:r>
            <a:r>
              <a:rPr lang="en-US" sz="4000" b="1" dirty="0">
                <a:solidFill>
                  <a:schemeClr val="tx1"/>
                </a:solidFill>
                <a:latin typeface="+mn-lt"/>
              </a:rPr>
              <a:t> </a:t>
            </a:r>
            <a:r>
              <a:rPr lang="en-US" sz="4000" b="1" dirty="0" smtClean="0">
                <a:solidFill>
                  <a:schemeClr val="tx1"/>
                </a:solidFill>
                <a:latin typeface="+mn-lt"/>
              </a:rPr>
              <a:t>renders </a:t>
            </a:r>
            <a:r>
              <a:rPr lang="en-US" sz="4000" b="1" dirty="0">
                <a:solidFill>
                  <a:schemeClr val="tx1"/>
                </a:solidFill>
                <a:latin typeface="+mn-lt"/>
              </a:rPr>
              <a:t>this word as, 1. a reward for good tidings, 2. good </a:t>
            </a:r>
            <a:r>
              <a:rPr lang="en-US" sz="4000" b="1" dirty="0" smtClean="0">
                <a:solidFill>
                  <a:schemeClr val="tx1"/>
                </a:solidFill>
                <a:latin typeface="+mn-lt"/>
              </a:rPr>
              <a:t>tidings.</a:t>
            </a:r>
            <a:r>
              <a:rPr lang="en-US" sz="4000" b="1" dirty="0">
                <a:solidFill>
                  <a:schemeClr val="tx1"/>
                </a:solidFill>
                <a:latin typeface="+mn-lt"/>
              </a:rPr>
              <a:t>  Thus, it is usually translated as </a:t>
            </a:r>
            <a:r>
              <a:rPr lang="en-US" sz="4000" b="1" i="1" dirty="0">
                <a:solidFill>
                  <a:schemeClr val="tx1"/>
                </a:solidFill>
                <a:latin typeface="+mn-lt"/>
              </a:rPr>
              <a:t>good news</a:t>
            </a:r>
            <a:r>
              <a:rPr lang="en-US" sz="4000" b="1" dirty="0">
                <a:solidFill>
                  <a:schemeClr val="tx1"/>
                </a:solidFill>
                <a:latin typeface="+mn-lt"/>
              </a:rPr>
              <a:t> or</a:t>
            </a:r>
            <a:r>
              <a:rPr lang="en-US" sz="4000" b="1" i="1" dirty="0">
                <a:solidFill>
                  <a:schemeClr val="tx1"/>
                </a:solidFill>
                <a:latin typeface="+mn-lt"/>
              </a:rPr>
              <a:t> gospel.</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2902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is a Proclamation</a:t>
            </a:r>
          </a:p>
          <a:p>
            <a:pPr>
              <a:buNone/>
            </a:pPr>
            <a:r>
              <a:rPr lang="en-US" sz="4000" b="1" dirty="0">
                <a:solidFill>
                  <a:schemeClr val="tx1"/>
                </a:solidFill>
                <a:latin typeface="+mn-lt"/>
              </a:rPr>
              <a:t>If we break down the word </a:t>
            </a:r>
            <a:r>
              <a:rPr lang="en-US" sz="4000" b="1" i="1" dirty="0" err="1">
                <a:solidFill>
                  <a:schemeClr val="tx1"/>
                </a:solidFill>
                <a:latin typeface="+mn-lt"/>
              </a:rPr>
              <a:t>eu-angelion</a:t>
            </a:r>
            <a:r>
              <a:rPr lang="en-US" sz="4000" b="1" dirty="0">
                <a:solidFill>
                  <a:schemeClr val="tx1"/>
                </a:solidFill>
                <a:latin typeface="+mn-lt"/>
              </a:rPr>
              <a:t> even further, it is a compound word combining the Greek words, </a:t>
            </a:r>
            <a:r>
              <a:rPr lang="en-US" sz="4000" b="1" i="1" dirty="0" err="1">
                <a:solidFill>
                  <a:schemeClr val="tx1"/>
                </a:solidFill>
                <a:latin typeface="+mn-lt"/>
              </a:rPr>
              <a:t>eu</a:t>
            </a:r>
            <a:r>
              <a:rPr lang="en-US" sz="4000" b="1" dirty="0">
                <a:solidFill>
                  <a:schemeClr val="tx1"/>
                </a:solidFill>
                <a:latin typeface="+mn-lt"/>
              </a:rPr>
              <a:t> which means "good" and </a:t>
            </a:r>
            <a:r>
              <a:rPr lang="en-US" sz="4000" b="1" i="1" dirty="0" err="1">
                <a:solidFill>
                  <a:schemeClr val="tx1"/>
                </a:solidFill>
                <a:latin typeface="+mn-lt"/>
              </a:rPr>
              <a:t>angelion</a:t>
            </a:r>
            <a:r>
              <a:rPr lang="en-US" sz="4000" b="1" dirty="0">
                <a:solidFill>
                  <a:schemeClr val="tx1"/>
                </a:solidFill>
                <a:latin typeface="+mn-lt"/>
              </a:rPr>
              <a:t> which means "message."  Similarly, an </a:t>
            </a:r>
            <a:r>
              <a:rPr lang="en-US" sz="4000" b="1" i="1" dirty="0">
                <a:solidFill>
                  <a:schemeClr val="tx1"/>
                </a:solidFill>
                <a:latin typeface="+mn-lt"/>
              </a:rPr>
              <a:t>angel</a:t>
            </a:r>
            <a:r>
              <a:rPr lang="en-US" sz="4000" b="1" dirty="0">
                <a:solidFill>
                  <a:schemeClr val="tx1"/>
                </a:solidFill>
                <a:latin typeface="+mn-lt"/>
              </a:rPr>
              <a:t> is a "messenger."  A </a:t>
            </a:r>
            <a:r>
              <a:rPr lang="en-US" sz="4000" b="1" i="1" dirty="0" err="1">
                <a:solidFill>
                  <a:schemeClr val="tx1"/>
                </a:solidFill>
                <a:latin typeface="+mn-lt"/>
              </a:rPr>
              <a:t>eu-angelion</a:t>
            </a:r>
            <a:r>
              <a:rPr lang="en-US" sz="4000" b="1" dirty="0">
                <a:solidFill>
                  <a:schemeClr val="tx1"/>
                </a:solidFill>
                <a:latin typeface="+mn-lt"/>
              </a:rPr>
              <a:t> is a message of good news which is delivered by a herald (messenger).  </a:t>
            </a:r>
            <a:r>
              <a:rPr lang="en-US" sz="4000" b="1" u="sng" dirty="0">
                <a:solidFill>
                  <a:schemeClr val="tx1"/>
                </a:solidFill>
                <a:latin typeface="+mn-lt"/>
              </a:rPr>
              <a:t>The Gospel, then, is a delivered </a:t>
            </a:r>
            <a:r>
              <a:rPr lang="en-US" sz="4000" b="1" u="sng" dirty="0" smtClean="0">
                <a:solidFill>
                  <a:schemeClr val="tx1"/>
                </a:solidFill>
                <a:latin typeface="+mn-lt"/>
              </a:rPr>
              <a:t>message</a:t>
            </a:r>
            <a:r>
              <a:rPr lang="en-US" sz="4000" b="1" dirty="0" smtClean="0">
                <a:solidFill>
                  <a:schemeClr val="tx1"/>
                </a:solidFill>
                <a:latin typeface="+mn-lt"/>
              </a:rPr>
              <a:t>, or </a:t>
            </a:r>
            <a:r>
              <a:rPr lang="en-US" sz="4000" b="1" u="sng" dirty="0" smtClean="0">
                <a:solidFill>
                  <a:schemeClr val="tx1"/>
                </a:solidFill>
                <a:latin typeface="+mn-lt"/>
              </a:rPr>
              <a:t>a Proclamation</a:t>
            </a:r>
            <a:endParaRPr lang="en-US" sz="4000" b="1" u="sng"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65680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 Little Hebrew</a:t>
            </a:r>
          </a:p>
          <a:p>
            <a:pPr>
              <a:buNone/>
            </a:pPr>
            <a:r>
              <a:rPr lang="en-US" sz="4000" b="1" i="1" dirty="0">
                <a:solidFill>
                  <a:schemeClr val="tx1"/>
                </a:solidFill>
                <a:latin typeface="+mn-lt"/>
              </a:rPr>
              <a:t>Thayer's Greek Lexicon</a:t>
            </a:r>
            <a:r>
              <a:rPr lang="en-US" sz="4000" b="1" dirty="0">
                <a:solidFill>
                  <a:schemeClr val="tx1"/>
                </a:solidFill>
                <a:latin typeface="+mn-lt"/>
              </a:rPr>
              <a:t> also notes that the Greek </a:t>
            </a:r>
            <a:r>
              <a:rPr lang="en-US" sz="4000" b="1" i="1" dirty="0" err="1">
                <a:solidFill>
                  <a:schemeClr val="tx1"/>
                </a:solidFill>
                <a:latin typeface="+mn-lt"/>
              </a:rPr>
              <a:t>eu-angelion</a:t>
            </a:r>
            <a:r>
              <a:rPr lang="en-US" sz="4000" b="1" dirty="0">
                <a:solidFill>
                  <a:schemeClr val="tx1"/>
                </a:solidFill>
                <a:latin typeface="+mn-lt"/>
              </a:rPr>
              <a:t> corresponds to the Hebrew </a:t>
            </a:r>
            <a:r>
              <a:rPr lang="en-US" sz="4000" b="1" dirty="0" err="1">
                <a:solidFill>
                  <a:schemeClr val="tx1"/>
                </a:solidFill>
                <a:latin typeface="Bwhebb" panose="00000400000000000000" pitchFamily="2" charset="0"/>
              </a:rPr>
              <a:t>hr'AfB</a:t>
            </a:r>
            <a:r>
              <a:rPr lang="en-US" sz="4000" b="1" dirty="0">
                <a:solidFill>
                  <a:schemeClr val="tx1"/>
                </a:solidFill>
                <a:latin typeface="Bwhebb" panose="00000400000000000000" pitchFamily="2" charset="0"/>
              </a:rPr>
              <a:t>.</a:t>
            </a:r>
            <a:r>
              <a:rPr lang="en-US" sz="4000" b="1" dirty="0">
                <a:solidFill>
                  <a:schemeClr val="tx1"/>
                </a:solidFill>
                <a:latin typeface="+mn-lt"/>
              </a:rPr>
              <a:t> and </a:t>
            </a:r>
            <a:r>
              <a:rPr lang="en-US" sz="4000" b="1" dirty="0" err="1">
                <a:solidFill>
                  <a:schemeClr val="tx1"/>
                </a:solidFill>
                <a:latin typeface="Bwhebb" panose="00000400000000000000" pitchFamily="2" charset="0"/>
              </a:rPr>
              <a:t>hr'foB</a:t>
            </a:r>
            <a:r>
              <a:rPr lang="en-US" sz="4000" b="1" dirty="0">
                <a:solidFill>
                  <a:schemeClr val="tx1"/>
                </a:solidFill>
                <a:latin typeface="Bwhebb" panose="00000400000000000000" pitchFamily="2" charset="0"/>
              </a:rPr>
              <a:t>.,</a:t>
            </a:r>
            <a:r>
              <a:rPr lang="en-US" sz="4000" b="1" dirty="0">
                <a:solidFill>
                  <a:schemeClr val="tx1"/>
                </a:solidFill>
                <a:latin typeface="+mn-lt"/>
              </a:rPr>
              <a:t> (pronounced </a:t>
            </a:r>
            <a:r>
              <a:rPr lang="en-US" sz="4000" b="1" i="1" dirty="0">
                <a:solidFill>
                  <a:schemeClr val="tx1"/>
                </a:solidFill>
                <a:latin typeface="+mn-lt"/>
              </a:rPr>
              <a:t>be-</a:t>
            </a:r>
            <a:r>
              <a:rPr lang="en-US" sz="4000" b="1" i="1" dirty="0" err="1">
                <a:solidFill>
                  <a:schemeClr val="tx1"/>
                </a:solidFill>
                <a:latin typeface="+mn-lt"/>
              </a:rPr>
              <a:t>sorah</a:t>
            </a:r>
            <a:r>
              <a:rPr lang="en-US" sz="4000" b="1" dirty="0">
                <a:solidFill>
                  <a:schemeClr val="tx1"/>
                </a:solidFill>
                <a:latin typeface="+mn-lt"/>
              </a:rPr>
              <a:t>), which also means </a:t>
            </a:r>
            <a:r>
              <a:rPr lang="en-US" sz="4000" b="1" i="1" dirty="0">
                <a:solidFill>
                  <a:schemeClr val="tx1"/>
                </a:solidFill>
                <a:latin typeface="+mn-lt"/>
              </a:rPr>
              <a:t>tidings, messenger's reward</a:t>
            </a:r>
            <a:r>
              <a:rPr lang="en-US" sz="4000" b="1" dirty="0">
                <a:solidFill>
                  <a:schemeClr val="tx1"/>
                </a:solidFill>
                <a:latin typeface="+mn-lt"/>
              </a:rPr>
              <a:t> and refers to the message that a runner (courier) brings to a king.  So, here in the Hebrew word </a:t>
            </a:r>
            <a:r>
              <a:rPr lang="en-US" sz="4000" b="1" i="1" dirty="0" err="1">
                <a:solidFill>
                  <a:schemeClr val="tx1"/>
                </a:solidFill>
                <a:latin typeface="+mn-lt"/>
              </a:rPr>
              <a:t>besorah</a:t>
            </a:r>
            <a:r>
              <a:rPr lang="en-US" sz="4000" b="1" dirty="0">
                <a:solidFill>
                  <a:schemeClr val="tx1"/>
                </a:solidFill>
                <a:latin typeface="+mn-lt"/>
              </a:rPr>
              <a:t> we find the root source of the New Testament Greek word </a:t>
            </a:r>
            <a:r>
              <a:rPr lang="en-US" sz="4000" b="1" i="1" dirty="0" err="1">
                <a:solidFill>
                  <a:schemeClr val="tx1"/>
                </a:solidFill>
                <a:latin typeface="+mn-lt"/>
              </a:rPr>
              <a:t>eu-angelion</a:t>
            </a:r>
            <a:r>
              <a:rPr lang="en-US" sz="4000" b="1" dirty="0">
                <a:solidFill>
                  <a:schemeClr val="tx1"/>
                </a:solidFill>
                <a:latin typeface="+mn-lt"/>
              </a:rPr>
              <a:t>.  Again, the actual "gospel" is the message delivered.</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933881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buNone/>
            </a:pPr>
            <a:r>
              <a:rPr lang="en-US" sz="4000" b="1" u="sng" dirty="0" smtClean="0">
                <a:solidFill>
                  <a:schemeClr val="tx1"/>
                </a:solidFill>
                <a:latin typeface="+mn-lt"/>
              </a:rPr>
              <a:t>The </a:t>
            </a:r>
            <a:r>
              <a:rPr lang="en-US" sz="4000" b="1" u="sng" dirty="0">
                <a:solidFill>
                  <a:schemeClr val="tx1"/>
                </a:solidFill>
                <a:latin typeface="+mn-lt"/>
              </a:rPr>
              <a:t>Gospel is not merely a New Testament teaching</a:t>
            </a:r>
            <a:r>
              <a:rPr lang="en-US" sz="4000" b="1" dirty="0">
                <a:solidFill>
                  <a:schemeClr val="tx1"/>
                </a:solidFill>
                <a:latin typeface="+mn-lt"/>
              </a:rPr>
              <a:t>.  </a:t>
            </a:r>
            <a:r>
              <a:rPr lang="en-US" sz="4000" b="1" dirty="0" smtClean="0">
                <a:solidFill>
                  <a:schemeClr val="tx1"/>
                </a:solidFill>
                <a:latin typeface="+mn-lt"/>
              </a:rPr>
              <a:t>The Gospel is </a:t>
            </a:r>
            <a:r>
              <a:rPr lang="en-US" sz="4000" b="1" u="sng" dirty="0" smtClean="0">
                <a:solidFill>
                  <a:schemeClr val="tx1"/>
                </a:solidFill>
                <a:latin typeface="+mn-lt"/>
              </a:rPr>
              <a:t>Everlasting</a:t>
            </a:r>
            <a:r>
              <a:rPr lang="en-US" sz="4000" b="1" dirty="0" smtClean="0">
                <a:solidFill>
                  <a:schemeClr val="tx1"/>
                </a:solidFill>
                <a:latin typeface="+mn-lt"/>
              </a:rPr>
              <a:t>.</a:t>
            </a:r>
          </a:p>
          <a:p>
            <a:pPr>
              <a:buNone/>
            </a:pPr>
            <a:r>
              <a:rPr lang="en-US" sz="4000" b="1" dirty="0" smtClean="0">
                <a:solidFill>
                  <a:schemeClr val="tx1"/>
                </a:solidFill>
                <a:latin typeface="+mn-lt"/>
              </a:rPr>
              <a:t>We </a:t>
            </a:r>
            <a:r>
              <a:rPr lang="en-US" sz="4000" b="1" dirty="0">
                <a:solidFill>
                  <a:schemeClr val="tx1"/>
                </a:solidFill>
                <a:latin typeface="+mn-lt"/>
              </a:rPr>
              <a:t>find that all of the Law and the Prophets and Writings bring us </a:t>
            </a:r>
            <a:r>
              <a:rPr lang="en-US" sz="4000" b="1" dirty="0" smtClean="0">
                <a:solidFill>
                  <a:schemeClr val="tx1"/>
                </a:solidFill>
                <a:latin typeface="+mn-lt"/>
              </a:rPr>
              <a:t>“Good News” </a:t>
            </a:r>
            <a:r>
              <a:rPr lang="en-US" sz="4000" b="1" dirty="0">
                <a:solidFill>
                  <a:schemeClr val="tx1"/>
                </a:solidFill>
                <a:latin typeface="+mn-lt"/>
              </a:rPr>
              <a:t>about Elohim's love and compassion toward fallen human beings.  He has always been working toward bringing redemption and salvation to his people.  </a:t>
            </a:r>
            <a:r>
              <a:rPr lang="en-US" sz="4000" b="1" u="sng" dirty="0" smtClean="0">
                <a:solidFill>
                  <a:schemeClr val="tx1"/>
                </a:solidFill>
                <a:latin typeface="+mn-lt"/>
              </a:rPr>
              <a:t>The Gospel </a:t>
            </a:r>
            <a:r>
              <a:rPr lang="en-US" sz="4000" b="1" u="sng" dirty="0">
                <a:solidFill>
                  <a:schemeClr val="tx1"/>
                </a:solidFill>
                <a:latin typeface="+mn-lt"/>
              </a:rPr>
              <a:t>is the story of the Bible </a:t>
            </a:r>
            <a:r>
              <a:rPr lang="en-US" sz="4000" b="1" dirty="0">
                <a:solidFill>
                  <a:schemeClr val="tx1"/>
                </a:solidFill>
                <a:latin typeface="+mn-lt"/>
              </a:rPr>
              <a:t>- that the human race is fallen and that the Creator has made a way for sinners to repent and to be restored to right relationship with their Creator.</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2698709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solidFill>
                  <a:schemeClr val="tx1"/>
                </a:solidFill>
                <a:latin typeface="+mn-lt"/>
                <a:cs typeface="Times New Roman" pitchFamily="18" charset="0"/>
              </a:rPr>
              <a:t>The Gospel Proclaimed Through the Appointed Times of </a:t>
            </a:r>
            <a:r>
              <a:rPr lang="en-US" sz="4000" b="1" dirty="0" smtClean="0">
                <a:solidFill>
                  <a:schemeClr val="tx1"/>
                </a:solidFill>
                <a:latin typeface="+mn-lt"/>
                <a:cs typeface="Times New Roman" pitchFamily="18" charset="0"/>
              </a:rPr>
              <a:t>Yahuwah – This is Paul’s Gospel!</a:t>
            </a:r>
            <a:endParaRPr lang="en-US" sz="4000" b="1" dirty="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08366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The Proclamation of the Gospel</a:t>
            </a:r>
          </a:p>
          <a:p>
            <a:pPr>
              <a:buNone/>
            </a:pPr>
            <a:r>
              <a:rPr lang="en-US" sz="4000" b="1" dirty="0" smtClean="0">
                <a:solidFill>
                  <a:schemeClr val="tx1"/>
                </a:solidFill>
                <a:latin typeface="+mn-lt"/>
              </a:rPr>
              <a:t>Yahuwah </a:t>
            </a:r>
            <a:r>
              <a:rPr lang="en-US" sz="4000" b="1" dirty="0">
                <a:solidFill>
                  <a:schemeClr val="tx1"/>
                </a:solidFill>
                <a:latin typeface="+mn-lt"/>
              </a:rPr>
              <a:t>spoke to Mosheh:  "Speak to the sons of </a:t>
            </a:r>
            <a:r>
              <a:rPr lang="en-US" sz="4000" b="1" dirty="0" err="1">
                <a:solidFill>
                  <a:schemeClr val="tx1"/>
                </a:solidFill>
                <a:latin typeface="+mn-lt"/>
              </a:rPr>
              <a:t>Yisrael</a:t>
            </a:r>
            <a:r>
              <a:rPr lang="en-US" sz="4000" b="1" dirty="0">
                <a:solidFill>
                  <a:schemeClr val="tx1"/>
                </a:solidFill>
                <a:latin typeface="+mn-lt"/>
              </a:rPr>
              <a:t> and tell them, 'These are </a:t>
            </a:r>
            <a:r>
              <a:rPr lang="en-US" sz="4000" b="1" dirty="0" smtClean="0">
                <a:solidFill>
                  <a:schemeClr val="tx1"/>
                </a:solidFill>
                <a:latin typeface="+mn-lt"/>
              </a:rPr>
              <a:t>Yahuwah's </a:t>
            </a:r>
            <a:r>
              <a:rPr lang="en-US" sz="4000" b="1" dirty="0">
                <a:solidFill>
                  <a:schemeClr val="tx1"/>
                </a:solidFill>
                <a:latin typeface="+mn-lt"/>
              </a:rPr>
              <a:t>appointed times which you must </a:t>
            </a:r>
            <a:r>
              <a:rPr lang="en-US" sz="4000" b="1" i="1" u="sng" dirty="0">
                <a:solidFill>
                  <a:schemeClr val="tx1"/>
                </a:solidFill>
                <a:latin typeface="+mn-lt"/>
              </a:rPr>
              <a:t>proclaim</a:t>
            </a:r>
            <a:r>
              <a:rPr lang="en-US" sz="4000" b="1" dirty="0">
                <a:solidFill>
                  <a:schemeClr val="tx1"/>
                </a:solidFill>
                <a:latin typeface="+mn-lt"/>
              </a:rPr>
              <a:t> as set-apart assemblies--my appointed times:  Six days work may be done, but on the seventh day there must be a Sabbath of complete rest, a set-apart assembly. You must not do any work; it is a Sabbath to </a:t>
            </a:r>
            <a:r>
              <a:rPr lang="en-US" sz="4000" b="1" dirty="0" smtClean="0">
                <a:solidFill>
                  <a:schemeClr val="tx1"/>
                </a:solidFill>
                <a:latin typeface="+mn-lt"/>
              </a:rPr>
              <a:t>Yahuwah </a:t>
            </a:r>
            <a:r>
              <a:rPr lang="en-US" sz="4000" b="1" dirty="0">
                <a:solidFill>
                  <a:schemeClr val="tx1"/>
                </a:solidFill>
                <a:latin typeface="+mn-lt"/>
              </a:rPr>
              <a:t>in all the places where you live. These are </a:t>
            </a:r>
            <a:r>
              <a:rPr lang="en-US" sz="4000" b="1" dirty="0" smtClean="0">
                <a:solidFill>
                  <a:schemeClr val="tx1"/>
                </a:solidFill>
                <a:latin typeface="+mn-lt"/>
              </a:rPr>
              <a:t>Yahuwah's </a:t>
            </a:r>
            <a:r>
              <a:rPr lang="en-US" sz="4000" b="1" dirty="0">
                <a:solidFill>
                  <a:schemeClr val="tx1"/>
                </a:solidFill>
                <a:latin typeface="+mn-lt"/>
              </a:rPr>
              <a:t>appointed times, set-apart assemblies, </a:t>
            </a:r>
            <a:r>
              <a:rPr lang="en-US" sz="4000" b="1" i="1" dirty="0">
                <a:solidFill>
                  <a:schemeClr val="tx1"/>
                </a:solidFill>
                <a:latin typeface="+mn-lt"/>
              </a:rPr>
              <a:t>which you must </a:t>
            </a:r>
            <a:r>
              <a:rPr lang="en-US" sz="4000" b="1" i="1" u="sng" dirty="0">
                <a:solidFill>
                  <a:schemeClr val="tx1"/>
                </a:solidFill>
                <a:latin typeface="+mn-lt"/>
              </a:rPr>
              <a:t>proclaim</a:t>
            </a:r>
            <a:r>
              <a:rPr lang="en-US" sz="4000" b="1" i="1" dirty="0">
                <a:solidFill>
                  <a:schemeClr val="tx1"/>
                </a:solidFill>
                <a:latin typeface="+mn-lt"/>
              </a:rPr>
              <a:t> at their appointed time</a:t>
            </a:r>
            <a:r>
              <a:rPr lang="en-US" sz="4000" b="1" dirty="0">
                <a:solidFill>
                  <a:schemeClr val="tx1"/>
                </a:solidFill>
                <a:latin typeface="+mn-lt"/>
              </a:rPr>
              <a:t>.' " (</a:t>
            </a:r>
            <a:r>
              <a:rPr lang="en-US" sz="4000" b="1" dirty="0" err="1">
                <a:solidFill>
                  <a:schemeClr val="tx1"/>
                </a:solidFill>
                <a:latin typeface="+mn-lt"/>
              </a:rPr>
              <a:t>Vayiqra</a:t>
            </a:r>
            <a:r>
              <a:rPr lang="en-US" sz="4000" b="1" dirty="0">
                <a:solidFill>
                  <a:schemeClr val="tx1"/>
                </a:solidFill>
                <a:latin typeface="+mn-lt"/>
              </a:rPr>
              <a:t> [Leviticus] 23:1-4).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825555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Verb </a:t>
            </a:r>
            <a:r>
              <a:rPr lang="en-US" sz="4000" b="1" dirty="0" err="1" smtClean="0">
                <a:solidFill>
                  <a:schemeClr val="tx1"/>
                </a:solidFill>
                <a:latin typeface="+mn-lt"/>
                <a:cs typeface="Times New Roman" pitchFamily="18" charset="0"/>
              </a:rPr>
              <a:t>Qara</a:t>
            </a:r>
            <a:endParaRPr lang="en-US" sz="4000" b="1" dirty="0" smtClean="0">
              <a:solidFill>
                <a:schemeClr val="tx1"/>
              </a:solidFill>
              <a:latin typeface="+mn-lt"/>
              <a:cs typeface="Times New Roman" pitchFamily="18" charset="0"/>
            </a:endParaRPr>
          </a:p>
          <a:p>
            <a:pPr>
              <a:buNone/>
            </a:pPr>
            <a:r>
              <a:rPr lang="en-US" sz="4000" b="1" dirty="0">
                <a:solidFill>
                  <a:schemeClr val="tx1"/>
                </a:solidFill>
                <a:latin typeface="+mn-lt"/>
              </a:rPr>
              <a:t>The Hebrew verb </a:t>
            </a:r>
            <a:r>
              <a:rPr lang="en-US" sz="4000" b="1" dirty="0" err="1">
                <a:solidFill>
                  <a:schemeClr val="tx1"/>
                </a:solidFill>
                <a:latin typeface="Bwhebb" panose="00000400000000000000" pitchFamily="2" charset="0"/>
              </a:rPr>
              <a:t>ar'q</a:t>
            </a:r>
            <a:r>
              <a:rPr lang="en-US" sz="4000" b="1" dirty="0">
                <a:solidFill>
                  <a:schemeClr val="tx1"/>
                </a:solidFill>
                <a:latin typeface="Bwhebb" panose="00000400000000000000" pitchFamily="2" charset="0"/>
              </a:rPr>
              <a:t>'</a:t>
            </a:r>
            <a:r>
              <a:rPr lang="en-US" sz="4000" b="1" dirty="0">
                <a:solidFill>
                  <a:schemeClr val="tx1"/>
                </a:solidFill>
                <a:latin typeface="+mn-lt"/>
              </a:rPr>
              <a:t> (pronounced </a:t>
            </a:r>
            <a:r>
              <a:rPr lang="en-US" sz="4000" b="1" i="1" dirty="0" err="1">
                <a:solidFill>
                  <a:schemeClr val="tx1"/>
                </a:solidFill>
                <a:latin typeface="+mn-lt"/>
              </a:rPr>
              <a:t>qara</a:t>
            </a:r>
            <a:r>
              <a:rPr lang="en-US" sz="4000" b="1" dirty="0">
                <a:solidFill>
                  <a:schemeClr val="tx1"/>
                </a:solidFill>
                <a:latin typeface="+mn-lt"/>
              </a:rPr>
              <a:t>) means </a:t>
            </a:r>
            <a:r>
              <a:rPr lang="en-US" sz="4000" b="1" i="1" dirty="0">
                <a:solidFill>
                  <a:schemeClr val="tx1"/>
                </a:solidFill>
                <a:latin typeface="+mn-lt"/>
              </a:rPr>
              <a:t>to read, to call, to proclaim</a:t>
            </a:r>
            <a:r>
              <a:rPr lang="en-US" sz="4000" b="1" dirty="0">
                <a:solidFill>
                  <a:schemeClr val="tx1"/>
                </a:solidFill>
                <a:latin typeface="+mn-lt"/>
              </a:rPr>
              <a:t>.  It is used of a message spoken from the mouth.  Here in </a:t>
            </a:r>
            <a:r>
              <a:rPr lang="en-US" sz="4000" b="1" dirty="0" err="1">
                <a:solidFill>
                  <a:schemeClr val="tx1"/>
                </a:solidFill>
                <a:latin typeface="+mn-lt"/>
              </a:rPr>
              <a:t>Vayiqra</a:t>
            </a:r>
            <a:r>
              <a:rPr lang="en-US" sz="4000" b="1" dirty="0">
                <a:solidFill>
                  <a:schemeClr val="tx1"/>
                </a:solidFill>
                <a:latin typeface="+mn-lt"/>
              </a:rPr>
              <a:t> 23 it is utilized four times</a:t>
            </a:r>
            <a:r>
              <a:rPr lang="en-US" sz="4000" b="1" dirty="0" smtClean="0">
                <a:solidFill>
                  <a:schemeClr val="tx1"/>
                </a:solidFill>
                <a:latin typeface="+mn-lt"/>
              </a:rPr>
              <a:t>.</a:t>
            </a:r>
          </a:p>
          <a:p>
            <a:pPr>
              <a:buNone/>
            </a:pPr>
            <a:r>
              <a:rPr lang="en-US" sz="4000" b="1" i="1" dirty="0" err="1" smtClean="0">
                <a:solidFill>
                  <a:schemeClr val="tx1"/>
                </a:solidFill>
                <a:latin typeface="+mn-lt"/>
                <a:cs typeface="Times New Roman" pitchFamily="18" charset="0"/>
              </a:rPr>
              <a:t>Miqra</a:t>
            </a:r>
            <a:r>
              <a:rPr lang="en-US" sz="4000" b="1" i="1" dirty="0" smtClean="0">
                <a:solidFill>
                  <a:schemeClr val="tx1"/>
                </a:solidFill>
                <a:latin typeface="+mn-lt"/>
                <a:cs typeface="Times New Roman" pitchFamily="18" charset="0"/>
              </a:rPr>
              <a:t> </a:t>
            </a:r>
            <a:r>
              <a:rPr lang="en-US" sz="4000" b="1" i="1" dirty="0" err="1" smtClean="0">
                <a:solidFill>
                  <a:schemeClr val="tx1"/>
                </a:solidFill>
                <a:latin typeface="+mn-lt"/>
                <a:cs typeface="Times New Roman" pitchFamily="18" charset="0"/>
              </a:rPr>
              <a:t>qodesh</a:t>
            </a:r>
            <a:r>
              <a:rPr lang="en-US" sz="4000" b="1" dirty="0" smtClean="0">
                <a:solidFill>
                  <a:schemeClr val="tx1"/>
                </a:solidFill>
                <a:latin typeface="+mn-lt"/>
                <a:cs typeface="Times New Roman" pitchFamily="18" charset="0"/>
              </a:rPr>
              <a:t> – assemblies at the appointed times for the purpose of Proclamation (a telling of the Gospel)</a:t>
            </a:r>
          </a:p>
        </p:txBody>
      </p:sp>
    </p:spTree>
    <p:extLst>
      <p:ext uri="{BB962C8B-B14F-4D97-AF65-F5344CB8AC3E}">
        <p14:creationId xmlns:p14="http://schemas.microsoft.com/office/powerpoint/2010/main" val="6024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buNone/>
            </a:pPr>
            <a:r>
              <a:rPr lang="en-US" sz="4000" b="1" dirty="0" smtClean="0">
                <a:solidFill>
                  <a:schemeClr val="tx1"/>
                </a:solidFill>
                <a:latin typeface="+mn-lt"/>
              </a:rPr>
              <a:t>These </a:t>
            </a:r>
            <a:r>
              <a:rPr lang="en-US" sz="4000" b="1" dirty="0">
                <a:solidFill>
                  <a:schemeClr val="tx1"/>
                </a:solidFill>
                <a:latin typeface="+mn-lt"/>
              </a:rPr>
              <a:t>are </a:t>
            </a:r>
            <a:r>
              <a:rPr lang="en-US" sz="4000" b="1" dirty="0" smtClean="0">
                <a:solidFill>
                  <a:schemeClr val="tx1"/>
                </a:solidFill>
                <a:latin typeface="+mn-lt"/>
              </a:rPr>
              <a:t>Yahuwah's </a:t>
            </a:r>
            <a:r>
              <a:rPr lang="en-US" sz="4000" b="1" dirty="0">
                <a:solidFill>
                  <a:schemeClr val="tx1"/>
                </a:solidFill>
                <a:latin typeface="+mn-lt"/>
              </a:rPr>
              <a:t>appointed times which you must </a:t>
            </a:r>
            <a:r>
              <a:rPr lang="en-US" sz="4000" b="1" i="1" dirty="0">
                <a:solidFill>
                  <a:schemeClr val="tx1"/>
                </a:solidFill>
                <a:latin typeface="+mn-lt"/>
              </a:rPr>
              <a:t>proclaim</a:t>
            </a:r>
            <a:r>
              <a:rPr lang="en-US" sz="4000" b="1" dirty="0">
                <a:solidFill>
                  <a:schemeClr val="tx1"/>
                </a:solidFill>
                <a:latin typeface="+mn-lt"/>
              </a:rPr>
              <a:t> as set-apart assemblies--my appointed times...(v1)</a:t>
            </a:r>
          </a:p>
          <a:p>
            <a:pPr marL="0" indent="0">
              <a:buNone/>
            </a:pPr>
            <a:r>
              <a:rPr lang="en-US" sz="4000" b="1" dirty="0">
                <a:solidFill>
                  <a:schemeClr val="tx1"/>
                </a:solidFill>
                <a:latin typeface="+mn-lt"/>
              </a:rPr>
              <a:t>These are </a:t>
            </a:r>
            <a:r>
              <a:rPr lang="en-US" sz="4000" b="1" dirty="0" smtClean="0">
                <a:solidFill>
                  <a:schemeClr val="tx1"/>
                </a:solidFill>
                <a:latin typeface="+mn-lt"/>
              </a:rPr>
              <a:t>Yahuwah's </a:t>
            </a:r>
            <a:r>
              <a:rPr lang="en-US" sz="4000" b="1" dirty="0">
                <a:solidFill>
                  <a:schemeClr val="tx1"/>
                </a:solidFill>
                <a:latin typeface="+mn-lt"/>
              </a:rPr>
              <a:t>appointed times, set-apart assemblies, </a:t>
            </a:r>
            <a:r>
              <a:rPr lang="en-US" sz="4000" b="1" i="1" dirty="0">
                <a:solidFill>
                  <a:schemeClr val="tx1"/>
                </a:solidFill>
                <a:latin typeface="+mn-lt"/>
              </a:rPr>
              <a:t>which you must proclaim at their appointed time</a:t>
            </a:r>
            <a:r>
              <a:rPr lang="en-US" sz="4000" b="1" dirty="0">
                <a:solidFill>
                  <a:schemeClr val="tx1"/>
                </a:solidFill>
                <a:latin typeface="+mn-lt"/>
              </a:rPr>
              <a:t> (v4)</a:t>
            </a:r>
          </a:p>
          <a:p>
            <a:pPr marL="0" indent="0">
              <a:buNone/>
            </a:pPr>
            <a:r>
              <a:rPr lang="en-US" sz="4000" b="1" dirty="0">
                <a:solidFill>
                  <a:schemeClr val="tx1"/>
                </a:solidFill>
                <a:latin typeface="+mn-lt"/>
              </a:rPr>
              <a:t>On that same day you are</a:t>
            </a:r>
            <a:r>
              <a:rPr lang="en-US" sz="4000" b="1" i="1" dirty="0">
                <a:solidFill>
                  <a:schemeClr val="tx1"/>
                </a:solidFill>
                <a:latin typeface="+mn-lt"/>
              </a:rPr>
              <a:t> to proclaim</a:t>
            </a:r>
            <a:r>
              <a:rPr lang="en-US" sz="4000" b="1" dirty="0">
                <a:solidFill>
                  <a:schemeClr val="tx1"/>
                </a:solidFill>
                <a:latin typeface="+mn-lt"/>
              </a:rPr>
              <a:t> a set apart assembly and do no regular work. (</a:t>
            </a:r>
            <a:r>
              <a:rPr lang="en-US" sz="4000" b="1" dirty="0" smtClean="0">
                <a:solidFill>
                  <a:schemeClr val="tx1"/>
                </a:solidFill>
                <a:latin typeface="+mn-lt"/>
              </a:rPr>
              <a:t>v21 - Shavuot)</a:t>
            </a:r>
            <a:endParaRPr lang="en-US" sz="4000" b="1" dirty="0">
              <a:solidFill>
                <a:schemeClr val="tx1"/>
              </a:solidFill>
              <a:latin typeface="+mn-lt"/>
            </a:endParaRPr>
          </a:p>
          <a:p>
            <a:pPr marL="0" indent="0">
              <a:buNone/>
            </a:pPr>
            <a:r>
              <a:rPr lang="en-US" sz="4000" b="1" dirty="0" smtClean="0">
                <a:solidFill>
                  <a:schemeClr val="tx1"/>
                </a:solidFill>
                <a:latin typeface="+mn-lt"/>
              </a:rPr>
              <a:t>These </a:t>
            </a:r>
            <a:r>
              <a:rPr lang="en-US" sz="4000" b="1" dirty="0">
                <a:solidFill>
                  <a:schemeClr val="tx1"/>
                </a:solidFill>
                <a:latin typeface="+mn-lt"/>
              </a:rPr>
              <a:t>are </a:t>
            </a:r>
            <a:r>
              <a:rPr lang="en-US" sz="4000" b="1" dirty="0" smtClean="0">
                <a:solidFill>
                  <a:schemeClr val="tx1"/>
                </a:solidFill>
                <a:latin typeface="+mn-lt"/>
              </a:rPr>
              <a:t>Yahuwah's </a:t>
            </a:r>
            <a:r>
              <a:rPr lang="en-US" sz="4000" b="1" dirty="0">
                <a:solidFill>
                  <a:schemeClr val="tx1"/>
                </a:solidFill>
                <a:latin typeface="+mn-lt"/>
              </a:rPr>
              <a:t>appointments, which you are </a:t>
            </a:r>
            <a:r>
              <a:rPr lang="en-US" sz="4000" b="1" i="1" dirty="0">
                <a:solidFill>
                  <a:schemeClr val="tx1"/>
                </a:solidFill>
                <a:latin typeface="+mn-lt"/>
              </a:rPr>
              <a:t>to proclaim</a:t>
            </a:r>
            <a:r>
              <a:rPr lang="en-US" sz="4000" b="1" dirty="0">
                <a:solidFill>
                  <a:schemeClr val="tx1"/>
                </a:solidFill>
                <a:latin typeface="+mn-lt"/>
              </a:rPr>
              <a:t> as set apart assemblies (v37)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919811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Sabbath is a Proclamation of the Gospel!</a:t>
            </a:r>
          </a:p>
          <a:p>
            <a:pPr marL="0" indent="0">
              <a:buNone/>
            </a:pPr>
            <a:r>
              <a:rPr lang="en-US" sz="4000" b="1" dirty="0">
                <a:solidFill>
                  <a:schemeClr val="tx1"/>
                </a:solidFill>
                <a:latin typeface="+mn-lt"/>
              </a:rPr>
              <a:t>These are my appointments, the appointments of Yahuwah, which you are to </a:t>
            </a:r>
            <a:r>
              <a:rPr lang="en-US" sz="4000" b="1" u="sng" dirty="0">
                <a:solidFill>
                  <a:schemeClr val="tx1"/>
                </a:solidFill>
                <a:latin typeface="+mn-lt"/>
              </a:rPr>
              <a:t>proclaim</a:t>
            </a:r>
            <a:r>
              <a:rPr lang="en-US" sz="4000" b="1" dirty="0">
                <a:solidFill>
                  <a:schemeClr val="tx1"/>
                </a:solidFill>
                <a:latin typeface="+mn-lt"/>
              </a:rPr>
              <a:t> as set apart assemblies</a:t>
            </a:r>
            <a:r>
              <a:rPr lang="en-US" sz="4000" b="1" dirty="0" smtClean="0">
                <a:solidFill>
                  <a:schemeClr val="tx1"/>
                </a:solidFill>
                <a:latin typeface="+mn-lt"/>
              </a:rPr>
              <a:t>. There </a:t>
            </a:r>
            <a:r>
              <a:rPr lang="en-US" sz="4000" b="1" dirty="0">
                <a:solidFill>
                  <a:schemeClr val="tx1"/>
                </a:solidFill>
                <a:latin typeface="+mn-lt"/>
              </a:rPr>
              <a:t>are six days when you may work, but the seventh day is a Sabbath of rest, a day of set apart assembly. You are not to do any work; wherever you live, it is a Sabbath to Yahuwah</a:t>
            </a:r>
            <a:r>
              <a:rPr lang="en-US" sz="4000" b="1" dirty="0" smtClean="0">
                <a:solidFill>
                  <a:schemeClr val="tx1"/>
                </a:solidFill>
                <a:latin typeface="+mn-lt"/>
              </a:rPr>
              <a:t>. (</a:t>
            </a:r>
            <a:r>
              <a:rPr lang="en-US" sz="4000" b="1" dirty="0" err="1" smtClean="0">
                <a:solidFill>
                  <a:schemeClr val="tx1"/>
                </a:solidFill>
                <a:latin typeface="+mn-lt"/>
              </a:rPr>
              <a:t>Vayiqra</a:t>
            </a:r>
            <a:r>
              <a:rPr lang="en-US" sz="4000" b="1" dirty="0" smtClean="0">
                <a:solidFill>
                  <a:schemeClr val="tx1"/>
                </a:solidFill>
                <a:latin typeface="+mn-lt"/>
              </a:rPr>
              <a:t> 23:2-3)</a:t>
            </a:r>
            <a:endParaRPr lang="en-US" sz="4000" b="1" dirty="0">
              <a:solidFill>
                <a:schemeClr val="tx1"/>
              </a:solidFill>
              <a:latin typeface="+mn-lt"/>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836267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Pesach is a Proclaiming of the Gospel</a:t>
            </a:r>
          </a:p>
          <a:p>
            <a:pPr marL="0" indent="0">
              <a:buNone/>
            </a:pPr>
            <a:r>
              <a:rPr lang="en-US" sz="4000" b="1" dirty="0" smtClean="0">
                <a:solidFill>
                  <a:schemeClr val="tx1"/>
                </a:solidFill>
                <a:latin typeface="+mn-lt"/>
              </a:rPr>
              <a:t>These </a:t>
            </a:r>
            <a:r>
              <a:rPr lang="en-US" sz="4000" b="1" dirty="0">
                <a:solidFill>
                  <a:schemeClr val="tx1"/>
                </a:solidFill>
                <a:latin typeface="+mn-lt"/>
              </a:rPr>
              <a:t>are Yahuwah's appointments, the set apart assemblies you are to proclaim at their appointed times</a:t>
            </a:r>
            <a:r>
              <a:rPr lang="en-US" sz="4000" b="1" dirty="0" smtClean="0">
                <a:solidFill>
                  <a:schemeClr val="tx1"/>
                </a:solidFill>
                <a:latin typeface="+mn-lt"/>
              </a:rPr>
              <a:t>:  </a:t>
            </a:r>
            <a:r>
              <a:rPr lang="en-US" sz="4000" b="1" dirty="0">
                <a:solidFill>
                  <a:schemeClr val="tx1"/>
                </a:solidFill>
                <a:latin typeface="+mn-lt"/>
              </a:rPr>
              <a:t>Yahuwah's Pesach begins </a:t>
            </a:r>
            <a:r>
              <a:rPr lang="en-US" sz="4000" b="1" dirty="0" smtClean="0">
                <a:solidFill>
                  <a:schemeClr val="tx1"/>
                </a:solidFill>
                <a:latin typeface="+mn-lt"/>
              </a:rPr>
              <a:t>between the evenings </a:t>
            </a:r>
            <a:r>
              <a:rPr lang="en-US" sz="4000" b="1" dirty="0">
                <a:solidFill>
                  <a:schemeClr val="tx1"/>
                </a:solidFill>
                <a:latin typeface="+mn-lt"/>
              </a:rPr>
              <a:t>on the fourteenth day of the first month</a:t>
            </a:r>
            <a:r>
              <a:rPr lang="en-US" sz="4000" b="1" dirty="0" smtClean="0">
                <a:solidFill>
                  <a:schemeClr val="tx1"/>
                </a:solidFill>
                <a:latin typeface="+mn-lt"/>
              </a:rPr>
              <a:t>. (</a:t>
            </a:r>
            <a:r>
              <a:rPr lang="en-US" sz="4000" b="1" dirty="0" err="1" smtClean="0">
                <a:solidFill>
                  <a:schemeClr val="tx1"/>
                </a:solidFill>
                <a:latin typeface="+mn-lt"/>
              </a:rPr>
              <a:t>Vayiqra</a:t>
            </a:r>
            <a:r>
              <a:rPr lang="en-US" sz="4000" b="1" dirty="0" smtClean="0">
                <a:solidFill>
                  <a:schemeClr val="tx1"/>
                </a:solidFill>
                <a:latin typeface="+mn-lt"/>
              </a:rPr>
              <a:t> 23:4-5)</a:t>
            </a:r>
          </a:p>
          <a:p>
            <a:pPr marL="0" indent="0">
              <a:buNone/>
            </a:pPr>
            <a:r>
              <a:rPr lang="en-US" sz="4000" b="1" dirty="0" smtClean="0">
                <a:solidFill>
                  <a:schemeClr val="tx1"/>
                </a:solidFill>
                <a:latin typeface="+mn-lt"/>
              </a:rPr>
              <a:t>Side Note: The killing of the Pesach, although an appointed time is not a “holy day” nor a “set-apart assembly”</a:t>
            </a:r>
            <a:endParaRPr lang="en-US" sz="4000" b="1" dirty="0">
              <a:solidFill>
                <a:schemeClr val="tx1"/>
              </a:solidFill>
              <a:latin typeface="+mn-lt"/>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811303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 Most Well Known Proclamation of the Gospel is </a:t>
            </a:r>
            <a:r>
              <a:rPr lang="en-US" sz="4000" b="1" dirty="0" err="1" smtClean="0">
                <a:solidFill>
                  <a:schemeClr val="tx1"/>
                </a:solidFill>
                <a:latin typeface="+mn-lt"/>
                <a:cs typeface="Times New Roman" pitchFamily="18" charset="0"/>
              </a:rPr>
              <a:t>Yahusha’s</a:t>
            </a:r>
            <a:r>
              <a:rPr lang="en-US" sz="4000" b="1" dirty="0" smtClean="0">
                <a:solidFill>
                  <a:schemeClr val="tx1"/>
                </a:solidFill>
                <a:latin typeface="+mn-lt"/>
                <a:cs typeface="Times New Roman" pitchFamily="18" charset="0"/>
              </a:rPr>
              <a:t> Fulfillment of Pesach</a:t>
            </a:r>
          </a:p>
          <a:p>
            <a:pPr>
              <a:buNone/>
            </a:pPr>
            <a:r>
              <a:rPr lang="en-US" sz="4000" b="1" dirty="0">
                <a:solidFill>
                  <a:schemeClr val="tx1"/>
                </a:solidFill>
                <a:latin typeface="+mn-lt"/>
              </a:rPr>
              <a:t>Now I want to make clear for you, brothers and sisters, </a:t>
            </a:r>
            <a:r>
              <a:rPr lang="en-US" sz="4000" b="1" u="sng" dirty="0">
                <a:solidFill>
                  <a:schemeClr val="tx1"/>
                </a:solidFill>
                <a:latin typeface="+mn-lt"/>
              </a:rPr>
              <a:t>the gospel that I preached to </a:t>
            </a:r>
            <a:r>
              <a:rPr lang="en-US" sz="4000" b="1" u="sng" dirty="0" smtClean="0">
                <a:solidFill>
                  <a:schemeClr val="tx1"/>
                </a:solidFill>
                <a:latin typeface="+mn-lt"/>
              </a:rPr>
              <a:t>you</a:t>
            </a:r>
            <a:r>
              <a:rPr lang="en-US" sz="4000" b="1" dirty="0" smtClean="0">
                <a:solidFill>
                  <a:schemeClr val="tx1"/>
                </a:solidFill>
                <a:latin typeface="+mn-lt"/>
              </a:rPr>
              <a:t>….  For </a:t>
            </a:r>
            <a:r>
              <a:rPr lang="en-US" sz="4000" b="1" dirty="0">
                <a:solidFill>
                  <a:schemeClr val="tx1"/>
                </a:solidFill>
                <a:latin typeface="+mn-lt"/>
              </a:rPr>
              <a:t>I passed on to you as of first importance what I also received--that </a:t>
            </a:r>
            <a:r>
              <a:rPr lang="en-US" sz="4000" b="1" u="sng" dirty="0">
                <a:solidFill>
                  <a:schemeClr val="tx1"/>
                </a:solidFill>
                <a:latin typeface="+mn-lt"/>
              </a:rPr>
              <a:t>Messiah died for our sins according to the scriptures</a:t>
            </a:r>
            <a:r>
              <a:rPr lang="en-US" sz="4000" b="1" dirty="0">
                <a:solidFill>
                  <a:schemeClr val="tx1"/>
                </a:solidFill>
                <a:latin typeface="+mn-lt"/>
              </a:rPr>
              <a:t>, and that he was buried, and that he was raised on the third day according to the </a:t>
            </a:r>
            <a:r>
              <a:rPr lang="en-US" sz="4000" b="1" dirty="0" smtClean="0">
                <a:solidFill>
                  <a:schemeClr val="tx1"/>
                </a:solidFill>
                <a:latin typeface="+mn-lt"/>
              </a:rPr>
              <a:t>scriptures</a:t>
            </a:r>
          </a:p>
          <a:p>
            <a:pPr>
              <a:buNone/>
            </a:pPr>
            <a:r>
              <a:rPr lang="en-US" sz="4000" b="1" dirty="0" smtClean="0">
                <a:solidFill>
                  <a:schemeClr val="tx1"/>
                </a:solidFill>
                <a:latin typeface="+mn-lt"/>
                <a:cs typeface="Times New Roman" pitchFamily="18" charset="0"/>
              </a:rPr>
              <a:t>What Scriptures?  </a:t>
            </a:r>
            <a:r>
              <a:rPr lang="en-US" sz="4000" b="1" dirty="0" err="1" smtClean="0">
                <a:solidFill>
                  <a:schemeClr val="tx1"/>
                </a:solidFill>
                <a:latin typeface="+mn-lt"/>
                <a:cs typeface="Times New Roman" pitchFamily="18" charset="0"/>
              </a:rPr>
              <a:t>Vayiqra</a:t>
            </a:r>
            <a:r>
              <a:rPr lang="en-US" sz="4000" b="1" dirty="0" smtClean="0">
                <a:solidFill>
                  <a:schemeClr val="tx1"/>
                </a:solidFill>
                <a:latin typeface="+mn-lt"/>
                <a:cs typeface="Times New Roman" pitchFamily="18" charset="0"/>
              </a:rPr>
              <a:t> 23.  Isaiah 53.</a:t>
            </a:r>
          </a:p>
        </p:txBody>
      </p:sp>
    </p:spTree>
    <p:extLst>
      <p:ext uri="{BB962C8B-B14F-4D97-AF65-F5344CB8AC3E}">
        <p14:creationId xmlns:p14="http://schemas.microsoft.com/office/powerpoint/2010/main" val="777017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Isaiah 53:4-7</a:t>
            </a:r>
          </a:p>
          <a:p>
            <a:pPr marL="0" indent="0">
              <a:buNone/>
            </a:pPr>
            <a:r>
              <a:rPr lang="en-US" sz="4000" b="1" dirty="0" smtClean="0">
                <a:solidFill>
                  <a:schemeClr val="tx1"/>
                </a:solidFill>
                <a:latin typeface="+mn-lt"/>
              </a:rPr>
              <a:t>Surely </a:t>
            </a:r>
            <a:r>
              <a:rPr lang="en-US" sz="4000" b="1" dirty="0">
                <a:solidFill>
                  <a:schemeClr val="tx1"/>
                </a:solidFill>
                <a:latin typeface="+mn-lt"/>
              </a:rPr>
              <a:t>he took up our infirmities and carried our sorrows, yet we considered him stricken by Elohim, smitten by him, and </a:t>
            </a:r>
            <a:r>
              <a:rPr lang="en-US" sz="4000" b="1" dirty="0" smtClean="0">
                <a:solidFill>
                  <a:schemeClr val="tx1"/>
                </a:solidFill>
                <a:latin typeface="+mn-lt"/>
              </a:rPr>
              <a:t>afflicted.  </a:t>
            </a:r>
            <a:r>
              <a:rPr lang="en-US" sz="4000" b="1" dirty="0">
                <a:solidFill>
                  <a:schemeClr val="tx1"/>
                </a:solidFill>
                <a:latin typeface="+mn-lt"/>
              </a:rPr>
              <a:t>But he was pierced for our transgressions, he was crushed for our iniquities; the punishment that brought us peace was upon him, and by his wounds we are healed</a:t>
            </a:r>
            <a:r>
              <a:rPr lang="en-US" sz="4000" b="1" dirty="0" smtClean="0">
                <a:solidFill>
                  <a:schemeClr val="tx1"/>
                </a:solidFill>
                <a:latin typeface="+mn-lt"/>
              </a:rPr>
              <a:t>.  We </a:t>
            </a:r>
            <a:r>
              <a:rPr lang="en-US" sz="4000" b="1" dirty="0">
                <a:solidFill>
                  <a:schemeClr val="tx1"/>
                </a:solidFill>
                <a:latin typeface="+mn-lt"/>
              </a:rPr>
              <a:t>all, like sheep, have gone astray, each of us has turned to his own way; and Yahuwah has laid on him the iniquity of us </a:t>
            </a:r>
            <a:r>
              <a:rPr lang="en-US" sz="4000" b="1" dirty="0" smtClean="0">
                <a:solidFill>
                  <a:schemeClr val="tx1"/>
                </a:solidFill>
                <a:latin typeface="+mn-lt"/>
              </a:rPr>
              <a:t>all.  </a:t>
            </a:r>
            <a:r>
              <a:rPr lang="en-US" sz="4000" b="1" dirty="0">
                <a:solidFill>
                  <a:schemeClr val="tx1"/>
                </a:solidFill>
                <a:latin typeface="+mn-lt"/>
              </a:rPr>
              <a:t>He was oppressed and afflicted, yet he did not open his mouth; he was led like a lamb to the slaughter, and as a sheep before her shearers is silent, so he did not open his mouth</a:t>
            </a:r>
            <a:r>
              <a:rPr lang="en-US" sz="4000" b="1" dirty="0" smtClean="0">
                <a:solidFill>
                  <a:schemeClr val="tx1"/>
                </a:solidFill>
                <a:latin typeface="+mn-lt"/>
              </a:rPr>
              <a:t>.</a:t>
            </a:r>
            <a:endParaRPr lang="en-US" sz="4000" b="1" dirty="0">
              <a:solidFill>
                <a:schemeClr val="tx1"/>
              </a:solidFill>
              <a:latin typeface="+mn-lt"/>
            </a:endParaRPr>
          </a:p>
        </p:txBody>
      </p:sp>
    </p:spTree>
    <p:extLst>
      <p:ext uri="{BB962C8B-B14F-4D97-AF65-F5344CB8AC3E}">
        <p14:creationId xmlns:p14="http://schemas.microsoft.com/office/powerpoint/2010/main" val="2872957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Other Proclamations of the Gospel</a:t>
            </a:r>
          </a:p>
          <a:p>
            <a:pPr>
              <a:buNone/>
            </a:pPr>
            <a:r>
              <a:rPr lang="en-US" sz="4000" b="1" dirty="0" smtClean="0">
                <a:solidFill>
                  <a:schemeClr val="tx1"/>
                </a:solidFill>
                <a:latin typeface="+mn-lt"/>
              </a:rPr>
              <a:t>Feast of Unleavened Bread</a:t>
            </a:r>
          </a:p>
          <a:p>
            <a:pPr>
              <a:buNone/>
            </a:pPr>
            <a:r>
              <a:rPr lang="en-US" sz="4000" b="1" dirty="0" smtClean="0">
                <a:solidFill>
                  <a:schemeClr val="tx1"/>
                </a:solidFill>
                <a:latin typeface="+mn-lt"/>
                <a:cs typeface="Times New Roman" pitchFamily="18" charset="0"/>
              </a:rPr>
              <a:t>Feast of Shavuot</a:t>
            </a:r>
          </a:p>
          <a:p>
            <a:pPr>
              <a:buNone/>
            </a:pPr>
            <a:r>
              <a:rPr lang="en-US" sz="4000" b="1" dirty="0" smtClean="0">
                <a:solidFill>
                  <a:schemeClr val="tx1"/>
                </a:solidFill>
                <a:latin typeface="+mn-lt"/>
                <a:cs typeface="Times New Roman" pitchFamily="18" charset="0"/>
              </a:rPr>
              <a:t>Day of Trumpets</a:t>
            </a:r>
          </a:p>
          <a:p>
            <a:pPr>
              <a:buNone/>
            </a:pPr>
            <a:r>
              <a:rPr lang="en-US" sz="4000" b="1" dirty="0" smtClean="0">
                <a:solidFill>
                  <a:schemeClr val="tx1"/>
                </a:solidFill>
                <a:latin typeface="+mn-lt"/>
                <a:cs typeface="Times New Roman" pitchFamily="18" charset="0"/>
              </a:rPr>
              <a:t>Day of Atonements</a:t>
            </a:r>
          </a:p>
          <a:p>
            <a:pPr>
              <a:buNone/>
            </a:pPr>
            <a:r>
              <a:rPr lang="en-US" sz="4000" b="1" dirty="0" smtClean="0">
                <a:solidFill>
                  <a:schemeClr val="tx1"/>
                </a:solidFill>
                <a:latin typeface="+mn-lt"/>
                <a:cs typeface="Times New Roman" pitchFamily="18" charset="0"/>
              </a:rPr>
              <a:t>Feast of Sukkot</a:t>
            </a:r>
          </a:p>
          <a:p>
            <a:pPr>
              <a:buNone/>
            </a:pPr>
            <a:r>
              <a:rPr lang="en-US" sz="4000" b="1" dirty="0" smtClean="0">
                <a:solidFill>
                  <a:schemeClr val="tx1"/>
                </a:solidFill>
                <a:latin typeface="+mn-lt"/>
                <a:cs typeface="Times New Roman" pitchFamily="18" charset="0"/>
              </a:rPr>
              <a:t>Their Fulfillments by </a:t>
            </a:r>
            <a:r>
              <a:rPr lang="en-US" sz="4000" b="1" dirty="0" err="1" smtClean="0">
                <a:solidFill>
                  <a:schemeClr val="tx1"/>
                </a:solidFill>
                <a:latin typeface="+mn-lt"/>
                <a:cs typeface="Times New Roman" pitchFamily="18" charset="0"/>
              </a:rPr>
              <a:t>Yahusha</a:t>
            </a:r>
            <a:r>
              <a:rPr lang="en-US" sz="4000" b="1" dirty="0" smtClean="0">
                <a:solidFill>
                  <a:schemeClr val="tx1"/>
                </a:solidFill>
                <a:latin typeface="+mn-lt"/>
                <a:cs typeface="Times New Roman" pitchFamily="18" charset="0"/>
              </a:rPr>
              <a:t> are Redemptive Acts Leading to Our Deliverance into the Messianic Kingdom</a:t>
            </a:r>
          </a:p>
        </p:txBody>
      </p:sp>
    </p:spTree>
    <p:extLst>
      <p:ext uri="{BB962C8B-B14F-4D97-AF65-F5344CB8AC3E}">
        <p14:creationId xmlns:p14="http://schemas.microsoft.com/office/powerpoint/2010/main" val="25877357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solidFill>
                  <a:schemeClr val="tx1"/>
                </a:solidFill>
                <a:latin typeface="+mn-lt"/>
                <a:cs typeface="Times New Roman" pitchFamily="18" charset="0"/>
              </a:rPr>
              <a:t>Paul’s Gospel is Proclaimed By the Law and the </a:t>
            </a:r>
            <a:r>
              <a:rPr lang="en-US" sz="4000" b="1" dirty="0" smtClean="0">
                <a:solidFill>
                  <a:schemeClr val="tx1"/>
                </a:solidFill>
                <a:latin typeface="+mn-lt"/>
                <a:cs typeface="Times New Roman" pitchFamily="18" charset="0"/>
              </a:rPr>
              <a:t>Prophets</a:t>
            </a:r>
          </a:p>
          <a:p>
            <a:pPr algn="ctr">
              <a:buNone/>
            </a:pPr>
            <a:endParaRPr lang="en-US" sz="4000" b="1" dirty="0">
              <a:cs typeface="Times New Roman" pitchFamily="18" charset="0"/>
            </a:endParaRPr>
          </a:p>
          <a:p>
            <a:pPr marL="0" indent="0">
              <a:buNone/>
            </a:pPr>
            <a:r>
              <a:rPr lang="en-US" sz="4000" b="1" dirty="0"/>
              <a:t>But now a righteousness from Elohim, apart from law, has been made known, </a:t>
            </a:r>
            <a:r>
              <a:rPr lang="en-US" sz="4000" b="1" u="sng" dirty="0"/>
              <a:t>to which the Law and the Prophets testify</a:t>
            </a:r>
            <a:r>
              <a:rPr lang="en-US" sz="4000" b="1" dirty="0"/>
              <a:t>.</a:t>
            </a:r>
          </a:p>
          <a:p>
            <a:pPr marL="0" indent="0">
              <a:buNone/>
            </a:pPr>
            <a:r>
              <a:rPr lang="en-US" sz="4000" b="1" dirty="0" smtClean="0"/>
              <a:t>This </a:t>
            </a:r>
            <a:r>
              <a:rPr lang="en-US" sz="4000" b="1" dirty="0"/>
              <a:t>righteousness from Elohim comes through faith in </a:t>
            </a:r>
            <a:r>
              <a:rPr lang="en-US" sz="4000" b="1" dirty="0" err="1"/>
              <a:t>Yahusha</a:t>
            </a:r>
            <a:r>
              <a:rPr lang="en-US" sz="4000" b="1" dirty="0"/>
              <a:t> Messiah to all who believe. </a:t>
            </a:r>
            <a:r>
              <a:rPr lang="en-US" sz="4000" b="1" dirty="0" smtClean="0"/>
              <a:t>Romans 3:21-22</a:t>
            </a:r>
            <a:endParaRPr lang="en-US" sz="4000" b="1" dirty="0">
              <a:solidFill>
                <a:schemeClr val="tx1"/>
              </a:solidFill>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476374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 The Law</a:t>
            </a:r>
          </a:p>
          <a:p>
            <a:pPr>
              <a:buNone/>
            </a:pPr>
            <a:r>
              <a:rPr lang="en-US" sz="4000" b="1" dirty="0">
                <a:solidFill>
                  <a:schemeClr val="tx1"/>
                </a:solidFill>
                <a:latin typeface="+mn-lt"/>
              </a:rPr>
              <a:t>The Scripture foresaw that Elohim would justify the Gentiles by faith, and </a:t>
            </a:r>
            <a:r>
              <a:rPr lang="en-US" sz="4000" b="1" u="sng" dirty="0">
                <a:solidFill>
                  <a:schemeClr val="tx1"/>
                </a:solidFill>
                <a:latin typeface="+mn-lt"/>
              </a:rPr>
              <a:t>announced the gospel in advance to Avraham</a:t>
            </a:r>
            <a:r>
              <a:rPr lang="en-US" sz="4000" b="1" dirty="0">
                <a:solidFill>
                  <a:schemeClr val="tx1"/>
                </a:solidFill>
                <a:latin typeface="+mn-lt"/>
              </a:rPr>
              <a:t>: "All nations will be blessed through you" (Galatians 3:5</a:t>
            </a:r>
            <a:r>
              <a:rPr lang="en-US" sz="4000" b="1" dirty="0" smtClean="0">
                <a:solidFill>
                  <a:schemeClr val="tx1"/>
                </a:solidFill>
                <a:latin typeface="+mn-lt"/>
              </a:rPr>
              <a:t>).</a:t>
            </a:r>
          </a:p>
        </p:txBody>
      </p:sp>
    </p:spTree>
    <p:extLst>
      <p:ext uri="{BB962C8B-B14F-4D97-AF65-F5344CB8AC3E}">
        <p14:creationId xmlns:p14="http://schemas.microsoft.com/office/powerpoint/2010/main" val="30230868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 The Law – The Gospel Revealed in the Desert</a:t>
            </a:r>
          </a:p>
          <a:p>
            <a:pPr>
              <a:buNone/>
            </a:pPr>
            <a:r>
              <a:rPr lang="en-US" sz="4000" b="1" dirty="0">
                <a:solidFill>
                  <a:schemeClr val="tx1"/>
                </a:solidFill>
                <a:latin typeface="+mn-lt"/>
              </a:rPr>
              <a:t>For we also have had the gospel preached to us, just as they did; but the message they heard was of no value to them, because those who heard did not combine it with faith (Hebrews 4:2)</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2993670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In The Prophets</a:t>
            </a:r>
          </a:p>
          <a:p>
            <a:pPr>
              <a:buNone/>
            </a:pPr>
            <a:r>
              <a:rPr lang="en-US" sz="4000" b="1" dirty="0">
                <a:solidFill>
                  <a:schemeClr val="tx1"/>
                </a:solidFill>
                <a:latin typeface="+mn-lt"/>
              </a:rPr>
              <a:t>From Paul, a slave of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called to be an apostle, set apart for the </a:t>
            </a:r>
            <a:r>
              <a:rPr lang="en-US" sz="4000" b="1" u="sng" dirty="0">
                <a:solidFill>
                  <a:schemeClr val="tx1"/>
                </a:solidFill>
                <a:latin typeface="+mn-lt"/>
              </a:rPr>
              <a:t>gospel</a:t>
            </a:r>
            <a:r>
              <a:rPr lang="en-US" sz="4000" b="1" dirty="0">
                <a:solidFill>
                  <a:schemeClr val="tx1"/>
                </a:solidFill>
                <a:latin typeface="+mn-lt"/>
              </a:rPr>
              <a:t> of Elohim.  </a:t>
            </a:r>
            <a:r>
              <a:rPr lang="en-US" sz="4000" b="1" u="sng" dirty="0">
                <a:solidFill>
                  <a:schemeClr val="tx1"/>
                </a:solidFill>
                <a:latin typeface="+mn-lt"/>
              </a:rPr>
              <a:t>This gospel he promised beforehand through his prophets in the set-apart scriptures</a:t>
            </a:r>
            <a:r>
              <a:rPr lang="en-US" sz="4000" b="1" dirty="0">
                <a:solidFill>
                  <a:schemeClr val="tx1"/>
                </a:solidFill>
                <a:latin typeface="+mn-lt"/>
              </a:rPr>
              <a:t>, concerning his Son ….  Through him we have received favor and our apostleship </a:t>
            </a:r>
            <a:r>
              <a:rPr lang="en-US" sz="4000" b="1" u="sng" dirty="0">
                <a:solidFill>
                  <a:schemeClr val="tx1"/>
                </a:solidFill>
                <a:latin typeface="+mn-lt"/>
              </a:rPr>
              <a:t>to bring about the obedience of faithfulness among all the Gentiles</a:t>
            </a:r>
            <a:r>
              <a:rPr lang="en-US" sz="4000" b="1" dirty="0">
                <a:solidFill>
                  <a:schemeClr val="tx1"/>
                </a:solidFill>
                <a:latin typeface="+mn-lt"/>
              </a:rPr>
              <a:t> on behalf of his name (Romans 1:1-3, 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500497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 The Prophets</a:t>
            </a:r>
          </a:p>
          <a:p>
            <a:pPr>
              <a:buNone/>
            </a:pPr>
            <a:r>
              <a:rPr lang="en-US" sz="4000" b="1" dirty="0">
                <a:solidFill>
                  <a:schemeClr val="tx1"/>
                </a:solidFill>
                <a:latin typeface="+mn-lt"/>
              </a:rPr>
              <a:t>I am not ashamed of the gospel, because it is the power of Elohim for the salvation of everyone who believes: first for the Yehudi, then for the Gentile.  For </a:t>
            </a:r>
            <a:r>
              <a:rPr lang="en-US" sz="4000" b="1" u="sng" dirty="0">
                <a:solidFill>
                  <a:schemeClr val="tx1"/>
                </a:solidFill>
                <a:latin typeface="+mn-lt"/>
              </a:rPr>
              <a:t>in the gospel a righteousness from Elohim is revealed</a:t>
            </a:r>
            <a:r>
              <a:rPr lang="en-US" sz="4000" b="1" dirty="0">
                <a:solidFill>
                  <a:schemeClr val="tx1"/>
                </a:solidFill>
                <a:latin typeface="+mn-lt"/>
              </a:rPr>
              <a:t>, a righteousness that is by faith from first to last, just as it is written: "</a:t>
            </a:r>
            <a:r>
              <a:rPr lang="en-US" sz="4000" b="1" u="sng" dirty="0">
                <a:solidFill>
                  <a:schemeClr val="tx1"/>
                </a:solidFill>
                <a:latin typeface="+mn-lt"/>
              </a:rPr>
              <a:t>The righteous will live by faith</a:t>
            </a:r>
            <a:r>
              <a:rPr lang="en-US" sz="4000" b="1" dirty="0">
                <a:solidFill>
                  <a:schemeClr val="tx1"/>
                </a:solidFill>
                <a:latin typeface="+mn-lt"/>
              </a:rPr>
              <a:t>."  (Romans </a:t>
            </a:r>
            <a:r>
              <a:rPr lang="en-US" sz="4000" b="1" dirty="0" smtClean="0">
                <a:solidFill>
                  <a:schemeClr val="tx1"/>
                </a:solidFill>
                <a:latin typeface="+mn-lt"/>
              </a:rPr>
              <a:t>1:16-17 quoting Habakkuk 2:4).</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757731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348344"/>
            <a:ext cx="10974979" cy="6313715"/>
          </a:xfrm>
        </p:spPr>
        <p:txBody>
          <a:bodyPr>
            <a:normAutofit/>
          </a:bodyPr>
          <a:lstStyle/>
          <a:p>
            <a:pPr algn="ctr">
              <a:buNone/>
            </a:pPr>
            <a:r>
              <a:rPr lang="en-US" sz="4000" b="1" dirty="0" smtClean="0">
                <a:solidFill>
                  <a:schemeClr val="tx1"/>
                </a:solidFill>
                <a:latin typeface="+mn-lt"/>
                <a:cs typeface="Times New Roman" pitchFamily="18" charset="0"/>
              </a:rPr>
              <a:t>What is the Revealed Righteousness from Elohim?</a:t>
            </a:r>
          </a:p>
          <a:p>
            <a:pPr marL="0" indent="0">
              <a:buNone/>
            </a:pPr>
            <a:r>
              <a:rPr lang="en-US" sz="4000" b="1" dirty="0"/>
              <a:t>Yahuwah commanded us to obey all these decrees and to fear Yahuwah our Elohim, so that we might always prosper and be kept alive, as is the case </a:t>
            </a:r>
            <a:r>
              <a:rPr lang="en-US" sz="4000" b="1" dirty="0" smtClean="0"/>
              <a:t>today. </a:t>
            </a:r>
            <a:r>
              <a:rPr lang="en-US" sz="4000" b="1" dirty="0"/>
              <a:t>And if we are careful to obey all this law before Yahuwah our Elohim, as he has commanded us, </a:t>
            </a:r>
            <a:r>
              <a:rPr lang="en-US" sz="4000" b="1" u="sng" dirty="0"/>
              <a:t>that will be our righteousness</a:t>
            </a:r>
            <a:r>
              <a:rPr lang="en-US" sz="4000" b="1" dirty="0"/>
              <a:t>."</a:t>
            </a:r>
          </a:p>
          <a:p>
            <a:pPr>
              <a:buNone/>
            </a:pPr>
            <a:r>
              <a:rPr lang="en-US" sz="4000" b="1" dirty="0" err="1" smtClean="0">
                <a:cs typeface="Times New Roman" pitchFamily="18" charset="0"/>
              </a:rPr>
              <a:t>Devarim</a:t>
            </a:r>
            <a:r>
              <a:rPr lang="en-US" sz="4000" b="1" dirty="0" smtClean="0">
                <a:cs typeface="Times New Roman" pitchFamily="18" charset="0"/>
              </a:rPr>
              <a:t>/Deuteronomy 6:24-25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5876599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348344"/>
            <a:ext cx="10974979" cy="6313715"/>
          </a:xfrm>
        </p:spPr>
        <p:txBody>
          <a:bodyPr>
            <a:normAutofit/>
          </a:bodyPr>
          <a:lstStyle/>
          <a:p>
            <a:pPr algn="ctr">
              <a:buNone/>
            </a:pPr>
            <a:r>
              <a:rPr lang="en-US" sz="4000" b="1" dirty="0" smtClean="0">
                <a:solidFill>
                  <a:schemeClr val="tx1"/>
                </a:solidFill>
                <a:latin typeface="+mn-lt"/>
                <a:cs typeface="Times New Roman" pitchFamily="18" charset="0"/>
              </a:rPr>
              <a:t>The Psalms Teach That the Commandments are Righteousness Forever</a:t>
            </a:r>
          </a:p>
          <a:p>
            <a:pPr marL="0" indent="0">
              <a:buNone/>
            </a:pPr>
            <a:r>
              <a:rPr lang="en-US" sz="4000" b="1" dirty="0"/>
              <a:t>Your righteousness is everlasting and your </a:t>
            </a:r>
            <a:r>
              <a:rPr lang="en-US" sz="4000" b="1" dirty="0" smtClean="0"/>
              <a:t>Torah </a:t>
            </a:r>
            <a:r>
              <a:rPr lang="en-US" sz="4000" b="1" dirty="0"/>
              <a:t>is </a:t>
            </a:r>
            <a:r>
              <a:rPr lang="en-US" sz="4000" b="1" dirty="0" smtClean="0"/>
              <a:t>true.  </a:t>
            </a:r>
            <a:r>
              <a:rPr lang="en-US" sz="4000" b="1" dirty="0" smtClean="0">
                <a:solidFill>
                  <a:schemeClr val="tx1"/>
                </a:solidFill>
                <a:latin typeface="+mn-lt"/>
                <a:cs typeface="Times New Roman" pitchFamily="18" charset="0"/>
              </a:rPr>
              <a:t>Psalm 119:42</a:t>
            </a:r>
          </a:p>
          <a:p>
            <a:pPr marL="0" indent="0">
              <a:buNone/>
            </a:pPr>
            <a:r>
              <a:rPr lang="en-US" sz="4000" b="1" dirty="0" smtClean="0">
                <a:cs typeface="Times New Roman" pitchFamily="18" charset="0"/>
              </a:rPr>
              <a:t>My eyes have pined away for your deliverance and for the word of your righteousness.  Do with your servant according to your loving-commitment, and teach me your laws. Vss123-124</a:t>
            </a:r>
            <a:endParaRPr lang="en-US" sz="4000" b="1" dirty="0" smtClean="0">
              <a:solidFill>
                <a:schemeClr val="tx1"/>
              </a:solidFill>
              <a:latin typeface="+mn-lt"/>
              <a:cs typeface="Times New Roman" pitchFamily="18" charset="0"/>
            </a:endParaRPr>
          </a:p>
          <a:p>
            <a:pPr marL="0" indent="0">
              <a:buNone/>
            </a:pPr>
            <a:r>
              <a:rPr lang="en-US" sz="4000" b="1" dirty="0" smtClean="0">
                <a:cs typeface="Times New Roman" pitchFamily="18" charset="0"/>
              </a:rPr>
              <a:t>The Sum of your Word is truth, and all your righteous right-rulings are forever. (v160)</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5458905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348344"/>
            <a:ext cx="10974979" cy="6313715"/>
          </a:xfrm>
        </p:spPr>
        <p:txBody>
          <a:bodyPr>
            <a:normAutofit/>
          </a:bodyPr>
          <a:lstStyle/>
          <a:p>
            <a:pPr algn="ctr">
              <a:buNone/>
            </a:pPr>
            <a:r>
              <a:rPr lang="en-US" sz="4000" b="1" dirty="0" smtClean="0">
                <a:solidFill>
                  <a:schemeClr val="tx1"/>
                </a:solidFill>
                <a:latin typeface="+mn-lt"/>
                <a:cs typeface="Times New Roman" pitchFamily="18" charset="0"/>
              </a:rPr>
              <a:t>The Psalms Teach That the Commandments are Righteousness Forever</a:t>
            </a:r>
          </a:p>
          <a:p>
            <a:pPr marL="0" indent="0">
              <a:buNone/>
            </a:pPr>
            <a:r>
              <a:rPr lang="en-US" sz="4000" b="1" dirty="0" smtClean="0"/>
              <a:t>Righteous </a:t>
            </a:r>
            <a:r>
              <a:rPr lang="en-US" sz="4000" b="1" dirty="0"/>
              <a:t>are you, Yahuwah, and your </a:t>
            </a:r>
            <a:r>
              <a:rPr lang="en-US" sz="4000" b="1" dirty="0" smtClean="0"/>
              <a:t>right-rulings </a:t>
            </a:r>
            <a:r>
              <a:rPr lang="en-US" sz="4000" b="1" dirty="0"/>
              <a:t>are right.</a:t>
            </a:r>
          </a:p>
          <a:p>
            <a:pPr marL="0" indent="0">
              <a:buNone/>
            </a:pPr>
            <a:r>
              <a:rPr lang="en-US" sz="4000" b="1" dirty="0" smtClean="0"/>
              <a:t>You have commanded your testimonies to be righteousness and fully faithful. </a:t>
            </a:r>
            <a:r>
              <a:rPr lang="en-US" sz="4000" b="1" dirty="0" smtClean="0">
                <a:solidFill>
                  <a:schemeClr val="tx1"/>
                </a:solidFill>
                <a:latin typeface="+mn-lt"/>
                <a:cs typeface="Times New Roman" pitchFamily="18" charset="0"/>
              </a:rPr>
              <a:t>Psalm 119:137-138</a:t>
            </a:r>
          </a:p>
          <a:p>
            <a:pPr marL="0" indent="0">
              <a:buNone/>
            </a:pPr>
            <a:r>
              <a:rPr lang="en-US" sz="4000" b="1" dirty="0" smtClean="0">
                <a:cs typeface="Times New Roman" pitchFamily="18" charset="0"/>
              </a:rPr>
              <a:t>Your righteousness is righteousness forever and your Torah is truth. V142</a:t>
            </a:r>
          </a:p>
          <a:p>
            <a:pPr marL="0" indent="0">
              <a:buNone/>
            </a:pPr>
            <a:r>
              <a:rPr lang="en-US" sz="4000" b="1" dirty="0" smtClean="0">
                <a:solidFill>
                  <a:schemeClr val="tx1"/>
                </a:solidFill>
                <a:latin typeface="+mn-lt"/>
                <a:cs typeface="Times New Roman" pitchFamily="18" charset="0"/>
              </a:rPr>
              <a:t>The righteousness of your witnesses is forever. V 144</a:t>
            </a:r>
          </a:p>
        </p:txBody>
      </p:sp>
    </p:spTree>
    <p:extLst>
      <p:ext uri="{BB962C8B-B14F-4D97-AF65-F5344CB8AC3E}">
        <p14:creationId xmlns:p14="http://schemas.microsoft.com/office/powerpoint/2010/main" val="760079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Always Calls for Repentance</a:t>
            </a:r>
          </a:p>
          <a:p>
            <a:pPr marL="0" indent="0">
              <a:buNone/>
            </a:pPr>
            <a:r>
              <a:rPr lang="en-US" sz="4000" b="1" dirty="0" smtClean="0">
                <a:solidFill>
                  <a:schemeClr val="tx1"/>
                </a:solidFill>
                <a:latin typeface="+mn-lt"/>
              </a:rPr>
              <a:t>John’s Gospel:  </a:t>
            </a:r>
            <a:r>
              <a:rPr lang="en-US" sz="4000" b="1" dirty="0">
                <a:solidFill>
                  <a:schemeClr val="tx1"/>
                </a:solidFill>
                <a:latin typeface="+mn-lt"/>
              </a:rPr>
              <a:t> In those days </a:t>
            </a:r>
            <a:r>
              <a:rPr lang="en-US" sz="4000" b="1" dirty="0" err="1">
                <a:solidFill>
                  <a:schemeClr val="tx1"/>
                </a:solidFill>
                <a:latin typeface="+mn-lt"/>
              </a:rPr>
              <a:t>Yochanan</a:t>
            </a:r>
            <a:r>
              <a:rPr lang="en-US" sz="4000" b="1" dirty="0">
                <a:solidFill>
                  <a:schemeClr val="tx1"/>
                </a:solidFill>
                <a:latin typeface="+mn-lt"/>
              </a:rPr>
              <a:t> the Baptist came, preaching in the Desert of </a:t>
            </a:r>
            <a:r>
              <a:rPr lang="en-US" sz="4000" b="1" dirty="0" err="1" smtClean="0">
                <a:solidFill>
                  <a:schemeClr val="tx1"/>
                </a:solidFill>
                <a:latin typeface="+mn-lt"/>
              </a:rPr>
              <a:t>Yehudah</a:t>
            </a:r>
            <a:r>
              <a:rPr lang="en-US" sz="4000" b="1" dirty="0" smtClean="0">
                <a:solidFill>
                  <a:schemeClr val="tx1"/>
                </a:solidFill>
                <a:latin typeface="+mn-lt"/>
              </a:rPr>
              <a:t> </a:t>
            </a:r>
            <a:r>
              <a:rPr lang="en-US" sz="4000" b="1" dirty="0">
                <a:solidFill>
                  <a:schemeClr val="tx1"/>
                </a:solidFill>
                <a:latin typeface="+mn-lt"/>
              </a:rPr>
              <a:t>and saying, "Repent, for the kingdom of heaven is near</a:t>
            </a:r>
            <a:r>
              <a:rPr lang="en-US" sz="4000" b="1" dirty="0" smtClean="0">
                <a:solidFill>
                  <a:schemeClr val="tx1"/>
                </a:solidFill>
                <a:latin typeface="+mn-lt"/>
              </a:rPr>
              <a:t>.“ (Matt 3:1-2)</a:t>
            </a:r>
          </a:p>
          <a:p>
            <a:pPr marL="0" indent="0">
              <a:buNone/>
            </a:pPr>
            <a:r>
              <a:rPr lang="en-US" sz="4000" b="1" dirty="0" smtClean="0">
                <a:solidFill>
                  <a:schemeClr val="tx1"/>
                </a:solidFill>
                <a:latin typeface="+mn-lt"/>
              </a:rPr>
              <a:t>I </a:t>
            </a:r>
            <a:r>
              <a:rPr lang="en-US" sz="4000" b="1" dirty="0">
                <a:solidFill>
                  <a:schemeClr val="tx1"/>
                </a:solidFill>
                <a:latin typeface="+mn-lt"/>
              </a:rPr>
              <a:t>baptize you with water for repentance. But after me will come one who is more powerful than I, whose sandals I am not fit to carry. He will baptize you with the Holy Spirit and with fire</a:t>
            </a:r>
            <a:r>
              <a:rPr lang="en-US" sz="4000" b="1" dirty="0" smtClean="0">
                <a:solidFill>
                  <a:schemeClr val="tx1"/>
                </a:solidFill>
                <a:latin typeface="+mn-lt"/>
              </a:rPr>
              <a:t>. (Matt 3:11)</a:t>
            </a:r>
            <a:endParaRPr lang="en-US" sz="4000" b="1" dirty="0">
              <a:solidFill>
                <a:schemeClr val="tx1"/>
              </a:solidFill>
              <a:latin typeface="+mn-lt"/>
            </a:endParaRPr>
          </a:p>
          <a:p>
            <a:pPr>
              <a:buNone/>
            </a:pPr>
            <a:endParaRPr lang="en-US" sz="4000" b="1" dirty="0" smtClean="0">
              <a:solidFill>
                <a:schemeClr val="tx1"/>
              </a:solidFill>
              <a:latin typeface="+mn-lt"/>
            </a:endParaRPr>
          </a:p>
        </p:txBody>
      </p:sp>
    </p:spTree>
    <p:extLst>
      <p:ext uri="{BB962C8B-B14F-4D97-AF65-F5344CB8AC3E}">
        <p14:creationId xmlns:p14="http://schemas.microsoft.com/office/powerpoint/2010/main" val="37701988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Calls for Repentance</a:t>
            </a:r>
          </a:p>
          <a:p>
            <a:pPr>
              <a:buNone/>
            </a:pPr>
            <a:r>
              <a:rPr lang="en-US" sz="4000" b="1" dirty="0" err="1" smtClean="0">
                <a:solidFill>
                  <a:schemeClr val="tx1"/>
                </a:solidFill>
                <a:latin typeface="+mn-lt"/>
              </a:rPr>
              <a:t>Yahusha’s</a:t>
            </a:r>
            <a:r>
              <a:rPr lang="en-US" sz="4000" b="1" dirty="0" smtClean="0">
                <a:solidFill>
                  <a:schemeClr val="tx1"/>
                </a:solidFill>
                <a:latin typeface="+mn-lt"/>
              </a:rPr>
              <a:t> Gospel:</a:t>
            </a:r>
          </a:p>
          <a:p>
            <a:pPr>
              <a:buNone/>
            </a:pPr>
            <a:r>
              <a:rPr lang="en-US" sz="4000" b="1" dirty="0" smtClean="0">
                <a:solidFill>
                  <a:schemeClr val="tx1"/>
                </a:solidFill>
                <a:latin typeface="+mn-lt"/>
              </a:rPr>
              <a:t>After </a:t>
            </a:r>
            <a:r>
              <a:rPr lang="en-US" sz="4000" b="1" dirty="0" err="1" smtClean="0">
                <a:solidFill>
                  <a:schemeClr val="tx1"/>
                </a:solidFill>
                <a:latin typeface="+mn-lt"/>
              </a:rPr>
              <a:t>Yahusha’s</a:t>
            </a:r>
            <a:r>
              <a:rPr lang="en-US" sz="4000" b="1" dirty="0" smtClean="0">
                <a:solidFill>
                  <a:schemeClr val="tx1"/>
                </a:solidFill>
                <a:latin typeface="+mn-lt"/>
              </a:rPr>
              <a:t> temptation and journey to Galilee,</a:t>
            </a:r>
          </a:p>
          <a:p>
            <a:pPr>
              <a:buNone/>
            </a:pPr>
            <a:r>
              <a:rPr lang="en-US" sz="4000" b="1" dirty="0">
                <a:solidFill>
                  <a:schemeClr val="tx1"/>
                </a:solidFill>
                <a:latin typeface="+mn-lt"/>
              </a:rPr>
              <a:t>From that time on </a:t>
            </a:r>
            <a:r>
              <a:rPr lang="en-US" sz="4000" b="1" dirty="0" err="1">
                <a:solidFill>
                  <a:schemeClr val="tx1"/>
                </a:solidFill>
                <a:latin typeface="+mn-lt"/>
              </a:rPr>
              <a:t>Yahusha</a:t>
            </a:r>
            <a:r>
              <a:rPr lang="en-US" sz="4000" b="1" dirty="0">
                <a:solidFill>
                  <a:schemeClr val="tx1"/>
                </a:solidFill>
                <a:latin typeface="+mn-lt"/>
              </a:rPr>
              <a:t> began to preach, "Repent, for the kingdom of heaven is near</a:t>
            </a:r>
            <a:r>
              <a:rPr lang="en-US" sz="4000" b="1" dirty="0" smtClean="0">
                <a:solidFill>
                  <a:schemeClr val="tx1"/>
                </a:solidFill>
                <a:latin typeface="+mn-lt"/>
              </a:rPr>
              <a:t>.“ (Matthew 4:17)</a:t>
            </a:r>
            <a:endParaRPr lang="en-US" sz="4000" b="1" dirty="0">
              <a:solidFill>
                <a:schemeClr val="tx1"/>
              </a:solidFill>
              <a:latin typeface="+mn-lt"/>
            </a:endParaRPr>
          </a:p>
        </p:txBody>
      </p:sp>
    </p:spTree>
    <p:extLst>
      <p:ext uri="{BB962C8B-B14F-4D97-AF65-F5344CB8AC3E}">
        <p14:creationId xmlns:p14="http://schemas.microsoft.com/office/powerpoint/2010/main" val="30517464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Calls for Repentance</a:t>
            </a:r>
          </a:p>
          <a:p>
            <a:pPr>
              <a:buNone/>
            </a:pPr>
            <a:r>
              <a:rPr lang="en-US" sz="4000" b="1" dirty="0" smtClean="0">
                <a:solidFill>
                  <a:schemeClr val="tx1"/>
                </a:solidFill>
                <a:latin typeface="+mn-lt"/>
              </a:rPr>
              <a:t>Peter’s Gospel:</a:t>
            </a:r>
          </a:p>
          <a:p>
            <a:pPr>
              <a:buNone/>
            </a:pPr>
            <a:r>
              <a:rPr lang="en-US" sz="4000" b="1" dirty="0">
                <a:solidFill>
                  <a:schemeClr val="tx1"/>
                </a:solidFill>
                <a:latin typeface="+mn-lt"/>
              </a:rPr>
              <a:t>Peter said to them, "</a:t>
            </a:r>
            <a:r>
              <a:rPr lang="en-US" sz="4000" b="1" u="sng" dirty="0">
                <a:solidFill>
                  <a:schemeClr val="tx1"/>
                </a:solidFill>
                <a:latin typeface="+mn-lt"/>
              </a:rPr>
              <a:t>Repent</a:t>
            </a:r>
            <a:r>
              <a:rPr lang="en-US" sz="4000" b="1" dirty="0">
                <a:solidFill>
                  <a:schemeClr val="tx1"/>
                </a:solidFill>
                <a:latin typeface="+mn-lt"/>
              </a:rPr>
              <a:t>, and each one of you </a:t>
            </a:r>
            <a:r>
              <a:rPr lang="en-US" sz="4000" b="1" u="sng" dirty="0">
                <a:solidFill>
                  <a:schemeClr val="tx1"/>
                </a:solidFill>
                <a:latin typeface="+mn-lt"/>
              </a:rPr>
              <a:t>be baptized</a:t>
            </a:r>
            <a:r>
              <a:rPr lang="en-US" sz="4000" b="1" dirty="0">
                <a:solidFill>
                  <a:schemeClr val="tx1"/>
                </a:solidFill>
                <a:latin typeface="+mn-lt"/>
              </a:rPr>
              <a:t> in the name of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Messiah </a:t>
            </a:r>
            <a:r>
              <a:rPr lang="en-US" sz="4000" b="1" u="sng" dirty="0">
                <a:solidFill>
                  <a:schemeClr val="tx1"/>
                </a:solidFill>
                <a:latin typeface="+mn-lt"/>
              </a:rPr>
              <a:t>for the forgiveness of your sins</a:t>
            </a:r>
            <a:r>
              <a:rPr lang="en-US" sz="4000" b="1" dirty="0">
                <a:solidFill>
                  <a:schemeClr val="tx1"/>
                </a:solidFill>
                <a:latin typeface="+mn-lt"/>
              </a:rPr>
              <a:t>, and you will receive the gift of the Set-apart Spirit.  For the promise is for you and your children, and for all who are far away, as many as </a:t>
            </a:r>
            <a:r>
              <a:rPr lang="en-US" sz="4000" b="1" dirty="0" smtClean="0">
                <a:solidFill>
                  <a:schemeClr val="tx1"/>
                </a:solidFill>
                <a:latin typeface="+mn-lt"/>
              </a:rPr>
              <a:t>Yahuwah </a:t>
            </a:r>
            <a:r>
              <a:rPr lang="en-US" sz="4000" b="1" dirty="0">
                <a:solidFill>
                  <a:schemeClr val="tx1"/>
                </a:solidFill>
                <a:latin typeface="+mn-lt"/>
              </a:rPr>
              <a:t>our Elohim will call to himself." (Acts 2:38,39).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3053968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Calls for Repentance</a:t>
            </a:r>
          </a:p>
          <a:p>
            <a:pPr>
              <a:buNone/>
            </a:pPr>
            <a:r>
              <a:rPr lang="en-US" sz="4000" b="1" dirty="0" smtClean="0">
                <a:solidFill>
                  <a:schemeClr val="tx1"/>
                </a:solidFill>
                <a:latin typeface="+mn-lt"/>
              </a:rPr>
              <a:t>Paul’s Gospel:</a:t>
            </a:r>
          </a:p>
          <a:p>
            <a:pPr>
              <a:buNone/>
            </a:pPr>
            <a:r>
              <a:rPr lang="en-US" sz="4000" b="1" dirty="0">
                <a:solidFill>
                  <a:schemeClr val="tx1"/>
                </a:solidFill>
                <a:latin typeface="+mn-lt"/>
              </a:rPr>
              <a:t>therefore, although Elohim has overlooked such times of ignorance, </a:t>
            </a:r>
            <a:r>
              <a:rPr lang="en-US" sz="4000" b="1" u="sng" dirty="0">
                <a:solidFill>
                  <a:schemeClr val="tx1"/>
                </a:solidFill>
                <a:latin typeface="+mn-lt"/>
              </a:rPr>
              <a:t>he now commands all people everywhere to repent</a:t>
            </a:r>
            <a:r>
              <a:rPr lang="en-US" sz="4000" b="1" dirty="0">
                <a:solidFill>
                  <a:schemeClr val="tx1"/>
                </a:solidFill>
                <a:latin typeface="+mn-lt"/>
              </a:rPr>
              <a:t>, because he has set a day on which he is going to judge the world in righteousness, by a man whom he designated, having provided proof to everyone by raising him from the dead." (Acts 17:30, 31).</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7056597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Calls for Repentance</a:t>
            </a:r>
          </a:p>
          <a:p>
            <a:pPr>
              <a:buNone/>
            </a:pPr>
            <a:r>
              <a:rPr lang="en-US" sz="4000" b="1" dirty="0" smtClean="0">
                <a:solidFill>
                  <a:schemeClr val="tx1"/>
                </a:solidFill>
                <a:latin typeface="+mn-lt"/>
              </a:rPr>
              <a:t>Paul’s Gospel:</a:t>
            </a:r>
          </a:p>
          <a:p>
            <a:pPr>
              <a:buNone/>
            </a:pPr>
            <a:r>
              <a:rPr lang="en-US" sz="4000" b="1" dirty="0" smtClean="0">
                <a:solidFill>
                  <a:schemeClr val="tx1"/>
                </a:solidFill>
                <a:latin typeface="+mn-lt"/>
              </a:rPr>
              <a:t>Therefore</a:t>
            </a:r>
            <a:r>
              <a:rPr lang="en-US" sz="4000" b="1" dirty="0">
                <a:solidFill>
                  <a:schemeClr val="tx1"/>
                </a:solidFill>
                <a:latin typeface="+mn-lt"/>
              </a:rPr>
              <a:t>, King Agrippa, I was not disobedient to the heavenly vision, but I declared to those in Damascus first, and then to those in </a:t>
            </a:r>
            <a:r>
              <a:rPr lang="en-US" sz="4000" b="1" dirty="0" err="1">
                <a:solidFill>
                  <a:schemeClr val="tx1"/>
                </a:solidFill>
                <a:latin typeface="+mn-lt"/>
              </a:rPr>
              <a:t>Yerushalayim</a:t>
            </a:r>
            <a:r>
              <a:rPr lang="en-US" sz="4000" b="1" dirty="0">
                <a:solidFill>
                  <a:schemeClr val="tx1"/>
                </a:solidFill>
                <a:latin typeface="+mn-lt"/>
              </a:rPr>
              <a:t> and in all Judea, and to the Gentiles, </a:t>
            </a:r>
            <a:r>
              <a:rPr lang="en-US" sz="4000" b="1" u="sng" dirty="0">
                <a:solidFill>
                  <a:schemeClr val="tx1"/>
                </a:solidFill>
                <a:latin typeface="+mn-lt"/>
              </a:rPr>
              <a:t>that they should repent and turn to Elohim</a:t>
            </a:r>
            <a:r>
              <a:rPr lang="en-US" sz="4000" b="1" dirty="0">
                <a:solidFill>
                  <a:schemeClr val="tx1"/>
                </a:solidFill>
                <a:latin typeface="+mn-lt"/>
              </a:rPr>
              <a:t>, </a:t>
            </a:r>
            <a:r>
              <a:rPr lang="en-US" sz="4000" b="1" u="sng" dirty="0">
                <a:solidFill>
                  <a:schemeClr val="tx1"/>
                </a:solidFill>
                <a:latin typeface="+mn-lt"/>
              </a:rPr>
              <a:t>performing deeds consistent with repentance</a:t>
            </a:r>
            <a:r>
              <a:rPr lang="en-US" sz="4000" b="1" dirty="0">
                <a:solidFill>
                  <a:schemeClr val="tx1"/>
                </a:solidFill>
                <a:latin typeface="+mn-lt"/>
              </a:rPr>
              <a:t> (Acts 26:19, 20).</a:t>
            </a:r>
            <a:endParaRPr lang="en-US" sz="4000" b="1" dirty="0" smtClean="0">
              <a:solidFill>
                <a:schemeClr val="tx1"/>
              </a:solidFill>
              <a:latin typeface="+mn-lt"/>
            </a:endParaRPr>
          </a:p>
        </p:txBody>
      </p:sp>
    </p:spTree>
    <p:extLst>
      <p:ext uri="{BB962C8B-B14F-4D97-AF65-F5344CB8AC3E}">
        <p14:creationId xmlns:p14="http://schemas.microsoft.com/office/powerpoint/2010/main" val="24564721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Calls for Repentance</a:t>
            </a:r>
          </a:p>
          <a:p>
            <a:pPr>
              <a:buNone/>
            </a:pPr>
            <a:r>
              <a:rPr lang="en-US" sz="4000" b="1" dirty="0" smtClean="0">
                <a:solidFill>
                  <a:schemeClr val="tx1"/>
                </a:solidFill>
                <a:latin typeface="+mn-lt"/>
              </a:rPr>
              <a:t>Paul’s Gospel:</a:t>
            </a:r>
          </a:p>
          <a:p>
            <a:pPr>
              <a:buNone/>
            </a:pPr>
            <a:r>
              <a:rPr lang="en-US" sz="4000" b="1" dirty="0">
                <a:solidFill>
                  <a:schemeClr val="tx1"/>
                </a:solidFill>
                <a:latin typeface="+mn-lt"/>
              </a:rPr>
              <a:t>I have declared to both </a:t>
            </a:r>
            <a:r>
              <a:rPr lang="en-US" sz="4000" b="1" dirty="0" err="1">
                <a:solidFill>
                  <a:schemeClr val="tx1"/>
                </a:solidFill>
                <a:latin typeface="+mn-lt"/>
              </a:rPr>
              <a:t>Yehudim</a:t>
            </a:r>
            <a:r>
              <a:rPr lang="en-US" sz="4000" b="1" dirty="0">
                <a:solidFill>
                  <a:schemeClr val="tx1"/>
                </a:solidFill>
                <a:latin typeface="+mn-lt"/>
              </a:rPr>
              <a:t> and Greeks that </a:t>
            </a:r>
            <a:r>
              <a:rPr lang="en-US" sz="4000" b="1" u="sng" dirty="0">
                <a:solidFill>
                  <a:schemeClr val="tx1"/>
                </a:solidFill>
                <a:latin typeface="+mn-lt"/>
              </a:rPr>
              <a:t>they must turn to Elohim in repentance </a:t>
            </a:r>
            <a:r>
              <a:rPr lang="en-US" sz="4000" b="1" dirty="0">
                <a:solidFill>
                  <a:schemeClr val="tx1"/>
                </a:solidFill>
                <a:latin typeface="+mn-lt"/>
              </a:rPr>
              <a:t>and have faith in our Master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(Acts 20:21)</a:t>
            </a:r>
            <a:endParaRPr lang="en-US" sz="4000" b="1" dirty="0" smtClean="0">
              <a:solidFill>
                <a:schemeClr val="tx1"/>
              </a:solidFill>
              <a:latin typeface="+mn-lt"/>
            </a:endParaRPr>
          </a:p>
        </p:txBody>
      </p:sp>
    </p:spTree>
    <p:extLst>
      <p:ext uri="{BB962C8B-B14F-4D97-AF65-F5344CB8AC3E}">
        <p14:creationId xmlns:p14="http://schemas.microsoft.com/office/powerpoint/2010/main" val="40832320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solidFill>
                  <a:schemeClr val="tx1"/>
                </a:solidFill>
                <a:latin typeface="+mn-lt"/>
                <a:cs typeface="Times New Roman" pitchFamily="18" charset="0"/>
              </a:rPr>
              <a:t>The Gospel Proclaimed in Advance to Abraham</a:t>
            </a:r>
          </a:p>
        </p:txBody>
      </p:sp>
    </p:spTree>
    <p:extLst>
      <p:ext uri="{BB962C8B-B14F-4D97-AF65-F5344CB8AC3E}">
        <p14:creationId xmlns:p14="http://schemas.microsoft.com/office/powerpoint/2010/main" val="14315493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a:solidFill>
                  <a:schemeClr val="tx1"/>
                </a:solidFill>
                <a:latin typeface="+mn-lt"/>
              </a:rPr>
              <a:t>Consider Avraham: "He believed Elohim, and it was credited to him as </a:t>
            </a:r>
            <a:r>
              <a:rPr lang="en-US" sz="4000" b="1" dirty="0" smtClean="0">
                <a:solidFill>
                  <a:schemeClr val="tx1"/>
                </a:solidFill>
                <a:latin typeface="+mn-lt"/>
              </a:rPr>
              <a:t>righteousness.” Understand</a:t>
            </a:r>
            <a:r>
              <a:rPr lang="en-US" sz="4000" b="1" dirty="0">
                <a:solidFill>
                  <a:schemeClr val="tx1"/>
                </a:solidFill>
                <a:latin typeface="+mn-lt"/>
              </a:rPr>
              <a:t>, then, that those who believe are children of Avraham.  The Scripture foresaw that Elohim would justify the Gentiles by faith, and </a:t>
            </a:r>
            <a:r>
              <a:rPr lang="en-US" sz="4000" b="1" u="sng" dirty="0">
                <a:solidFill>
                  <a:schemeClr val="tx1"/>
                </a:solidFill>
                <a:latin typeface="+mn-lt"/>
              </a:rPr>
              <a:t>announced the gospel in advance to Avraham</a:t>
            </a:r>
            <a:r>
              <a:rPr lang="en-US" sz="4000" b="1" dirty="0">
                <a:solidFill>
                  <a:schemeClr val="tx1"/>
                </a:solidFill>
                <a:latin typeface="+mn-lt"/>
              </a:rPr>
              <a:t>: "All nations will be blessed through you."  So those who have faith are blessed along with Avraham, the man of faith. (Galatians 3:6-9)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45106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 was Quoting Genesis 12</a:t>
            </a:r>
          </a:p>
          <a:p>
            <a:pPr>
              <a:buNone/>
            </a:pPr>
            <a:r>
              <a:rPr lang="en-US" sz="4000" b="1" dirty="0" smtClean="0">
                <a:solidFill>
                  <a:schemeClr val="tx1"/>
                </a:solidFill>
                <a:latin typeface="+mn-lt"/>
              </a:rPr>
              <a:t>Leave </a:t>
            </a:r>
            <a:r>
              <a:rPr lang="en-US" sz="4000" b="1" dirty="0">
                <a:solidFill>
                  <a:schemeClr val="tx1"/>
                </a:solidFill>
                <a:latin typeface="+mn-lt"/>
              </a:rPr>
              <a:t>your country, your people and your father's household and go to the land I will show you.  </a:t>
            </a:r>
            <a:r>
              <a:rPr lang="en-US" sz="4000" b="1" dirty="0" smtClean="0">
                <a:solidFill>
                  <a:schemeClr val="tx1"/>
                </a:solidFill>
                <a:latin typeface="+mn-lt"/>
              </a:rPr>
              <a:t>I </a:t>
            </a:r>
            <a:r>
              <a:rPr lang="en-US" sz="4000" b="1" dirty="0">
                <a:solidFill>
                  <a:schemeClr val="tx1"/>
                </a:solidFill>
                <a:latin typeface="+mn-lt"/>
              </a:rPr>
              <a:t>will make you into a great nation and I will bless you; I will make your name great, and you will be a blessing.  I will bless those who bless you, and whoever curses you I will curse; </a:t>
            </a:r>
            <a:r>
              <a:rPr lang="en-US" sz="4000" b="1" u="sng" dirty="0">
                <a:solidFill>
                  <a:schemeClr val="tx1"/>
                </a:solidFill>
                <a:latin typeface="+mn-lt"/>
              </a:rPr>
              <a:t>and all peoples on earth will be blessed through you</a:t>
            </a:r>
            <a:r>
              <a:rPr lang="en-US" sz="4000" b="1" dirty="0">
                <a:solidFill>
                  <a:schemeClr val="tx1"/>
                </a:solidFill>
                <a:latin typeface="+mn-lt"/>
              </a:rPr>
              <a:t>." (Genesis 12:1-3)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7077937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buNone/>
            </a:pPr>
            <a:r>
              <a:rPr lang="en-US" sz="4000" b="1" dirty="0" smtClean="0">
                <a:solidFill>
                  <a:schemeClr val="tx1"/>
                </a:solidFill>
                <a:latin typeface="+mn-lt"/>
              </a:rPr>
              <a:t>This </a:t>
            </a:r>
            <a:r>
              <a:rPr lang="en-US" sz="4000" b="1" dirty="0">
                <a:solidFill>
                  <a:schemeClr val="tx1"/>
                </a:solidFill>
                <a:latin typeface="+mn-lt"/>
              </a:rPr>
              <a:t>promise is further developed in subsequent appearances of </a:t>
            </a:r>
            <a:r>
              <a:rPr lang="en-US" sz="4000" b="1" dirty="0" smtClean="0">
                <a:solidFill>
                  <a:schemeClr val="tx1"/>
                </a:solidFill>
                <a:latin typeface="+mn-lt"/>
              </a:rPr>
              <a:t>Yahuwah </a:t>
            </a:r>
            <a:r>
              <a:rPr lang="en-US" sz="4000" b="1" dirty="0">
                <a:solidFill>
                  <a:schemeClr val="tx1"/>
                </a:solidFill>
                <a:latin typeface="+mn-lt"/>
              </a:rPr>
              <a:t>to Abraham.  One of the important promises Elohim made to Abraham was the promise to give him a "seed" as a co-inheritor of the land of Canaan: "But </a:t>
            </a:r>
            <a:r>
              <a:rPr lang="en-US" sz="4000" b="1" dirty="0" smtClean="0">
                <a:solidFill>
                  <a:schemeClr val="tx1"/>
                </a:solidFill>
                <a:latin typeface="+mn-lt"/>
              </a:rPr>
              <a:t>Yahuwah </a:t>
            </a:r>
            <a:r>
              <a:rPr lang="en-US" sz="4000" b="1" dirty="0">
                <a:solidFill>
                  <a:schemeClr val="tx1"/>
                </a:solidFill>
                <a:latin typeface="+mn-lt"/>
              </a:rPr>
              <a:t>appeared to Abram and said, 'To your offspring (seed) I will give this land'" (Genesis 12:7). And again, "the whole land of Canaan, where you are now an alien, I will give as an everlasting possession to you and your </a:t>
            </a:r>
            <a:r>
              <a:rPr lang="en-US" sz="4000" b="1" dirty="0" smtClean="0">
                <a:solidFill>
                  <a:schemeClr val="tx1"/>
                </a:solidFill>
                <a:latin typeface="+mn-lt"/>
              </a:rPr>
              <a:t>seed </a:t>
            </a:r>
            <a:r>
              <a:rPr lang="en-US" sz="4000" b="1" dirty="0">
                <a:solidFill>
                  <a:schemeClr val="tx1"/>
                </a:solidFill>
                <a:latin typeface="+mn-lt"/>
              </a:rPr>
              <a:t>after you; and I will be their Elohim" (Genesis 17:8).</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6384779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buNone/>
            </a:pPr>
            <a:r>
              <a:rPr lang="en-US" sz="4000" b="1" dirty="0" smtClean="0">
                <a:solidFill>
                  <a:schemeClr val="tx1"/>
                </a:solidFill>
                <a:latin typeface="+mn-lt"/>
              </a:rPr>
              <a:t>Furthermore</a:t>
            </a:r>
            <a:r>
              <a:rPr lang="en-US" sz="4000" b="1" dirty="0">
                <a:solidFill>
                  <a:schemeClr val="tx1"/>
                </a:solidFill>
                <a:latin typeface="+mn-lt"/>
              </a:rPr>
              <a:t>, as the apostle Paul argues in his epistle to the Galatians, Elohim promised not only descendants, but a specific 'seed' who would be the recipient of the promise. This 'seed' is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the Messiah, who also is Abraham's descendant. Paul writes that "the promises were spoken to Abraham and to his seed. The Scripture does not say 'and to seeds,' meaning many people, but 'and to your seed,' meaning one person, who is Messiah" (Galatians 3:16). This promise, therefore, is fulfilled, first of all, in the person of </a:t>
            </a:r>
            <a:r>
              <a:rPr lang="en-US" sz="4000" b="1" dirty="0" err="1" smtClean="0">
                <a:solidFill>
                  <a:schemeClr val="tx1"/>
                </a:solidFill>
                <a:latin typeface="+mn-lt"/>
              </a:rPr>
              <a:t>Yahusha</a:t>
            </a:r>
            <a:r>
              <a:rPr lang="en-US" sz="4000" b="1" dirty="0" smtClean="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0696320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16" y="348344"/>
            <a:ext cx="11900263" cy="6313715"/>
          </a:xfrm>
        </p:spPr>
        <p:txBody>
          <a:bodyPr>
            <a:normAutofit/>
          </a:bodyPr>
          <a:lstStyle/>
          <a:p>
            <a:pPr algn="ctr">
              <a:buNone/>
            </a:pPr>
            <a:r>
              <a:rPr lang="en-US" sz="4000" b="1" dirty="0" smtClean="0">
                <a:solidFill>
                  <a:schemeClr val="tx1"/>
                </a:solidFill>
                <a:latin typeface="+mn-lt"/>
                <a:cs typeface="Times New Roman" pitchFamily="18" charset="0"/>
              </a:rPr>
              <a:t>How Does Elohim Bless All Peoples Through Abraham?</a:t>
            </a:r>
          </a:p>
          <a:p>
            <a:pPr>
              <a:buNone/>
            </a:pPr>
            <a:r>
              <a:rPr lang="en-US" sz="4000" b="1" dirty="0">
                <a:solidFill>
                  <a:schemeClr val="tx1"/>
                </a:solidFill>
                <a:latin typeface="+mn-lt"/>
              </a:rPr>
              <a:t>In Galatians 3:29, Paul explains that "if you belong to Messiah, then you are Abraham's seed, and heirs according to the promise."  This is the very essence of the Gospel which was revealed to Abraham; that Elohim would raise up a seed </a:t>
            </a:r>
            <a:r>
              <a:rPr lang="en-US" sz="4000" b="1" dirty="0" smtClean="0">
                <a:solidFill>
                  <a:schemeClr val="tx1"/>
                </a:solidFill>
                <a:latin typeface="+mn-lt"/>
              </a:rPr>
              <a:t>from him </a:t>
            </a:r>
            <a:r>
              <a:rPr lang="en-US" sz="4000" b="1" dirty="0">
                <a:solidFill>
                  <a:schemeClr val="tx1"/>
                </a:solidFill>
                <a:latin typeface="+mn-lt"/>
              </a:rPr>
              <a:t>and that people from all nations of the earth would be blessed through him and become joint heirs on account of that Seed.</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171948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As Mystery</a:t>
            </a:r>
          </a:p>
          <a:p>
            <a:pPr>
              <a:buNone/>
            </a:pPr>
            <a:r>
              <a:rPr lang="en-US" sz="4000" b="1" dirty="0">
                <a:solidFill>
                  <a:schemeClr val="tx1"/>
                </a:solidFill>
                <a:latin typeface="+mn-lt"/>
              </a:rPr>
              <a:t>When reading this, you will be able to understand my insight into this secret (mystery) of Messiah.  Now this </a:t>
            </a:r>
            <a:r>
              <a:rPr lang="en-US" sz="4000" b="1" dirty="0" smtClean="0">
                <a:solidFill>
                  <a:schemeClr val="tx1"/>
                </a:solidFill>
                <a:latin typeface="+mn-lt"/>
              </a:rPr>
              <a:t>secret (mystery) </a:t>
            </a:r>
            <a:r>
              <a:rPr lang="en-US" sz="4000" b="1" dirty="0">
                <a:solidFill>
                  <a:schemeClr val="tx1"/>
                </a:solidFill>
                <a:latin typeface="+mn-lt"/>
              </a:rPr>
              <a:t>was not disclosed to people in former generations as it has </a:t>
            </a:r>
            <a:r>
              <a:rPr lang="en-US" sz="4000" b="1" u="sng" dirty="0">
                <a:solidFill>
                  <a:schemeClr val="tx1"/>
                </a:solidFill>
                <a:latin typeface="+mn-lt"/>
              </a:rPr>
              <a:t>now</a:t>
            </a:r>
            <a:r>
              <a:rPr lang="en-US" sz="4000" b="1" dirty="0">
                <a:solidFill>
                  <a:schemeClr val="tx1"/>
                </a:solidFill>
                <a:latin typeface="+mn-lt"/>
              </a:rPr>
              <a:t> been revealed to his set-apart apostles and prophets by the Spirit... (Ephesians 3:4,5).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0961829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as Mystery</a:t>
            </a:r>
          </a:p>
          <a:p>
            <a:pPr>
              <a:buNone/>
            </a:pPr>
            <a:r>
              <a:rPr lang="en-US" sz="4000" b="1" dirty="0" smtClean="0">
                <a:solidFill>
                  <a:schemeClr val="tx1"/>
                </a:solidFill>
                <a:latin typeface="+mn-lt"/>
              </a:rPr>
              <a:t>What is meant by “mystery”?</a:t>
            </a:r>
          </a:p>
          <a:p>
            <a:pPr marL="685783" indent="-685783">
              <a:buAutoNum type="arabicPeriod"/>
            </a:pPr>
            <a:r>
              <a:rPr lang="en-US" sz="4000" b="1" dirty="0" smtClean="0">
                <a:solidFill>
                  <a:schemeClr val="tx1"/>
                </a:solidFill>
                <a:latin typeface="+mn-lt"/>
              </a:rPr>
              <a:t>the </a:t>
            </a:r>
            <a:r>
              <a:rPr lang="en-US" sz="4000" b="1" dirty="0" err="1">
                <a:solidFill>
                  <a:schemeClr val="tx1"/>
                </a:solidFill>
                <a:latin typeface="+mn-lt"/>
              </a:rPr>
              <a:t>unmanifested</a:t>
            </a:r>
            <a:r>
              <a:rPr lang="en-US" sz="4000" b="1" dirty="0">
                <a:solidFill>
                  <a:schemeClr val="tx1"/>
                </a:solidFill>
                <a:latin typeface="+mn-lt"/>
              </a:rPr>
              <a:t> or private counsel of God, </a:t>
            </a:r>
            <a:r>
              <a:rPr lang="en-US" sz="4000" b="1" i="1" dirty="0">
                <a:solidFill>
                  <a:schemeClr val="tx1"/>
                </a:solidFill>
                <a:latin typeface="+mn-lt"/>
              </a:rPr>
              <a:t>(God’s) secret, </a:t>
            </a:r>
            <a:endParaRPr lang="en-US" sz="4000" b="1" i="1" dirty="0" smtClean="0">
              <a:solidFill>
                <a:schemeClr val="tx1"/>
              </a:solidFill>
              <a:latin typeface="+mn-lt"/>
            </a:endParaRPr>
          </a:p>
          <a:p>
            <a:pPr marL="685783" indent="-685783">
              <a:buAutoNum type="arabicPeriod"/>
            </a:pPr>
            <a:r>
              <a:rPr lang="en-US" sz="4000" b="1" dirty="0">
                <a:solidFill>
                  <a:schemeClr val="tx1"/>
                </a:solidFill>
                <a:latin typeface="+mn-lt"/>
              </a:rPr>
              <a:t>that which transcends normal understanding, </a:t>
            </a:r>
            <a:r>
              <a:rPr lang="en-US" sz="4000" b="1" i="1" dirty="0">
                <a:solidFill>
                  <a:schemeClr val="tx1"/>
                </a:solidFill>
                <a:latin typeface="+mn-lt"/>
              </a:rPr>
              <a:t>transcendent/ultimate reality, </a:t>
            </a:r>
            <a:r>
              <a:rPr lang="en-US" sz="4000" b="1" i="1" dirty="0" smtClean="0">
                <a:solidFill>
                  <a:schemeClr val="tx1"/>
                </a:solidFill>
                <a:latin typeface="+mn-lt"/>
              </a:rPr>
              <a:t>secret (BDAG Lexicon)</a:t>
            </a:r>
            <a:endParaRPr lang="en-US" sz="4000" b="1" dirty="0" smtClean="0">
              <a:solidFill>
                <a:schemeClr val="tx1"/>
              </a:solidFill>
              <a:latin typeface="+mn-lt"/>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2585128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Messiah’s Lordship is the Mystery</a:t>
            </a:r>
          </a:p>
          <a:p>
            <a:pPr>
              <a:buNone/>
            </a:pPr>
            <a:r>
              <a:rPr lang="en-US" sz="4000" b="1" dirty="0">
                <a:solidFill>
                  <a:schemeClr val="tx1"/>
                </a:solidFill>
                <a:latin typeface="+mn-lt"/>
              </a:rPr>
              <a:t>In him we have redemption through his blood, the forgiveness of our trespasses, according to the riches of his grace that he lavished on us in all wisdom and insight.  He did this when he revealed to us </a:t>
            </a:r>
            <a:r>
              <a:rPr lang="en-US" sz="4000" b="1" u="sng" dirty="0">
                <a:solidFill>
                  <a:schemeClr val="tx1"/>
                </a:solidFill>
                <a:latin typeface="+mn-lt"/>
              </a:rPr>
              <a:t>the secret (mystery) of his will</a:t>
            </a:r>
            <a:r>
              <a:rPr lang="en-US" sz="4000" b="1" dirty="0">
                <a:solidFill>
                  <a:schemeClr val="tx1"/>
                </a:solidFill>
                <a:latin typeface="+mn-lt"/>
              </a:rPr>
              <a:t>, according to his good pleasure </a:t>
            </a:r>
            <a:r>
              <a:rPr lang="en-US" sz="4000" b="1" u="sng" dirty="0">
                <a:solidFill>
                  <a:schemeClr val="tx1"/>
                </a:solidFill>
                <a:latin typeface="+mn-lt"/>
              </a:rPr>
              <a:t>that he set forth in Messiah, toward the administration of the fullness of the times, to head up all things in Messiah--the things in heaven and the things on earth</a:t>
            </a:r>
            <a:r>
              <a:rPr lang="en-US" sz="4000" b="1" dirty="0">
                <a:solidFill>
                  <a:schemeClr val="tx1"/>
                </a:solidFill>
                <a:latin typeface="+mn-lt"/>
              </a:rPr>
              <a:t>. </a:t>
            </a:r>
            <a:r>
              <a:rPr lang="en-US" sz="4000" b="1" dirty="0" smtClean="0">
                <a:solidFill>
                  <a:schemeClr val="tx1"/>
                </a:solidFill>
                <a:latin typeface="+mn-lt"/>
              </a:rPr>
              <a:t>(Ephesians 1:7-10)</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8848623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31" y="0"/>
            <a:ext cx="11717383" cy="6662059"/>
          </a:xfrm>
        </p:spPr>
        <p:txBody>
          <a:bodyPr>
            <a:normAutofit lnSpcReduction="10000"/>
          </a:bodyPr>
          <a:lstStyle/>
          <a:p>
            <a:pPr algn="ctr">
              <a:buNone/>
            </a:pPr>
            <a:r>
              <a:rPr lang="en-US" sz="4000" b="1" dirty="0" smtClean="0">
                <a:solidFill>
                  <a:schemeClr val="tx1"/>
                </a:solidFill>
                <a:latin typeface="+mn-lt"/>
                <a:cs typeface="Times New Roman" pitchFamily="18" charset="0"/>
              </a:rPr>
              <a:t>The Mystery Further Described</a:t>
            </a:r>
          </a:p>
          <a:p>
            <a:pPr>
              <a:buNone/>
            </a:pPr>
            <a:r>
              <a:rPr lang="en-US" sz="4000" b="1" dirty="0">
                <a:solidFill>
                  <a:schemeClr val="tx1"/>
                </a:solidFill>
                <a:latin typeface="+mn-lt"/>
              </a:rPr>
              <a:t> In Messiah we too have been claimed as Elohim's own possession, since we were predestined according to the one purpose of him who accomplishes all things according to the counsel of his will so that we, who were the first to set our hope on Messiah, would be to the praise of his splendor.  And when you heard the </a:t>
            </a:r>
            <a:r>
              <a:rPr lang="en-US" sz="4000" b="1" u="sng" dirty="0">
                <a:solidFill>
                  <a:schemeClr val="tx1"/>
                </a:solidFill>
                <a:latin typeface="+mn-lt"/>
              </a:rPr>
              <a:t>word of truth (the gospel of your salvation)</a:t>
            </a:r>
            <a:r>
              <a:rPr lang="en-US" sz="4000" b="1" dirty="0">
                <a:solidFill>
                  <a:schemeClr val="tx1"/>
                </a:solidFill>
                <a:latin typeface="+mn-lt"/>
              </a:rPr>
              <a:t>--when you believed in Messiah--you were marked with the seal of the promised Set-apart Spirit, who is the down payment of our inheritance, until the redemption of Elohim's own possession (</a:t>
            </a:r>
            <a:r>
              <a:rPr lang="en-US" sz="4000" b="1" dirty="0" smtClean="0">
                <a:solidFill>
                  <a:schemeClr val="tx1"/>
                </a:solidFill>
                <a:latin typeface="+mn-lt"/>
              </a:rPr>
              <a:t>1:11-14</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8512175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What is Paul Talking About?</a:t>
            </a:r>
          </a:p>
          <a:p>
            <a:pPr>
              <a:buNone/>
            </a:pPr>
            <a:r>
              <a:rPr lang="en-US" sz="4000" b="1" dirty="0" smtClean="0">
                <a:solidFill>
                  <a:schemeClr val="tx1"/>
                </a:solidFill>
                <a:latin typeface="+mn-lt"/>
              </a:rPr>
              <a:t>Paul is talking about the promises made to Abraham!  This is the mystery.</a:t>
            </a:r>
          </a:p>
          <a:p>
            <a:pPr>
              <a:buNone/>
            </a:pPr>
            <a:r>
              <a:rPr lang="en-US" sz="4000" b="1" dirty="0" smtClean="0">
                <a:solidFill>
                  <a:schemeClr val="tx1"/>
                </a:solidFill>
                <a:latin typeface="+mn-lt"/>
                <a:cs typeface="Times New Roman" pitchFamily="18" charset="0"/>
              </a:rPr>
              <a:t>The mystery is that Messiah is Abraham’s seed and that the Messiah is the one who will bless all the nations of the earth.</a:t>
            </a:r>
          </a:p>
          <a:p>
            <a:pPr>
              <a:buNone/>
            </a:pPr>
            <a:r>
              <a:rPr lang="en-US" sz="4000" b="1" dirty="0" smtClean="0">
                <a:solidFill>
                  <a:schemeClr val="tx1"/>
                </a:solidFill>
                <a:latin typeface="+mn-lt"/>
                <a:cs typeface="Times New Roman" pitchFamily="18" charset="0"/>
              </a:rPr>
              <a:t>Our inheritance is the inheritance promised to Abraham and his seed, since we are also that seed</a:t>
            </a:r>
          </a:p>
        </p:txBody>
      </p:sp>
    </p:spTree>
    <p:extLst>
      <p:ext uri="{BB962C8B-B14F-4D97-AF65-F5344CB8AC3E}">
        <p14:creationId xmlns:p14="http://schemas.microsoft.com/office/powerpoint/2010/main" val="4838014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383" y="348344"/>
            <a:ext cx="1141693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This Mystery was Spoken of Earlier Again in the Promises Made to David</a:t>
            </a:r>
          </a:p>
          <a:p>
            <a:pPr marL="0" indent="0">
              <a:buNone/>
            </a:pPr>
            <a:r>
              <a:rPr lang="en-US" sz="4000" b="1" dirty="0">
                <a:solidFill>
                  <a:schemeClr val="tx1"/>
                </a:solidFill>
                <a:latin typeface="+mn-lt"/>
              </a:rPr>
              <a:t>When your days are over and you rest with your fathers, I will raise up your offspring to succeed you, who will come from your own body, and I will establish his </a:t>
            </a:r>
            <a:r>
              <a:rPr lang="en-US" sz="4000" b="1" dirty="0" smtClean="0">
                <a:solidFill>
                  <a:schemeClr val="tx1"/>
                </a:solidFill>
                <a:latin typeface="+mn-lt"/>
              </a:rPr>
              <a:t>kingdom. </a:t>
            </a:r>
            <a:r>
              <a:rPr lang="en-US" sz="4000" b="1" dirty="0">
                <a:solidFill>
                  <a:schemeClr val="tx1"/>
                </a:solidFill>
                <a:latin typeface="+mn-lt"/>
              </a:rPr>
              <a:t>He is the one who will build a house for my Name, and </a:t>
            </a:r>
            <a:r>
              <a:rPr lang="en-US" sz="4000" b="1" u="sng" dirty="0">
                <a:solidFill>
                  <a:schemeClr val="tx1"/>
                </a:solidFill>
                <a:latin typeface="+mn-lt"/>
              </a:rPr>
              <a:t>I will establish the throne of his kingdom </a:t>
            </a:r>
            <a:r>
              <a:rPr lang="en-US" sz="4000" b="1" u="sng" dirty="0" smtClean="0">
                <a:solidFill>
                  <a:schemeClr val="tx1"/>
                </a:solidFill>
                <a:latin typeface="+mn-lt"/>
              </a:rPr>
              <a:t>forever. </a:t>
            </a:r>
            <a:r>
              <a:rPr lang="en-US" sz="4000" b="1" u="sng" dirty="0">
                <a:solidFill>
                  <a:schemeClr val="tx1"/>
                </a:solidFill>
                <a:latin typeface="+mn-lt"/>
              </a:rPr>
              <a:t>I will be his father, and he will be my son</a:t>
            </a:r>
            <a:r>
              <a:rPr lang="en-US" sz="4000" b="1" dirty="0">
                <a:solidFill>
                  <a:schemeClr val="tx1"/>
                </a:solidFill>
                <a:latin typeface="+mn-lt"/>
              </a:rPr>
              <a:t>. When he does wrong, I will punish him with the rod of men, with floggings inflicted by </a:t>
            </a:r>
            <a:r>
              <a:rPr lang="en-US" sz="4000" b="1" dirty="0" smtClean="0">
                <a:solidFill>
                  <a:schemeClr val="tx1"/>
                </a:solidFill>
                <a:latin typeface="+mn-lt"/>
              </a:rPr>
              <a:t>men. </a:t>
            </a:r>
            <a:r>
              <a:rPr lang="en-US" sz="4000" b="1" dirty="0">
                <a:solidFill>
                  <a:schemeClr val="tx1"/>
                </a:solidFill>
                <a:latin typeface="+mn-lt"/>
              </a:rPr>
              <a:t>But my love will never be taken away from him, as I took it away from </a:t>
            </a:r>
            <a:r>
              <a:rPr lang="en-US" sz="4000" b="1" dirty="0" err="1">
                <a:solidFill>
                  <a:schemeClr val="tx1"/>
                </a:solidFill>
                <a:latin typeface="+mn-lt"/>
              </a:rPr>
              <a:t>Sha'ul</a:t>
            </a:r>
            <a:r>
              <a:rPr lang="en-US" sz="4000" b="1" dirty="0">
                <a:solidFill>
                  <a:schemeClr val="tx1"/>
                </a:solidFill>
                <a:latin typeface="+mn-lt"/>
              </a:rPr>
              <a:t>, whom I removed from before </a:t>
            </a:r>
            <a:r>
              <a:rPr lang="en-US" sz="4000" b="1" dirty="0" smtClean="0">
                <a:solidFill>
                  <a:schemeClr val="tx1"/>
                </a:solidFill>
                <a:latin typeface="+mn-lt"/>
              </a:rPr>
              <a:t>you. </a:t>
            </a:r>
            <a:r>
              <a:rPr lang="en-US" sz="4000" b="1" u="sng" dirty="0">
                <a:solidFill>
                  <a:schemeClr val="tx1"/>
                </a:solidFill>
                <a:latin typeface="+mn-lt"/>
              </a:rPr>
              <a:t>Your house and your kingdom will endure forever before me; your throne will be established forever</a:t>
            </a:r>
            <a:r>
              <a:rPr lang="en-US" sz="4000" b="1" dirty="0" smtClean="0">
                <a:solidFill>
                  <a:schemeClr val="tx1"/>
                </a:solidFill>
                <a:latin typeface="+mn-lt"/>
              </a:rPr>
              <a:t>.'“</a:t>
            </a:r>
            <a:r>
              <a:rPr lang="en-US" sz="4000" b="1" dirty="0" smtClean="0">
                <a:solidFill>
                  <a:schemeClr val="tx1"/>
                </a:solidFill>
                <a:latin typeface="+mn-lt"/>
                <a:cs typeface="Times New Roman" pitchFamily="18" charset="0"/>
              </a:rPr>
              <a:t> (2 Samuel 7:12-16)</a:t>
            </a:r>
            <a:endParaRPr lang="en-US" sz="4000" b="1" dirty="0">
              <a:solidFill>
                <a:schemeClr val="tx1"/>
              </a:solidFill>
              <a:latin typeface="+mn-lt"/>
            </a:endParaRPr>
          </a:p>
        </p:txBody>
      </p:sp>
    </p:spTree>
    <p:extLst>
      <p:ext uri="{BB962C8B-B14F-4D97-AF65-F5344CB8AC3E}">
        <p14:creationId xmlns:p14="http://schemas.microsoft.com/office/powerpoint/2010/main" val="24204709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000" b="1" dirty="0" smtClean="0">
                <a:solidFill>
                  <a:schemeClr val="tx1"/>
                </a:solidFill>
                <a:latin typeface="+mn-lt"/>
                <a:cs typeface="Times New Roman" pitchFamily="18" charset="0"/>
              </a:rPr>
              <a:t>The Gentiles before Messiah</a:t>
            </a:r>
          </a:p>
          <a:p>
            <a:pPr>
              <a:buNone/>
            </a:pPr>
            <a:r>
              <a:rPr lang="en-US" sz="4000" b="1" dirty="0">
                <a:solidFill>
                  <a:schemeClr val="tx1"/>
                </a:solidFill>
                <a:latin typeface="+mn-lt"/>
              </a:rPr>
              <a:t>Therefore remember that formerly you, the Gentiles in the flesh--who are called "</a:t>
            </a:r>
            <a:r>
              <a:rPr lang="en-US" sz="4000" b="1" dirty="0" err="1">
                <a:solidFill>
                  <a:schemeClr val="tx1"/>
                </a:solidFill>
                <a:latin typeface="+mn-lt"/>
              </a:rPr>
              <a:t>uncircumcision</a:t>
            </a:r>
            <a:r>
              <a:rPr lang="en-US" sz="4000" b="1" dirty="0">
                <a:solidFill>
                  <a:schemeClr val="tx1"/>
                </a:solidFill>
                <a:latin typeface="+mn-lt"/>
              </a:rPr>
              <a:t>" by the so-called "circumcision" -- that is performed on the body by human hands -- that you were </a:t>
            </a:r>
            <a:r>
              <a:rPr lang="en-US" sz="4000" b="1" u="sng" dirty="0">
                <a:solidFill>
                  <a:schemeClr val="tx1"/>
                </a:solidFill>
                <a:latin typeface="+mn-lt"/>
              </a:rPr>
              <a:t>at that time</a:t>
            </a:r>
            <a:r>
              <a:rPr lang="en-US" sz="4000" b="1" dirty="0">
                <a:solidFill>
                  <a:schemeClr val="tx1"/>
                </a:solidFill>
                <a:latin typeface="+mn-lt"/>
              </a:rPr>
              <a:t> (1</a:t>
            </a:r>
            <a:r>
              <a:rPr lang="en-US" sz="4000" b="1" dirty="0" smtClean="0">
                <a:solidFill>
                  <a:schemeClr val="tx1"/>
                </a:solidFill>
                <a:latin typeface="+mn-lt"/>
              </a:rPr>
              <a:t>) without </a:t>
            </a:r>
            <a:r>
              <a:rPr lang="en-US" sz="4000" b="1" dirty="0">
                <a:solidFill>
                  <a:schemeClr val="tx1"/>
                </a:solidFill>
                <a:latin typeface="+mn-lt"/>
              </a:rPr>
              <a:t>the Messiah, (2</a:t>
            </a:r>
            <a:r>
              <a:rPr lang="en-US" sz="4000" b="1" dirty="0" smtClean="0">
                <a:solidFill>
                  <a:schemeClr val="tx1"/>
                </a:solidFill>
                <a:latin typeface="+mn-lt"/>
              </a:rPr>
              <a:t>) alienated </a:t>
            </a:r>
            <a:r>
              <a:rPr lang="en-US" sz="4000" b="1" dirty="0">
                <a:solidFill>
                  <a:schemeClr val="tx1"/>
                </a:solidFill>
                <a:latin typeface="+mn-lt"/>
              </a:rPr>
              <a:t>from the citizenship of </a:t>
            </a:r>
            <a:r>
              <a:rPr lang="en-US" sz="4000" b="1" dirty="0" err="1">
                <a:solidFill>
                  <a:schemeClr val="tx1"/>
                </a:solidFill>
                <a:latin typeface="+mn-lt"/>
              </a:rPr>
              <a:t>Yisrael</a:t>
            </a:r>
            <a:r>
              <a:rPr lang="en-US" sz="4000" b="1" dirty="0">
                <a:solidFill>
                  <a:schemeClr val="tx1"/>
                </a:solidFill>
                <a:latin typeface="+mn-lt"/>
              </a:rPr>
              <a:t> and (3</a:t>
            </a:r>
            <a:r>
              <a:rPr lang="en-US" sz="4000" b="1" dirty="0" smtClean="0">
                <a:solidFill>
                  <a:schemeClr val="tx1"/>
                </a:solidFill>
                <a:latin typeface="+mn-lt"/>
              </a:rPr>
              <a:t>) strangers </a:t>
            </a:r>
            <a:r>
              <a:rPr lang="en-US" sz="4000" b="1" dirty="0">
                <a:solidFill>
                  <a:schemeClr val="tx1"/>
                </a:solidFill>
                <a:latin typeface="+mn-lt"/>
              </a:rPr>
              <a:t>to the covenants of promise, having no hope and without Elohim in the world.  But now in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you who used to be far away have been brought near by the blood of Messiah (Ephesians 2:11-13).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8363379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Wait a Minute!  Who are the Gentiles?</a:t>
            </a:r>
          </a:p>
          <a:p>
            <a:pPr>
              <a:buNone/>
            </a:pPr>
            <a:r>
              <a:rPr lang="en-US" sz="4000" b="1" dirty="0" smtClean="0">
                <a:solidFill>
                  <a:schemeClr val="tx1"/>
                </a:solidFill>
                <a:latin typeface="+mn-lt"/>
              </a:rPr>
              <a:t>Hosea 1</a:t>
            </a:r>
          </a:p>
          <a:p>
            <a:pPr>
              <a:buNone/>
            </a:pPr>
            <a:r>
              <a:rPr lang="en-US" sz="4000" b="1" dirty="0" smtClean="0">
                <a:solidFill>
                  <a:schemeClr val="tx1"/>
                </a:solidFill>
                <a:latin typeface="+mn-lt"/>
              </a:rPr>
              <a:t>Hosea marries Gomer</a:t>
            </a:r>
          </a:p>
          <a:p>
            <a:pPr>
              <a:buNone/>
            </a:pPr>
            <a:r>
              <a:rPr lang="en-US" sz="4000" b="1" dirty="0" smtClean="0">
                <a:solidFill>
                  <a:schemeClr val="tx1"/>
                </a:solidFill>
                <a:latin typeface="+mn-lt"/>
              </a:rPr>
              <a:t>1</a:t>
            </a:r>
            <a:r>
              <a:rPr lang="en-US" sz="4000" b="1" baseline="30000" dirty="0" smtClean="0">
                <a:solidFill>
                  <a:schemeClr val="tx1"/>
                </a:solidFill>
                <a:latin typeface="+mn-lt"/>
              </a:rPr>
              <a:t>st</a:t>
            </a:r>
            <a:r>
              <a:rPr lang="en-US" sz="4000" b="1" dirty="0" smtClean="0">
                <a:solidFill>
                  <a:schemeClr val="tx1"/>
                </a:solidFill>
                <a:latin typeface="+mn-lt"/>
              </a:rPr>
              <a:t> son – </a:t>
            </a:r>
            <a:r>
              <a:rPr lang="en-US" sz="4000" b="1" dirty="0" err="1" smtClean="0">
                <a:solidFill>
                  <a:schemeClr val="tx1"/>
                </a:solidFill>
                <a:latin typeface="+mn-lt"/>
              </a:rPr>
              <a:t>Yezreel</a:t>
            </a:r>
            <a:r>
              <a:rPr lang="en-US" sz="4000" b="1" dirty="0" smtClean="0">
                <a:solidFill>
                  <a:schemeClr val="tx1"/>
                </a:solidFill>
                <a:latin typeface="+mn-lt"/>
              </a:rPr>
              <a:t> – Israel will be ended and dispersed</a:t>
            </a:r>
          </a:p>
          <a:p>
            <a:pPr>
              <a:buNone/>
            </a:pPr>
            <a:r>
              <a:rPr lang="en-US" sz="4000" b="1" dirty="0" smtClean="0">
                <a:solidFill>
                  <a:schemeClr val="tx1"/>
                </a:solidFill>
                <a:latin typeface="+mn-lt"/>
              </a:rPr>
              <a:t>1</a:t>
            </a:r>
            <a:r>
              <a:rPr lang="en-US" sz="4000" b="1" baseline="30000" dirty="0" smtClean="0">
                <a:solidFill>
                  <a:schemeClr val="tx1"/>
                </a:solidFill>
                <a:latin typeface="+mn-lt"/>
              </a:rPr>
              <a:t>st</a:t>
            </a:r>
            <a:r>
              <a:rPr lang="en-US" sz="4000" b="1" dirty="0" smtClean="0">
                <a:solidFill>
                  <a:schemeClr val="tx1"/>
                </a:solidFill>
                <a:latin typeface="+mn-lt"/>
              </a:rPr>
              <a:t> daughter – Lo-</a:t>
            </a:r>
            <a:r>
              <a:rPr lang="en-US" sz="4000" b="1" dirty="0" err="1" smtClean="0">
                <a:solidFill>
                  <a:schemeClr val="tx1"/>
                </a:solidFill>
                <a:latin typeface="+mn-lt"/>
              </a:rPr>
              <a:t>Ruhamah</a:t>
            </a:r>
            <a:r>
              <a:rPr lang="en-US" sz="4000" b="1" dirty="0" smtClean="0">
                <a:solidFill>
                  <a:schemeClr val="tx1"/>
                </a:solidFill>
                <a:latin typeface="+mn-lt"/>
              </a:rPr>
              <a:t> – Israel is not loved, but </a:t>
            </a:r>
            <a:r>
              <a:rPr lang="en-US" sz="4000" b="1" dirty="0" err="1" smtClean="0">
                <a:solidFill>
                  <a:schemeClr val="tx1"/>
                </a:solidFill>
                <a:latin typeface="+mn-lt"/>
              </a:rPr>
              <a:t>Yehudah</a:t>
            </a:r>
            <a:r>
              <a:rPr lang="en-US" sz="4000" b="1" dirty="0" smtClean="0">
                <a:solidFill>
                  <a:schemeClr val="tx1"/>
                </a:solidFill>
                <a:latin typeface="+mn-lt"/>
              </a:rPr>
              <a:t> is still loved</a:t>
            </a:r>
          </a:p>
          <a:p>
            <a:pPr>
              <a:buNone/>
            </a:pPr>
            <a:r>
              <a:rPr lang="en-US" sz="4000" b="1" dirty="0" smtClean="0">
                <a:solidFill>
                  <a:schemeClr val="tx1"/>
                </a:solidFill>
                <a:latin typeface="+mn-lt"/>
              </a:rPr>
              <a:t>2</a:t>
            </a:r>
            <a:r>
              <a:rPr lang="en-US" sz="4000" b="1" baseline="30000" dirty="0" smtClean="0">
                <a:solidFill>
                  <a:schemeClr val="tx1"/>
                </a:solidFill>
                <a:latin typeface="+mn-lt"/>
              </a:rPr>
              <a:t>nd</a:t>
            </a:r>
            <a:r>
              <a:rPr lang="en-US" sz="4000" b="1" dirty="0" smtClean="0">
                <a:solidFill>
                  <a:schemeClr val="tx1"/>
                </a:solidFill>
                <a:latin typeface="+mn-lt"/>
              </a:rPr>
              <a:t> son – Lo-</a:t>
            </a:r>
            <a:r>
              <a:rPr lang="en-US" sz="4000" b="1" dirty="0" err="1" smtClean="0">
                <a:solidFill>
                  <a:schemeClr val="tx1"/>
                </a:solidFill>
                <a:latin typeface="+mn-lt"/>
              </a:rPr>
              <a:t>Ammi</a:t>
            </a:r>
            <a:r>
              <a:rPr lang="en-US" sz="4000" b="1" dirty="0" smtClean="0">
                <a:solidFill>
                  <a:schemeClr val="tx1"/>
                </a:solidFill>
                <a:latin typeface="+mn-lt"/>
              </a:rPr>
              <a:t> – Israel is not my people</a:t>
            </a: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5666320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8011" y="348344"/>
            <a:ext cx="11001105" cy="6313715"/>
          </a:xfrm>
        </p:spPr>
        <p:txBody>
          <a:bodyPr>
            <a:normAutofit/>
          </a:bodyPr>
          <a:lstStyle/>
          <a:p>
            <a:pPr algn="ctr">
              <a:buNone/>
            </a:pPr>
            <a:r>
              <a:rPr lang="en-US" sz="4000" b="1" dirty="0" smtClean="0">
                <a:solidFill>
                  <a:schemeClr val="tx1"/>
                </a:solidFill>
                <a:latin typeface="+mn-lt"/>
                <a:cs typeface="Times New Roman" pitchFamily="18" charset="0"/>
              </a:rPr>
              <a:t>Wait a Minute!  Who are the Gentiles?</a:t>
            </a:r>
          </a:p>
          <a:p>
            <a:pPr>
              <a:buNone/>
            </a:pPr>
            <a:r>
              <a:rPr lang="en-US" sz="4000" b="1" dirty="0">
                <a:solidFill>
                  <a:schemeClr val="tx1"/>
                </a:solidFill>
                <a:latin typeface="+mn-lt"/>
              </a:rPr>
              <a:t>However, in the future the number of the people of </a:t>
            </a:r>
            <a:r>
              <a:rPr lang="en-US" sz="4000" b="1" dirty="0" err="1">
                <a:solidFill>
                  <a:schemeClr val="tx1"/>
                </a:solidFill>
                <a:latin typeface="+mn-lt"/>
              </a:rPr>
              <a:t>Yisrael</a:t>
            </a:r>
            <a:r>
              <a:rPr lang="en-US" sz="4000" b="1" dirty="0">
                <a:solidFill>
                  <a:schemeClr val="tx1"/>
                </a:solidFill>
                <a:latin typeface="+mn-lt"/>
              </a:rPr>
              <a:t> will be like the sand of the sea which can be neither measured nor numbered. Although it was said to them, "You are not my people," it will be said to them, "You are children of the living Elohim!"  Then the people of </a:t>
            </a:r>
            <a:r>
              <a:rPr lang="en-US" sz="4000" b="1" dirty="0" err="1">
                <a:solidFill>
                  <a:schemeClr val="tx1"/>
                </a:solidFill>
                <a:latin typeface="+mn-lt"/>
              </a:rPr>
              <a:t>Yehudah</a:t>
            </a:r>
            <a:r>
              <a:rPr lang="en-US" sz="4000" b="1" dirty="0">
                <a:solidFill>
                  <a:schemeClr val="tx1"/>
                </a:solidFill>
                <a:latin typeface="+mn-lt"/>
              </a:rPr>
              <a:t> and the people of </a:t>
            </a:r>
            <a:r>
              <a:rPr lang="en-US" sz="4000" b="1" dirty="0" err="1">
                <a:solidFill>
                  <a:schemeClr val="tx1"/>
                </a:solidFill>
                <a:latin typeface="+mn-lt"/>
              </a:rPr>
              <a:t>Yisrael</a:t>
            </a:r>
            <a:r>
              <a:rPr lang="en-US" sz="4000" b="1" dirty="0">
                <a:solidFill>
                  <a:schemeClr val="tx1"/>
                </a:solidFill>
                <a:latin typeface="+mn-lt"/>
              </a:rPr>
              <a:t> will be gathered together. They will appoint for themselves one leader, and will flourish in the land. Certainly, the day of </a:t>
            </a:r>
            <a:r>
              <a:rPr lang="en-US" sz="4000" b="1" dirty="0" err="1">
                <a:solidFill>
                  <a:schemeClr val="tx1"/>
                </a:solidFill>
                <a:latin typeface="+mn-lt"/>
              </a:rPr>
              <a:t>Yezreel</a:t>
            </a:r>
            <a:r>
              <a:rPr lang="en-US" sz="4000" b="1" dirty="0">
                <a:solidFill>
                  <a:schemeClr val="tx1"/>
                </a:solidFill>
                <a:latin typeface="+mn-lt"/>
              </a:rPr>
              <a:t> will be great! </a:t>
            </a:r>
            <a:r>
              <a:rPr lang="en-US" sz="4000" b="1" dirty="0" smtClean="0">
                <a:solidFill>
                  <a:schemeClr val="tx1"/>
                </a:solidFill>
                <a:latin typeface="+mn-lt"/>
              </a:rPr>
              <a:t>(Hosea 1:10-11</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6852180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389" y="348344"/>
            <a:ext cx="1092272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Paul Quotes Hosea</a:t>
            </a:r>
          </a:p>
          <a:p>
            <a:pPr>
              <a:buNone/>
            </a:pPr>
            <a:r>
              <a:rPr lang="en-US" sz="4000" b="1" dirty="0">
                <a:solidFill>
                  <a:schemeClr val="tx1"/>
                </a:solidFill>
                <a:latin typeface="+mn-lt"/>
              </a:rPr>
              <a:t>And what if he is willing to make known the wealth of his splendor on the objects of mercy that he has prepared beforehand for splendor-- even us, whom he has called, not only from the </a:t>
            </a:r>
            <a:r>
              <a:rPr lang="en-US" sz="4000" b="1" dirty="0" err="1">
                <a:solidFill>
                  <a:schemeClr val="tx1"/>
                </a:solidFill>
                <a:latin typeface="+mn-lt"/>
              </a:rPr>
              <a:t>Yehudim</a:t>
            </a:r>
            <a:r>
              <a:rPr lang="en-US" sz="4000" b="1" dirty="0">
                <a:solidFill>
                  <a:schemeClr val="tx1"/>
                </a:solidFill>
                <a:latin typeface="+mn-lt"/>
              </a:rPr>
              <a:t> but also from the Gentiles?  As he also says in </a:t>
            </a:r>
            <a:r>
              <a:rPr lang="en-US" sz="4000" b="1" dirty="0" err="1">
                <a:solidFill>
                  <a:schemeClr val="tx1"/>
                </a:solidFill>
                <a:latin typeface="+mn-lt"/>
              </a:rPr>
              <a:t>Hoshea</a:t>
            </a:r>
            <a:r>
              <a:rPr lang="en-US" sz="4000" b="1" dirty="0">
                <a:solidFill>
                  <a:schemeClr val="tx1"/>
                </a:solidFill>
                <a:latin typeface="+mn-lt"/>
              </a:rPr>
              <a:t>: "I will call those who were not my people, 'My people,' and I will call her who was unloved, 'My beloved.'"  And in the very place where it was said to them, 'You are not my people,' there they will be called 'sons of the living Elohim.' (Romans 9:23-26).</a:t>
            </a:r>
            <a:endParaRPr lang="en-US" sz="4000" b="1" dirty="0" smtClean="0">
              <a:solidFill>
                <a:schemeClr val="tx1"/>
              </a:solidFill>
              <a:latin typeface="+mn-lt"/>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7942230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348344"/>
            <a:ext cx="11456126" cy="6313715"/>
          </a:xfrm>
        </p:spPr>
        <p:txBody>
          <a:bodyPr>
            <a:normAutofit fontScale="92500" lnSpcReduction="10000"/>
          </a:bodyPr>
          <a:lstStyle/>
          <a:p>
            <a:pPr>
              <a:buNone/>
            </a:pPr>
            <a:r>
              <a:rPr lang="en-US" sz="4000" b="1" dirty="0" smtClean="0">
                <a:solidFill>
                  <a:schemeClr val="tx1"/>
                </a:solidFill>
                <a:latin typeface="+mn-lt"/>
              </a:rPr>
              <a:t>In </a:t>
            </a:r>
            <a:r>
              <a:rPr lang="en-US" sz="4000" b="1" dirty="0">
                <a:solidFill>
                  <a:schemeClr val="tx1"/>
                </a:solidFill>
                <a:latin typeface="+mn-lt"/>
              </a:rPr>
              <a:t>Paul's explanation of the Gospel, he notes that Elohim is calling the </a:t>
            </a:r>
            <a:r>
              <a:rPr lang="en-US" sz="4000" b="1" dirty="0" err="1">
                <a:solidFill>
                  <a:schemeClr val="tx1"/>
                </a:solidFill>
                <a:latin typeface="+mn-lt"/>
              </a:rPr>
              <a:t>Yehudim</a:t>
            </a:r>
            <a:r>
              <a:rPr lang="en-US" sz="4000" b="1" dirty="0">
                <a:solidFill>
                  <a:schemeClr val="tx1"/>
                </a:solidFill>
                <a:latin typeface="+mn-lt"/>
              </a:rPr>
              <a:t> ("Jews") and the Gentiles.  And he cites </a:t>
            </a:r>
            <a:r>
              <a:rPr lang="en-US" sz="4000" b="1" dirty="0" err="1">
                <a:solidFill>
                  <a:schemeClr val="tx1"/>
                </a:solidFill>
                <a:latin typeface="+mn-lt"/>
              </a:rPr>
              <a:t>Hoshea</a:t>
            </a:r>
            <a:r>
              <a:rPr lang="en-US" sz="4000" b="1" dirty="0">
                <a:solidFill>
                  <a:schemeClr val="tx1"/>
                </a:solidFill>
                <a:latin typeface="+mn-lt"/>
              </a:rPr>
              <a:t> as evidence that we should have expected Elohim to call the Gentiles!  </a:t>
            </a:r>
            <a:r>
              <a:rPr lang="en-US" sz="4000" b="1" u="sng" dirty="0">
                <a:solidFill>
                  <a:schemeClr val="tx1"/>
                </a:solidFill>
                <a:latin typeface="+mn-lt"/>
              </a:rPr>
              <a:t>But he is quoting that passage which we have looked at above, where the prophet </a:t>
            </a:r>
            <a:r>
              <a:rPr lang="en-US" sz="4000" b="1" u="sng" dirty="0" err="1">
                <a:solidFill>
                  <a:schemeClr val="tx1"/>
                </a:solidFill>
                <a:latin typeface="+mn-lt"/>
              </a:rPr>
              <a:t>Hoshea</a:t>
            </a:r>
            <a:r>
              <a:rPr lang="en-US" sz="4000" b="1" u="sng" dirty="0">
                <a:solidFill>
                  <a:schemeClr val="tx1"/>
                </a:solidFill>
                <a:latin typeface="+mn-lt"/>
              </a:rPr>
              <a:t> is clearly speaking of the northern House of Israel, the scattered descendants of the northern kingdom!  It is these that he is referring to as "Gentiles</a:t>
            </a:r>
            <a:r>
              <a:rPr lang="en-US" sz="4000" b="1" dirty="0">
                <a:solidFill>
                  <a:schemeClr val="tx1"/>
                </a:solidFill>
                <a:latin typeface="+mn-lt"/>
              </a:rPr>
              <a:t>."  And that does make sense.  The northern kingdom of Israel was scattered among the nations ("Gentiles") and intermingled and intermarried with the nations.  So it is accurate to refer to the descendants of the house of Israel as Gentiles!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9717046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These Gentiles (Northern Kingdom Scattered Among the Nations) are Described with 5 Characteristics</a:t>
            </a:r>
          </a:p>
          <a:p>
            <a:pPr marL="685783" indent="-685783">
              <a:buAutoNum type="arabicParenBoth"/>
            </a:pPr>
            <a:r>
              <a:rPr lang="en-US" sz="4000" b="1" dirty="0" smtClean="0">
                <a:solidFill>
                  <a:schemeClr val="tx1"/>
                </a:solidFill>
                <a:latin typeface="+mn-lt"/>
              </a:rPr>
              <a:t>without </a:t>
            </a:r>
            <a:r>
              <a:rPr lang="en-US" sz="4000" b="1" dirty="0">
                <a:solidFill>
                  <a:schemeClr val="tx1"/>
                </a:solidFill>
                <a:latin typeface="+mn-lt"/>
              </a:rPr>
              <a:t>the Messiah, </a:t>
            </a:r>
            <a:endParaRPr lang="en-US" sz="4000" b="1" dirty="0" smtClean="0">
              <a:solidFill>
                <a:schemeClr val="tx1"/>
              </a:solidFill>
              <a:latin typeface="+mn-lt"/>
            </a:endParaRPr>
          </a:p>
          <a:p>
            <a:pPr marL="685783" indent="-685783">
              <a:buAutoNum type="arabicParenBoth"/>
            </a:pPr>
            <a:r>
              <a:rPr lang="en-US" sz="4000" b="1" dirty="0" smtClean="0">
                <a:solidFill>
                  <a:schemeClr val="tx1"/>
                </a:solidFill>
                <a:latin typeface="+mn-lt"/>
              </a:rPr>
              <a:t>alienated </a:t>
            </a:r>
            <a:r>
              <a:rPr lang="en-US" sz="4000" b="1" dirty="0">
                <a:solidFill>
                  <a:schemeClr val="tx1"/>
                </a:solidFill>
                <a:latin typeface="+mn-lt"/>
              </a:rPr>
              <a:t>from the citizenship of </a:t>
            </a:r>
            <a:r>
              <a:rPr lang="en-US" sz="4000" b="1" dirty="0" err="1">
                <a:solidFill>
                  <a:schemeClr val="tx1"/>
                </a:solidFill>
                <a:latin typeface="+mn-lt"/>
              </a:rPr>
              <a:t>Yisrael</a:t>
            </a:r>
            <a:r>
              <a:rPr lang="en-US" sz="4000" b="1" dirty="0">
                <a:solidFill>
                  <a:schemeClr val="tx1"/>
                </a:solidFill>
                <a:latin typeface="+mn-lt"/>
              </a:rPr>
              <a:t> </a:t>
            </a:r>
            <a:endParaRPr lang="en-US" sz="4000" b="1" dirty="0" smtClean="0">
              <a:solidFill>
                <a:schemeClr val="tx1"/>
              </a:solidFill>
              <a:latin typeface="+mn-lt"/>
            </a:endParaRPr>
          </a:p>
          <a:p>
            <a:pPr marL="685783" indent="-685783">
              <a:buAutoNum type="arabicParenBoth"/>
            </a:pPr>
            <a:r>
              <a:rPr lang="en-US" sz="4000" b="1" dirty="0" smtClean="0">
                <a:solidFill>
                  <a:schemeClr val="tx1"/>
                </a:solidFill>
                <a:latin typeface="+mn-lt"/>
              </a:rPr>
              <a:t>strangers </a:t>
            </a:r>
            <a:r>
              <a:rPr lang="en-US" sz="4000" b="1" dirty="0">
                <a:solidFill>
                  <a:schemeClr val="tx1"/>
                </a:solidFill>
                <a:latin typeface="+mn-lt"/>
              </a:rPr>
              <a:t>to the covenants of promise, </a:t>
            </a:r>
            <a:endParaRPr lang="en-US" sz="4000" b="1" dirty="0" smtClean="0">
              <a:solidFill>
                <a:schemeClr val="tx1"/>
              </a:solidFill>
              <a:latin typeface="+mn-lt"/>
            </a:endParaRPr>
          </a:p>
          <a:p>
            <a:pPr marL="685783" indent="-685783">
              <a:buAutoNum type="arabicParenBoth"/>
            </a:pPr>
            <a:r>
              <a:rPr lang="en-US" sz="4000" b="1" dirty="0" smtClean="0">
                <a:solidFill>
                  <a:schemeClr val="tx1"/>
                </a:solidFill>
                <a:latin typeface="+mn-lt"/>
              </a:rPr>
              <a:t>having </a:t>
            </a:r>
            <a:r>
              <a:rPr lang="en-US" sz="4000" b="1" dirty="0">
                <a:solidFill>
                  <a:schemeClr val="tx1"/>
                </a:solidFill>
                <a:latin typeface="+mn-lt"/>
              </a:rPr>
              <a:t>no hope and </a:t>
            </a:r>
            <a:endParaRPr lang="en-US" sz="4000" b="1" dirty="0" smtClean="0">
              <a:solidFill>
                <a:schemeClr val="tx1"/>
              </a:solidFill>
              <a:latin typeface="+mn-lt"/>
            </a:endParaRPr>
          </a:p>
          <a:p>
            <a:pPr marL="685783" indent="-685783">
              <a:buAutoNum type="arabicParenBoth"/>
            </a:pPr>
            <a:r>
              <a:rPr lang="en-US" sz="4000" b="1" dirty="0" smtClean="0">
                <a:solidFill>
                  <a:schemeClr val="tx1"/>
                </a:solidFill>
                <a:latin typeface="+mn-lt"/>
              </a:rPr>
              <a:t>without </a:t>
            </a:r>
            <a:r>
              <a:rPr lang="en-US" sz="4000" b="1" dirty="0">
                <a:solidFill>
                  <a:schemeClr val="tx1"/>
                </a:solidFill>
                <a:latin typeface="+mn-lt"/>
              </a:rPr>
              <a:t>Elohim in the world</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975410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348344"/>
            <a:ext cx="11092545"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Far Away</a:t>
            </a:r>
          </a:p>
          <a:p>
            <a:pPr>
              <a:buNone/>
            </a:pPr>
            <a:r>
              <a:rPr lang="en-US" sz="4000" b="1" dirty="0">
                <a:solidFill>
                  <a:schemeClr val="tx1"/>
                </a:solidFill>
                <a:latin typeface="+mn-lt"/>
              </a:rPr>
              <a:t>"Son of man, your brothers, your relatives, your fellow exiles, and </a:t>
            </a:r>
            <a:r>
              <a:rPr lang="en-US" sz="4000" b="1" u="sng" dirty="0">
                <a:solidFill>
                  <a:schemeClr val="tx1"/>
                </a:solidFill>
                <a:latin typeface="+mn-lt"/>
              </a:rPr>
              <a:t>the whole house of </a:t>
            </a:r>
            <a:r>
              <a:rPr lang="en-US" sz="4000" b="1" u="sng" dirty="0" err="1">
                <a:solidFill>
                  <a:schemeClr val="tx1"/>
                </a:solidFill>
                <a:latin typeface="+mn-lt"/>
              </a:rPr>
              <a:t>Yisrael</a:t>
            </a:r>
            <a:r>
              <a:rPr lang="en-US" sz="4000" b="1" dirty="0">
                <a:solidFill>
                  <a:schemeClr val="tx1"/>
                </a:solidFill>
                <a:latin typeface="+mn-lt"/>
              </a:rPr>
              <a:t> are those to whom the inhabitants of </a:t>
            </a:r>
            <a:r>
              <a:rPr lang="en-US" sz="4000" b="1" dirty="0" err="1">
                <a:solidFill>
                  <a:schemeClr val="tx1"/>
                </a:solidFill>
                <a:latin typeface="+mn-lt"/>
              </a:rPr>
              <a:t>Yerushalayim</a:t>
            </a:r>
            <a:r>
              <a:rPr lang="en-US" sz="4000" b="1" dirty="0">
                <a:solidFill>
                  <a:schemeClr val="tx1"/>
                </a:solidFill>
                <a:latin typeface="+mn-lt"/>
              </a:rPr>
              <a:t> have said, 'They have gone far away from </a:t>
            </a:r>
            <a:r>
              <a:rPr lang="en-US" sz="4000" b="1" dirty="0" smtClean="0">
                <a:solidFill>
                  <a:schemeClr val="tx1"/>
                </a:solidFill>
                <a:latin typeface="+mn-lt"/>
              </a:rPr>
              <a:t>Yahuwah; </a:t>
            </a:r>
            <a:r>
              <a:rPr lang="en-US" sz="4000" b="1" dirty="0">
                <a:solidFill>
                  <a:schemeClr val="tx1"/>
                </a:solidFill>
                <a:latin typeface="+mn-lt"/>
              </a:rPr>
              <a:t>to us this land has been given as a possession.'  "Therefore say: 'This is what Adonai </a:t>
            </a:r>
            <a:r>
              <a:rPr lang="en-US" sz="4000" b="1" dirty="0" smtClean="0">
                <a:solidFill>
                  <a:schemeClr val="tx1"/>
                </a:solidFill>
                <a:latin typeface="+mn-lt"/>
              </a:rPr>
              <a:t>Yahuwah </a:t>
            </a:r>
            <a:r>
              <a:rPr lang="en-US" sz="4000" b="1" dirty="0">
                <a:solidFill>
                  <a:schemeClr val="tx1"/>
                </a:solidFill>
                <a:latin typeface="+mn-lt"/>
              </a:rPr>
              <a:t>says: </a:t>
            </a:r>
            <a:r>
              <a:rPr lang="en-US" sz="4000" b="1" u="sng" dirty="0">
                <a:solidFill>
                  <a:schemeClr val="tx1"/>
                </a:solidFill>
                <a:latin typeface="+mn-lt"/>
              </a:rPr>
              <a:t>Although I have removed them far away among the nations and have scattered them through foreign lands</a:t>
            </a:r>
            <a:r>
              <a:rPr lang="en-US" sz="4000" b="1" dirty="0">
                <a:solidFill>
                  <a:schemeClr val="tx1"/>
                </a:solidFill>
                <a:latin typeface="+mn-lt"/>
              </a:rPr>
              <a:t>, I have been a sanctuary for them for a short while among the lands where they have gone.'  "Therefore say: 'This is what Adonai </a:t>
            </a:r>
            <a:r>
              <a:rPr lang="en-US" sz="4000" b="1" dirty="0" smtClean="0">
                <a:solidFill>
                  <a:schemeClr val="tx1"/>
                </a:solidFill>
                <a:latin typeface="+mn-lt"/>
              </a:rPr>
              <a:t>Yahuwah </a:t>
            </a:r>
            <a:r>
              <a:rPr lang="en-US" sz="4000" b="1" dirty="0">
                <a:solidFill>
                  <a:schemeClr val="tx1"/>
                </a:solidFill>
                <a:latin typeface="+mn-lt"/>
              </a:rPr>
              <a:t>says: </a:t>
            </a:r>
            <a:r>
              <a:rPr lang="en-US" sz="4000" b="1" u="sng" dirty="0">
                <a:solidFill>
                  <a:schemeClr val="tx1"/>
                </a:solidFill>
                <a:latin typeface="+mn-lt"/>
              </a:rPr>
              <a:t>I will regather you from the peoples and will assemble you from the lands where you have been scattered</a:t>
            </a:r>
            <a:r>
              <a:rPr lang="en-US" sz="4000" b="1" dirty="0">
                <a:solidFill>
                  <a:schemeClr val="tx1"/>
                </a:solidFill>
                <a:latin typeface="+mn-lt"/>
              </a:rPr>
              <a:t>, and I will give you back the land of </a:t>
            </a:r>
            <a:r>
              <a:rPr lang="en-US" sz="4000" b="1" dirty="0" err="1">
                <a:solidFill>
                  <a:schemeClr val="tx1"/>
                </a:solidFill>
                <a:latin typeface="+mn-lt"/>
              </a:rPr>
              <a:t>Yisrael</a:t>
            </a:r>
            <a:r>
              <a:rPr lang="en-US" sz="4000" b="1" dirty="0">
                <a:solidFill>
                  <a:schemeClr val="tx1"/>
                </a:solidFill>
                <a:latin typeface="+mn-lt"/>
              </a:rPr>
              <a:t>.' (</a:t>
            </a:r>
            <a:r>
              <a:rPr lang="en-US" sz="4000" b="1" dirty="0" err="1">
                <a:solidFill>
                  <a:schemeClr val="tx1"/>
                </a:solidFill>
                <a:latin typeface="+mn-lt"/>
              </a:rPr>
              <a:t>Yechezqel</a:t>
            </a:r>
            <a:r>
              <a:rPr lang="en-US" sz="4000" b="1" dirty="0">
                <a:solidFill>
                  <a:schemeClr val="tx1"/>
                </a:solidFill>
                <a:latin typeface="+mn-lt"/>
              </a:rPr>
              <a:t> 11:15-17).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9482887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Gentiles Who Receive Messiah</a:t>
            </a:r>
          </a:p>
          <a:p>
            <a:pPr>
              <a:buNone/>
            </a:pPr>
            <a:r>
              <a:rPr lang="en-US" sz="4000" b="1" dirty="0">
                <a:solidFill>
                  <a:schemeClr val="tx1"/>
                </a:solidFill>
                <a:latin typeface="+mn-lt"/>
              </a:rPr>
              <a:t>When reading this, you will be able to understand my insight into this secret (mystery) of Messiah.  Now this secret was not disclosed to people in former generations as it has </a:t>
            </a:r>
            <a:r>
              <a:rPr lang="en-US" sz="4000" b="1" u="sng" dirty="0">
                <a:solidFill>
                  <a:schemeClr val="tx1"/>
                </a:solidFill>
                <a:latin typeface="+mn-lt"/>
              </a:rPr>
              <a:t>now</a:t>
            </a:r>
            <a:r>
              <a:rPr lang="en-US" sz="4000" b="1" dirty="0">
                <a:solidFill>
                  <a:schemeClr val="tx1"/>
                </a:solidFill>
                <a:latin typeface="+mn-lt"/>
              </a:rPr>
              <a:t> been revealed to his set-apart apostles and prophets by the Spirit, namely, that </a:t>
            </a:r>
            <a:r>
              <a:rPr lang="en-US" sz="4000" b="1" u="sng" dirty="0">
                <a:solidFill>
                  <a:schemeClr val="tx1"/>
                </a:solidFill>
                <a:latin typeface="+mn-lt"/>
              </a:rPr>
              <a:t>through the gospel</a:t>
            </a:r>
            <a:r>
              <a:rPr lang="en-US" sz="4000" b="1" dirty="0">
                <a:solidFill>
                  <a:schemeClr val="tx1"/>
                </a:solidFill>
                <a:latin typeface="+mn-lt"/>
              </a:rPr>
              <a:t> the Gentiles are (1</a:t>
            </a:r>
            <a:r>
              <a:rPr lang="en-US" sz="4000" b="1" dirty="0" smtClean="0">
                <a:solidFill>
                  <a:schemeClr val="tx1"/>
                </a:solidFill>
                <a:latin typeface="+mn-lt"/>
              </a:rPr>
              <a:t>) fellow </a:t>
            </a:r>
            <a:r>
              <a:rPr lang="en-US" sz="4000" b="1" dirty="0">
                <a:solidFill>
                  <a:schemeClr val="tx1"/>
                </a:solidFill>
                <a:latin typeface="+mn-lt"/>
              </a:rPr>
              <a:t>heirs, (2</a:t>
            </a:r>
            <a:r>
              <a:rPr lang="en-US" sz="4000" b="1" dirty="0" smtClean="0">
                <a:solidFill>
                  <a:schemeClr val="tx1"/>
                </a:solidFill>
                <a:latin typeface="+mn-lt"/>
              </a:rPr>
              <a:t>) fellow </a:t>
            </a:r>
            <a:r>
              <a:rPr lang="en-US" sz="4000" b="1" dirty="0">
                <a:solidFill>
                  <a:schemeClr val="tx1"/>
                </a:solidFill>
                <a:latin typeface="+mn-lt"/>
              </a:rPr>
              <a:t>members of the body, and (3</a:t>
            </a:r>
            <a:r>
              <a:rPr lang="en-US" sz="4000" b="1" dirty="0" smtClean="0">
                <a:solidFill>
                  <a:schemeClr val="tx1"/>
                </a:solidFill>
                <a:latin typeface="+mn-lt"/>
              </a:rPr>
              <a:t>) fellow </a:t>
            </a:r>
            <a:r>
              <a:rPr lang="en-US" sz="4000" b="1" dirty="0">
                <a:solidFill>
                  <a:schemeClr val="tx1"/>
                </a:solidFill>
                <a:latin typeface="+mn-lt"/>
              </a:rPr>
              <a:t>partakers of the promise in Messiah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(Ephesians 3:4-6).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310752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1512</TotalTime>
  <Words>2936</Words>
  <Application>Microsoft Office PowerPoint</Application>
  <PresentationFormat>Widescreen</PresentationFormat>
  <Paragraphs>230</Paragraphs>
  <Slides>60</Slides>
  <Notes>60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40</cp:revision>
  <dcterms:created xsi:type="dcterms:W3CDTF">2018-11-07T08:55:54Z</dcterms:created>
  <dcterms:modified xsi:type="dcterms:W3CDTF">2019-07-22T01:26:30Z</dcterms:modified>
</cp:coreProperties>
</file>