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4" r:id="rId2"/>
    <p:sldId id="257"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9" autoAdjust="0"/>
    <p:restoredTop sz="94660"/>
  </p:normalViewPr>
  <p:slideViewPr>
    <p:cSldViewPr snapToGrid="0">
      <p:cViewPr varScale="1">
        <p:scale>
          <a:sx n="85" d="100"/>
          <a:sy n="85" d="100"/>
        </p:scale>
        <p:origin x="120"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3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5699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47777-84D7-4CF1-B56F-347CA25596FD}" type="datetimeFigureOut">
              <a:rPr lang="en-US" smtClean="0"/>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47777-84D7-4CF1-B56F-347CA25596FD}" type="datetimeFigureOut">
              <a:rPr lang="en-US" smtClean="0"/>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47777-84D7-4CF1-B56F-347CA25596FD}"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11/7/2018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98715"/>
            <a:ext cx="11038115" cy="6030684"/>
          </a:xfrm>
        </p:spPr>
        <p:txBody>
          <a:bodyPr>
            <a:normAutofit lnSpcReduction="10000"/>
          </a:bodyPr>
          <a:lstStyle/>
          <a:p>
            <a:pPr algn="ctr">
              <a:buNone/>
            </a:pPr>
            <a:r>
              <a:rPr lang="en-US" sz="5333" dirty="0">
                <a:solidFill>
                  <a:schemeClr val="tx2"/>
                </a:solidFill>
                <a:latin typeface="Helvetica" pitchFamily="34" charset="0"/>
                <a:cs typeface="Helvetica" pitchFamily="34" charset="0"/>
              </a:rPr>
              <a:t>Shabbat Shalom</a:t>
            </a:r>
          </a:p>
          <a:p>
            <a:pPr algn="ctr">
              <a:buNone/>
            </a:pPr>
            <a:r>
              <a:rPr lang="en-US" sz="2400" dirty="0">
                <a:solidFill>
                  <a:schemeClr val="tx1">
                    <a:lumMod val="95000"/>
                    <a:lumOff val="5000"/>
                  </a:schemeClr>
                </a:solidFill>
                <a:latin typeface="Helvetica" pitchFamily="34" charset="0"/>
                <a:cs typeface="Helvetica" pitchFamily="34" charset="0"/>
              </a:rPr>
              <a:t>  </a:t>
            </a:r>
          </a:p>
          <a:p>
            <a:pPr algn="ctr">
              <a:buNone/>
            </a:pPr>
            <a:r>
              <a:rPr lang="en-US" sz="3733" dirty="0">
                <a:solidFill>
                  <a:schemeClr val="tx1">
                    <a:lumMod val="95000"/>
                    <a:lumOff val="5000"/>
                  </a:schemeClr>
                </a:solidFill>
                <a:latin typeface="Helvetica" pitchFamily="34" charset="0"/>
                <a:cs typeface="Helvetica" pitchFamily="34" charset="0"/>
              </a:rPr>
              <a:t>Welcome to</a:t>
            </a:r>
            <a:endParaRPr lang="en-US" sz="3733"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666" i="1" dirty="0">
                <a:solidFill>
                  <a:srgbClr val="C00000"/>
                </a:solidFill>
                <a:latin typeface="Helvetica" pitchFamily="34" charset="0"/>
                <a:cs typeface="Helvetica" pitchFamily="34" charset="0"/>
              </a:rPr>
              <a:t>The </a:t>
            </a:r>
            <a:r>
              <a:rPr lang="en-US" sz="10666" i="1" dirty="0" err="1">
                <a:solidFill>
                  <a:srgbClr val="C00000"/>
                </a:solidFill>
                <a:latin typeface="Helvetica" pitchFamily="34" charset="0"/>
                <a:cs typeface="Helvetica" pitchFamily="34" charset="0"/>
              </a:rPr>
              <a:t>Miqra</a:t>
            </a:r>
            <a:endParaRPr lang="en-US" sz="10666"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At the Home of Alan and Sandra</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Fort Mill, SC</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November 3, 2018</a:t>
            </a: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8" y="598715"/>
            <a:ext cx="11948159" cy="6030684"/>
          </a:xfrm>
        </p:spPr>
        <p:txBody>
          <a:bodyPr>
            <a:normAutofit/>
          </a:bodyPr>
          <a:lstStyle/>
          <a:p>
            <a:pPr algn="ctr">
              <a:buNone/>
            </a:pPr>
            <a:r>
              <a:rPr lang="en-US" sz="5333" dirty="0">
                <a:solidFill>
                  <a:schemeClr val="accent2">
                    <a:lumMod val="50000"/>
                  </a:schemeClr>
                </a:solidFill>
                <a:latin typeface="Helvetica" pitchFamily="34" charset="0"/>
                <a:cs typeface="Helvetica" pitchFamily="34" charset="0"/>
              </a:rPr>
              <a:t>Ephesians 6:</a:t>
            </a:r>
            <a:r>
              <a:rPr lang="en-US" sz="5333" dirty="0">
                <a:solidFill>
                  <a:schemeClr val="bg1"/>
                </a:solidFill>
                <a:latin typeface="Helvetica" pitchFamily="34" charset="0"/>
                <a:cs typeface="Helvetica" pitchFamily="34" charset="0"/>
              </a:rPr>
              <a:t>  </a:t>
            </a:r>
          </a:p>
          <a:p>
            <a:pPr marL="0" indent="0" algn="ctr">
              <a:spcBef>
                <a:spcPts val="0"/>
              </a:spcBef>
              <a:buNone/>
            </a:pPr>
            <a:r>
              <a:rPr lang="en-US" sz="5333" dirty="0">
                <a:solidFill>
                  <a:schemeClr val="tx1">
                    <a:lumMod val="95000"/>
                    <a:lumOff val="5000"/>
                  </a:schemeClr>
                </a:solidFill>
                <a:latin typeface="Helvetica" pitchFamily="34" charset="0"/>
                <a:cs typeface="Helvetica" pitchFamily="34" charset="0"/>
              </a:rPr>
              <a:t> </a:t>
            </a:r>
            <a:r>
              <a:rPr lang="en-US" sz="5333" dirty="0">
                <a:solidFill>
                  <a:schemeClr val="accent2">
                    <a:lumMod val="50000"/>
                  </a:schemeClr>
                </a:solidFill>
                <a:latin typeface="Helvetica" pitchFamily="34" charset="0"/>
                <a:cs typeface="Helvetica" pitchFamily="34" charset="0"/>
              </a:rPr>
              <a:t>Putting On the Full Armor of Elohim</a:t>
            </a:r>
          </a:p>
          <a:p>
            <a:pPr algn="ctr">
              <a:buNone/>
            </a:pPr>
            <a:endParaRPr lang="en-US" sz="3733" dirty="0">
              <a:solidFill>
                <a:schemeClr val="tx1">
                  <a:lumMod val="95000"/>
                  <a:lumOff val="5000"/>
                </a:schemeClr>
              </a:solidFill>
              <a:latin typeface="Helvetica" pitchFamily="34" charset="0"/>
              <a:cs typeface="Helvetica" pitchFamily="34" charset="0"/>
            </a:endParaRPr>
          </a:p>
          <a:p>
            <a:pPr marL="0" indent="0" algn="ctr">
              <a:buNone/>
            </a:pPr>
            <a:r>
              <a:rPr lang="en-US" sz="3733" dirty="0">
                <a:solidFill>
                  <a:schemeClr val="tx1">
                    <a:lumMod val="95000"/>
                    <a:lumOff val="5000"/>
                  </a:schemeClr>
                </a:solidFill>
                <a:latin typeface="Helvetica" pitchFamily="34" charset="0"/>
                <a:cs typeface="Helvetica" pitchFamily="34" charset="0"/>
              </a:rPr>
              <a:t>Understanding the Warfare Between Light and Darkness</a:t>
            </a:r>
          </a:p>
        </p:txBody>
      </p:sp>
    </p:spTree>
    <p:extLst>
      <p:ext uri="{BB962C8B-B14F-4D97-AF65-F5344CB8AC3E}">
        <p14:creationId xmlns:p14="http://schemas.microsoft.com/office/powerpoint/2010/main" val="3976245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Be Strong</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6:10 </a:t>
            </a:r>
            <a:r>
              <a:rPr lang="en-US" dirty="0"/>
              <a:t>Finally, be strong in Yahuwah and in his mighty power</a:t>
            </a:r>
            <a:r>
              <a:rPr lang="en-US" dirty="0" smtClean="0"/>
              <a:t>.</a:t>
            </a:r>
          </a:p>
          <a:p>
            <a:pPr marL="0" indent="0">
              <a:buNone/>
            </a:pPr>
            <a:endParaRPr lang="en-US" dirty="0"/>
          </a:p>
        </p:txBody>
      </p:sp>
    </p:spTree>
    <p:extLst>
      <p:ext uri="{BB962C8B-B14F-4D97-AF65-F5344CB8AC3E}">
        <p14:creationId xmlns:p14="http://schemas.microsoft.com/office/powerpoint/2010/main" val="2932188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Be Strong</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err="1" smtClean="0"/>
              <a:t>Yahusha</a:t>
            </a:r>
            <a:r>
              <a:rPr lang="en-US" dirty="0" smtClean="0"/>
              <a:t> (Joshua) 1:6-9 </a:t>
            </a:r>
            <a:r>
              <a:rPr lang="en-US" dirty="0"/>
              <a:t>"</a:t>
            </a:r>
            <a:r>
              <a:rPr lang="en-US" u="sng" dirty="0"/>
              <a:t>Be strong and </a:t>
            </a:r>
            <a:r>
              <a:rPr lang="en-US" u="sng" dirty="0" smtClean="0"/>
              <a:t>courageous</a:t>
            </a:r>
            <a:r>
              <a:rPr lang="en-US" dirty="0" smtClean="0"/>
              <a:t> (</a:t>
            </a:r>
            <a:r>
              <a:rPr lang="en-US" b="1" dirty="0" smtClean="0"/>
              <a:t>be </a:t>
            </a:r>
            <a:r>
              <a:rPr lang="en-US" b="1" dirty="0"/>
              <a:t>stout, strong, alert, bold, be solid, </a:t>
            </a:r>
            <a:r>
              <a:rPr lang="en-US" b="1" dirty="0" smtClean="0"/>
              <a:t>hard)</a:t>
            </a:r>
            <a:r>
              <a:rPr lang="en-US" dirty="0" smtClean="0"/>
              <a:t>, </a:t>
            </a:r>
            <a:r>
              <a:rPr lang="en-US" dirty="0"/>
              <a:t>because you will lead these people to inherit the land I swore to their forefathers to give </a:t>
            </a:r>
            <a:r>
              <a:rPr lang="en-US" dirty="0" smtClean="0"/>
              <a:t>them. </a:t>
            </a:r>
            <a:r>
              <a:rPr lang="en-US" u="sng" dirty="0"/>
              <a:t>Be strong and very </a:t>
            </a:r>
            <a:r>
              <a:rPr lang="en-US" u="sng" dirty="0" smtClean="0"/>
              <a:t>courageous</a:t>
            </a:r>
            <a:r>
              <a:rPr lang="en-US" dirty="0" smtClean="0"/>
              <a:t>.</a:t>
            </a:r>
          </a:p>
          <a:p>
            <a:pPr marL="0" indent="0">
              <a:buNone/>
            </a:pPr>
            <a:r>
              <a:rPr lang="en-US" dirty="0" smtClean="0"/>
              <a:t>Be </a:t>
            </a:r>
            <a:r>
              <a:rPr lang="en-US" dirty="0"/>
              <a:t>careful to obey all the law my servant </a:t>
            </a:r>
            <a:r>
              <a:rPr lang="en-US" dirty="0" err="1"/>
              <a:t>Mosheh</a:t>
            </a:r>
            <a:r>
              <a:rPr lang="en-US" dirty="0"/>
              <a:t> gave you; do not turn from it to the right or to the left, that you may be successful wherever you </a:t>
            </a:r>
            <a:r>
              <a:rPr lang="en-US" dirty="0" err="1" smtClean="0"/>
              <a:t>go.Do</a:t>
            </a:r>
            <a:r>
              <a:rPr lang="en-US" dirty="0" smtClean="0"/>
              <a:t> </a:t>
            </a:r>
            <a:r>
              <a:rPr lang="en-US" dirty="0"/>
              <a:t>not let this Book of the Law depart from your mouth; meditate on it day and night, so that you may be careful to do everything written in it. Then you will be prosperous and </a:t>
            </a:r>
            <a:r>
              <a:rPr lang="en-US" dirty="0" smtClean="0"/>
              <a:t>successful. </a:t>
            </a:r>
            <a:endParaRPr lang="en-US" baseline="30000" dirty="0"/>
          </a:p>
          <a:p>
            <a:pPr marL="0" indent="0">
              <a:buNone/>
            </a:pPr>
            <a:r>
              <a:rPr lang="en-US" dirty="0" smtClean="0"/>
              <a:t>Have </a:t>
            </a:r>
            <a:r>
              <a:rPr lang="en-US" dirty="0"/>
              <a:t>I not commanded you? </a:t>
            </a:r>
            <a:r>
              <a:rPr lang="en-US" u="sng" dirty="0"/>
              <a:t>Be strong and courageous</a:t>
            </a:r>
            <a:r>
              <a:rPr lang="en-US" dirty="0"/>
              <a:t>. Do not be terrified; do not be discouraged, for Yahuwah your Elohim will be with you wherever you go."</a:t>
            </a:r>
          </a:p>
          <a:p>
            <a:pPr marL="0" indent="0">
              <a:buNone/>
            </a:pPr>
            <a:endParaRPr lang="en-US" dirty="0"/>
          </a:p>
        </p:txBody>
      </p:sp>
    </p:spTree>
    <p:extLst>
      <p:ext uri="{BB962C8B-B14F-4D97-AF65-F5344CB8AC3E}">
        <p14:creationId xmlns:p14="http://schemas.microsoft.com/office/powerpoint/2010/main" val="3185906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His Mighty Power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6:10 </a:t>
            </a:r>
            <a:r>
              <a:rPr lang="en-US" dirty="0"/>
              <a:t>Finally, be strong in Yahuwah and in his mighty power</a:t>
            </a:r>
            <a:r>
              <a:rPr lang="en-US" dirty="0" smtClean="0"/>
              <a:t>.</a:t>
            </a:r>
          </a:p>
          <a:p>
            <a:pPr marL="0" indent="0">
              <a:buNone/>
            </a:pPr>
            <a:r>
              <a:rPr lang="en-US" dirty="0" smtClean="0"/>
              <a:t>Remember Paul’s prayer in Ephesians 1</a:t>
            </a:r>
          </a:p>
          <a:p>
            <a:pPr marL="0" indent="0">
              <a:buNone/>
            </a:pPr>
            <a:r>
              <a:rPr lang="en-US" baseline="30000" dirty="0"/>
              <a:t>18</a:t>
            </a:r>
            <a:r>
              <a:rPr lang="en-US" dirty="0"/>
              <a:t> I pray also that the eyes of your heart may be enlightened in order that you may know the hope to which he has called you, the riches of his glorious inheritance in the saints,</a:t>
            </a:r>
          </a:p>
          <a:p>
            <a:pPr marL="0" indent="0">
              <a:buNone/>
            </a:pPr>
            <a:r>
              <a:rPr lang="en-US" baseline="30000" dirty="0" smtClean="0"/>
              <a:t>19</a:t>
            </a:r>
            <a:r>
              <a:rPr lang="en-US" dirty="0" smtClean="0"/>
              <a:t> </a:t>
            </a:r>
            <a:r>
              <a:rPr lang="en-US" dirty="0"/>
              <a:t>and his incomparably </a:t>
            </a:r>
            <a:r>
              <a:rPr lang="en-US" u="sng" dirty="0"/>
              <a:t>great power for us</a:t>
            </a:r>
            <a:r>
              <a:rPr lang="en-US" dirty="0"/>
              <a:t> who believe. That power is like the working of his mighty strength,</a:t>
            </a:r>
          </a:p>
          <a:p>
            <a:pPr marL="0" indent="0">
              <a:buNone/>
            </a:pPr>
            <a:r>
              <a:rPr lang="en-US" baseline="30000" dirty="0" smtClean="0"/>
              <a:t>20</a:t>
            </a:r>
            <a:r>
              <a:rPr lang="en-US" dirty="0" smtClean="0"/>
              <a:t> </a:t>
            </a:r>
            <a:r>
              <a:rPr lang="en-US" dirty="0"/>
              <a:t>which he exerted in Messiah when he raised him from the dead and seated him at his right hand in the heavenly realms,</a:t>
            </a:r>
          </a:p>
          <a:p>
            <a:pPr marL="0" indent="0">
              <a:buNone/>
            </a:pPr>
            <a:endParaRPr lang="en-US" dirty="0"/>
          </a:p>
        </p:txBody>
      </p:sp>
    </p:spTree>
    <p:extLst>
      <p:ext uri="{BB962C8B-B14F-4D97-AF65-F5344CB8AC3E}">
        <p14:creationId xmlns:p14="http://schemas.microsoft.com/office/powerpoint/2010/main" val="1797988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Put 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6:11  </a:t>
            </a:r>
            <a:r>
              <a:rPr lang="en-US" dirty="0"/>
              <a:t>Put on the full armor of Elohim so that you can take your stand against the devil's schemes.</a:t>
            </a:r>
          </a:p>
          <a:p>
            <a:pPr marL="0" indent="0">
              <a:buNone/>
            </a:pPr>
            <a:endParaRPr lang="en-US" dirty="0"/>
          </a:p>
        </p:txBody>
      </p:sp>
    </p:spTree>
    <p:extLst>
      <p:ext uri="{BB962C8B-B14F-4D97-AF65-F5344CB8AC3E}">
        <p14:creationId xmlns:p14="http://schemas.microsoft.com/office/powerpoint/2010/main" val="2642328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Put Off - Put 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a:t>Ephesians </a:t>
            </a:r>
            <a:r>
              <a:rPr lang="en-US" dirty="0" smtClean="0"/>
              <a:t>4:22-25 </a:t>
            </a:r>
            <a:r>
              <a:rPr lang="en-US" dirty="0"/>
              <a:t>You were taught, with regard to your former way of life, </a:t>
            </a:r>
            <a:r>
              <a:rPr lang="en-US" u="sng" dirty="0"/>
              <a:t>to put off</a:t>
            </a:r>
            <a:r>
              <a:rPr lang="en-US" dirty="0"/>
              <a:t> your old self, which is being corrupted by its deceitful </a:t>
            </a:r>
            <a:r>
              <a:rPr lang="en-US" dirty="0" smtClean="0"/>
              <a:t>desires; </a:t>
            </a:r>
            <a:r>
              <a:rPr lang="en-US" dirty="0"/>
              <a:t>to be made new in the attitude of your </a:t>
            </a:r>
            <a:r>
              <a:rPr lang="en-US" dirty="0" smtClean="0"/>
              <a:t>minds; </a:t>
            </a:r>
            <a:r>
              <a:rPr lang="en-US" dirty="0"/>
              <a:t>and </a:t>
            </a:r>
            <a:r>
              <a:rPr lang="en-US" u="sng" dirty="0"/>
              <a:t>to put on</a:t>
            </a:r>
            <a:r>
              <a:rPr lang="en-US" dirty="0"/>
              <a:t> the new self, created to be like Elohim in true righteousness and holiness</a:t>
            </a:r>
            <a:r>
              <a:rPr lang="en-US" dirty="0" smtClean="0"/>
              <a:t>.  </a:t>
            </a:r>
            <a:r>
              <a:rPr lang="en-US" dirty="0"/>
              <a:t>Therefore each of you must </a:t>
            </a:r>
            <a:r>
              <a:rPr lang="en-US" u="sng" dirty="0"/>
              <a:t>put off</a:t>
            </a:r>
            <a:r>
              <a:rPr lang="en-US" dirty="0"/>
              <a:t> falsehood and speak truthfully to his neighbor, for we are all members of one body.</a:t>
            </a:r>
          </a:p>
          <a:p>
            <a:pPr marL="0" indent="0">
              <a:buNone/>
            </a:pPr>
            <a:endParaRPr lang="en-US" dirty="0" smtClean="0"/>
          </a:p>
          <a:p>
            <a:pPr marL="0" indent="0">
              <a:buNone/>
            </a:pPr>
            <a:r>
              <a:rPr lang="en-US" dirty="0" smtClean="0"/>
              <a:t>Ephesians 6:11  </a:t>
            </a:r>
            <a:r>
              <a:rPr lang="en-US" u="sng" dirty="0"/>
              <a:t>Put on</a:t>
            </a:r>
            <a:r>
              <a:rPr lang="en-US" dirty="0"/>
              <a:t> the full armor of Elohim so that you can take your stand against the devil's schemes.</a:t>
            </a:r>
          </a:p>
          <a:p>
            <a:pPr marL="0" indent="0">
              <a:buNone/>
            </a:pPr>
            <a:endParaRPr lang="en-US" dirty="0"/>
          </a:p>
        </p:txBody>
      </p:sp>
    </p:spTree>
    <p:extLst>
      <p:ext uri="{BB962C8B-B14F-4D97-AF65-F5344CB8AC3E}">
        <p14:creationId xmlns:p14="http://schemas.microsoft.com/office/powerpoint/2010/main" val="2894403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Put Off - Put 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Romans 13:12-14 </a:t>
            </a:r>
            <a:r>
              <a:rPr lang="en-US" dirty="0"/>
              <a:t>The night is nearly over; the day is almost here. So let us </a:t>
            </a:r>
            <a:r>
              <a:rPr lang="en-US" u="sng" dirty="0"/>
              <a:t>put aside</a:t>
            </a:r>
            <a:r>
              <a:rPr lang="en-US" dirty="0"/>
              <a:t> the deeds of darkness and </a:t>
            </a:r>
            <a:r>
              <a:rPr lang="en-US" u="sng" dirty="0"/>
              <a:t>put on the armor of </a:t>
            </a:r>
            <a:r>
              <a:rPr lang="en-US" u="sng" dirty="0" smtClean="0"/>
              <a:t>light</a:t>
            </a:r>
            <a:r>
              <a:rPr lang="en-US" dirty="0" smtClean="0"/>
              <a:t>. </a:t>
            </a:r>
            <a:r>
              <a:rPr lang="en-US" dirty="0"/>
              <a:t>Let us behave decently, as in the daytime, not in orgies and drunkenness, not in sexual immorality and debauchery, not in dissension and </a:t>
            </a:r>
            <a:r>
              <a:rPr lang="en-US" dirty="0" smtClean="0"/>
              <a:t>jealousy. </a:t>
            </a:r>
            <a:r>
              <a:rPr lang="en-US" dirty="0"/>
              <a:t>Rather, </a:t>
            </a:r>
            <a:r>
              <a:rPr lang="en-US" u="sng" dirty="0"/>
              <a:t>clothe yourselves</a:t>
            </a:r>
            <a:r>
              <a:rPr lang="en-US" dirty="0"/>
              <a:t> with the Master </a:t>
            </a:r>
            <a:r>
              <a:rPr lang="en-US" dirty="0" err="1"/>
              <a:t>Yahusha</a:t>
            </a:r>
            <a:r>
              <a:rPr lang="en-US" dirty="0"/>
              <a:t> Messiah, and do not think about how to gratify the desires of the sinful nature.</a:t>
            </a:r>
          </a:p>
          <a:p>
            <a:pPr marL="0" indent="0">
              <a:buNone/>
            </a:pPr>
            <a:endParaRPr lang="en-US" dirty="0"/>
          </a:p>
        </p:txBody>
      </p:sp>
    </p:spTree>
    <p:extLst>
      <p:ext uri="{BB962C8B-B14F-4D97-AF65-F5344CB8AC3E}">
        <p14:creationId xmlns:p14="http://schemas.microsoft.com/office/powerpoint/2010/main" val="2246339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Putting On the Armor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6:11  </a:t>
            </a:r>
            <a:r>
              <a:rPr lang="en-US" dirty="0"/>
              <a:t>Put on the full armor of Elohim so that you can take your stand against the devil's schemes</a:t>
            </a:r>
            <a:r>
              <a:rPr lang="en-US" dirty="0" smtClean="0"/>
              <a:t>.</a:t>
            </a:r>
          </a:p>
          <a:p>
            <a:pPr marL="0" indent="0">
              <a:buNone/>
            </a:pPr>
            <a:r>
              <a:rPr lang="en-US" b="1" dirty="0" err="1" smtClean="0">
                <a:latin typeface="Bwgrkn" panose="00000400000000000000" pitchFamily="2" charset="0"/>
              </a:rPr>
              <a:t>panopli,a</a:t>
            </a:r>
            <a:r>
              <a:rPr lang="en-US" dirty="0" smtClean="0">
                <a:latin typeface="Bwgrkn" panose="00000400000000000000" pitchFamily="2" charset="0"/>
              </a:rPr>
              <a:t> </a:t>
            </a:r>
            <a:r>
              <a:rPr lang="en-US" dirty="0" smtClean="0"/>
              <a:t>(</a:t>
            </a:r>
            <a:r>
              <a:rPr lang="en-US" dirty="0" err="1" smtClean="0"/>
              <a:t>panoplia</a:t>
            </a:r>
            <a:r>
              <a:rPr lang="en-US" dirty="0" smtClean="0"/>
              <a:t>) </a:t>
            </a:r>
            <a:r>
              <a:rPr lang="en-US" i="1" dirty="0"/>
              <a:t>full armor, complete armor </a:t>
            </a:r>
            <a:r>
              <a:rPr lang="en-US" dirty="0"/>
              <a:t>(</a:t>
            </a:r>
            <a:r>
              <a:rPr lang="en-US" dirty="0" err="1"/>
              <a:t>i</a:t>
            </a:r>
            <a:r>
              <a:rPr lang="en-US" dirty="0"/>
              <a:t>. e. a shield, sword, lance, helmet, greaves, and </a:t>
            </a:r>
            <a:r>
              <a:rPr lang="en-US" dirty="0" smtClean="0"/>
              <a:t>breastplate</a:t>
            </a:r>
            <a:r>
              <a:rPr lang="en-US" dirty="0"/>
              <a:t>)</a:t>
            </a:r>
          </a:p>
        </p:txBody>
      </p:sp>
    </p:spTree>
    <p:extLst>
      <p:ext uri="{BB962C8B-B14F-4D97-AF65-F5344CB8AC3E}">
        <p14:creationId xmlns:p14="http://schemas.microsoft.com/office/powerpoint/2010/main" val="2920887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Benefit of Full Armor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Luke 11:21-22 "</a:t>
            </a:r>
            <a:r>
              <a:rPr lang="en-US" dirty="0"/>
              <a:t>When a strong man, fully armed, guards his own house, his possessions are </a:t>
            </a:r>
            <a:r>
              <a:rPr lang="en-US" dirty="0" smtClean="0"/>
              <a:t>safe. </a:t>
            </a:r>
            <a:r>
              <a:rPr lang="en-US" dirty="0"/>
              <a:t>But when someone stronger attacks and overpowers him, he takes away the armor in which the man trusted and divides up the spoils.</a:t>
            </a:r>
          </a:p>
        </p:txBody>
      </p:sp>
    </p:spTree>
    <p:extLst>
      <p:ext uri="{BB962C8B-B14F-4D97-AF65-F5344CB8AC3E}">
        <p14:creationId xmlns:p14="http://schemas.microsoft.com/office/powerpoint/2010/main" val="3815462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Devil’s Schemes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err="1">
                <a:latin typeface="Bwgrkn" panose="00000400000000000000" pitchFamily="2" charset="0"/>
              </a:rPr>
              <a:t>meqodei,a</a:t>
            </a:r>
            <a:r>
              <a:rPr lang="en-US" dirty="0" smtClean="0">
                <a:latin typeface="Bwgrkn" panose="00000400000000000000" pitchFamily="2" charset="0"/>
              </a:rPr>
              <a:t> </a:t>
            </a:r>
            <a:r>
              <a:rPr lang="en-US" dirty="0" smtClean="0"/>
              <a:t>(</a:t>
            </a:r>
            <a:r>
              <a:rPr lang="en-US" dirty="0" err="1" smtClean="0"/>
              <a:t>methodei</a:t>
            </a:r>
            <a:r>
              <a:rPr lang="en-US" dirty="0" smtClean="0"/>
              <a:t>-a) </a:t>
            </a:r>
            <a:r>
              <a:rPr lang="en-US" b="1" dirty="0"/>
              <a:t>2. </a:t>
            </a:r>
            <a:r>
              <a:rPr lang="en-US" dirty="0"/>
              <a:t>to follow craftily, frame devices, deceive: </a:t>
            </a:r>
            <a:r>
              <a:rPr lang="en-US" dirty="0" smtClean="0"/>
              <a:t>a </a:t>
            </a:r>
            <a:r>
              <a:rPr lang="en-US" dirty="0"/>
              <a:t>noun </a:t>
            </a:r>
            <a:r>
              <a:rPr lang="en-US" dirty="0" err="1"/>
              <a:t>occuring</a:t>
            </a:r>
            <a:r>
              <a:rPr lang="en-US" dirty="0"/>
              <a:t> neither in the O. T. nor in secular authors, </a:t>
            </a:r>
            <a:r>
              <a:rPr lang="en-US" i="1" dirty="0"/>
              <a:t>cunning arts, deceit, craft, trickery</a:t>
            </a:r>
            <a:r>
              <a:rPr lang="en-US" dirty="0"/>
              <a:t>: </a:t>
            </a:r>
          </a:p>
        </p:txBody>
      </p:sp>
    </p:spTree>
    <p:extLst>
      <p:ext uri="{BB962C8B-B14F-4D97-AF65-F5344CB8AC3E}">
        <p14:creationId xmlns:p14="http://schemas.microsoft.com/office/powerpoint/2010/main" val="3681972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Devil’s Schemes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b="1" dirty="0" err="1">
                <a:latin typeface="Bwgrkn" panose="00000400000000000000" pitchFamily="2" charset="0"/>
              </a:rPr>
              <a:t>meqodei,a</a:t>
            </a:r>
            <a:r>
              <a:rPr lang="en-US" dirty="0" smtClean="0">
                <a:latin typeface="Bwgrkn" panose="00000400000000000000" pitchFamily="2" charset="0"/>
              </a:rPr>
              <a:t> </a:t>
            </a:r>
            <a:r>
              <a:rPr lang="en-US" dirty="0" smtClean="0"/>
              <a:t>(</a:t>
            </a:r>
            <a:r>
              <a:rPr lang="en-US" dirty="0" err="1" smtClean="0"/>
              <a:t>methodei</a:t>
            </a:r>
            <a:r>
              <a:rPr lang="en-US" dirty="0" smtClean="0"/>
              <a:t>-a) </a:t>
            </a:r>
          </a:p>
          <a:p>
            <a:pPr marL="0" indent="0">
              <a:buNone/>
            </a:pPr>
            <a:r>
              <a:rPr lang="en-US" dirty="0" smtClean="0"/>
              <a:t>Ephesians 4:4 </a:t>
            </a:r>
            <a:r>
              <a:rPr lang="en-US" dirty="0"/>
              <a:t>Then we will no longer be infants, tossed back and forth by the waves, and blown here and there by </a:t>
            </a:r>
            <a:r>
              <a:rPr lang="en-US" u="sng" dirty="0"/>
              <a:t>every wind of teaching</a:t>
            </a:r>
            <a:r>
              <a:rPr lang="en-US" dirty="0"/>
              <a:t> and by the </a:t>
            </a:r>
            <a:r>
              <a:rPr lang="en-US" dirty="0" smtClean="0"/>
              <a:t>cunning (</a:t>
            </a:r>
            <a:r>
              <a:rPr lang="en-US" i="1" dirty="0" err="1" smtClean="0"/>
              <a:t>kubeia</a:t>
            </a:r>
            <a:r>
              <a:rPr lang="en-US" dirty="0" smtClean="0"/>
              <a:t> – dice cubes - </a:t>
            </a:r>
            <a:r>
              <a:rPr lang="en-US" dirty="0"/>
              <a:t>because dice-players sometimes cheated and defrauded their </a:t>
            </a:r>
            <a:r>
              <a:rPr lang="en-US" dirty="0" smtClean="0"/>
              <a:t>fellow-players) of men with trickery with wandering (erroneous, </a:t>
            </a:r>
            <a:r>
              <a:rPr lang="en-US" i="1" dirty="0" err="1" smtClean="0"/>
              <a:t>planay</a:t>
            </a:r>
            <a:r>
              <a:rPr lang="en-US" dirty="0" smtClean="0"/>
              <a:t>) </a:t>
            </a:r>
            <a:r>
              <a:rPr lang="en-US" u="sng" dirty="0"/>
              <a:t>scheming</a:t>
            </a:r>
            <a:r>
              <a:rPr lang="en-US" dirty="0"/>
              <a:t>.</a:t>
            </a:r>
          </a:p>
          <a:p>
            <a:pPr marL="0" indent="0">
              <a:buNone/>
            </a:pPr>
            <a:endParaRPr lang="en-US" dirty="0"/>
          </a:p>
        </p:txBody>
      </p:sp>
    </p:spTree>
    <p:extLst>
      <p:ext uri="{BB962C8B-B14F-4D97-AF65-F5344CB8AC3E}">
        <p14:creationId xmlns:p14="http://schemas.microsoft.com/office/powerpoint/2010/main" val="1563548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Understanding Who the Enemy Is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6:12 </a:t>
            </a:r>
            <a:r>
              <a:rPr lang="en-US" dirty="0"/>
              <a:t>For our struggle is not against flesh and blood, but against </a:t>
            </a:r>
            <a:r>
              <a:rPr lang="en-US" u="sng" dirty="0"/>
              <a:t>the rulers</a:t>
            </a:r>
            <a:r>
              <a:rPr lang="en-US" dirty="0"/>
              <a:t>, against </a:t>
            </a:r>
            <a:r>
              <a:rPr lang="en-US" u="sng" dirty="0"/>
              <a:t>the authorities</a:t>
            </a:r>
            <a:r>
              <a:rPr lang="en-US" dirty="0"/>
              <a:t>, against </a:t>
            </a:r>
            <a:r>
              <a:rPr lang="en-US" u="sng" dirty="0"/>
              <a:t>the powers</a:t>
            </a:r>
            <a:r>
              <a:rPr lang="en-US" dirty="0"/>
              <a:t> of this dark world and against </a:t>
            </a:r>
            <a:r>
              <a:rPr lang="en-US" u="sng" dirty="0"/>
              <a:t>the spiritual forces</a:t>
            </a:r>
            <a:r>
              <a:rPr lang="en-US" dirty="0"/>
              <a:t> of evil in the heavenly realms.</a:t>
            </a:r>
          </a:p>
          <a:p>
            <a:pPr marL="0" indent="0">
              <a:buNone/>
            </a:pPr>
            <a:r>
              <a:rPr lang="en-US" dirty="0" smtClean="0"/>
              <a:t>1 Rulers - </a:t>
            </a:r>
            <a:r>
              <a:rPr lang="en-US" i="1" dirty="0" smtClean="0"/>
              <a:t>the </a:t>
            </a:r>
            <a:r>
              <a:rPr lang="en-US" i="1" dirty="0"/>
              <a:t>person or thing that commences, the first person or thing in a series, the leader</a:t>
            </a:r>
            <a:r>
              <a:rPr lang="en-US" dirty="0"/>
              <a:t>: </a:t>
            </a:r>
            <a:r>
              <a:rPr lang="en-US" i="1" dirty="0"/>
              <a:t>the first place, principality, rule, magistracy </a:t>
            </a:r>
            <a:endParaRPr lang="en-US" dirty="0"/>
          </a:p>
        </p:txBody>
      </p:sp>
    </p:spTree>
    <p:extLst>
      <p:ext uri="{BB962C8B-B14F-4D97-AF65-F5344CB8AC3E}">
        <p14:creationId xmlns:p14="http://schemas.microsoft.com/office/powerpoint/2010/main" val="1114351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Understanding Who the Enemy Is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2 Authorities - </a:t>
            </a:r>
            <a:r>
              <a:rPr lang="en-US" i="1" dirty="0"/>
              <a:t>the power of rule or government </a:t>
            </a:r>
            <a:r>
              <a:rPr lang="en-US" dirty="0"/>
              <a:t>(the power of him whose will and commands must be submitted to by others and obeyed (generally translated </a:t>
            </a:r>
            <a:r>
              <a:rPr lang="en-US" i="1" dirty="0"/>
              <a:t>authority</a:t>
            </a:r>
            <a:r>
              <a:rPr lang="en-US" dirty="0" smtClean="0"/>
              <a:t>))</a:t>
            </a:r>
          </a:p>
          <a:p>
            <a:pPr marL="0" indent="0">
              <a:buNone/>
            </a:pPr>
            <a:r>
              <a:rPr lang="en-US" dirty="0" smtClean="0"/>
              <a:t>3 Powers - </a:t>
            </a:r>
            <a:r>
              <a:rPr lang="en-US" i="1" dirty="0" smtClean="0"/>
              <a:t>lord </a:t>
            </a:r>
            <a:r>
              <a:rPr lang="en-US" i="1" dirty="0"/>
              <a:t>of the world, prince of this age</a:t>
            </a:r>
            <a:r>
              <a:rPr lang="en-US" dirty="0"/>
              <a:t>: </a:t>
            </a:r>
            <a:endParaRPr lang="en-US" dirty="0" smtClean="0"/>
          </a:p>
          <a:p>
            <a:pPr marL="0" indent="0">
              <a:buNone/>
            </a:pPr>
            <a:r>
              <a:rPr lang="en-US" dirty="0" smtClean="0"/>
              <a:t>4 Spiritual Forces - belonging </a:t>
            </a:r>
            <a:r>
              <a:rPr lang="en-US" dirty="0"/>
              <a:t>to a spirit, or a being higher than man but inferior to </a:t>
            </a:r>
            <a:r>
              <a:rPr lang="en-US" dirty="0" smtClean="0"/>
              <a:t>God, wicked spirits</a:t>
            </a:r>
            <a:endParaRPr lang="en-US" dirty="0"/>
          </a:p>
        </p:txBody>
      </p:sp>
    </p:spTree>
    <p:extLst>
      <p:ext uri="{BB962C8B-B14F-4D97-AF65-F5344CB8AC3E}">
        <p14:creationId xmlns:p14="http://schemas.microsoft.com/office/powerpoint/2010/main" val="2151776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Structure of Authority in the Heavens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Daniel 10</a:t>
            </a:r>
          </a:p>
          <a:p>
            <a:pPr marL="0" indent="0">
              <a:buNone/>
            </a:pPr>
            <a:r>
              <a:rPr lang="en-US" baseline="30000" dirty="0" smtClean="0"/>
              <a:t>1</a:t>
            </a:r>
            <a:r>
              <a:rPr lang="en-US" dirty="0" smtClean="0"/>
              <a:t> In </a:t>
            </a:r>
            <a:r>
              <a:rPr lang="en-US" dirty="0"/>
              <a:t>the third year of Cyrus king of Persia, a revelation was given to Daniel (who was called </a:t>
            </a:r>
            <a:r>
              <a:rPr lang="en-US" dirty="0" err="1"/>
              <a:t>Belteshazzar</a:t>
            </a:r>
            <a:r>
              <a:rPr lang="en-US" dirty="0"/>
              <a:t>). Its message was true and it concerned a great war. The understanding of the message came to him in a vision.</a:t>
            </a:r>
          </a:p>
          <a:p>
            <a:pPr marL="0" indent="0">
              <a:buNone/>
            </a:pPr>
            <a:r>
              <a:rPr lang="en-US" baseline="30000" dirty="0" smtClean="0"/>
              <a:t>2</a:t>
            </a:r>
            <a:r>
              <a:rPr lang="en-US" dirty="0" smtClean="0"/>
              <a:t> </a:t>
            </a:r>
            <a:r>
              <a:rPr lang="en-US" dirty="0"/>
              <a:t>At that time I, Daniel, mourned for three weeks.</a:t>
            </a:r>
          </a:p>
          <a:p>
            <a:pPr marL="0" indent="0">
              <a:buNone/>
            </a:pPr>
            <a:r>
              <a:rPr lang="en-US" baseline="30000" dirty="0" smtClean="0"/>
              <a:t>3</a:t>
            </a:r>
            <a:r>
              <a:rPr lang="en-US" dirty="0" smtClean="0"/>
              <a:t> </a:t>
            </a:r>
            <a:r>
              <a:rPr lang="en-US" dirty="0"/>
              <a:t>I ate no choice food; no meat or wine touched my lips; and I used no lotions at all until the three weeks were over.</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63542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Structure of Authority in the Heavens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Daniel 10</a:t>
            </a:r>
          </a:p>
          <a:p>
            <a:pPr marL="0" indent="0">
              <a:buNone/>
            </a:pPr>
            <a:r>
              <a:rPr lang="en-US" baseline="30000" dirty="0" smtClean="0"/>
              <a:t>4</a:t>
            </a:r>
            <a:r>
              <a:rPr lang="en-US" dirty="0" smtClean="0"/>
              <a:t> </a:t>
            </a:r>
            <a:r>
              <a:rPr lang="en-US" dirty="0"/>
              <a:t>On the twenty-fourth day of the first month, as I was standing on the bank of the great river, the Tigris,</a:t>
            </a:r>
          </a:p>
          <a:p>
            <a:pPr marL="0" indent="0">
              <a:buNone/>
            </a:pPr>
            <a:r>
              <a:rPr lang="en-US" baseline="30000" dirty="0" smtClean="0"/>
              <a:t>5</a:t>
            </a:r>
            <a:r>
              <a:rPr lang="en-US" dirty="0" smtClean="0"/>
              <a:t> </a:t>
            </a:r>
            <a:r>
              <a:rPr lang="en-US" dirty="0"/>
              <a:t>I looked up and there before me was a man dressed in linen, with a belt of the finest gold around his waist.</a:t>
            </a:r>
          </a:p>
          <a:p>
            <a:pPr marL="0" indent="0">
              <a:buNone/>
            </a:pPr>
            <a:r>
              <a:rPr lang="en-US" baseline="30000" dirty="0" smtClean="0"/>
              <a:t>6</a:t>
            </a:r>
            <a:r>
              <a:rPr lang="en-US" dirty="0" smtClean="0"/>
              <a:t> </a:t>
            </a:r>
            <a:r>
              <a:rPr lang="en-US" dirty="0"/>
              <a:t>His body was like </a:t>
            </a:r>
            <a:r>
              <a:rPr lang="en-US" dirty="0" err="1"/>
              <a:t>chrysolite</a:t>
            </a:r>
            <a:r>
              <a:rPr lang="en-US" dirty="0"/>
              <a:t>, his face like lightning, his eyes like flaming torches, his arms and legs like the gleam of burnished bronze, and his voice like the sound of a multitude.</a:t>
            </a:r>
          </a:p>
          <a:p>
            <a:pPr marL="0" indent="0">
              <a:buNone/>
            </a:pPr>
            <a:r>
              <a:rPr lang="en-US" baseline="30000" dirty="0" smtClean="0"/>
              <a:t>7</a:t>
            </a:r>
            <a:r>
              <a:rPr lang="en-US" dirty="0" smtClean="0"/>
              <a:t> </a:t>
            </a:r>
            <a:r>
              <a:rPr lang="en-US" dirty="0"/>
              <a:t>I, Daniel, was the only one who saw the vision; the men with me did not see it, but such terror overwhelmed them that they fled and hid themselves.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63217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Structure of Authority in the Heavens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Daniel 10</a:t>
            </a:r>
          </a:p>
          <a:p>
            <a:pPr marL="0" indent="0">
              <a:buNone/>
            </a:pPr>
            <a:r>
              <a:rPr lang="en-US" baseline="30000" dirty="0" smtClean="0"/>
              <a:t>8</a:t>
            </a:r>
            <a:r>
              <a:rPr lang="en-US" dirty="0" smtClean="0"/>
              <a:t> </a:t>
            </a:r>
            <a:r>
              <a:rPr lang="en-US" dirty="0"/>
              <a:t>So I was left alone, gazing at this great vision; I had no strength left, my face turned deathly pale and I was helpless.</a:t>
            </a:r>
          </a:p>
          <a:p>
            <a:pPr marL="0" indent="0">
              <a:buNone/>
            </a:pPr>
            <a:r>
              <a:rPr lang="en-US" baseline="30000" dirty="0" smtClean="0"/>
              <a:t>9</a:t>
            </a:r>
            <a:r>
              <a:rPr lang="en-US" dirty="0" smtClean="0"/>
              <a:t> </a:t>
            </a:r>
            <a:r>
              <a:rPr lang="en-US" dirty="0"/>
              <a:t>Then I heard him speaking, and as I listened to him, I fell into a deep sleep, my face to the ground.</a:t>
            </a:r>
          </a:p>
          <a:p>
            <a:pPr marL="0" indent="0">
              <a:buNone/>
            </a:pPr>
            <a:r>
              <a:rPr lang="en-US" baseline="30000" dirty="0" smtClean="0"/>
              <a:t>10</a:t>
            </a:r>
            <a:r>
              <a:rPr lang="en-US" dirty="0" smtClean="0"/>
              <a:t> </a:t>
            </a:r>
            <a:r>
              <a:rPr lang="en-US" dirty="0"/>
              <a:t>A hand touched me and set me trembling on my hands and knees.</a:t>
            </a:r>
          </a:p>
          <a:p>
            <a:pPr marL="0" indent="0">
              <a:buNone/>
            </a:pPr>
            <a:r>
              <a:rPr lang="en-US" baseline="30000" dirty="0" smtClean="0"/>
              <a:t>11</a:t>
            </a:r>
            <a:r>
              <a:rPr lang="en-US" dirty="0" smtClean="0"/>
              <a:t> </a:t>
            </a:r>
            <a:r>
              <a:rPr lang="en-US" dirty="0"/>
              <a:t>He said, "Daniel, you who are highly esteemed, consider carefully the words I am about to speak to you, and stand up, for I have now been sent to you." And when he said this to me, I stood up trembling.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211169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Structure of Authority in the Heavens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Daniel 10</a:t>
            </a:r>
          </a:p>
          <a:p>
            <a:pPr marL="0" indent="0">
              <a:buNone/>
            </a:pPr>
            <a:r>
              <a:rPr lang="en-US" baseline="30000" dirty="0" smtClean="0"/>
              <a:t>12</a:t>
            </a:r>
            <a:r>
              <a:rPr lang="en-US" dirty="0" smtClean="0"/>
              <a:t> </a:t>
            </a:r>
            <a:r>
              <a:rPr lang="en-US" dirty="0"/>
              <a:t>Then he continued, "Do not be afraid, Daniel. Since the first day that you set your mind to gain understanding and to humble yourself before your Elohim, your words were heard, and I have come in response to them.</a:t>
            </a:r>
          </a:p>
          <a:p>
            <a:pPr marL="0" indent="0">
              <a:buNone/>
            </a:pPr>
            <a:r>
              <a:rPr lang="en-US" baseline="30000" dirty="0" smtClean="0"/>
              <a:t>13</a:t>
            </a:r>
            <a:r>
              <a:rPr lang="en-US" dirty="0" smtClean="0"/>
              <a:t> </a:t>
            </a:r>
            <a:r>
              <a:rPr lang="en-US" dirty="0"/>
              <a:t>But the prince of the Persian kingdom resisted me twenty-one days. Then Michael, one of the chief princes, came to help me, because I was detained there with the king of Persia.</a:t>
            </a:r>
          </a:p>
          <a:p>
            <a:pPr marL="0" indent="0">
              <a:buNone/>
            </a:pPr>
            <a:r>
              <a:rPr lang="en-US" baseline="30000" dirty="0" smtClean="0"/>
              <a:t>14</a:t>
            </a:r>
            <a:r>
              <a:rPr lang="en-US" dirty="0" smtClean="0"/>
              <a:t> </a:t>
            </a:r>
            <a:r>
              <a:rPr lang="en-US" dirty="0"/>
              <a:t>Now I have come to explain to you what will happen to your people in the future, for the vision concerns a time yet to come."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52827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Paul Speaks of this Authority Structure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1</a:t>
            </a:r>
          </a:p>
          <a:p>
            <a:pPr marL="0" indent="0">
              <a:buNone/>
            </a:pPr>
            <a:r>
              <a:rPr lang="en-US" baseline="30000" dirty="0" smtClean="0"/>
              <a:t>19</a:t>
            </a:r>
            <a:r>
              <a:rPr lang="en-US" dirty="0" smtClean="0"/>
              <a:t> That </a:t>
            </a:r>
            <a:r>
              <a:rPr lang="en-US" dirty="0"/>
              <a:t>power is like the working of his mighty strength,</a:t>
            </a:r>
          </a:p>
          <a:p>
            <a:pPr marL="0" indent="0">
              <a:buNone/>
            </a:pPr>
            <a:r>
              <a:rPr lang="en-US" baseline="30000" dirty="0" smtClean="0"/>
              <a:t>20</a:t>
            </a:r>
            <a:r>
              <a:rPr lang="en-US" dirty="0" smtClean="0"/>
              <a:t> </a:t>
            </a:r>
            <a:r>
              <a:rPr lang="en-US" dirty="0"/>
              <a:t>which he exerted in Messiah when he raised him from the dead and seated him at his right hand in the heavenly realms,</a:t>
            </a:r>
          </a:p>
          <a:p>
            <a:pPr marL="0" indent="0">
              <a:buNone/>
            </a:pPr>
            <a:r>
              <a:rPr lang="en-US" baseline="30000" dirty="0" smtClean="0"/>
              <a:t>21</a:t>
            </a:r>
            <a:r>
              <a:rPr lang="en-US" dirty="0" smtClean="0"/>
              <a:t> </a:t>
            </a:r>
            <a:r>
              <a:rPr lang="en-US" dirty="0"/>
              <a:t>far above </a:t>
            </a:r>
            <a:r>
              <a:rPr lang="en-US" u="sng" dirty="0"/>
              <a:t>all rule and authority, power and dominion, and every title that can be given</a:t>
            </a:r>
            <a:r>
              <a:rPr lang="en-US" dirty="0"/>
              <a:t>, not only in the present age but also in the one to come.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575523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Our Warfare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2 Corinthians 10:4-5   For </a:t>
            </a:r>
            <a:r>
              <a:rPr lang="en-US" dirty="0"/>
              <a:t>though we live in the world, we do not wage war as the world </a:t>
            </a:r>
            <a:r>
              <a:rPr lang="en-US" dirty="0" smtClean="0"/>
              <a:t>does. </a:t>
            </a:r>
            <a:r>
              <a:rPr lang="en-US" u="sng" dirty="0"/>
              <a:t>The weapons </a:t>
            </a:r>
            <a:r>
              <a:rPr lang="en-US" u="sng" dirty="0" smtClean="0"/>
              <a:t>of our warfare </a:t>
            </a:r>
            <a:r>
              <a:rPr lang="en-US" u="sng" dirty="0"/>
              <a:t>are not </a:t>
            </a:r>
            <a:r>
              <a:rPr lang="en-US" u="sng" dirty="0" smtClean="0"/>
              <a:t>fleshly</a:t>
            </a:r>
            <a:r>
              <a:rPr lang="en-US" dirty="0" smtClean="0"/>
              <a:t>, but are powerful in Elohim toward the tearing down of strongholds, pulling down </a:t>
            </a:r>
            <a:r>
              <a:rPr lang="en-US" dirty="0" err="1" smtClean="0"/>
              <a:t>reasonings</a:t>
            </a:r>
            <a:r>
              <a:rPr lang="en-US" dirty="0" smtClean="0"/>
              <a:t> and </a:t>
            </a:r>
            <a:r>
              <a:rPr lang="en-US" dirty="0"/>
              <a:t>every </a:t>
            </a:r>
            <a:r>
              <a:rPr lang="en-US" dirty="0" smtClean="0"/>
              <a:t>high thing (an elevated structure) lifted up against </a:t>
            </a:r>
            <a:r>
              <a:rPr lang="en-US" dirty="0"/>
              <a:t>the knowledge of Elohim, and we take captive every thought to make it obedient to Messiah.</a:t>
            </a:r>
          </a:p>
        </p:txBody>
      </p:sp>
    </p:spTree>
    <p:extLst>
      <p:ext uri="{BB962C8B-B14F-4D97-AF65-F5344CB8AC3E}">
        <p14:creationId xmlns:p14="http://schemas.microsoft.com/office/powerpoint/2010/main" val="10333260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Standing Firm</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 13 </a:t>
            </a:r>
            <a:r>
              <a:rPr lang="en-US" dirty="0"/>
              <a:t>Therefore put on the full armor of Elohim, so that when the day of evil comes, you may be able to stand your ground, and after you have done everything, to stand.</a:t>
            </a:r>
          </a:p>
          <a:p>
            <a:pPr marL="0" indent="0">
              <a:buNone/>
            </a:pPr>
            <a:r>
              <a:rPr lang="en-US" baseline="30000" dirty="0" smtClean="0"/>
              <a:t>14</a:t>
            </a:r>
            <a:r>
              <a:rPr lang="en-US" dirty="0" smtClean="0"/>
              <a:t> </a:t>
            </a:r>
            <a:r>
              <a:rPr lang="en-US" dirty="0"/>
              <a:t>Stand firm </a:t>
            </a:r>
            <a:r>
              <a:rPr lang="en-US" dirty="0" smtClean="0"/>
              <a:t>then…</a:t>
            </a:r>
            <a:endParaRPr lang="en-US" dirty="0"/>
          </a:p>
        </p:txBody>
      </p:sp>
    </p:spTree>
    <p:extLst>
      <p:ext uri="{BB962C8B-B14F-4D97-AF65-F5344CB8AC3E}">
        <p14:creationId xmlns:p14="http://schemas.microsoft.com/office/powerpoint/2010/main" val="3796036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Defensive Armor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1 Belt of truth</a:t>
            </a:r>
          </a:p>
          <a:p>
            <a:pPr marL="0" indent="0">
              <a:buNone/>
            </a:pPr>
            <a:r>
              <a:rPr lang="en-US" dirty="0" smtClean="0"/>
              <a:t>2 Breastplate of righteousness</a:t>
            </a:r>
          </a:p>
          <a:p>
            <a:pPr marL="0" indent="0">
              <a:buNone/>
            </a:pPr>
            <a:r>
              <a:rPr lang="en-US" dirty="0" smtClean="0"/>
              <a:t>3 Readiness of feet (peace)</a:t>
            </a:r>
          </a:p>
          <a:p>
            <a:pPr marL="0" indent="0">
              <a:buNone/>
            </a:pPr>
            <a:r>
              <a:rPr lang="en-US" dirty="0" smtClean="0"/>
              <a:t>4 Shield of faith</a:t>
            </a:r>
          </a:p>
          <a:p>
            <a:pPr marL="0" indent="0">
              <a:buNone/>
            </a:pPr>
            <a:r>
              <a:rPr lang="en-US" dirty="0" smtClean="0"/>
              <a:t>5 Helmet of salvation</a:t>
            </a:r>
            <a:endParaRPr lang="en-US" dirty="0"/>
          </a:p>
        </p:txBody>
      </p:sp>
    </p:spTree>
    <p:extLst>
      <p:ext uri="{BB962C8B-B14F-4D97-AF65-F5344CB8AC3E}">
        <p14:creationId xmlns:p14="http://schemas.microsoft.com/office/powerpoint/2010/main" val="34709893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Armor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6:14 </a:t>
            </a:r>
            <a:r>
              <a:rPr lang="en-US" dirty="0"/>
              <a:t>Stand firm then, with </a:t>
            </a:r>
            <a:r>
              <a:rPr lang="en-US" u="sng" dirty="0"/>
              <a:t>the belt of truth</a:t>
            </a:r>
            <a:r>
              <a:rPr lang="en-US" dirty="0"/>
              <a:t> </a:t>
            </a:r>
            <a:r>
              <a:rPr lang="en-US" dirty="0" smtClean="0"/>
              <a:t>wrapped </a:t>
            </a:r>
            <a:r>
              <a:rPr lang="en-US" dirty="0"/>
              <a:t>around your waist, </a:t>
            </a:r>
            <a:r>
              <a:rPr lang="en-US" dirty="0" smtClean="0"/>
              <a:t>and putting on </a:t>
            </a:r>
            <a:r>
              <a:rPr lang="en-US" u="sng" dirty="0"/>
              <a:t>the breastplate of </a:t>
            </a:r>
            <a:r>
              <a:rPr lang="en-US" u="sng" dirty="0" smtClean="0"/>
              <a:t>righteousness</a:t>
            </a:r>
            <a:r>
              <a:rPr lang="en-US" dirty="0" smtClean="0"/>
              <a:t>,</a:t>
            </a:r>
            <a:endParaRPr lang="en-US" dirty="0"/>
          </a:p>
          <a:p>
            <a:pPr marL="0" indent="0">
              <a:buNone/>
            </a:pPr>
            <a:r>
              <a:rPr lang="en-US" baseline="30000" dirty="0" smtClean="0"/>
              <a:t>15</a:t>
            </a:r>
            <a:r>
              <a:rPr lang="en-US" dirty="0" smtClean="0"/>
              <a:t> </a:t>
            </a:r>
            <a:r>
              <a:rPr lang="en-US" dirty="0"/>
              <a:t>and with </a:t>
            </a:r>
            <a:r>
              <a:rPr lang="en-US" u="sng" dirty="0"/>
              <a:t>your feet fitted with the readiness that comes from the gospel of peace</a:t>
            </a:r>
            <a:r>
              <a:rPr lang="en-US" dirty="0"/>
              <a:t>.</a:t>
            </a:r>
          </a:p>
          <a:p>
            <a:pPr marL="0" indent="0">
              <a:buNone/>
            </a:pPr>
            <a:endParaRPr lang="en-US" dirty="0"/>
          </a:p>
        </p:txBody>
      </p:sp>
    </p:spTree>
    <p:extLst>
      <p:ext uri="{BB962C8B-B14F-4D97-AF65-F5344CB8AC3E}">
        <p14:creationId xmlns:p14="http://schemas.microsoft.com/office/powerpoint/2010/main" val="23829714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Belt of Truth</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6:14 </a:t>
            </a:r>
            <a:r>
              <a:rPr lang="en-US" dirty="0"/>
              <a:t>Stand firm then, with </a:t>
            </a:r>
            <a:r>
              <a:rPr lang="en-US" u="sng" dirty="0"/>
              <a:t>the belt of truth</a:t>
            </a:r>
            <a:r>
              <a:rPr lang="en-US" dirty="0"/>
              <a:t> </a:t>
            </a:r>
            <a:r>
              <a:rPr lang="en-US" dirty="0" smtClean="0"/>
              <a:t>wrapped </a:t>
            </a:r>
            <a:r>
              <a:rPr lang="en-US" dirty="0"/>
              <a:t>around your waist, </a:t>
            </a:r>
            <a:endParaRPr lang="en-US" dirty="0" smtClean="0"/>
          </a:p>
          <a:p>
            <a:pPr marL="0" indent="0">
              <a:buNone/>
            </a:pPr>
            <a:r>
              <a:rPr lang="en-US" dirty="0" smtClean="0"/>
              <a:t>What is truth?  The commands are truth (Ps 119:151). The Word of Yah is truth (4</a:t>
            </a:r>
            <a:r>
              <a:rPr lang="en-US" baseline="30000" dirty="0" smtClean="0"/>
              <a:t>th</a:t>
            </a:r>
            <a:r>
              <a:rPr lang="en-US" dirty="0" smtClean="0"/>
              <a:t> Gospel 17:17).</a:t>
            </a:r>
          </a:p>
          <a:p>
            <a:pPr marL="0" indent="0">
              <a:buNone/>
            </a:pPr>
            <a:r>
              <a:rPr lang="en-US" dirty="0" smtClean="0"/>
              <a:t>Everything that proceeds from the mouth of Elohim is truth.</a:t>
            </a:r>
            <a:endParaRPr lang="en-US" dirty="0"/>
          </a:p>
        </p:txBody>
      </p:sp>
    </p:spTree>
    <p:extLst>
      <p:ext uri="{BB962C8B-B14F-4D97-AF65-F5344CB8AC3E}">
        <p14:creationId xmlns:p14="http://schemas.microsoft.com/office/powerpoint/2010/main" val="1013882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Waist Band, Belt</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err="1">
                <a:latin typeface="Bwhebb" panose="00000400000000000000" pitchFamily="2" charset="0"/>
              </a:rPr>
              <a:t>rAzae</a:t>
            </a:r>
            <a:r>
              <a:rPr lang="en-US" dirty="0">
                <a:latin typeface="Bwhebb" panose="00000400000000000000" pitchFamily="2" charset="0"/>
              </a:rPr>
              <a:t> </a:t>
            </a:r>
            <a:r>
              <a:rPr lang="en-US" dirty="0" smtClean="0"/>
              <a:t> (</a:t>
            </a:r>
            <a:r>
              <a:rPr lang="en-US" dirty="0" err="1" smtClean="0"/>
              <a:t>ezor</a:t>
            </a:r>
            <a:r>
              <a:rPr lang="en-US" dirty="0" smtClean="0"/>
              <a:t>) </a:t>
            </a:r>
            <a:r>
              <a:rPr lang="en-US" dirty="0"/>
              <a:t>Elijah wears a leather belt around his hairy garment (2Kings 1:8), but Jeremiah dons a tight-fitting linen waistband (</a:t>
            </a:r>
            <a:r>
              <a:rPr lang="en-US" dirty="0" err="1"/>
              <a:t>Jer</a:t>
            </a:r>
            <a:r>
              <a:rPr lang="en-US" dirty="0"/>
              <a:t> 13:1, </a:t>
            </a:r>
            <a:r>
              <a:rPr lang="en-US" dirty="0" smtClean="0"/>
              <a:t>11)</a:t>
            </a:r>
          </a:p>
          <a:p>
            <a:pPr marL="0" indent="0">
              <a:buNone/>
            </a:pPr>
            <a:r>
              <a:rPr lang="en-US" dirty="0"/>
              <a:t>God is the one who prepares or girds the Psalmist with strength for battle (</a:t>
            </a:r>
            <a:r>
              <a:rPr lang="en-US" dirty="0" err="1"/>
              <a:t>Psa</a:t>
            </a:r>
            <a:r>
              <a:rPr lang="en-US" dirty="0"/>
              <a:t> </a:t>
            </a:r>
            <a:r>
              <a:rPr lang="en-US" dirty="0" smtClean="0"/>
              <a:t>18:32, 39 </a:t>
            </a:r>
            <a:r>
              <a:rPr lang="en-US" dirty="0"/>
              <a:t>= 2Sam 22:40).</a:t>
            </a:r>
          </a:p>
        </p:txBody>
      </p:sp>
    </p:spTree>
    <p:extLst>
      <p:ext uri="{BB962C8B-B14F-4D97-AF65-F5344CB8AC3E}">
        <p14:creationId xmlns:p14="http://schemas.microsoft.com/office/powerpoint/2010/main" val="11151084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Waist Band, Belt</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Isaiah 11:5  </a:t>
            </a:r>
            <a:r>
              <a:rPr lang="en-US" dirty="0"/>
              <a:t>And righteousness shall be the girdle of his loins, and faithfulness the girdle of his reins</a:t>
            </a:r>
            <a:r>
              <a:rPr lang="en-US" dirty="0" smtClean="0"/>
              <a:t>.</a:t>
            </a:r>
          </a:p>
          <a:p>
            <a:pPr marL="0" indent="0">
              <a:buNone/>
            </a:pPr>
            <a:r>
              <a:rPr lang="en-US" dirty="0" smtClean="0"/>
              <a:t>Which is it?  Truth, or righteousness, or faithfulness that should wrap around us?</a:t>
            </a:r>
          </a:p>
          <a:p>
            <a:pPr marL="0" indent="0">
              <a:buNone/>
            </a:pPr>
            <a:r>
              <a:rPr lang="en-US" dirty="0" smtClean="0"/>
              <a:t>This is a metaphor!</a:t>
            </a:r>
            <a:endParaRPr lang="en-US" dirty="0"/>
          </a:p>
        </p:txBody>
      </p:sp>
    </p:spTree>
    <p:extLst>
      <p:ext uri="{BB962C8B-B14F-4D97-AF65-F5344CB8AC3E}">
        <p14:creationId xmlns:p14="http://schemas.microsoft.com/office/powerpoint/2010/main" val="29046462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Breastplate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6:14 </a:t>
            </a:r>
            <a:r>
              <a:rPr lang="en-US" dirty="0"/>
              <a:t>Stand firm then, with the belt of truth </a:t>
            </a:r>
            <a:r>
              <a:rPr lang="en-US" dirty="0" smtClean="0"/>
              <a:t>wrapped </a:t>
            </a:r>
            <a:r>
              <a:rPr lang="en-US" dirty="0"/>
              <a:t>around your waist, </a:t>
            </a:r>
            <a:r>
              <a:rPr lang="en-US" dirty="0" smtClean="0"/>
              <a:t>and putting on </a:t>
            </a:r>
            <a:r>
              <a:rPr lang="en-US" u="sng" dirty="0"/>
              <a:t>the breastplate of </a:t>
            </a:r>
            <a:r>
              <a:rPr lang="en-US" u="sng" dirty="0" smtClean="0"/>
              <a:t>righteousness</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4611755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Breastplate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Isaiah 59:16-17 And </a:t>
            </a:r>
            <a:r>
              <a:rPr lang="en-US" dirty="0"/>
              <a:t>he saw that </a:t>
            </a:r>
            <a:r>
              <a:rPr lang="en-US" i="1" dirty="0"/>
              <a:t>there was </a:t>
            </a:r>
            <a:r>
              <a:rPr lang="en-US" dirty="0"/>
              <a:t>no man, and wondered that </a:t>
            </a:r>
            <a:r>
              <a:rPr lang="en-US" i="1" dirty="0"/>
              <a:t>there was </a:t>
            </a:r>
            <a:r>
              <a:rPr lang="en-US" dirty="0"/>
              <a:t>no intercessor: therefore his arm brought salvation unto him; and his righteousness, it sustained him.</a:t>
            </a:r>
          </a:p>
          <a:p>
            <a:pPr marL="0" indent="0">
              <a:buNone/>
            </a:pPr>
            <a:r>
              <a:rPr lang="en-US" dirty="0" smtClean="0"/>
              <a:t>For </a:t>
            </a:r>
            <a:r>
              <a:rPr lang="en-US" dirty="0"/>
              <a:t>he put on righteousness as a breastplate, and an helmet of salvation upon his head; and he put on the garments of vengeance </a:t>
            </a:r>
            <a:r>
              <a:rPr lang="en-US" i="1" dirty="0"/>
              <a:t>for </a:t>
            </a:r>
            <a:r>
              <a:rPr lang="en-US" dirty="0"/>
              <a:t>clothing, and was clad with zeal as a </a:t>
            </a:r>
            <a:r>
              <a:rPr lang="en-US" dirty="0" err="1"/>
              <a:t>cloke</a:t>
            </a:r>
            <a:r>
              <a:rPr lang="en-US" dirty="0"/>
              <a:t>.</a:t>
            </a:r>
          </a:p>
        </p:txBody>
      </p:sp>
    </p:spTree>
    <p:extLst>
      <p:ext uri="{BB962C8B-B14F-4D97-AF65-F5344CB8AC3E}">
        <p14:creationId xmlns:p14="http://schemas.microsoft.com/office/powerpoint/2010/main" val="41217278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Breastplate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1 Thessalonians 5:8</a:t>
            </a:r>
            <a:r>
              <a:rPr lang="en-US" dirty="0"/>
              <a:t> </a:t>
            </a:r>
            <a:r>
              <a:rPr lang="en-US" dirty="0" smtClean="0"/>
              <a:t> </a:t>
            </a:r>
            <a:r>
              <a:rPr lang="en-US" dirty="0"/>
              <a:t>But let us, who are of the day, be sober, putting on the breastplate of faith and love; and for an helmet, the hope of salvation</a:t>
            </a:r>
            <a:r>
              <a:rPr lang="en-US" dirty="0" smtClean="0"/>
              <a:t>.</a:t>
            </a:r>
          </a:p>
          <a:p>
            <a:pPr marL="0" indent="0">
              <a:buNone/>
            </a:pPr>
            <a:endParaRPr lang="en-US" dirty="0"/>
          </a:p>
          <a:p>
            <a:pPr marL="0" indent="0">
              <a:buNone/>
            </a:pPr>
            <a:r>
              <a:rPr lang="en-US" dirty="0" smtClean="0"/>
              <a:t>This metaphor in Paul was not meant to be a one on one correspondence with “what we should wear”</a:t>
            </a:r>
            <a:endParaRPr lang="en-US" dirty="0"/>
          </a:p>
          <a:p>
            <a:pPr marL="0" indent="0">
              <a:buNone/>
            </a:pPr>
            <a:endParaRPr lang="en-US" dirty="0"/>
          </a:p>
        </p:txBody>
      </p:sp>
    </p:spTree>
    <p:extLst>
      <p:ext uri="{BB962C8B-B14F-4D97-AF65-F5344CB8AC3E}">
        <p14:creationId xmlns:p14="http://schemas.microsoft.com/office/powerpoint/2010/main" val="27879280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Feet Fitted</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6:15 </a:t>
            </a:r>
            <a:r>
              <a:rPr lang="en-US" dirty="0"/>
              <a:t>and </a:t>
            </a:r>
            <a:r>
              <a:rPr lang="en-US" dirty="0" smtClean="0"/>
              <a:t>“binding under” </a:t>
            </a:r>
            <a:r>
              <a:rPr lang="en-US" u="sng" dirty="0"/>
              <a:t>your </a:t>
            </a:r>
            <a:r>
              <a:rPr lang="en-US" u="sng" dirty="0" smtClean="0"/>
              <a:t>feet </a:t>
            </a:r>
            <a:r>
              <a:rPr lang="en-US" u="sng" dirty="0"/>
              <a:t>with the readiness that comes from the gospel of peace</a:t>
            </a:r>
            <a:r>
              <a:rPr lang="en-US" dirty="0"/>
              <a:t>.</a:t>
            </a:r>
          </a:p>
          <a:p>
            <a:pPr marL="0" indent="0">
              <a:buNone/>
            </a:pPr>
            <a:endParaRPr lang="en-US" dirty="0"/>
          </a:p>
        </p:txBody>
      </p:sp>
    </p:spTree>
    <p:extLst>
      <p:ext uri="{BB962C8B-B14F-4D97-AF65-F5344CB8AC3E}">
        <p14:creationId xmlns:p14="http://schemas.microsoft.com/office/powerpoint/2010/main" val="21412009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Feet Bringing Gospel of Peace</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Nahum 1:15  </a:t>
            </a:r>
            <a:r>
              <a:rPr lang="en-US" dirty="0"/>
              <a:t>Behold upon the mountains </a:t>
            </a:r>
            <a:r>
              <a:rPr lang="en-US" u="sng" dirty="0"/>
              <a:t>the feet of him that </a:t>
            </a:r>
            <a:r>
              <a:rPr lang="en-US" u="sng" dirty="0" err="1"/>
              <a:t>bringeth</a:t>
            </a:r>
            <a:r>
              <a:rPr lang="en-US" u="sng" dirty="0"/>
              <a:t> good tidings, that </a:t>
            </a:r>
            <a:r>
              <a:rPr lang="en-US" u="sng" dirty="0" err="1"/>
              <a:t>publisheth</a:t>
            </a:r>
            <a:r>
              <a:rPr lang="en-US" u="sng" dirty="0"/>
              <a:t> peace</a:t>
            </a:r>
            <a:r>
              <a:rPr lang="en-US" dirty="0"/>
              <a:t>! O Judah, keep thy solemn feasts, perform thy vows: for the wicked shall no more pass through thee; he is utterly cut off.</a:t>
            </a:r>
          </a:p>
          <a:p>
            <a:pPr marL="0" indent="0">
              <a:buNone/>
            </a:pPr>
            <a:endParaRPr lang="en-US" dirty="0"/>
          </a:p>
        </p:txBody>
      </p:sp>
    </p:spTree>
    <p:extLst>
      <p:ext uri="{BB962C8B-B14F-4D97-AF65-F5344CB8AC3E}">
        <p14:creationId xmlns:p14="http://schemas.microsoft.com/office/powerpoint/2010/main" val="14225738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More Armor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16</a:t>
            </a:r>
            <a:r>
              <a:rPr lang="en-US" dirty="0"/>
              <a:t> In addition to all this, </a:t>
            </a:r>
            <a:r>
              <a:rPr lang="en-US" u="sng" dirty="0"/>
              <a:t>take up the shield of faith</a:t>
            </a:r>
            <a:r>
              <a:rPr lang="en-US" dirty="0"/>
              <a:t>, with which you can extinguish all the flaming arrows of the evil one.</a:t>
            </a:r>
          </a:p>
          <a:p>
            <a:pPr marL="0" indent="0">
              <a:buNone/>
            </a:pPr>
            <a:r>
              <a:rPr lang="en-US" baseline="30000" dirty="0" smtClean="0"/>
              <a:t>17</a:t>
            </a:r>
            <a:r>
              <a:rPr lang="en-US" dirty="0" smtClean="0"/>
              <a:t> </a:t>
            </a:r>
            <a:r>
              <a:rPr lang="en-US" u="sng" dirty="0"/>
              <a:t>Take the helmet of salvation</a:t>
            </a:r>
            <a:r>
              <a:rPr lang="en-US" dirty="0"/>
              <a:t> and the sword of the Spirit, which is the word of Elohim.</a:t>
            </a:r>
          </a:p>
          <a:p>
            <a:pPr marL="0" indent="0">
              <a:buNone/>
            </a:pPr>
            <a:endParaRPr lang="en-US" dirty="0"/>
          </a:p>
        </p:txBody>
      </p:sp>
    </p:spTree>
    <p:extLst>
      <p:ext uri="{BB962C8B-B14F-4D97-AF65-F5344CB8AC3E}">
        <p14:creationId xmlns:p14="http://schemas.microsoft.com/office/powerpoint/2010/main" val="3528653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Shield of Faith</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16</a:t>
            </a:r>
            <a:r>
              <a:rPr lang="en-US" dirty="0"/>
              <a:t> In addition to all this, </a:t>
            </a:r>
            <a:r>
              <a:rPr lang="en-US" u="sng" dirty="0"/>
              <a:t>take up the shield of faith</a:t>
            </a:r>
            <a:r>
              <a:rPr lang="en-US" dirty="0"/>
              <a:t>, with which you can extinguish all the flaming arrows of the evil one.</a:t>
            </a:r>
          </a:p>
          <a:p>
            <a:pPr marL="0" indent="0">
              <a:buNone/>
            </a:pPr>
            <a:endParaRPr lang="en-US" dirty="0"/>
          </a:p>
        </p:txBody>
      </p:sp>
    </p:spTree>
    <p:extLst>
      <p:ext uri="{BB962C8B-B14F-4D97-AF65-F5344CB8AC3E}">
        <p14:creationId xmlns:p14="http://schemas.microsoft.com/office/powerpoint/2010/main" val="29091295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Helmet of Salvation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smtClean="0"/>
              <a:t>17</a:t>
            </a:r>
            <a:r>
              <a:rPr lang="en-US" dirty="0" smtClean="0"/>
              <a:t> </a:t>
            </a:r>
            <a:r>
              <a:rPr lang="en-US" u="sng" dirty="0"/>
              <a:t>Take the helmet of salvation</a:t>
            </a:r>
            <a:r>
              <a:rPr lang="en-US" dirty="0"/>
              <a:t> </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6057329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Helmet of Salvation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Isaiah 59:16-17 For </a:t>
            </a:r>
            <a:r>
              <a:rPr lang="en-US" dirty="0"/>
              <a:t>he put on righteousness as a breastplate, and </a:t>
            </a:r>
            <a:r>
              <a:rPr lang="en-US" u="sng" dirty="0"/>
              <a:t>an helmet of salvation upon his head</a:t>
            </a:r>
            <a:r>
              <a:rPr lang="en-US" dirty="0"/>
              <a:t>; and he put on the garments of vengeance </a:t>
            </a:r>
            <a:r>
              <a:rPr lang="en-US" i="1" dirty="0"/>
              <a:t>for </a:t>
            </a:r>
            <a:r>
              <a:rPr lang="en-US" dirty="0"/>
              <a:t>clothing, and was clad with zeal as a </a:t>
            </a:r>
            <a:r>
              <a:rPr lang="en-US" dirty="0" err="1"/>
              <a:t>cloke</a:t>
            </a:r>
            <a:r>
              <a:rPr lang="en-US" dirty="0"/>
              <a:t>.</a:t>
            </a:r>
          </a:p>
        </p:txBody>
      </p:sp>
    </p:spTree>
    <p:extLst>
      <p:ext uri="{BB962C8B-B14F-4D97-AF65-F5344CB8AC3E}">
        <p14:creationId xmlns:p14="http://schemas.microsoft.com/office/powerpoint/2010/main" val="18085472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Offensive Weapons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1 Sword of the Spirit</a:t>
            </a:r>
          </a:p>
          <a:p>
            <a:pPr marL="0" indent="0">
              <a:buNone/>
            </a:pPr>
            <a:r>
              <a:rPr lang="en-US" dirty="0" smtClean="0"/>
              <a:t>2 Prayer</a:t>
            </a:r>
          </a:p>
          <a:p>
            <a:pPr marL="0" indent="0">
              <a:buNone/>
            </a:pPr>
            <a:r>
              <a:rPr lang="en-US" dirty="0" smtClean="0"/>
              <a:t>These weapons are the words we speak.  We have the power of the Word of Elohim spoken against the enemy and the power of prayer to elicit help from Elohim.</a:t>
            </a:r>
            <a:endParaRPr lang="en-US" dirty="0"/>
          </a:p>
          <a:p>
            <a:pPr marL="0" indent="0">
              <a:buNone/>
            </a:pPr>
            <a:endParaRPr lang="en-US" dirty="0"/>
          </a:p>
        </p:txBody>
      </p:sp>
    </p:spTree>
    <p:extLst>
      <p:ext uri="{BB962C8B-B14F-4D97-AF65-F5344CB8AC3E}">
        <p14:creationId xmlns:p14="http://schemas.microsoft.com/office/powerpoint/2010/main" val="34605104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Sword</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smtClean="0"/>
              <a:t>17</a:t>
            </a:r>
            <a:r>
              <a:rPr lang="en-US" dirty="0" smtClean="0"/>
              <a:t> </a:t>
            </a:r>
            <a:r>
              <a:rPr lang="en-US" dirty="0"/>
              <a:t>Take the helmet of salvation and </a:t>
            </a:r>
            <a:r>
              <a:rPr lang="en-US" u="sng" dirty="0"/>
              <a:t>the sword of the Spirit</a:t>
            </a:r>
            <a:r>
              <a:rPr lang="en-US" dirty="0"/>
              <a:t>, which is the word of Elohim.</a:t>
            </a:r>
          </a:p>
          <a:p>
            <a:pPr marL="0" indent="0">
              <a:buNone/>
            </a:pPr>
            <a:r>
              <a:rPr lang="en-US" dirty="0" smtClean="0"/>
              <a:t>Isaiah 11:4 But </a:t>
            </a:r>
            <a:r>
              <a:rPr lang="en-US" dirty="0"/>
              <a:t>with righteousness shall he judge the poor, and reprove with equity for the meek of the earth: and </a:t>
            </a:r>
            <a:r>
              <a:rPr lang="en-US" u="sng" dirty="0"/>
              <a:t>he shall smite the earth with the rod of his mouth, and with the breath of his lips shall he slay the wicked</a:t>
            </a:r>
            <a:r>
              <a:rPr lang="en-US" dirty="0"/>
              <a:t>.</a:t>
            </a:r>
          </a:p>
          <a:p>
            <a:pPr marL="0" indent="0">
              <a:buNone/>
            </a:pPr>
            <a:endParaRPr lang="en-US" dirty="0"/>
          </a:p>
        </p:txBody>
      </p:sp>
    </p:spTree>
    <p:extLst>
      <p:ext uri="{BB962C8B-B14F-4D97-AF65-F5344CB8AC3E}">
        <p14:creationId xmlns:p14="http://schemas.microsoft.com/office/powerpoint/2010/main" val="34209385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The Lance or Spear of Holiness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Where is the Spear in this array of armor?</a:t>
            </a:r>
          </a:p>
          <a:p>
            <a:pPr marL="0" indent="0">
              <a:buNone/>
            </a:pPr>
            <a:r>
              <a:rPr lang="en-US" dirty="0" smtClean="0"/>
              <a:t>Remember the spear will put a hole in your enemy.</a:t>
            </a:r>
          </a:p>
          <a:p>
            <a:pPr marL="0" indent="0">
              <a:buNone/>
            </a:pPr>
            <a:r>
              <a:rPr lang="en-US" dirty="0" smtClean="0"/>
              <a:t>Phineas ran a spear through the adulterating couple and restored peace to the camp.</a:t>
            </a:r>
          </a:p>
          <a:p>
            <a:pPr marL="0" indent="0">
              <a:buNone/>
            </a:pPr>
            <a:r>
              <a:rPr lang="en-US" dirty="0" smtClean="0"/>
              <a:t>And where are the greaves? (protection for the lower legs)</a:t>
            </a:r>
            <a:endParaRPr lang="en-US" dirty="0"/>
          </a:p>
          <a:p>
            <a:pPr marL="0" indent="0">
              <a:buNone/>
            </a:pPr>
            <a:endParaRPr lang="en-US" dirty="0"/>
          </a:p>
        </p:txBody>
      </p:sp>
    </p:spTree>
    <p:extLst>
      <p:ext uri="{BB962C8B-B14F-4D97-AF65-F5344CB8AC3E}">
        <p14:creationId xmlns:p14="http://schemas.microsoft.com/office/powerpoint/2010/main" val="3967968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Prayer, the Final Weapon</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6:18 </a:t>
            </a:r>
            <a:r>
              <a:rPr lang="en-US" dirty="0"/>
              <a:t>And </a:t>
            </a:r>
            <a:r>
              <a:rPr lang="en-US" u="sng" dirty="0"/>
              <a:t>pray in the Spirit</a:t>
            </a:r>
            <a:r>
              <a:rPr lang="en-US" dirty="0"/>
              <a:t> on all occasions with </a:t>
            </a:r>
            <a:r>
              <a:rPr lang="en-US" u="sng" dirty="0"/>
              <a:t>all kinds of prayers and requests</a:t>
            </a:r>
            <a:r>
              <a:rPr lang="en-US" dirty="0"/>
              <a:t>. With this in mind, be alert and </a:t>
            </a:r>
            <a:r>
              <a:rPr lang="en-US" u="sng" dirty="0"/>
              <a:t>always keep on praying for all the saints</a:t>
            </a:r>
            <a:r>
              <a:rPr lang="en-US" dirty="0"/>
              <a:t>.</a:t>
            </a:r>
          </a:p>
          <a:p>
            <a:pPr marL="0" indent="0">
              <a:buNone/>
            </a:pPr>
            <a:r>
              <a:rPr lang="en-US" dirty="0" smtClean="0"/>
              <a:t>1 prayers</a:t>
            </a:r>
          </a:p>
          <a:p>
            <a:pPr marL="0" indent="0">
              <a:buNone/>
            </a:pPr>
            <a:r>
              <a:rPr lang="en-US" dirty="0" smtClean="0"/>
              <a:t>2 requests - </a:t>
            </a:r>
            <a:r>
              <a:rPr lang="en-US" i="1" dirty="0" smtClean="0"/>
              <a:t>a </a:t>
            </a:r>
            <a:r>
              <a:rPr lang="en-US" i="1" dirty="0"/>
              <a:t>seeking, asking, entreating, </a:t>
            </a:r>
            <a:r>
              <a:rPr lang="en-US" i="1" dirty="0" smtClean="0"/>
              <a:t>entreaty</a:t>
            </a:r>
            <a:endParaRPr lang="en-US" dirty="0"/>
          </a:p>
        </p:txBody>
      </p:sp>
    </p:spTree>
    <p:extLst>
      <p:ext uri="{BB962C8B-B14F-4D97-AF65-F5344CB8AC3E}">
        <p14:creationId xmlns:p14="http://schemas.microsoft.com/office/powerpoint/2010/main" val="3838841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Prayers For Paul</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6:19 </a:t>
            </a:r>
            <a:r>
              <a:rPr lang="en-US" dirty="0"/>
              <a:t>Pray also for me, that whenever I open my mouth, words may be given me so that I will fearlessly make known the mystery of the gospel,</a:t>
            </a:r>
          </a:p>
          <a:p>
            <a:pPr marL="0" indent="0">
              <a:buNone/>
            </a:pPr>
            <a:r>
              <a:rPr lang="en-US" baseline="30000" dirty="0" smtClean="0"/>
              <a:t>20</a:t>
            </a:r>
            <a:r>
              <a:rPr lang="en-US" dirty="0" smtClean="0"/>
              <a:t> </a:t>
            </a:r>
            <a:r>
              <a:rPr lang="en-US" dirty="0"/>
              <a:t>for which I am an ambassador in chains. Pray that I may declare it fearlessly, as I should.</a:t>
            </a:r>
          </a:p>
          <a:p>
            <a:pPr marL="0" indent="0">
              <a:buNone/>
            </a:pPr>
            <a:endParaRPr lang="en-US" dirty="0"/>
          </a:p>
        </p:txBody>
      </p:sp>
    </p:spTree>
    <p:extLst>
      <p:ext uri="{BB962C8B-B14F-4D97-AF65-F5344CB8AC3E}">
        <p14:creationId xmlns:p14="http://schemas.microsoft.com/office/powerpoint/2010/main" val="33468894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Personal Closing Remarks</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21</a:t>
            </a:r>
            <a:r>
              <a:rPr lang="en-US" dirty="0"/>
              <a:t> </a:t>
            </a:r>
            <a:r>
              <a:rPr lang="en-US" dirty="0" err="1"/>
              <a:t>Tychicus</a:t>
            </a:r>
            <a:r>
              <a:rPr lang="en-US" dirty="0"/>
              <a:t>, the dear brother and faithful servant in Yahuwah, will tell you everything, so that you also may know how I am and what I am doing.</a:t>
            </a:r>
          </a:p>
          <a:p>
            <a:pPr marL="0" indent="0">
              <a:buNone/>
            </a:pPr>
            <a:r>
              <a:rPr lang="en-US" baseline="30000" dirty="0" smtClean="0"/>
              <a:t>22</a:t>
            </a:r>
            <a:r>
              <a:rPr lang="en-US" dirty="0" smtClean="0"/>
              <a:t> </a:t>
            </a:r>
            <a:r>
              <a:rPr lang="en-US" dirty="0"/>
              <a:t>I am sending him to you for this very purpose, that you may know how we are, and that he may encourage you.</a:t>
            </a:r>
          </a:p>
          <a:p>
            <a:pPr marL="0" indent="0">
              <a:buNone/>
            </a:pPr>
            <a:endParaRPr lang="en-US" dirty="0"/>
          </a:p>
        </p:txBody>
      </p:sp>
    </p:spTree>
    <p:extLst>
      <p:ext uri="{BB962C8B-B14F-4D97-AF65-F5344CB8AC3E}">
        <p14:creationId xmlns:p14="http://schemas.microsoft.com/office/powerpoint/2010/main" val="26832960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2973"/>
          </a:xfrm>
        </p:spPr>
        <p:txBody>
          <a:bodyPr>
            <a:noAutofit/>
          </a:bodyPr>
          <a:lstStyle/>
          <a:p>
            <a:r>
              <a:rPr lang="en-US" sz="4800" dirty="0"/>
              <a:t>Close of Letter</a:t>
            </a:r>
            <a:endParaRPr lang="en-US" sz="4800" dirty="0"/>
          </a:p>
        </p:txBody>
      </p:sp>
      <p:sp>
        <p:nvSpPr>
          <p:cNvPr id="3" name="Content Placeholder 2"/>
          <p:cNvSpPr>
            <a:spLocks noGrp="1"/>
          </p:cNvSpPr>
          <p:nvPr>
            <p:ph idx="1"/>
          </p:nvPr>
        </p:nvSpPr>
        <p:spPr>
          <a:xfrm>
            <a:off x="609600" y="1130852"/>
            <a:ext cx="10972800" cy="5645427"/>
          </a:xfrm>
        </p:spPr>
        <p:txBody>
          <a:bodyPr>
            <a:normAutofit/>
          </a:bodyPr>
          <a:lstStyle/>
          <a:p>
            <a:pPr marL="0" indent="0">
              <a:buNone/>
            </a:pPr>
            <a:r>
              <a:rPr lang="en-US" dirty="0" smtClean="0"/>
              <a:t>Ephesians </a:t>
            </a:r>
            <a:r>
              <a:rPr lang="en-US" dirty="0"/>
              <a:t>6</a:t>
            </a:r>
            <a:endParaRPr lang="en-US" dirty="0" smtClean="0"/>
          </a:p>
          <a:p>
            <a:pPr marL="0" indent="0">
              <a:buNone/>
            </a:pPr>
            <a:r>
              <a:rPr lang="en-US" baseline="30000" dirty="0"/>
              <a:t>23</a:t>
            </a:r>
            <a:r>
              <a:rPr lang="en-US" dirty="0"/>
              <a:t> Peace to the brothers, and love with faith from Elohim the Father and the Master </a:t>
            </a:r>
            <a:r>
              <a:rPr lang="en-US" dirty="0" err="1"/>
              <a:t>Yahusha</a:t>
            </a:r>
            <a:r>
              <a:rPr lang="en-US" dirty="0"/>
              <a:t> Messiah.</a:t>
            </a:r>
          </a:p>
          <a:p>
            <a:pPr marL="0" indent="0">
              <a:buNone/>
            </a:pPr>
            <a:r>
              <a:rPr lang="en-US" baseline="30000" dirty="0" smtClean="0"/>
              <a:t>24</a:t>
            </a:r>
            <a:r>
              <a:rPr lang="en-US" dirty="0" smtClean="0"/>
              <a:t> </a:t>
            </a:r>
            <a:r>
              <a:rPr lang="en-US" dirty="0"/>
              <a:t>Grace to all who love our Master </a:t>
            </a:r>
            <a:r>
              <a:rPr lang="en-US" dirty="0" err="1"/>
              <a:t>Yahusha</a:t>
            </a:r>
            <a:r>
              <a:rPr lang="en-US" dirty="0"/>
              <a:t> Messiah with an undying love.</a:t>
            </a:r>
          </a:p>
          <a:p>
            <a:pPr marL="0" indent="0">
              <a:buNone/>
            </a:pPr>
            <a:endParaRPr lang="en-US" dirty="0"/>
          </a:p>
        </p:txBody>
      </p:sp>
    </p:spTree>
    <p:extLst>
      <p:ext uri="{BB962C8B-B14F-4D97-AF65-F5344CB8AC3E}">
        <p14:creationId xmlns:p14="http://schemas.microsoft.com/office/powerpoint/2010/main" val="3041281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485" y="348344"/>
            <a:ext cx="10853057" cy="6313715"/>
          </a:xfrm>
        </p:spPr>
        <p:txBody>
          <a:bodyPr>
            <a:normAutofit/>
          </a:bodyPr>
          <a:lstStyle/>
          <a:p>
            <a:pPr marL="0" indent="0" algn="ctr">
              <a:buNone/>
            </a:pPr>
            <a:r>
              <a:rPr lang="en-US" dirty="0" smtClean="0"/>
              <a:t>The Conclusion</a:t>
            </a:r>
          </a:p>
          <a:p>
            <a:pPr marL="0" indent="0">
              <a:buNone/>
            </a:pPr>
            <a:r>
              <a:rPr lang="en-US" dirty="0" smtClean="0"/>
              <a:t>When we “put on” faithfulness, righteousness, truth and all readiness, we have the power to withstand the enemy’s advances and attempts to deceive us and throw us off the path.</a:t>
            </a:r>
          </a:p>
          <a:p>
            <a:pPr marL="0" indent="0">
              <a:buNone/>
            </a:pPr>
            <a:r>
              <a:rPr lang="en-US" dirty="0" smtClean="0"/>
              <a:t>We must actively pursue truth and right living so that we can be strong and steadfast in our walk before Elohim.</a:t>
            </a:r>
          </a:p>
        </p:txBody>
      </p:sp>
    </p:spTree>
    <p:extLst>
      <p:ext uri="{BB962C8B-B14F-4D97-AF65-F5344CB8AC3E}">
        <p14:creationId xmlns:p14="http://schemas.microsoft.com/office/powerpoint/2010/main" val="3324514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2647</Words>
  <Application>Microsoft Office PowerPoint</Application>
  <PresentationFormat>Widescreen</PresentationFormat>
  <Paragraphs>160</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Bwgrkn</vt:lpstr>
      <vt:lpstr>Bwhebb</vt:lpstr>
      <vt:lpstr>Calibri</vt:lpstr>
      <vt:lpstr>Calibri Light</vt:lpstr>
      <vt:lpstr>Helvetica</vt:lpstr>
      <vt:lpstr>Office Theme</vt:lpstr>
      <vt:lpstr>PowerPoint Presentation</vt:lpstr>
      <vt:lpstr>PowerPoint Presentation</vt:lpstr>
      <vt:lpstr>Be Strong</vt:lpstr>
      <vt:lpstr>Be Strong</vt:lpstr>
      <vt:lpstr>His Mighty Power</vt:lpstr>
      <vt:lpstr>Put On</vt:lpstr>
      <vt:lpstr>Put Off - Put On</vt:lpstr>
      <vt:lpstr>Put Off - Put On</vt:lpstr>
      <vt:lpstr>Putting On the Armor</vt:lpstr>
      <vt:lpstr>The Benefit of Full Armor</vt:lpstr>
      <vt:lpstr>The Devil’s Schemes</vt:lpstr>
      <vt:lpstr>The Devil’s Schemes</vt:lpstr>
      <vt:lpstr>Understanding Who the Enemy Is</vt:lpstr>
      <vt:lpstr>Understanding Who the Enemy Is</vt:lpstr>
      <vt:lpstr>The Structure of Authority in the Heavens</vt:lpstr>
      <vt:lpstr>The Structure of Authority in the Heavens</vt:lpstr>
      <vt:lpstr>The Structure of Authority in the Heavens</vt:lpstr>
      <vt:lpstr>The Structure of Authority in the Heavens</vt:lpstr>
      <vt:lpstr>Paul Speaks of this Authority Structure</vt:lpstr>
      <vt:lpstr>Our Warfare</vt:lpstr>
      <vt:lpstr>Standing Firm</vt:lpstr>
      <vt:lpstr>The Defensive Armor</vt:lpstr>
      <vt:lpstr>The Armor</vt:lpstr>
      <vt:lpstr>The Belt of Truth</vt:lpstr>
      <vt:lpstr>The Waist Band, Belt</vt:lpstr>
      <vt:lpstr>The Waist Band, Belt</vt:lpstr>
      <vt:lpstr>The Breastplate</vt:lpstr>
      <vt:lpstr>The Breastplate</vt:lpstr>
      <vt:lpstr>The Breastplate</vt:lpstr>
      <vt:lpstr>The Feet Fitted</vt:lpstr>
      <vt:lpstr>The Feet Bringing Gospel of Peace</vt:lpstr>
      <vt:lpstr>More Armor</vt:lpstr>
      <vt:lpstr>The Shield of Faith</vt:lpstr>
      <vt:lpstr>The Helmet of Salvation</vt:lpstr>
      <vt:lpstr>The Helmet of Salvation</vt:lpstr>
      <vt:lpstr>Offensive Weapons</vt:lpstr>
      <vt:lpstr>The Sword</vt:lpstr>
      <vt:lpstr>The Lance or Spear of Holiness</vt:lpstr>
      <vt:lpstr>Prayer, the Final Weapon</vt:lpstr>
      <vt:lpstr>Prayers For Paul</vt:lpstr>
      <vt:lpstr>Personal Closing Remarks</vt:lpstr>
      <vt:lpstr>Close of Letter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3</cp:revision>
  <dcterms:created xsi:type="dcterms:W3CDTF">2018-11-07T08:55:54Z</dcterms:created>
  <dcterms:modified xsi:type="dcterms:W3CDTF">2018-11-07T09:02:28Z</dcterms:modified>
</cp:coreProperties>
</file>