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04" autoAdjust="0"/>
    <p:restoredTop sz="94660"/>
  </p:normalViewPr>
  <p:slideViewPr>
    <p:cSldViewPr snapToGrid="0">
      <p:cViewPr varScale="1">
        <p:scale>
          <a:sx n="86" d="100"/>
          <a:sy n="86" d="100"/>
        </p:scale>
        <p:origin x="126" y="62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00255E-0B58-4A9F-A207-AB5EA6EE9A69}" type="datetimeFigureOut">
              <a:rPr lang="en-US" smtClean="0"/>
              <a:t>11/7/2018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3FCF68-FC03-42BA-83C4-75AABA9CC983}" type="slidenum">
              <a:rPr lang="en-US" smtClean="0"/>
              <a:t>‹#›</a:t>
            </a:fld>
            <a:endParaRPr lang="en-US"/>
          </a:p>
        </p:txBody>
      </p:sp>
    </p:spTree>
    <p:extLst>
      <p:ext uri="{BB962C8B-B14F-4D97-AF65-F5344CB8AC3E}">
        <p14:creationId xmlns:p14="http://schemas.microsoft.com/office/powerpoint/2010/main" val="7025650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56330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9500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0529790-C02B-4B58-9F3B-23183A2372B7}" type="datetimeFigureOut">
              <a:rPr lang="en-US" smtClean="0"/>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5EDA3-0391-403F-BE68-3B92E7FCC3A9}" type="slidenum">
              <a:rPr lang="en-US" smtClean="0"/>
              <a:t>‹#›</a:t>
            </a:fld>
            <a:endParaRPr lang="en-US"/>
          </a:p>
        </p:txBody>
      </p:sp>
    </p:spTree>
    <p:extLst>
      <p:ext uri="{BB962C8B-B14F-4D97-AF65-F5344CB8AC3E}">
        <p14:creationId xmlns:p14="http://schemas.microsoft.com/office/powerpoint/2010/main" val="3062328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0529790-C02B-4B58-9F3B-23183A2372B7}" type="datetimeFigureOut">
              <a:rPr lang="en-US" smtClean="0"/>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5EDA3-0391-403F-BE68-3B92E7FCC3A9}" type="slidenum">
              <a:rPr lang="en-US" smtClean="0"/>
              <a:t>‹#›</a:t>
            </a:fld>
            <a:endParaRPr lang="en-US"/>
          </a:p>
        </p:txBody>
      </p:sp>
    </p:spTree>
    <p:extLst>
      <p:ext uri="{BB962C8B-B14F-4D97-AF65-F5344CB8AC3E}">
        <p14:creationId xmlns:p14="http://schemas.microsoft.com/office/powerpoint/2010/main" val="2120114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0529790-C02B-4B58-9F3B-23183A2372B7}" type="datetimeFigureOut">
              <a:rPr lang="en-US" smtClean="0"/>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5EDA3-0391-403F-BE68-3B92E7FCC3A9}" type="slidenum">
              <a:rPr lang="en-US" smtClean="0"/>
              <a:t>‹#›</a:t>
            </a:fld>
            <a:endParaRPr lang="en-US"/>
          </a:p>
        </p:txBody>
      </p:sp>
    </p:spTree>
    <p:extLst>
      <p:ext uri="{BB962C8B-B14F-4D97-AF65-F5344CB8AC3E}">
        <p14:creationId xmlns:p14="http://schemas.microsoft.com/office/powerpoint/2010/main" val="1126273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0529790-C02B-4B58-9F3B-23183A2372B7}" type="datetimeFigureOut">
              <a:rPr lang="en-US" smtClean="0"/>
              <a:t>11/7/2018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B5EDA3-0391-403F-BE68-3B92E7FCC3A9}" type="slidenum">
              <a:rPr lang="en-US" smtClean="0"/>
              <a:t>‹#›</a:t>
            </a:fld>
            <a:endParaRPr lang="en-US"/>
          </a:p>
        </p:txBody>
      </p:sp>
    </p:spTree>
    <p:extLst>
      <p:ext uri="{BB962C8B-B14F-4D97-AF65-F5344CB8AC3E}">
        <p14:creationId xmlns:p14="http://schemas.microsoft.com/office/powerpoint/2010/main" val="3123994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0529790-C02B-4B58-9F3B-23183A2372B7}" type="datetimeFigureOut">
              <a:rPr lang="en-US" smtClean="0"/>
              <a:t>11/7/2018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B5EDA3-0391-403F-BE68-3B92E7FCC3A9}" type="slidenum">
              <a:rPr lang="en-US" smtClean="0"/>
              <a:t>‹#›</a:t>
            </a:fld>
            <a:endParaRPr lang="en-US"/>
          </a:p>
        </p:txBody>
      </p:sp>
    </p:spTree>
    <p:extLst>
      <p:ext uri="{BB962C8B-B14F-4D97-AF65-F5344CB8AC3E}">
        <p14:creationId xmlns:p14="http://schemas.microsoft.com/office/powerpoint/2010/main" val="1917035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0529790-C02B-4B58-9F3B-23183A2372B7}" type="datetimeFigureOut">
              <a:rPr lang="en-US" smtClean="0"/>
              <a:t>11/7/2018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B5EDA3-0391-403F-BE68-3B92E7FCC3A9}" type="slidenum">
              <a:rPr lang="en-US" smtClean="0"/>
              <a:t>‹#›</a:t>
            </a:fld>
            <a:endParaRPr lang="en-US"/>
          </a:p>
        </p:txBody>
      </p:sp>
    </p:spTree>
    <p:extLst>
      <p:ext uri="{BB962C8B-B14F-4D97-AF65-F5344CB8AC3E}">
        <p14:creationId xmlns:p14="http://schemas.microsoft.com/office/powerpoint/2010/main" val="276322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529790-C02B-4B58-9F3B-23183A2372B7}" type="datetimeFigureOut">
              <a:rPr lang="en-US" smtClean="0"/>
              <a:t>11/7/2018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B5EDA3-0391-403F-BE68-3B92E7FCC3A9}" type="slidenum">
              <a:rPr lang="en-US" smtClean="0"/>
              <a:t>‹#›</a:t>
            </a:fld>
            <a:endParaRPr lang="en-US"/>
          </a:p>
        </p:txBody>
      </p:sp>
    </p:spTree>
    <p:extLst>
      <p:ext uri="{BB962C8B-B14F-4D97-AF65-F5344CB8AC3E}">
        <p14:creationId xmlns:p14="http://schemas.microsoft.com/office/powerpoint/2010/main" val="2047714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0529790-C02B-4B58-9F3B-23183A2372B7}" type="datetimeFigureOut">
              <a:rPr lang="en-US" smtClean="0"/>
              <a:t>11/7/2018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B5EDA3-0391-403F-BE68-3B92E7FCC3A9}" type="slidenum">
              <a:rPr lang="en-US" smtClean="0"/>
              <a:t>‹#›</a:t>
            </a:fld>
            <a:endParaRPr lang="en-US"/>
          </a:p>
        </p:txBody>
      </p:sp>
    </p:spTree>
    <p:extLst>
      <p:ext uri="{BB962C8B-B14F-4D97-AF65-F5344CB8AC3E}">
        <p14:creationId xmlns:p14="http://schemas.microsoft.com/office/powerpoint/2010/main" val="4221115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0529790-C02B-4B58-9F3B-23183A2372B7}" type="datetimeFigureOut">
              <a:rPr lang="en-US" smtClean="0"/>
              <a:t>11/7/2018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B5EDA3-0391-403F-BE68-3B92E7FCC3A9}" type="slidenum">
              <a:rPr lang="en-US" smtClean="0"/>
              <a:t>‹#›</a:t>
            </a:fld>
            <a:endParaRPr lang="en-US"/>
          </a:p>
        </p:txBody>
      </p:sp>
    </p:spTree>
    <p:extLst>
      <p:ext uri="{BB962C8B-B14F-4D97-AF65-F5344CB8AC3E}">
        <p14:creationId xmlns:p14="http://schemas.microsoft.com/office/powerpoint/2010/main" val="2763002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0529790-C02B-4B58-9F3B-23183A2372B7}" type="datetimeFigureOut">
              <a:rPr lang="en-US" smtClean="0"/>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5EDA3-0391-403F-BE68-3B92E7FCC3A9}" type="slidenum">
              <a:rPr lang="en-US" smtClean="0"/>
              <a:t>‹#›</a:t>
            </a:fld>
            <a:endParaRPr lang="en-US"/>
          </a:p>
        </p:txBody>
      </p:sp>
    </p:spTree>
    <p:extLst>
      <p:ext uri="{BB962C8B-B14F-4D97-AF65-F5344CB8AC3E}">
        <p14:creationId xmlns:p14="http://schemas.microsoft.com/office/powerpoint/2010/main" val="3959841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0529790-C02B-4B58-9F3B-23183A2372B7}" type="datetimeFigureOut">
              <a:rPr lang="en-US" smtClean="0"/>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5EDA3-0391-403F-BE68-3B92E7FCC3A9}" type="slidenum">
              <a:rPr lang="en-US" smtClean="0"/>
              <a:t>‹#›</a:t>
            </a:fld>
            <a:endParaRPr lang="en-US"/>
          </a:p>
        </p:txBody>
      </p:sp>
    </p:spTree>
    <p:extLst>
      <p:ext uri="{BB962C8B-B14F-4D97-AF65-F5344CB8AC3E}">
        <p14:creationId xmlns:p14="http://schemas.microsoft.com/office/powerpoint/2010/main" val="3930183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529790-C02B-4B58-9F3B-23183A2372B7}" type="datetimeFigureOut">
              <a:rPr lang="en-US" smtClean="0"/>
              <a:t>11/7/2018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B5EDA3-0391-403F-BE68-3B92E7FCC3A9}" type="slidenum">
              <a:rPr lang="en-US" smtClean="0"/>
              <a:t>‹#›</a:t>
            </a:fld>
            <a:endParaRPr lang="en-US"/>
          </a:p>
        </p:txBody>
      </p:sp>
    </p:spTree>
    <p:extLst>
      <p:ext uri="{BB962C8B-B14F-4D97-AF65-F5344CB8AC3E}">
        <p14:creationId xmlns:p14="http://schemas.microsoft.com/office/powerpoint/2010/main" val="3626875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333" dirty="0">
                <a:solidFill>
                  <a:schemeClr val="tx2"/>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buNone/>
            </a:pPr>
            <a:r>
              <a:rPr lang="en-US" sz="3733" dirty="0">
                <a:solidFill>
                  <a:schemeClr val="tx1">
                    <a:lumMod val="95000"/>
                    <a:lumOff val="5000"/>
                  </a:schemeClr>
                </a:solidFill>
                <a:latin typeface="Helvetica" pitchFamily="34" charset="0"/>
                <a:cs typeface="Helvetica" pitchFamily="34" charset="0"/>
              </a:rPr>
              <a:t>Welcome to</a:t>
            </a:r>
            <a:endParaRPr lang="en-US" sz="3733"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666" i="1" dirty="0">
                <a:solidFill>
                  <a:srgbClr val="C00000"/>
                </a:solidFill>
                <a:latin typeface="Helvetica" pitchFamily="34" charset="0"/>
                <a:cs typeface="Helvetica" pitchFamily="34" charset="0"/>
              </a:rPr>
              <a:t>The </a:t>
            </a:r>
            <a:r>
              <a:rPr lang="en-US" sz="10666" i="1" dirty="0" err="1">
                <a:solidFill>
                  <a:srgbClr val="C00000"/>
                </a:solidFill>
                <a:latin typeface="Helvetica" pitchFamily="34" charset="0"/>
                <a:cs typeface="Helvetica" pitchFamily="34" charset="0"/>
              </a:rPr>
              <a:t>Miqra</a:t>
            </a:r>
            <a:endParaRPr lang="en-US" sz="10666"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dirty="0">
                <a:solidFill>
                  <a:schemeClr val="tx1">
                    <a:lumMod val="95000"/>
                    <a:lumOff val="5000"/>
                  </a:schemeClr>
                </a:solidFill>
                <a:latin typeface="Helvetica" pitchFamily="34" charset="0"/>
                <a:cs typeface="Helvetica" pitchFamily="34" charset="0"/>
              </a:rPr>
              <a:t>At the Upper Room Chapel</a:t>
            </a:r>
          </a:p>
          <a:p>
            <a:pPr marL="0" indent="0" algn="ctr">
              <a:spcBef>
                <a:spcPts val="0"/>
              </a:spcBef>
              <a:buNone/>
            </a:pPr>
            <a:r>
              <a:rPr lang="en-US" sz="5333"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dirty="0">
                <a:solidFill>
                  <a:schemeClr val="tx1">
                    <a:lumMod val="95000"/>
                    <a:lumOff val="5000"/>
                  </a:schemeClr>
                </a:solidFill>
                <a:latin typeface="Helvetica" pitchFamily="34" charset="0"/>
                <a:cs typeface="Helvetica" pitchFamily="34" charset="0"/>
              </a:rPr>
              <a:t>October 27, 2018</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3180185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7" y="598715"/>
            <a:ext cx="11921164" cy="6030684"/>
          </a:xfrm>
        </p:spPr>
        <p:txBody>
          <a:bodyPr>
            <a:normAutofit/>
          </a:bodyPr>
          <a:lstStyle/>
          <a:p>
            <a:pPr algn="ctr">
              <a:buNone/>
            </a:pPr>
            <a:r>
              <a:rPr lang="en-US" sz="5333" dirty="0">
                <a:solidFill>
                  <a:schemeClr val="accent2">
                    <a:lumMod val="50000"/>
                  </a:schemeClr>
                </a:solidFill>
                <a:latin typeface="Helvetica" pitchFamily="34" charset="0"/>
                <a:cs typeface="Helvetica" pitchFamily="34" charset="0"/>
              </a:rPr>
              <a:t>Ephesians 5:</a:t>
            </a:r>
            <a:r>
              <a:rPr lang="en-US" sz="5333" dirty="0">
                <a:solidFill>
                  <a:schemeClr val="bg1"/>
                </a:solidFill>
                <a:latin typeface="Helvetica" pitchFamily="34" charset="0"/>
                <a:cs typeface="Helvetica" pitchFamily="34" charset="0"/>
              </a:rPr>
              <a:t>  </a:t>
            </a:r>
          </a:p>
          <a:p>
            <a:pPr marL="0" indent="0" algn="ctr">
              <a:spcBef>
                <a:spcPts val="0"/>
              </a:spcBef>
              <a:buNone/>
            </a:pPr>
            <a:r>
              <a:rPr lang="en-US" sz="5333" dirty="0">
                <a:solidFill>
                  <a:schemeClr val="tx1">
                    <a:lumMod val="95000"/>
                    <a:lumOff val="5000"/>
                  </a:schemeClr>
                </a:solidFill>
                <a:latin typeface="Helvetica" pitchFamily="34" charset="0"/>
                <a:cs typeface="Helvetica" pitchFamily="34" charset="0"/>
              </a:rPr>
              <a:t> </a:t>
            </a:r>
            <a:r>
              <a:rPr lang="en-US" sz="5333" dirty="0">
                <a:solidFill>
                  <a:schemeClr val="accent2">
                    <a:lumMod val="50000"/>
                  </a:schemeClr>
                </a:solidFill>
                <a:latin typeface="Helvetica" pitchFamily="34" charset="0"/>
                <a:cs typeface="Helvetica" pitchFamily="34" charset="0"/>
              </a:rPr>
              <a:t>Instructions for the Family</a:t>
            </a: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3733" dirty="0">
                <a:solidFill>
                  <a:schemeClr val="tx1">
                    <a:lumMod val="95000"/>
                    <a:lumOff val="5000"/>
                  </a:schemeClr>
                </a:solidFill>
                <a:latin typeface="Helvetica" pitchFamily="34" charset="0"/>
                <a:cs typeface="Helvetica" pitchFamily="34" charset="0"/>
              </a:rPr>
              <a:t>The Structure for Unity and Diversity in the Family</a:t>
            </a:r>
          </a:p>
        </p:txBody>
      </p:sp>
    </p:spTree>
    <p:extLst>
      <p:ext uri="{BB962C8B-B14F-4D97-AF65-F5344CB8AC3E}">
        <p14:creationId xmlns:p14="http://schemas.microsoft.com/office/powerpoint/2010/main" val="23288427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Who Should Submit to Whom?</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Ephesians 5</a:t>
            </a:r>
          </a:p>
          <a:p>
            <a:pPr marL="0" indent="0">
              <a:buNone/>
            </a:pPr>
            <a:r>
              <a:rPr lang="en-US" baseline="30000" dirty="0"/>
              <a:t>21</a:t>
            </a:r>
            <a:r>
              <a:rPr lang="en-US" dirty="0"/>
              <a:t> Submit </a:t>
            </a:r>
            <a:r>
              <a:rPr lang="en-US" u="sng" dirty="0"/>
              <a:t>to one another</a:t>
            </a:r>
            <a:r>
              <a:rPr lang="en-US" dirty="0"/>
              <a:t> out of reverence for </a:t>
            </a:r>
            <a:r>
              <a:rPr lang="en-US" dirty="0" smtClean="0"/>
              <a:t>Christ. (NIV)</a:t>
            </a:r>
          </a:p>
          <a:p>
            <a:pPr marL="0" indent="0">
              <a:buNone/>
            </a:pPr>
            <a:r>
              <a:rPr lang="en-US" baseline="30000" dirty="0"/>
              <a:t>21</a:t>
            </a:r>
            <a:r>
              <a:rPr lang="en-US" dirty="0"/>
              <a:t> </a:t>
            </a:r>
            <a:r>
              <a:rPr lang="en-US" dirty="0" smtClean="0"/>
              <a:t>Submitting </a:t>
            </a:r>
            <a:r>
              <a:rPr lang="en-US" dirty="0"/>
              <a:t>yourselves </a:t>
            </a:r>
            <a:r>
              <a:rPr lang="en-US" u="sng" dirty="0"/>
              <a:t>one to another</a:t>
            </a:r>
            <a:r>
              <a:rPr lang="en-US" dirty="0"/>
              <a:t> in the fear of God</a:t>
            </a:r>
            <a:r>
              <a:rPr lang="en-US" dirty="0" smtClean="0"/>
              <a:t>. (KJV)</a:t>
            </a:r>
            <a:endParaRPr lang="en-US" dirty="0"/>
          </a:p>
          <a:p>
            <a:pPr marL="0" indent="0">
              <a:buNone/>
            </a:pPr>
            <a:endParaRPr lang="en-US" dirty="0"/>
          </a:p>
        </p:txBody>
      </p:sp>
    </p:spTree>
    <p:extLst>
      <p:ext uri="{BB962C8B-B14F-4D97-AF65-F5344CB8AC3E}">
        <p14:creationId xmlns:p14="http://schemas.microsoft.com/office/powerpoint/2010/main" val="34272887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Submit</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Greek </a:t>
            </a:r>
            <a:r>
              <a:rPr lang="en-US" b="1" dirty="0" err="1">
                <a:latin typeface="Bwgrkn" panose="00000400000000000000" pitchFamily="2" charset="0"/>
              </a:rPr>
              <a:t>u`pota,ssw</a:t>
            </a:r>
            <a:r>
              <a:rPr lang="en-US" dirty="0" smtClean="0">
                <a:latin typeface="Bwgrkn" panose="00000400000000000000" pitchFamily="2" charset="0"/>
              </a:rPr>
              <a:t> </a:t>
            </a:r>
            <a:r>
              <a:rPr lang="en-US" dirty="0" smtClean="0"/>
              <a:t>(</a:t>
            </a:r>
            <a:r>
              <a:rPr lang="en-US" dirty="0" err="1" smtClean="0"/>
              <a:t>hupo-tasso</a:t>
            </a:r>
            <a:r>
              <a:rPr lang="en-US" dirty="0" smtClean="0"/>
              <a:t>) - </a:t>
            </a:r>
            <a:r>
              <a:rPr lang="en-US" i="1" dirty="0"/>
              <a:t>to arrange under, to subordinate; to subject, put in </a:t>
            </a:r>
            <a:r>
              <a:rPr lang="en-US" i="1" dirty="0" smtClean="0"/>
              <a:t>subjection,</a:t>
            </a:r>
            <a:r>
              <a:rPr lang="en-US" dirty="0" smtClean="0"/>
              <a:t> </a:t>
            </a:r>
            <a:r>
              <a:rPr lang="en-US" dirty="0"/>
              <a:t>obey, be under the authority of; take a subordinate </a:t>
            </a:r>
            <a:r>
              <a:rPr lang="en-US" dirty="0" smtClean="0"/>
              <a:t>place</a:t>
            </a:r>
          </a:p>
          <a:p>
            <a:pPr marL="0" indent="0">
              <a:buNone/>
            </a:pPr>
            <a:r>
              <a:rPr lang="en-US" dirty="0" err="1" smtClean="0">
                <a:latin typeface="Bwgrkn" panose="00000400000000000000" pitchFamily="2" charset="0"/>
              </a:rPr>
              <a:t>avllh,loij</a:t>
            </a:r>
            <a:r>
              <a:rPr lang="en-US" dirty="0" smtClean="0">
                <a:latin typeface="Bwgrkn" panose="00000400000000000000" pitchFamily="2" charset="0"/>
              </a:rPr>
              <a:t> </a:t>
            </a:r>
            <a:r>
              <a:rPr lang="en-US" dirty="0" smtClean="0"/>
              <a:t>– (</a:t>
            </a:r>
            <a:r>
              <a:rPr lang="en-US" dirty="0" err="1" smtClean="0"/>
              <a:t>allaylois</a:t>
            </a:r>
            <a:r>
              <a:rPr lang="en-US" dirty="0" smtClean="0"/>
              <a:t>) - </a:t>
            </a:r>
            <a:r>
              <a:rPr lang="en-US" i="1" dirty="0"/>
              <a:t>one another; reciprocally, mutually</a:t>
            </a:r>
            <a:r>
              <a:rPr lang="en-US" dirty="0"/>
              <a:t>: </a:t>
            </a:r>
            <a:r>
              <a:rPr lang="en-US" dirty="0" smtClean="0"/>
              <a:t>one to another, to one another</a:t>
            </a:r>
            <a:endParaRPr lang="en-US" dirty="0"/>
          </a:p>
        </p:txBody>
      </p:sp>
    </p:spTree>
    <p:extLst>
      <p:ext uri="{BB962C8B-B14F-4D97-AF65-F5344CB8AC3E}">
        <p14:creationId xmlns:p14="http://schemas.microsoft.com/office/powerpoint/2010/main" val="32610875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Who Should Submit to Whom?</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Ephesians 5</a:t>
            </a:r>
          </a:p>
          <a:p>
            <a:pPr marL="0" indent="0">
              <a:buNone/>
            </a:pPr>
            <a:r>
              <a:rPr lang="en-US" baseline="30000" dirty="0"/>
              <a:t>21</a:t>
            </a:r>
            <a:r>
              <a:rPr lang="en-US" dirty="0"/>
              <a:t> Submit </a:t>
            </a:r>
            <a:r>
              <a:rPr lang="en-US" u="sng" dirty="0"/>
              <a:t>to one another</a:t>
            </a:r>
            <a:r>
              <a:rPr lang="en-US" dirty="0"/>
              <a:t> out of reverence for </a:t>
            </a:r>
            <a:r>
              <a:rPr lang="en-US" dirty="0" smtClean="0"/>
              <a:t>Christ. (NIV) (reciprocally)</a:t>
            </a:r>
          </a:p>
          <a:p>
            <a:pPr marL="0" indent="0">
              <a:buNone/>
            </a:pPr>
            <a:r>
              <a:rPr lang="en-US" baseline="30000" dirty="0"/>
              <a:t>21</a:t>
            </a:r>
            <a:r>
              <a:rPr lang="en-US" dirty="0"/>
              <a:t> </a:t>
            </a:r>
            <a:r>
              <a:rPr lang="en-US" dirty="0" smtClean="0"/>
              <a:t>Submitting </a:t>
            </a:r>
            <a:r>
              <a:rPr lang="en-US" dirty="0"/>
              <a:t>yourselves </a:t>
            </a:r>
            <a:r>
              <a:rPr lang="en-US" u="sng" dirty="0"/>
              <a:t>one to another</a:t>
            </a:r>
            <a:r>
              <a:rPr lang="en-US" dirty="0"/>
              <a:t> in the fear of God</a:t>
            </a:r>
            <a:r>
              <a:rPr lang="en-US" dirty="0" smtClean="0"/>
              <a:t>. (KJV) (not reciprocally)</a:t>
            </a:r>
            <a:endParaRPr lang="en-US" dirty="0"/>
          </a:p>
          <a:p>
            <a:pPr marL="0" indent="0">
              <a:buNone/>
            </a:pPr>
            <a:r>
              <a:rPr lang="en-US" baseline="30000" dirty="0" smtClean="0"/>
              <a:t>21 </a:t>
            </a:r>
            <a:r>
              <a:rPr lang="en-US" dirty="0" smtClean="0"/>
              <a:t>Submit </a:t>
            </a:r>
            <a:r>
              <a:rPr lang="en-US" u="sng" dirty="0"/>
              <a:t>one to another</a:t>
            </a:r>
            <a:r>
              <a:rPr lang="en-US" dirty="0"/>
              <a:t> out of reference for Messiah</a:t>
            </a:r>
            <a:r>
              <a:rPr lang="en-US" dirty="0" smtClean="0"/>
              <a:t>. (Better Translation)</a:t>
            </a:r>
            <a:endParaRPr lang="en-US" dirty="0"/>
          </a:p>
          <a:p>
            <a:pPr marL="0" indent="0">
              <a:buNone/>
            </a:pPr>
            <a:endParaRPr lang="en-US" dirty="0"/>
          </a:p>
        </p:txBody>
      </p:sp>
    </p:spTree>
    <p:extLst>
      <p:ext uri="{BB962C8B-B14F-4D97-AF65-F5344CB8AC3E}">
        <p14:creationId xmlns:p14="http://schemas.microsoft.com/office/powerpoint/2010/main" val="14239758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logic of the text </a:t>
            </a:r>
            <a:r>
              <a:rPr lang="en-US" sz="4800" dirty="0"/>
              <a:t>is </a:t>
            </a:r>
            <a:r>
              <a:rPr lang="en-US" sz="4800" dirty="0"/>
              <a:t>as follows: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b="1" u="sng" dirty="0"/>
              <a:t>Submit one to another</a:t>
            </a:r>
            <a:r>
              <a:rPr lang="en-US" b="1" dirty="0"/>
              <a:t> out of reverence for Messiah.  </a:t>
            </a:r>
          </a:p>
          <a:p>
            <a:pPr marL="0" indent="0">
              <a:buNone/>
            </a:pPr>
            <a:r>
              <a:rPr lang="en-US" b="1" dirty="0"/>
              <a:t> </a:t>
            </a:r>
            <a:r>
              <a:rPr lang="en-US" dirty="0"/>
              <a:t>--(Section about wives submitting to husbands)</a:t>
            </a:r>
            <a:endParaRPr lang="en-US" b="1" dirty="0"/>
          </a:p>
          <a:p>
            <a:pPr marL="0" indent="0">
              <a:buNone/>
            </a:pPr>
            <a:r>
              <a:rPr lang="en-US" b="1" u="sng" dirty="0"/>
              <a:t>Wives, </a:t>
            </a:r>
            <a:r>
              <a:rPr lang="en-US" b="1" u="sng" dirty="0" smtClean="0"/>
              <a:t>(submit) </a:t>
            </a:r>
            <a:r>
              <a:rPr lang="en-US" b="1" u="sng" dirty="0"/>
              <a:t>to your husbands</a:t>
            </a:r>
            <a:r>
              <a:rPr lang="en-US" b="1" dirty="0"/>
              <a:t> as to </a:t>
            </a:r>
            <a:r>
              <a:rPr lang="en-US" b="1" dirty="0" smtClean="0"/>
              <a:t>the Lord.</a:t>
            </a:r>
            <a:r>
              <a:rPr lang="en-US" b="1" dirty="0"/>
              <a:t>  For the husband is the head of the wife as Messiah is the head of the assembly, his body, of which he is the Savior.  Now as the assembly submits to Messiah, so also wives </a:t>
            </a:r>
            <a:r>
              <a:rPr lang="en-US" b="1" dirty="0" smtClean="0"/>
              <a:t>(should submit) </a:t>
            </a:r>
            <a:r>
              <a:rPr lang="en-US" b="1" dirty="0"/>
              <a:t>to their husbands in everything. </a:t>
            </a:r>
          </a:p>
          <a:p>
            <a:pPr marL="0" indent="0">
              <a:buNone/>
            </a:pPr>
            <a:endParaRPr lang="en-US" dirty="0"/>
          </a:p>
        </p:txBody>
      </p:sp>
    </p:spTree>
    <p:extLst>
      <p:ext uri="{BB962C8B-B14F-4D97-AF65-F5344CB8AC3E}">
        <p14:creationId xmlns:p14="http://schemas.microsoft.com/office/powerpoint/2010/main" val="15233282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Submit One to Another</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a:t>
            </a:r>
            <a:r>
              <a:rPr lang="en-US" dirty="0"/>
              <a:t>Section about children submitting to parents)</a:t>
            </a:r>
            <a:endParaRPr lang="en-US" b="1" dirty="0"/>
          </a:p>
          <a:p>
            <a:pPr marL="0" indent="0">
              <a:buNone/>
            </a:pPr>
            <a:r>
              <a:rPr lang="en-US" b="1" u="sng" dirty="0"/>
              <a:t>Children, obey your parents</a:t>
            </a:r>
            <a:r>
              <a:rPr lang="en-US" b="1" dirty="0"/>
              <a:t> in Yahuwah, for this is right.  "Honor your father and mother"-- which is the first commandment with a promise-- "that it may go well with you and that you may enjoy long life on the earth."  </a:t>
            </a:r>
          </a:p>
          <a:p>
            <a:pPr marL="0" indent="0">
              <a:buNone/>
            </a:pPr>
            <a:r>
              <a:rPr lang="en-US" dirty="0"/>
              <a:t>--(Section about slaves submitting to masters)</a:t>
            </a:r>
            <a:endParaRPr lang="en-US" b="1" dirty="0"/>
          </a:p>
          <a:p>
            <a:pPr marL="0" indent="0">
              <a:buNone/>
            </a:pPr>
            <a:r>
              <a:rPr lang="en-US" b="1" u="sng" dirty="0"/>
              <a:t>Slaves, obey your earthly masters</a:t>
            </a:r>
            <a:r>
              <a:rPr lang="en-US" b="1" dirty="0"/>
              <a:t> with respect and fear, and with sincerity of heart, just as you would obey Messiah.  Obey them not only to win their favor when their eye is on you, but like slaves of Messiah, doing the will of Elohim from your heart.  Serve wholeheartedly, as if you were serving Yahuwah.</a:t>
            </a:r>
          </a:p>
          <a:p>
            <a:pPr marL="0" indent="0">
              <a:buNone/>
            </a:pPr>
            <a:endParaRPr lang="en-US" dirty="0"/>
          </a:p>
        </p:txBody>
      </p:sp>
    </p:spTree>
    <p:extLst>
      <p:ext uri="{BB962C8B-B14F-4D97-AF65-F5344CB8AC3E}">
        <p14:creationId xmlns:p14="http://schemas.microsoft.com/office/powerpoint/2010/main" val="33378480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Submit</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a:t>So when Paul tells us to "submit one to another," what he really has in mind is the we should submit to one another along the lines of the authority structures implemented by Elohim.  Each of the social tiers have their own roles and responsibilities.  And everyone answers (is responsible) to someone above them.  Slaves are accountable to their masters.  Children are accountable to their parents.  And wives are answerable to their husbands.  Even men are responsible for those under their authority and are accountable to Messiah for their actions.</a:t>
            </a:r>
          </a:p>
        </p:txBody>
      </p:sp>
    </p:spTree>
    <p:extLst>
      <p:ext uri="{BB962C8B-B14F-4D97-AF65-F5344CB8AC3E}">
        <p14:creationId xmlns:p14="http://schemas.microsoft.com/office/powerpoint/2010/main" val="23385568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endParaRPr lang="en-US" sz="4800" dirty="0"/>
          </a:p>
        </p:txBody>
      </p:sp>
      <p:sp>
        <p:nvSpPr>
          <p:cNvPr id="3" name="Content Placeholder 2"/>
          <p:cNvSpPr>
            <a:spLocks noGrp="1"/>
          </p:cNvSpPr>
          <p:nvPr>
            <p:ph idx="1"/>
          </p:nvPr>
        </p:nvSpPr>
        <p:spPr>
          <a:xfrm>
            <a:off x="609600" y="379897"/>
            <a:ext cx="10972800" cy="6396383"/>
          </a:xfrm>
        </p:spPr>
        <p:txBody>
          <a:bodyPr>
            <a:normAutofit/>
          </a:bodyPr>
          <a:lstStyle/>
          <a:p>
            <a:pPr marL="0" indent="0">
              <a:buNone/>
            </a:pPr>
            <a:r>
              <a:rPr lang="en-US" b="1" dirty="0"/>
              <a:t>Now I want you to realize that the </a:t>
            </a:r>
            <a:r>
              <a:rPr lang="en-US" b="1" dirty="0" smtClean="0"/>
              <a:t>head </a:t>
            </a:r>
            <a:r>
              <a:rPr lang="en-US" b="1" dirty="0"/>
              <a:t>of every man is Messiah, and the head of the woman is man, and the head of Messiah is Elohim. (1 Corinthians 11:3)</a:t>
            </a:r>
          </a:p>
          <a:p>
            <a:pPr marL="0" indent="0">
              <a:buNone/>
            </a:pPr>
            <a:r>
              <a:rPr lang="en-US" dirty="0"/>
              <a:t>Everyone is under the authority of someone and is responsible and answerable to that authority</a:t>
            </a:r>
            <a:r>
              <a:rPr lang="en-US" dirty="0" smtClean="0"/>
              <a:t>.  So </a:t>
            </a:r>
            <a:r>
              <a:rPr lang="en-US" dirty="0"/>
              <a:t>at the end of the day, Paul most emphatically does not teach mutual submission in the body of Messiah.  Such a scenario would be absurd.  If this were true, then parents would have to submit to their children and masters would have to submit to their slaves.  It is only if these two are true that husbands should also be submitting to their own wives!  Each of these is emphatically and explicitly excluded by the teaching of Paul in this passage.</a:t>
            </a:r>
          </a:p>
          <a:p>
            <a:pPr marL="0" indent="0">
              <a:buNone/>
            </a:pPr>
            <a:endParaRPr lang="en-US" dirty="0"/>
          </a:p>
        </p:txBody>
      </p:sp>
    </p:spTree>
    <p:extLst>
      <p:ext uri="{BB962C8B-B14F-4D97-AF65-F5344CB8AC3E}">
        <p14:creationId xmlns:p14="http://schemas.microsoft.com/office/powerpoint/2010/main" val="24959516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An Instruction for Women</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Ephesians 5</a:t>
            </a:r>
          </a:p>
          <a:p>
            <a:pPr marL="0" indent="0">
              <a:buNone/>
            </a:pPr>
            <a:r>
              <a:rPr lang="en-US" baseline="30000" dirty="0"/>
              <a:t>22</a:t>
            </a:r>
            <a:r>
              <a:rPr lang="en-US" dirty="0"/>
              <a:t> Wives, </a:t>
            </a:r>
            <a:r>
              <a:rPr lang="en-US" dirty="0" smtClean="0"/>
              <a:t>(submit) </a:t>
            </a:r>
            <a:r>
              <a:rPr lang="en-US" dirty="0"/>
              <a:t>to your husbands as to </a:t>
            </a:r>
            <a:r>
              <a:rPr lang="en-US" dirty="0" smtClean="0"/>
              <a:t>the Lord.</a:t>
            </a:r>
            <a:endParaRPr lang="en-US" dirty="0"/>
          </a:p>
          <a:p>
            <a:pPr marL="0" indent="0">
              <a:buNone/>
            </a:pPr>
            <a:r>
              <a:rPr lang="en-US" baseline="30000" dirty="0" smtClean="0"/>
              <a:t>23</a:t>
            </a:r>
            <a:r>
              <a:rPr lang="en-US" dirty="0" smtClean="0"/>
              <a:t> </a:t>
            </a:r>
            <a:r>
              <a:rPr lang="en-US" dirty="0"/>
              <a:t>For the husband is the head of the wife as Messiah is the head of the assembly, his body, of which he is the Savior.</a:t>
            </a:r>
          </a:p>
          <a:p>
            <a:pPr marL="0" indent="0">
              <a:buNone/>
            </a:pPr>
            <a:r>
              <a:rPr lang="en-US" baseline="30000" dirty="0" smtClean="0"/>
              <a:t>24</a:t>
            </a:r>
            <a:r>
              <a:rPr lang="en-US" dirty="0" smtClean="0"/>
              <a:t> </a:t>
            </a:r>
            <a:r>
              <a:rPr lang="en-US" dirty="0"/>
              <a:t>Now as the assembly submits to Messiah, so also wives </a:t>
            </a:r>
            <a:r>
              <a:rPr lang="en-US" dirty="0" smtClean="0"/>
              <a:t>(should submit) </a:t>
            </a:r>
            <a:r>
              <a:rPr lang="en-US" dirty="0"/>
              <a:t>to their husbands in everything.</a:t>
            </a:r>
          </a:p>
          <a:p>
            <a:pPr marL="0" indent="0">
              <a:buNone/>
            </a:pPr>
            <a:endParaRPr lang="en-US" dirty="0"/>
          </a:p>
        </p:txBody>
      </p:sp>
    </p:spTree>
    <p:extLst>
      <p:ext uri="{BB962C8B-B14F-4D97-AF65-F5344CB8AC3E}">
        <p14:creationId xmlns:p14="http://schemas.microsoft.com/office/powerpoint/2010/main" val="35951177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Headship – The Body Metaphor (Revisited)</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a:t>And Elohim placed all things under his feet and </a:t>
            </a:r>
            <a:r>
              <a:rPr lang="en-US" u="sng" dirty="0"/>
              <a:t>appointed him to be head over everything for the assembly</a:t>
            </a:r>
            <a:r>
              <a:rPr lang="en-US" dirty="0"/>
              <a:t>, which is his body, the fullness of him who fills everything in every way. (Ephesians 1:22-23)</a:t>
            </a:r>
          </a:p>
        </p:txBody>
      </p:sp>
    </p:spTree>
    <p:extLst>
      <p:ext uri="{BB962C8B-B14F-4D97-AF65-F5344CB8AC3E}">
        <p14:creationId xmlns:p14="http://schemas.microsoft.com/office/powerpoint/2010/main" val="14138627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Headship – The Body Metaphor (Revisited)</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a:t>Now I want you to realize that the head of every man is Messiah, and the head of the woman is man, and the head of Messiah is Elohim. (1 Corinthians 11:3</a:t>
            </a:r>
            <a:r>
              <a:rPr lang="en-US" dirty="0" smtClean="0"/>
              <a:t>)</a:t>
            </a:r>
          </a:p>
          <a:p>
            <a:pPr marL="0" indent="0">
              <a:buNone/>
            </a:pPr>
            <a:r>
              <a:rPr lang="en-US" dirty="0" smtClean="0"/>
              <a:t>Headship speaks to the issues of authority and order.</a:t>
            </a:r>
            <a:endParaRPr lang="en-US" dirty="0"/>
          </a:p>
        </p:txBody>
      </p:sp>
    </p:spTree>
    <p:extLst>
      <p:ext uri="{BB962C8B-B14F-4D97-AF65-F5344CB8AC3E}">
        <p14:creationId xmlns:p14="http://schemas.microsoft.com/office/powerpoint/2010/main" val="19786155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Why Should Women Be Submissive?</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a:t>Altogether, Paul rehearses these 6 distinct reasons why women should walk in submission and exercise silence when in congregation and have no authority over a man:</a:t>
            </a:r>
          </a:p>
          <a:p>
            <a:pPr marL="0" indent="0">
              <a:buNone/>
            </a:pPr>
            <a:r>
              <a:rPr lang="en-US" dirty="0"/>
              <a:t>1. Adam was formed first, then </a:t>
            </a:r>
            <a:r>
              <a:rPr lang="en-US" dirty="0" err="1" smtClean="0"/>
              <a:t>Chava</a:t>
            </a:r>
            <a:r>
              <a:rPr lang="en-US" dirty="0" smtClean="0"/>
              <a:t> (Eve).</a:t>
            </a:r>
            <a:endParaRPr lang="en-US" dirty="0"/>
          </a:p>
          <a:p>
            <a:pPr marL="0" indent="0">
              <a:buNone/>
            </a:pPr>
            <a:r>
              <a:rPr lang="en-US" dirty="0"/>
              <a:t>2. The woman was deceived and became a sinner.</a:t>
            </a:r>
          </a:p>
          <a:p>
            <a:pPr marL="0" indent="0">
              <a:buNone/>
            </a:pPr>
            <a:r>
              <a:rPr lang="en-US" dirty="0"/>
              <a:t>3. There is no other practice in all the congregations of the saints but for women to remain silent.</a:t>
            </a:r>
          </a:p>
          <a:p>
            <a:pPr marL="0" indent="0">
              <a:buNone/>
            </a:pPr>
            <a:r>
              <a:rPr lang="en-US" dirty="0"/>
              <a:t>4. The Torah says that women should be submissive and silent.</a:t>
            </a:r>
          </a:p>
          <a:p>
            <a:pPr marL="0" indent="0">
              <a:buNone/>
            </a:pPr>
            <a:r>
              <a:rPr lang="en-US" dirty="0"/>
              <a:t>5. It is disgraceful for a woman to speak in the assembly.</a:t>
            </a:r>
          </a:p>
          <a:p>
            <a:pPr marL="0" indent="0">
              <a:buNone/>
            </a:pPr>
            <a:r>
              <a:rPr lang="en-US" dirty="0"/>
              <a:t>6. What Paul is saying about the role of women is a command from the Master.</a:t>
            </a:r>
          </a:p>
        </p:txBody>
      </p:sp>
    </p:spTree>
    <p:extLst>
      <p:ext uri="{BB962C8B-B14F-4D97-AF65-F5344CB8AC3E}">
        <p14:creationId xmlns:p14="http://schemas.microsoft.com/office/powerpoint/2010/main" val="4078466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Paul Instructs Timothy About Women</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u="sng" dirty="0" smtClean="0"/>
              <a:t>A </a:t>
            </a:r>
            <a:r>
              <a:rPr lang="en-US" u="sng" dirty="0"/>
              <a:t>woman should learn in quietness and full submission</a:t>
            </a:r>
            <a:r>
              <a:rPr lang="en-US" dirty="0"/>
              <a:t>.  </a:t>
            </a:r>
            <a:r>
              <a:rPr lang="en-US" u="sng" dirty="0"/>
              <a:t>I do not permit a woman to teach or to have authority over a man; she must be silent</a:t>
            </a:r>
            <a:r>
              <a:rPr lang="en-US" dirty="0"/>
              <a:t>.  For </a:t>
            </a:r>
            <a:r>
              <a:rPr lang="en-US" dirty="0" smtClean="0"/>
              <a:t>(#1) </a:t>
            </a:r>
            <a:r>
              <a:rPr lang="en-US" u="sng" dirty="0" smtClean="0"/>
              <a:t>Adam </a:t>
            </a:r>
            <a:r>
              <a:rPr lang="en-US" u="sng" dirty="0"/>
              <a:t>was formed first, then </a:t>
            </a:r>
            <a:r>
              <a:rPr lang="en-US" u="sng" dirty="0" err="1"/>
              <a:t>Chava</a:t>
            </a:r>
            <a:r>
              <a:rPr lang="en-US" u="sng" dirty="0"/>
              <a:t> (Eve)</a:t>
            </a:r>
            <a:r>
              <a:rPr lang="en-US" dirty="0"/>
              <a:t>.  And Adam was not the one deceived; </a:t>
            </a:r>
            <a:r>
              <a:rPr lang="en-US" dirty="0" smtClean="0"/>
              <a:t>(#2) </a:t>
            </a:r>
            <a:r>
              <a:rPr lang="en-US" u="sng" dirty="0" smtClean="0"/>
              <a:t>it </a:t>
            </a:r>
            <a:r>
              <a:rPr lang="en-US" u="sng" dirty="0"/>
              <a:t>was the woman who was deceived and became a sinner</a:t>
            </a:r>
            <a:r>
              <a:rPr lang="en-US" dirty="0"/>
              <a:t>.  (1 Timothy 2:11-14)</a:t>
            </a:r>
          </a:p>
        </p:txBody>
      </p:sp>
    </p:spTree>
    <p:extLst>
      <p:ext uri="{BB962C8B-B14F-4D97-AF65-F5344CB8AC3E}">
        <p14:creationId xmlns:p14="http://schemas.microsoft.com/office/powerpoint/2010/main" val="31933456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More Instructions About Women</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As (#3) </a:t>
            </a:r>
            <a:r>
              <a:rPr lang="en-US" u="sng" dirty="0" smtClean="0"/>
              <a:t>in </a:t>
            </a:r>
            <a:r>
              <a:rPr lang="en-US" u="sng" dirty="0"/>
              <a:t>all the congregations of the saints</a:t>
            </a:r>
            <a:r>
              <a:rPr lang="en-US" dirty="0"/>
              <a:t>, women should remain silent in the assemblies. They are not allowed to speak, but must be in submission</a:t>
            </a:r>
            <a:r>
              <a:rPr lang="en-US" dirty="0" smtClean="0"/>
              <a:t>, (#4) </a:t>
            </a:r>
            <a:r>
              <a:rPr lang="en-US" u="sng" dirty="0"/>
              <a:t>as the Torah says</a:t>
            </a:r>
            <a:r>
              <a:rPr lang="en-US" dirty="0"/>
              <a:t>.  If they want to inquire about something, they should ask their own husbands at home; </a:t>
            </a:r>
            <a:r>
              <a:rPr lang="en-US" dirty="0" smtClean="0"/>
              <a:t>for (#5) </a:t>
            </a:r>
            <a:r>
              <a:rPr lang="en-US" u="sng" dirty="0"/>
              <a:t>it is disgraceful for a woman to speak in the assembly</a:t>
            </a:r>
            <a:r>
              <a:rPr lang="en-US" dirty="0"/>
              <a:t>.</a:t>
            </a:r>
          </a:p>
          <a:p>
            <a:pPr marL="0" indent="0">
              <a:buNone/>
            </a:pPr>
            <a:r>
              <a:rPr lang="en-US" dirty="0"/>
              <a:t> (1 Corinthians </a:t>
            </a:r>
            <a:r>
              <a:rPr lang="en-US" dirty="0" smtClean="0"/>
              <a:t>14:33-35)</a:t>
            </a:r>
            <a:endParaRPr lang="en-US" dirty="0"/>
          </a:p>
        </p:txBody>
      </p:sp>
    </p:spTree>
    <p:extLst>
      <p:ext uri="{BB962C8B-B14F-4D97-AF65-F5344CB8AC3E}">
        <p14:creationId xmlns:p14="http://schemas.microsoft.com/office/powerpoint/2010/main" val="19648854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More Instructions About Women</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Did </a:t>
            </a:r>
            <a:r>
              <a:rPr lang="en-US" dirty="0"/>
              <a:t>the word of Elohim originate with you? Or are you the only people it has reached?  If anybody thinks he is a prophet or spiritually gifted, let him acknowledge </a:t>
            </a:r>
            <a:r>
              <a:rPr lang="en-US" dirty="0" smtClean="0"/>
              <a:t>that (#6) </a:t>
            </a:r>
            <a:r>
              <a:rPr lang="en-US" u="sng" dirty="0"/>
              <a:t>what I am writing to you is the Master's command</a:t>
            </a:r>
            <a:r>
              <a:rPr lang="en-US" dirty="0"/>
              <a:t>.  If he ignores this, he himself will be ignored.  (1 Corinthians </a:t>
            </a:r>
            <a:r>
              <a:rPr lang="en-US" dirty="0" smtClean="0"/>
              <a:t>14:36-38</a:t>
            </a:r>
            <a:r>
              <a:rPr lang="en-US" dirty="0"/>
              <a:t>)</a:t>
            </a:r>
          </a:p>
        </p:txBody>
      </p:sp>
    </p:spTree>
    <p:extLst>
      <p:ext uri="{BB962C8B-B14F-4D97-AF65-F5344CB8AC3E}">
        <p14:creationId xmlns:p14="http://schemas.microsoft.com/office/powerpoint/2010/main" val="5400161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Women Created as Man’s “Helper”</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a:t>Yahuwah Elohim said, "It is not good for the man to be alone. </a:t>
            </a:r>
            <a:r>
              <a:rPr lang="en-US" u="sng" dirty="0"/>
              <a:t>I will make a helper suitable for him</a:t>
            </a:r>
            <a:r>
              <a:rPr lang="en-US" dirty="0"/>
              <a:t>."  Now Yahuwah Elohim had formed out of the ground all the beasts of the field and all the birds of the air. He brought them to the man to see what he would name them; and whatever the man called each living creature, that was its name.  So the man gave names to all the livestock, the birds of the air and all the beasts of the field. </a:t>
            </a:r>
            <a:r>
              <a:rPr lang="en-US" u="sng" dirty="0"/>
              <a:t>But for Adam no suitable helper was found</a:t>
            </a:r>
            <a:r>
              <a:rPr lang="en-US" dirty="0"/>
              <a:t>.</a:t>
            </a:r>
          </a:p>
        </p:txBody>
      </p:sp>
    </p:spTree>
    <p:extLst>
      <p:ext uri="{BB962C8B-B14F-4D97-AF65-F5344CB8AC3E}">
        <p14:creationId xmlns:p14="http://schemas.microsoft.com/office/powerpoint/2010/main" val="34431458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Women Created as Man’s “Helper”</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a:t>The thrust of the passage is in the phrase "</a:t>
            </a:r>
            <a:r>
              <a:rPr lang="en-US" u="sng" dirty="0"/>
              <a:t>helper suitable for him</a:t>
            </a:r>
            <a:r>
              <a:rPr lang="en-US" dirty="0"/>
              <a:t>."  This is a fair translation of the Hebrew</a:t>
            </a:r>
            <a:r>
              <a:rPr lang="en-US" b="1" dirty="0"/>
              <a:t> </a:t>
            </a:r>
            <a:r>
              <a:rPr lang="en-US" dirty="0">
                <a:latin typeface="Bwhebb" panose="00000400000000000000" pitchFamily="2" charset="0"/>
              </a:rPr>
              <a:t>AD*g&gt;n&lt;K. </a:t>
            </a:r>
            <a:r>
              <a:rPr lang="en-US" dirty="0" err="1">
                <a:latin typeface="Bwhebb" panose="00000400000000000000" pitchFamily="2" charset="0"/>
              </a:rPr>
              <a:t>rz</a:t>
            </a:r>
            <a:r>
              <a:rPr lang="en-US" dirty="0">
                <a:latin typeface="Bwhebb" panose="00000400000000000000" pitchFamily="2" charset="0"/>
              </a:rPr>
              <a:t>&lt;[</a:t>
            </a:r>
            <a:r>
              <a:rPr lang="en-US" dirty="0" err="1">
                <a:latin typeface="Bwhebb" panose="00000400000000000000" pitchFamily="2" charset="0"/>
              </a:rPr>
              <a:t>Eß</a:t>
            </a:r>
            <a:r>
              <a:rPr lang="en-US" dirty="0">
                <a:latin typeface="Bwhebb" panose="00000400000000000000" pitchFamily="2" charset="0"/>
              </a:rPr>
              <a:t> </a:t>
            </a:r>
            <a:r>
              <a:rPr lang="en-US" dirty="0"/>
              <a:t>(</a:t>
            </a:r>
            <a:r>
              <a:rPr lang="en-US" i="1" dirty="0" err="1"/>
              <a:t>ezer</a:t>
            </a:r>
            <a:r>
              <a:rPr lang="en-US" i="1" dirty="0"/>
              <a:t> </a:t>
            </a:r>
            <a:r>
              <a:rPr lang="en-US" i="1" dirty="0" err="1"/>
              <a:t>cenegdo</a:t>
            </a:r>
            <a:r>
              <a:rPr lang="en-US" dirty="0"/>
              <a:t>).  </a:t>
            </a:r>
            <a:r>
              <a:rPr lang="en-US" i="1" dirty="0" err="1"/>
              <a:t>Ezer</a:t>
            </a:r>
            <a:r>
              <a:rPr lang="en-US" dirty="0"/>
              <a:t> means </a:t>
            </a:r>
            <a:r>
              <a:rPr lang="en-US" i="1" dirty="0"/>
              <a:t>help</a:t>
            </a:r>
            <a:r>
              <a:rPr lang="en-US" dirty="0"/>
              <a:t>, </a:t>
            </a:r>
            <a:r>
              <a:rPr lang="en-US" i="1" dirty="0"/>
              <a:t>support</a:t>
            </a:r>
            <a:r>
              <a:rPr lang="en-US" dirty="0"/>
              <a:t>.  </a:t>
            </a:r>
            <a:r>
              <a:rPr lang="en-US" i="1" dirty="0" err="1"/>
              <a:t>Neged</a:t>
            </a:r>
            <a:r>
              <a:rPr lang="en-US" dirty="0"/>
              <a:t> comes from the root word </a:t>
            </a:r>
            <a:r>
              <a:rPr lang="en-US" i="1" dirty="0" err="1"/>
              <a:t>nagad</a:t>
            </a:r>
            <a:r>
              <a:rPr lang="en-US" dirty="0"/>
              <a:t> which means </a:t>
            </a:r>
            <a:r>
              <a:rPr lang="en-US" i="1" dirty="0"/>
              <a:t>to be conspicuous, to declare, to tell, to make known</a:t>
            </a:r>
            <a:r>
              <a:rPr lang="en-US" dirty="0"/>
              <a:t>.   Thus, </a:t>
            </a:r>
            <a:r>
              <a:rPr lang="en-US" i="1" dirty="0" err="1"/>
              <a:t>neged</a:t>
            </a:r>
            <a:r>
              <a:rPr lang="en-US" dirty="0"/>
              <a:t> usually indicates something </a:t>
            </a:r>
            <a:r>
              <a:rPr lang="en-US" i="1" dirty="0"/>
              <a:t>in front of, before, in sight of</a:t>
            </a:r>
            <a:r>
              <a:rPr lang="en-US" dirty="0"/>
              <a:t>, or </a:t>
            </a:r>
            <a:r>
              <a:rPr lang="en-US" i="1" dirty="0"/>
              <a:t>opposite to</a:t>
            </a:r>
            <a:r>
              <a:rPr lang="en-US" dirty="0"/>
              <a:t>.</a:t>
            </a:r>
          </a:p>
        </p:txBody>
      </p:sp>
    </p:spTree>
    <p:extLst>
      <p:ext uri="{BB962C8B-B14F-4D97-AF65-F5344CB8AC3E}">
        <p14:creationId xmlns:p14="http://schemas.microsoft.com/office/powerpoint/2010/main" val="2845799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Women Created as Man’s “Helper”</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a:t>Each of the animals that Adam named had a mate - a complimentary, like creature with whom each of the animals could reproduce its own kind.  But Adam didn't have one of those.  This "helper suitable for him" is clearly a reference to a mating partner.  Thus, the </a:t>
            </a:r>
            <a:r>
              <a:rPr lang="en-US" i="1" dirty="0" err="1"/>
              <a:t>ezer</a:t>
            </a:r>
            <a:r>
              <a:rPr lang="en-US" i="1" dirty="0"/>
              <a:t> </a:t>
            </a:r>
            <a:r>
              <a:rPr lang="en-US" i="1" dirty="0" err="1"/>
              <a:t>cenegdo</a:t>
            </a:r>
            <a:r>
              <a:rPr lang="en-US" dirty="0"/>
              <a:t> is a </a:t>
            </a:r>
            <a:r>
              <a:rPr lang="en-US" i="1" dirty="0"/>
              <a:t>helper</a:t>
            </a:r>
            <a:r>
              <a:rPr lang="en-US" dirty="0"/>
              <a:t> who stands </a:t>
            </a:r>
            <a:r>
              <a:rPr lang="en-US" i="1" dirty="0"/>
              <a:t>in front of</a:t>
            </a:r>
            <a:r>
              <a:rPr lang="en-US" dirty="0"/>
              <a:t>, or </a:t>
            </a:r>
            <a:r>
              <a:rPr lang="en-US" i="1" dirty="0"/>
              <a:t>in the sight of</a:t>
            </a:r>
            <a:r>
              <a:rPr lang="en-US" dirty="0"/>
              <a:t> Adam, as his mate or partner.  An </a:t>
            </a:r>
            <a:r>
              <a:rPr lang="en-US" i="1" dirty="0" err="1"/>
              <a:t>ezer</a:t>
            </a:r>
            <a:r>
              <a:rPr lang="en-US" i="1" dirty="0"/>
              <a:t> </a:t>
            </a:r>
            <a:r>
              <a:rPr lang="en-US" i="1" dirty="0" err="1"/>
              <a:t>cenegdo</a:t>
            </a:r>
            <a:r>
              <a:rPr lang="en-US" dirty="0"/>
              <a:t> is Adam's completing part.</a:t>
            </a:r>
          </a:p>
        </p:txBody>
      </p:sp>
    </p:spTree>
    <p:extLst>
      <p:ext uri="{BB962C8B-B14F-4D97-AF65-F5344CB8AC3E}">
        <p14:creationId xmlns:p14="http://schemas.microsoft.com/office/powerpoint/2010/main" val="26343170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Women Created as Man’s “Helper”</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a:t>As a mating partner, this helper is not Adam's equal.  He did not need an equal.  He needed someone to do for him what he could not do for himself and by himself.  He needed a mating partner.  The helper is not Adam's competition.  His helper is designed to fill in the gaps for Adam.  This helper is Adam's complement - his fulfilling partner - the one who "completes him."  This mate can help him accomplish what Adam cannot accomplish alone - the helper can help Adam reproduce and develop the human race.</a:t>
            </a:r>
          </a:p>
        </p:txBody>
      </p:sp>
    </p:spTree>
    <p:extLst>
      <p:ext uri="{BB962C8B-B14F-4D97-AF65-F5344CB8AC3E}">
        <p14:creationId xmlns:p14="http://schemas.microsoft.com/office/powerpoint/2010/main" val="15916409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7566" y="274639"/>
            <a:ext cx="11547061" cy="752973"/>
          </a:xfrm>
        </p:spPr>
        <p:txBody>
          <a:bodyPr>
            <a:noAutofit/>
          </a:bodyPr>
          <a:lstStyle/>
          <a:p>
            <a:r>
              <a:rPr lang="en-US" sz="4800" dirty="0"/>
              <a:t>Where Does the Torah Teach Male Headship?</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The order of creation – man, then woman (cf. creation of man and the Sabbath)</a:t>
            </a:r>
          </a:p>
          <a:p>
            <a:pPr marL="0" indent="0">
              <a:buNone/>
            </a:pPr>
            <a:r>
              <a:rPr lang="en-US" dirty="0" smtClean="0"/>
              <a:t>Patriarchy – men were always heads of family</a:t>
            </a:r>
          </a:p>
          <a:p>
            <a:pPr marL="0" indent="0">
              <a:buNone/>
            </a:pPr>
            <a:r>
              <a:rPr lang="en-US" dirty="0" smtClean="0"/>
              <a:t>Inheritance – boys always heir of their father’s estate</a:t>
            </a:r>
          </a:p>
          <a:p>
            <a:pPr marL="0" indent="0">
              <a:buNone/>
            </a:pPr>
            <a:r>
              <a:rPr lang="en-US" dirty="0" smtClean="0"/>
              <a:t>Genealogies</a:t>
            </a:r>
          </a:p>
          <a:p>
            <a:pPr marL="0" indent="0">
              <a:buNone/>
            </a:pPr>
            <a:r>
              <a:rPr lang="en-US" dirty="0" smtClean="0"/>
              <a:t>Authority of man over the women in his house –Numbers 30</a:t>
            </a:r>
            <a:endParaRPr lang="en-US" dirty="0"/>
          </a:p>
        </p:txBody>
      </p:sp>
    </p:spTree>
    <p:extLst>
      <p:ext uri="{BB962C8B-B14F-4D97-AF65-F5344CB8AC3E}">
        <p14:creationId xmlns:p14="http://schemas.microsoft.com/office/powerpoint/2010/main" val="31455762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Authority to Nullify (Numbers 30)</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a:t>If a woman living with her husband makes a vow or obligates herself by a pledge under oath  and her husband hears about it but says nothing to her and does not forbid her, then all her vows or the pledges by which she obligated herself will stand.  But if her husband nullifies them when he hears about them, then none of the vows or pledges that came from her lips will stand. Her husband has nullified them, and Yahuwah will release her.  Her husband may confirm or nullify any vow she makes or any sworn pledge to deny herself. </a:t>
            </a:r>
          </a:p>
        </p:txBody>
      </p:sp>
    </p:spTree>
    <p:extLst>
      <p:ext uri="{BB962C8B-B14F-4D97-AF65-F5344CB8AC3E}">
        <p14:creationId xmlns:p14="http://schemas.microsoft.com/office/powerpoint/2010/main" val="41456637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Authority to Nullify</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But </a:t>
            </a:r>
            <a:r>
              <a:rPr lang="en-US" dirty="0"/>
              <a:t>if her husband says nothing to her about it from day to day, then he confirms all her vows or the pledges binding on her. He confirms them by saying nothing to her when he hears about them.  If, however, he nullifies them some time after he hears about them, then he is responsible for her guilt.  These are the regulations Yahuwah gave </a:t>
            </a:r>
            <a:r>
              <a:rPr lang="en-US" dirty="0" err="1"/>
              <a:t>Mosheh</a:t>
            </a:r>
            <a:r>
              <a:rPr lang="en-US" dirty="0"/>
              <a:t> concerning relationships between a man and his wife, and between a father and his young daughter still living in his house.</a:t>
            </a:r>
          </a:p>
        </p:txBody>
      </p:sp>
    </p:spTree>
    <p:extLst>
      <p:ext uri="{BB962C8B-B14F-4D97-AF65-F5344CB8AC3E}">
        <p14:creationId xmlns:p14="http://schemas.microsoft.com/office/powerpoint/2010/main" val="4638244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A Custom or a Law?</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Some say Paul’s antiquated teaching about silence and submission was only for the situation at Corinth – a bit of good advice, but not law.</a:t>
            </a:r>
          </a:p>
          <a:p>
            <a:pPr marL="0" indent="0">
              <a:buNone/>
            </a:pPr>
            <a:r>
              <a:rPr lang="en-US" dirty="0" smtClean="0"/>
              <a:t>But Paul taught Timothy to teach the same</a:t>
            </a:r>
          </a:p>
          <a:p>
            <a:pPr marL="0" indent="0">
              <a:buNone/>
            </a:pPr>
            <a:r>
              <a:rPr lang="en-US" dirty="0" smtClean="0"/>
              <a:t>Peter tells all the Twelve Tribes that women should have a “gentle and quiet spirit” and be subject to their husbands.</a:t>
            </a:r>
            <a:endParaRPr lang="en-US" dirty="0"/>
          </a:p>
        </p:txBody>
      </p:sp>
    </p:spTree>
    <p:extLst>
      <p:ext uri="{BB962C8B-B14F-4D97-AF65-F5344CB8AC3E}">
        <p14:creationId xmlns:p14="http://schemas.microsoft.com/office/powerpoint/2010/main" val="441671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To Timothy</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a:t>I also want women to dress modestly, with decency and propriety, not with braided hair or gold or pearls or expensive clothes, but with good deeds, appropriate for women who profess to worship Elohim.  </a:t>
            </a:r>
            <a:r>
              <a:rPr lang="en-US" u="sng" dirty="0"/>
              <a:t>A woman should learn in quietness and full submission</a:t>
            </a:r>
            <a:r>
              <a:rPr lang="en-US" dirty="0"/>
              <a:t>.  </a:t>
            </a:r>
            <a:r>
              <a:rPr lang="en-US" u="sng" dirty="0"/>
              <a:t>I do not permit a woman to teach or to have authority over a man; she must be silent</a:t>
            </a:r>
            <a:r>
              <a:rPr lang="en-US" dirty="0"/>
              <a:t>.  For Adam was formed first, then </a:t>
            </a:r>
            <a:r>
              <a:rPr lang="en-US" dirty="0" err="1"/>
              <a:t>Chava</a:t>
            </a:r>
            <a:r>
              <a:rPr lang="en-US" dirty="0"/>
              <a:t> (Eve).  And Adam was not the one deceived; it was the woman who was deceived and became a sinner.  But women will be saved through childbearing-- if they continue in faith, love and holiness with propriety. (1 Timothy 2:9-15)</a:t>
            </a:r>
          </a:p>
        </p:txBody>
      </p:sp>
    </p:spTree>
    <p:extLst>
      <p:ext uri="{BB962C8B-B14F-4D97-AF65-F5344CB8AC3E}">
        <p14:creationId xmlns:p14="http://schemas.microsoft.com/office/powerpoint/2010/main" val="35777720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Peter Teaches a Woman to be Quiet</a:t>
            </a:r>
            <a:endParaRPr lang="en-US" sz="4800" dirty="0"/>
          </a:p>
        </p:txBody>
      </p:sp>
      <p:sp>
        <p:nvSpPr>
          <p:cNvPr id="3" name="Content Placeholder 2"/>
          <p:cNvSpPr>
            <a:spLocks noGrp="1"/>
          </p:cNvSpPr>
          <p:nvPr>
            <p:ph idx="1"/>
          </p:nvPr>
        </p:nvSpPr>
        <p:spPr>
          <a:xfrm>
            <a:off x="609600" y="927652"/>
            <a:ext cx="10972800" cy="5848627"/>
          </a:xfrm>
        </p:spPr>
        <p:txBody>
          <a:bodyPr>
            <a:normAutofit/>
          </a:bodyPr>
          <a:lstStyle/>
          <a:p>
            <a:pPr marL="0" indent="0">
              <a:buNone/>
            </a:pPr>
            <a:r>
              <a:rPr lang="en-US" dirty="0"/>
              <a:t>Wives, in the same way be submissive to your husbands so that, if any of them do not believe the word, they may be won over without words by the behavior of their wives, when they see the purity and reverence of your lives.  </a:t>
            </a:r>
            <a:r>
              <a:rPr lang="en-US" u="sng" dirty="0"/>
              <a:t>Your beauty should not come from outward adornment, such as braided hair and the wearing of gold jewelry and fine clothes</a:t>
            </a:r>
            <a:r>
              <a:rPr lang="en-US" dirty="0"/>
              <a:t>.  </a:t>
            </a:r>
            <a:r>
              <a:rPr lang="en-US" dirty="0" smtClean="0"/>
              <a:t>(</a:t>
            </a:r>
            <a:r>
              <a:rPr lang="en-US" dirty="0"/>
              <a:t>1 </a:t>
            </a:r>
            <a:r>
              <a:rPr lang="en-US" dirty="0" err="1"/>
              <a:t>Kepha</a:t>
            </a:r>
            <a:r>
              <a:rPr lang="en-US" dirty="0"/>
              <a:t> 3:1-6)</a:t>
            </a:r>
          </a:p>
        </p:txBody>
      </p:sp>
    </p:spTree>
    <p:extLst>
      <p:ext uri="{BB962C8B-B14F-4D97-AF65-F5344CB8AC3E}">
        <p14:creationId xmlns:p14="http://schemas.microsoft.com/office/powerpoint/2010/main" val="250590591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Peter Teaches a Woman to be Quiet</a:t>
            </a:r>
            <a:endParaRPr lang="en-US" sz="4800" dirty="0"/>
          </a:p>
        </p:txBody>
      </p:sp>
      <p:sp>
        <p:nvSpPr>
          <p:cNvPr id="3" name="Content Placeholder 2"/>
          <p:cNvSpPr>
            <a:spLocks noGrp="1"/>
          </p:cNvSpPr>
          <p:nvPr>
            <p:ph idx="1"/>
          </p:nvPr>
        </p:nvSpPr>
        <p:spPr>
          <a:xfrm>
            <a:off x="609600" y="927652"/>
            <a:ext cx="10972800" cy="5848627"/>
          </a:xfrm>
        </p:spPr>
        <p:txBody>
          <a:bodyPr>
            <a:normAutofit/>
          </a:bodyPr>
          <a:lstStyle/>
          <a:p>
            <a:pPr marL="0" indent="0">
              <a:buNone/>
            </a:pPr>
            <a:r>
              <a:rPr lang="en-US" u="sng" dirty="0" smtClean="0"/>
              <a:t>Instead</a:t>
            </a:r>
            <a:r>
              <a:rPr lang="en-US" u="sng" dirty="0"/>
              <a:t>, it should be that of your inner self, the unfading beauty of </a:t>
            </a:r>
            <a:r>
              <a:rPr lang="en-US" b="1" u="sng" dirty="0"/>
              <a:t>a gentle and quiet spirit</a:t>
            </a:r>
            <a:r>
              <a:rPr lang="en-US" u="sng" dirty="0"/>
              <a:t>, which is of great worth in Elohim's sight</a:t>
            </a:r>
            <a:r>
              <a:rPr lang="en-US" dirty="0"/>
              <a:t>.  For this is the way the holy women of the past who put their hope in Elohim used to make themselves beautiful. </a:t>
            </a:r>
            <a:r>
              <a:rPr lang="en-US" u="sng" dirty="0"/>
              <a:t>They were submissive to their own husbands</a:t>
            </a:r>
            <a:r>
              <a:rPr lang="en-US" dirty="0"/>
              <a:t>, like Sarah, who obeyed Avraham and called him her master. You are her daughters if you do what is right and do not give way to fear. (1 </a:t>
            </a:r>
            <a:r>
              <a:rPr lang="en-US" dirty="0" err="1"/>
              <a:t>Kepha</a:t>
            </a:r>
            <a:r>
              <a:rPr lang="en-US" dirty="0"/>
              <a:t> 3:1-6)</a:t>
            </a:r>
          </a:p>
        </p:txBody>
      </p:sp>
    </p:spTree>
    <p:extLst>
      <p:ext uri="{BB962C8B-B14F-4D97-AF65-F5344CB8AC3E}">
        <p14:creationId xmlns:p14="http://schemas.microsoft.com/office/powerpoint/2010/main" val="103100336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Instructions </a:t>
            </a:r>
            <a:r>
              <a:rPr lang="en-US" sz="4800" dirty="0"/>
              <a:t>from Titus</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Likewise</a:t>
            </a:r>
            <a:r>
              <a:rPr lang="en-US" dirty="0"/>
              <a:t>, teach the older women to be reverent in the way they live, not to be slanderers or addicted to much wine, but to teach what is good.  Then they can train the younger women to love their husbands and children, to be self-controlled and pure, to be busy at home, to be kind, and </a:t>
            </a:r>
            <a:r>
              <a:rPr lang="en-US" u="sng" dirty="0"/>
              <a:t>to be subject to their husbands</a:t>
            </a:r>
            <a:r>
              <a:rPr lang="en-US" dirty="0"/>
              <a:t>, so that no one will malign the word of Elohim. (Titus 2:3-5)</a:t>
            </a:r>
          </a:p>
        </p:txBody>
      </p:sp>
    </p:spTree>
    <p:extLst>
      <p:ext uri="{BB962C8B-B14F-4D97-AF65-F5344CB8AC3E}">
        <p14:creationId xmlns:p14="http://schemas.microsoft.com/office/powerpoint/2010/main" val="38440661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A Man’s Responsibility to His Wife</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Ephesians 5</a:t>
            </a:r>
          </a:p>
          <a:p>
            <a:pPr marL="0" indent="0">
              <a:buNone/>
            </a:pPr>
            <a:r>
              <a:rPr lang="en-US" baseline="30000" dirty="0"/>
              <a:t>25</a:t>
            </a:r>
            <a:r>
              <a:rPr lang="en-US" dirty="0"/>
              <a:t> Husbands, love your wives, just as Messiah loved the assembly and gave himself up for her</a:t>
            </a:r>
          </a:p>
          <a:p>
            <a:pPr marL="0" indent="0">
              <a:buNone/>
            </a:pPr>
            <a:r>
              <a:rPr lang="en-US" baseline="30000" dirty="0" smtClean="0"/>
              <a:t>26</a:t>
            </a:r>
            <a:r>
              <a:rPr lang="en-US" dirty="0" smtClean="0"/>
              <a:t> </a:t>
            </a:r>
            <a:r>
              <a:rPr lang="en-US" dirty="0"/>
              <a:t>to make her holy, cleansing her by the washing with water through the word,</a:t>
            </a:r>
          </a:p>
          <a:p>
            <a:pPr marL="0" indent="0">
              <a:buNone/>
            </a:pPr>
            <a:r>
              <a:rPr lang="en-US" baseline="30000" dirty="0" smtClean="0"/>
              <a:t>27</a:t>
            </a:r>
            <a:r>
              <a:rPr lang="en-US" dirty="0" smtClean="0"/>
              <a:t> </a:t>
            </a:r>
            <a:r>
              <a:rPr lang="en-US" dirty="0"/>
              <a:t>and to present her to himself as a radiant assembly, without stain or wrinkle or any other blemish, but holy and blameless.</a:t>
            </a:r>
          </a:p>
          <a:p>
            <a:pPr marL="0" indent="0">
              <a:buNone/>
            </a:pPr>
            <a:endParaRPr lang="en-US" dirty="0"/>
          </a:p>
        </p:txBody>
      </p:sp>
    </p:spTree>
    <p:extLst>
      <p:ext uri="{BB962C8B-B14F-4D97-AF65-F5344CB8AC3E}">
        <p14:creationId xmlns:p14="http://schemas.microsoft.com/office/powerpoint/2010/main" val="260901025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What Kind of Love is That?</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Ephesians 5</a:t>
            </a:r>
          </a:p>
          <a:p>
            <a:pPr marL="0" indent="0">
              <a:buNone/>
            </a:pPr>
            <a:r>
              <a:rPr lang="en-US" baseline="30000" dirty="0"/>
              <a:t>28</a:t>
            </a:r>
            <a:r>
              <a:rPr lang="en-US" dirty="0"/>
              <a:t> In this same way, husbands ought to love their wives as their own bodies. He who loves his wife loves himself.</a:t>
            </a:r>
          </a:p>
          <a:p>
            <a:pPr marL="0" indent="0">
              <a:buNone/>
            </a:pPr>
            <a:r>
              <a:rPr lang="en-US" baseline="30000" dirty="0" smtClean="0"/>
              <a:t>29</a:t>
            </a:r>
            <a:r>
              <a:rPr lang="en-US" dirty="0" smtClean="0"/>
              <a:t> </a:t>
            </a:r>
            <a:r>
              <a:rPr lang="en-US" dirty="0"/>
              <a:t>After all, no one ever hated his own body, but he feeds and cares for it, just as Messiah does the assembly--</a:t>
            </a:r>
          </a:p>
          <a:p>
            <a:pPr marL="0" indent="0">
              <a:buNone/>
            </a:pPr>
            <a:r>
              <a:rPr lang="en-US" baseline="30000" dirty="0" smtClean="0"/>
              <a:t>30</a:t>
            </a:r>
            <a:r>
              <a:rPr lang="en-US" dirty="0" smtClean="0"/>
              <a:t> </a:t>
            </a:r>
            <a:r>
              <a:rPr lang="en-US" dirty="0"/>
              <a:t>for we are members of his body.</a:t>
            </a:r>
          </a:p>
          <a:p>
            <a:pPr marL="0" indent="0">
              <a:buNone/>
            </a:pPr>
            <a:endParaRPr lang="en-US" dirty="0"/>
          </a:p>
        </p:txBody>
      </p:sp>
    </p:spTree>
    <p:extLst>
      <p:ext uri="{BB962C8B-B14F-4D97-AF65-F5344CB8AC3E}">
        <p14:creationId xmlns:p14="http://schemas.microsoft.com/office/powerpoint/2010/main" val="297309138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Marriage is a Picture</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Ephesians 5</a:t>
            </a:r>
          </a:p>
          <a:p>
            <a:pPr marL="0" indent="0">
              <a:buNone/>
            </a:pPr>
            <a:r>
              <a:rPr lang="en-US" baseline="30000" dirty="0"/>
              <a:t>31</a:t>
            </a:r>
            <a:r>
              <a:rPr lang="en-US" dirty="0"/>
              <a:t> "For this reason a man will leave his father and mother and be united to his wife, and the two will become one flesh."</a:t>
            </a:r>
          </a:p>
          <a:p>
            <a:pPr marL="0" indent="0">
              <a:buNone/>
            </a:pPr>
            <a:r>
              <a:rPr lang="en-US" baseline="30000" dirty="0" smtClean="0"/>
              <a:t>32</a:t>
            </a:r>
            <a:r>
              <a:rPr lang="en-US" dirty="0" smtClean="0"/>
              <a:t> </a:t>
            </a:r>
            <a:r>
              <a:rPr lang="en-US" dirty="0"/>
              <a:t>This is a profound mystery-- but I am talking about Messiah and the assembly.</a:t>
            </a:r>
          </a:p>
          <a:p>
            <a:pPr marL="0" indent="0">
              <a:buNone/>
            </a:pPr>
            <a:r>
              <a:rPr lang="en-US" baseline="30000" dirty="0" smtClean="0"/>
              <a:t>33</a:t>
            </a:r>
            <a:r>
              <a:rPr lang="en-US" dirty="0" smtClean="0"/>
              <a:t> </a:t>
            </a:r>
            <a:r>
              <a:rPr lang="en-US" dirty="0"/>
              <a:t>However, each one of you also must love his wife as he loves himself, and the wife must </a:t>
            </a:r>
            <a:r>
              <a:rPr lang="en-US" dirty="0" smtClean="0"/>
              <a:t>respect (fear) </a:t>
            </a:r>
            <a:r>
              <a:rPr lang="en-US" dirty="0"/>
              <a:t>her husband.</a:t>
            </a:r>
          </a:p>
          <a:p>
            <a:pPr marL="0" indent="0">
              <a:buNone/>
            </a:pPr>
            <a:endParaRPr lang="en-US" dirty="0"/>
          </a:p>
        </p:txBody>
      </p:sp>
    </p:spTree>
    <p:extLst>
      <p:ext uri="{BB962C8B-B14F-4D97-AF65-F5344CB8AC3E}">
        <p14:creationId xmlns:p14="http://schemas.microsoft.com/office/powerpoint/2010/main" val="310816436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Men Need to Heed This Instruction</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Men are the Head, not the owner</a:t>
            </a:r>
          </a:p>
          <a:p>
            <a:pPr marL="0" indent="0">
              <a:buNone/>
            </a:pPr>
            <a:r>
              <a:rPr lang="en-US" dirty="0" smtClean="0"/>
              <a:t>Love is expressed through servanthood and self sacrifice</a:t>
            </a:r>
          </a:p>
          <a:p>
            <a:pPr marL="0" indent="0">
              <a:buNone/>
            </a:pPr>
            <a:r>
              <a:rPr lang="en-US" dirty="0" smtClean="0"/>
              <a:t>Domination has no place in marriage</a:t>
            </a:r>
          </a:p>
          <a:p>
            <a:pPr marL="0" indent="0">
              <a:buNone/>
            </a:pPr>
            <a:r>
              <a:rPr lang="en-US" dirty="0" smtClean="0"/>
              <a:t>A wise man will listen to his wife’s </a:t>
            </a:r>
            <a:r>
              <a:rPr lang="en-US" dirty="0" err="1" smtClean="0"/>
              <a:t>giftings</a:t>
            </a:r>
            <a:endParaRPr lang="en-US" dirty="0"/>
          </a:p>
          <a:p>
            <a:pPr marL="0" indent="0">
              <a:buNone/>
            </a:pPr>
            <a:endParaRPr lang="en-US" dirty="0"/>
          </a:p>
        </p:txBody>
      </p:sp>
    </p:spTree>
    <p:extLst>
      <p:ext uri="{BB962C8B-B14F-4D97-AF65-F5344CB8AC3E}">
        <p14:creationId xmlns:p14="http://schemas.microsoft.com/office/powerpoint/2010/main" val="754701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Instructions for Children</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Ephesians </a:t>
            </a:r>
            <a:r>
              <a:rPr lang="en-US" dirty="0"/>
              <a:t>6</a:t>
            </a:r>
            <a:endParaRPr lang="en-US" dirty="0" smtClean="0"/>
          </a:p>
          <a:p>
            <a:pPr marL="0" indent="0">
              <a:buNone/>
            </a:pPr>
            <a:r>
              <a:rPr lang="en-US" baseline="30000" dirty="0" smtClean="0"/>
              <a:t>1</a:t>
            </a:r>
            <a:r>
              <a:rPr lang="en-US" dirty="0" smtClean="0"/>
              <a:t> </a:t>
            </a:r>
            <a:r>
              <a:rPr lang="en-US" dirty="0"/>
              <a:t>Children, obey your parents in Yahuwah, for this is right.</a:t>
            </a:r>
          </a:p>
          <a:p>
            <a:pPr marL="0" indent="0">
              <a:buNone/>
            </a:pPr>
            <a:r>
              <a:rPr lang="en-US" baseline="30000" dirty="0" smtClean="0"/>
              <a:t>2</a:t>
            </a:r>
            <a:r>
              <a:rPr lang="en-US" dirty="0" smtClean="0"/>
              <a:t> </a:t>
            </a:r>
            <a:r>
              <a:rPr lang="en-US" dirty="0"/>
              <a:t>"Honor your father and mother"-- which is the first commandment with a promise--</a:t>
            </a:r>
          </a:p>
          <a:p>
            <a:pPr marL="0" indent="0">
              <a:buNone/>
            </a:pPr>
            <a:r>
              <a:rPr lang="en-US" baseline="30000" dirty="0" smtClean="0"/>
              <a:t>3</a:t>
            </a:r>
            <a:r>
              <a:rPr lang="en-US" dirty="0" smtClean="0"/>
              <a:t> </a:t>
            </a:r>
            <a:r>
              <a:rPr lang="en-US" dirty="0"/>
              <a:t>"that it may go well with you and that you may enjoy long life on the earth."</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96485993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Instructions for Fathers</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Ephesians </a:t>
            </a:r>
            <a:r>
              <a:rPr lang="en-US" dirty="0"/>
              <a:t>6</a:t>
            </a:r>
            <a:endParaRPr lang="en-US" dirty="0" smtClean="0"/>
          </a:p>
          <a:p>
            <a:pPr marL="0" indent="0">
              <a:buNone/>
            </a:pPr>
            <a:r>
              <a:rPr lang="en-US" baseline="30000" dirty="0"/>
              <a:t>4</a:t>
            </a:r>
            <a:r>
              <a:rPr lang="en-US" dirty="0"/>
              <a:t> Fathers, do not exasperate your children; instead, bring them up in the training and instruction of Yahuwah.</a:t>
            </a:r>
          </a:p>
          <a:p>
            <a:pPr marL="0" indent="0">
              <a:buNone/>
            </a:pPr>
            <a:endParaRPr lang="en-US" dirty="0"/>
          </a:p>
        </p:txBody>
      </p:sp>
    </p:spTree>
    <p:extLst>
      <p:ext uri="{BB962C8B-B14F-4D97-AF65-F5344CB8AC3E}">
        <p14:creationId xmlns:p14="http://schemas.microsoft.com/office/powerpoint/2010/main" val="269065946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Instructions for Fathers</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Exasperate - </a:t>
            </a:r>
            <a:r>
              <a:rPr lang="en-US" b="1" dirty="0" err="1" smtClean="0">
                <a:latin typeface="Bwgrkn" panose="00000400000000000000" pitchFamily="2" charset="0"/>
              </a:rPr>
              <a:t>parorgi,zw</a:t>
            </a:r>
            <a:r>
              <a:rPr lang="en-US" dirty="0" smtClean="0"/>
              <a:t> (</a:t>
            </a:r>
            <a:r>
              <a:rPr lang="en-US" dirty="0" err="1" smtClean="0"/>
              <a:t>parorgizo</a:t>
            </a:r>
            <a:r>
              <a:rPr lang="en-US" dirty="0" smtClean="0"/>
              <a:t>) - </a:t>
            </a:r>
            <a:r>
              <a:rPr lang="en-US" i="1" dirty="0"/>
              <a:t>to rouse to wrath, to </a:t>
            </a:r>
            <a:r>
              <a:rPr lang="en-US" i="1" dirty="0" smtClean="0"/>
              <a:t>provoke</a:t>
            </a:r>
            <a:r>
              <a:rPr lang="en-US" i="1" dirty="0"/>
              <a:t>, exasperate, </a:t>
            </a:r>
            <a:r>
              <a:rPr lang="en-US" i="1" dirty="0" smtClean="0"/>
              <a:t>anger</a:t>
            </a:r>
          </a:p>
          <a:p>
            <a:pPr marL="0" indent="0">
              <a:buNone/>
            </a:pPr>
            <a:r>
              <a:rPr lang="en-US" i="1" dirty="0" smtClean="0"/>
              <a:t>- Using sarcasm (</a:t>
            </a:r>
            <a:r>
              <a:rPr lang="en-US" dirty="0"/>
              <a:t>harsh or bitter derision or irony</a:t>
            </a:r>
            <a:r>
              <a:rPr lang="en-US" dirty="0" smtClean="0"/>
              <a:t>. A </a:t>
            </a:r>
            <a:r>
              <a:rPr lang="en-US" dirty="0"/>
              <a:t>sharply ironical taunt; sneering or cutting </a:t>
            </a:r>
            <a:r>
              <a:rPr lang="en-US" dirty="0" smtClean="0"/>
              <a:t>remark</a:t>
            </a:r>
            <a:r>
              <a:rPr lang="en-US" dirty="0"/>
              <a:t>)</a:t>
            </a:r>
            <a:endParaRPr lang="en-US" i="1" dirty="0" smtClean="0"/>
          </a:p>
          <a:p>
            <a:pPr>
              <a:buFontTx/>
              <a:buChar char="-"/>
            </a:pPr>
            <a:r>
              <a:rPr lang="en-US" i="1" dirty="0" smtClean="0"/>
              <a:t>Long lectures</a:t>
            </a:r>
          </a:p>
          <a:p>
            <a:pPr>
              <a:buFontTx/>
              <a:buChar char="-"/>
            </a:pPr>
            <a:r>
              <a:rPr lang="en-US" i="1" dirty="0" smtClean="0"/>
              <a:t>Inconsistency in discipline </a:t>
            </a:r>
            <a:endParaRPr lang="en-US" dirty="0"/>
          </a:p>
        </p:txBody>
      </p:sp>
    </p:spTree>
    <p:extLst>
      <p:ext uri="{BB962C8B-B14F-4D97-AF65-F5344CB8AC3E}">
        <p14:creationId xmlns:p14="http://schemas.microsoft.com/office/powerpoint/2010/main" val="241334030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Instructions for Slaves</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Ephesians </a:t>
            </a:r>
            <a:r>
              <a:rPr lang="en-US" dirty="0"/>
              <a:t>6</a:t>
            </a:r>
            <a:endParaRPr lang="en-US" dirty="0" smtClean="0"/>
          </a:p>
          <a:p>
            <a:pPr marL="0" indent="0">
              <a:buNone/>
            </a:pPr>
            <a:r>
              <a:rPr lang="en-US" baseline="30000" dirty="0"/>
              <a:t>5</a:t>
            </a:r>
            <a:r>
              <a:rPr lang="en-US" dirty="0"/>
              <a:t> Slaves, obey your earthly masters with respect and fear, and with sincerity of heart, just as you would obey Messiah.</a:t>
            </a:r>
          </a:p>
          <a:p>
            <a:pPr marL="0" indent="0">
              <a:buNone/>
            </a:pPr>
            <a:r>
              <a:rPr lang="en-US" baseline="30000" dirty="0" smtClean="0"/>
              <a:t>6</a:t>
            </a:r>
            <a:r>
              <a:rPr lang="en-US" dirty="0" smtClean="0"/>
              <a:t> </a:t>
            </a:r>
            <a:r>
              <a:rPr lang="en-US" dirty="0"/>
              <a:t>Obey them not only to win their favor when their eye is on you, but like slaves of Messiah, doing the will of Elohim from your heart.</a:t>
            </a:r>
          </a:p>
          <a:p>
            <a:pPr marL="0" indent="0">
              <a:buNone/>
            </a:pPr>
            <a:r>
              <a:rPr lang="en-US" baseline="30000" dirty="0" smtClean="0"/>
              <a:t>7</a:t>
            </a:r>
            <a:r>
              <a:rPr lang="en-US" dirty="0" smtClean="0"/>
              <a:t> </a:t>
            </a:r>
            <a:r>
              <a:rPr lang="en-US" dirty="0"/>
              <a:t>Serve wholeheartedly, as if you were serving Yahuwah, not men,</a:t>
            </a:r>
          </a:p>
          <a:p>
            <a:pPr marL="0" indent="0">
              <a:buNone/>
            </a:pPr>
            <a:r>
              <a:rPr lang="en-US" baseline="30000" dirty="0" smtClean="0"/>
              <a:t>8</a:t>
            </a:r>
            <a:r>
              <a:rPr lang="en-US" dirty="0" smtClean="0"/>
              <a:t> </a:t>
            </a:r>
            <a:r>
              <a:rPr lang="en-US" dirty="0"/>
              <a:t>because you know that Yahuwah will reward everyone for whatever good he does, whether he is slave or free.</a:t>
            </a:r>
          </a:p>
          <a:p>
            <a:pPr marL="0" indent="0">
              <a:buNone/>
            </a:pPr>
            <a:endParaRPr lang="en-US" dirty="0"/>
          </a:p>
        </p:txBody>
      </p:sp>
    </p:spTree>
    <p:extLst>
      <p:ext uri="{BB962C8B-B14F-4D97-AF65-F5344CB8AC3E}">
        <p14:creationId xmlns:p14="http://schemas.microsoft.com/office/powerpoint/2010/main" val="279227550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Instructions for </a:t>
            </a:r>
            <a:r>
              <a:rPr lang="en-US" sz="4800" dirty="0"/>
              <a:t>Masters</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Ephesians </a:t>
            </a:r>
            <a:r>
              <a:rPr lang="en-US" dirty="0"/>
              <a:t>6</a:t>
            </a:r>
            <a:endParaRPr lang="en-US" dirty="0" smtClean="0"/>
          </a:p>
          <a:p>
            <a:pPr marL="0" indent="0">
              <a:buNone/>
            </a:pPr>
            <a:r>
              <a:rPr lang="en-US" baseline="30000" dirty="0"/>
              <a:t>9</a:t>
            </a:r>
            <a:r>
              <a:rPr lang="en-US" dirty="0"/>
              <a:t> And masters, treat your slaves in the same way. Do not threaten them, since you know that he who is both their Master and yours is in heaven, and there is no favoritism with him.</a:t>
            </a:r>
          </a:p>
          <a:p>
            <a:pPr marL="0" indent="0">
              <a:buNone/>
            </a:pPr>
            <a:endParaRPr lang="en-US" dirty="0"/>
          </a:p>
        </p:txBody>
      </p:sp>
    </p:spTree>
    <p:extLst>
      <p:ext uri="{BB962C8B-B14F-4D97-AF65-F5344CB8AC3E}">
        <p14:creationId xmlns:p14="http://schemas.microsoft.com/office/powerpoint/2010/main" val="94088251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Instructions </a:t>
            </a:r>
            <a:r>
              <a:rPr lang="en-US" sz="4800" dirty="0"/>
              <a:t>from Colossians</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Colossians 3:18-22</a:t>
            </a:r>
          </a:p>
          <a:p>
            <a:pPr marL="0" indent="0">
              <a:buNone/>
            </a:pPr>
            <a:r>
              <a:rPr lang="en-US" u="sng" dirty="0" smtClean="0"/>
              <a:t>Wives</a:t>
            </a:r>
            <a:r>
              <a:rPr lang="en-US" u="sng" dirty="0"/>
              <a:t>, submit to your husbands</a:t>
            </a:r>
            <a:r>
              <a:rPr lang="en-US" dirty="0"/>
              <a:t>, as is fitting in </a:t>
            </a:r>
            <a:r>
              <a:rPr lang="en-US" dirty="0" smtClean="0"/>
              <a:t>the Lord.</a:t>
            </a:r>
            <a:r>
              <a:rPr lang="en-US" dirty="0"/>
              <a:t>  </a:t>
            </a:r>
            <a:r>
              <a:rPr lang="en-US" u="sng" dirty="0"/>
              <a:t>Husbands, love</a:t>
            </a:r>
            <a:r>
              <a:rPr lang="en-US" dirty="0"/>
              <a:t> your wives and do not be harsh with them.  </a:t>
            </a:r>
            <a:r>
              <a:rPr lang="en-US" u="sng" dirty="0"/>
              <a:t>Children, obey</a:t>
            </a:r>
            <a:r>
              <a:rPr lang="en-US" dirty="0"/>
              <a:t> your parents in everything, for this pleases Yahuwah.  </a:t>
            </a:r>
            <a:r>
              <a:rPr lang="en-US" u="sng" dirty="0"/>
              <a:t>Fathers, do not embitter</a:t>
            </a:r>
            <a:r>
              <a:rPr lang="en-US" dirty="0"/>
              <a:t> your children, or they will become discouraged.  </a:t>
            </a:r>
            <a:r>
              <a:rPr lang="en-US" u="sng" dirty="0"/>
              <a:t>Slaves, obey</a:t>
            </a:r>
            <a:r>
              <a:rPr lang="en-US" dirty="0"/>
              <a:t> your earthly masters in everything; and do it, not only when their eye is on you and to win their favor, but with sincerity of heart and reverence for Yahuwah. (Colossians 3:18-22)</a:t>
            </a:r>
          </a:p>
          <a:p>
            <a:pPr marL="0" indent="0">
              <a:buNone/>
            </a:pPr>
            <a:endParaRPr lang="en-US" dirty="0"/>
          </a:p>
        </p:txBody>
      </p:sp>
    </p:spTree>
    <p:extLst>
      <p:ext uri="{BB962C8B-B14F-4D97-AF65-F5344CB8AC3E}">
        <p14:creationId xmlns:p14="http://schemas.microsoft.com/office/powerpoint/2010/main" val="7755779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TotalTime>
  <Words>1742</Words>
  <Application>Microsoft Office PowerPoint</Application>
  <PresentationFormat>Widescreen</PresentationFormat>
  <Paragraphs>139</Paragraphs>
  <Slides>38</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Arial</vt:lpstr>
      <vt:lpstr>Bwgrkn</vt:lpstr>
      <vt:lpstr>Bwhebb</vt:lpstr>
      <vt:lpstr>Calibri</vt:lpstr>
      <vt:lpstr>Calibri Light</vt:lpstr>
      <vt:lpstr>Helvetica</vt:lpstr>
      <vt:lpstr>Office Theme</vt:lpstr>
      <vt:lpstr>PowerPoint Presentation</vt:lpstr>
      <vt:lpstr>PowerPoint Presentation</vt:lpstr>
      <vt:lpstr>Who Should Submit to Whom?</vt:lpstr>
      <vt:lpstr>Submit</vt:lpstr>
      <vt:lpstr>Who Should Submit to Whom?</vt:lpstr>
      <vt:lpstr>The logic of the text is as follows:</vt:lpstr>
      <vt:lpstr>Submit One to Another</vt:lpstr>
      <vt:lpstr>Submit</vt:lpstr>
      <vt:lpstr>PowerPoint Presentation</vt:lpstr>
      <vt:lpstr>An Instruction for Women</vt:lpstr>
      <vt:lpstr>Headship – The Body Metaphor (Revisited)</vt:lpstr>
      <vt:lpstr>Headship – The Body Metaphor (Revisited)</vt:lpstr>
      <vt:lpstr>Why Should Women Be Submissive?</vt:lpstr>
      <vt:lpstr>Paul Instructs Timothy About Women</vt:lpstr>
      <vt:lpstr>More Instructions About Women</vt:lpstr>
      <vt:lpstr>More Instructions About Women</vt:lpstr>
      <vt:lpstr>Women Created as Man’s “Helper”</vt:lpstr>
      <vt:lpstr>Women Created as Man’s “Helper”</vt:lpstr>
      <vt:lpstr>Women Created as Man’s “Helper”</vt:lpstr>
      <vt:lpstr>Women Created as Man’s “Helper”</vt:lpstr>
      <vt:lpstr>Where Does the Torah Teach Male Headship?</vt:lpstr>
      <vt:lpstr>Authority to Nullify (Numbers 30)</vt:lpstr>
      <vt:lpstr>Authority to Nullify</vt:lpstr>
      <vt:lpstr>A Custom or a Law?</vt:lpstr>
      <vt:lpstr>To Timothy</vt:lpstr>
      <vt:lpstr>Peter Teaches a Woman to be Quiet</vt:lpstr>
      <vt:lpstr>Peter Teaches a Woman to be Quiet</vt:lpstr>
      <vt:lpstr>Instructions from Titus</vt:lpstr>
      <vt:lpstr>A Man’s Responsibility to His Wife</vt:lpstr>
      <vt:lpstr>What Kind of Love is That?</vt:lpstr>
      <vt:lpstr>Marriage is a Picture</vt:lpstr>
      <vt:lpstr>Men Need to Heed This Instruction</vt:lpstr>
      <vt:lpstr>Instructions for Children</vt:lpstr>
      <vt:lpstr>Instructions for Fathers</vt:lpstr>
      <vt:lpstr>Instructions for Fathers</vt:lpstr>
      <vt:lpstr>Instructions for Slaves</vt:lpstr>
      <vt:lpstr>Instructions for Masters</vt:lpstr>
      <vt:lpstr>Instructions from Colossians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dc:creator>
  <cp:lastModifiedBy>David M Rogers</cp:lastModifiedBy>
  <cp:revision>4</cp:revision>
  <dcterms:created xsi:type="dcterms:W3CDTF">2018-11-07T08:22:19Z</dcterms:created>
  <dcterms:modified xsi:type="dcterms:W3CDTF">2018-11-07T08:49:09Z</dcterms:modified>
</cp:coreProperties>
</file>